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7" r:id="rId2"/>
    <p:sldId id="256" r:id="rId3"/>
    <p:sldId id="258" r:id="rId4"/>
    <p:sldId id="259" r:id="rId5"/>
    <p:sldId id="262" r:id="rId6"/>
    <p:sldId id="261" r:id="rId7"/>
    <p:sldId id="263" r:id="rId8"/>
    <p:sldId id="264" r:id="rId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1"/>
    <p:restoredTop sz="94705"/>
  </p:normalViewPr>
  <p:slideViewPr>
    <p:cSldViewPr snapToGrid="0" snapToObjects="1">
      <p:cViewPr varScale="1">
        <p:scale>
          <a:sx n="86" d="100"/>
          <a:sy n="86" d="100"/>
        </p:scale>
        <p:origin x="70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D94377-B6EF-4E4B-9A17-94DAC7EB9A73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919CF-DB05-1649-8906-2F2BFBBF69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1490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919CF-DB05-1649-8906-2F2BFBBF69F1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504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9007-C366-3642-B7BA-A1B0751D135B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EB07C-262A-6C40-9C3F-C5625C15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8101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9007-C366-3642-B7BA-A1B0751D135B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EB07C-262A-6C40-9C3F-C5625C15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4499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9007-C366-3642-B7BA-A1B0751D135B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EB07C-262A-6C40-9C3F-C5625C15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657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9007-C366-3642-B7BA-A1B0751D135B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EB07C-262A-6C40-9C3F-C5625C15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6033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9007-C366-3642-B7BA-A1B0751D135B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EB07C-262A-6C40-9C3F-C5625C15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0224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9007-C366-3642-B7BA-A1B0751D135B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EB07C-262A-6C40-9C3F-C5625C15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702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9007-C366-3642-B7BA-A1B0751D135B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EB07C-262A-6C40-9C3F-C5625C15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292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9007-C366-3642-B7BA-A1B0751D135B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EB07C-262A-6C40-9C3F-C5625C15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767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9007-C366-3642-B7BA-A1B0751D135B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EB07C-262A-6C40-9C3F-C5625C15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205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çıklama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9007-C366-3642-B7BA-A1B0751D135B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EB07C-262A-6C40-9C3F-C5625C15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8627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çıklama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9007-C366-3642-B7BA-A1B0751D135B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EB07C-262A-6C40-9C3F-C5625C15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6506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39007-C366-3642-B7BA-A1B0751D135B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EB07C-262A-6C40-9C3F-C5625C15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155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738304" y="1998246"/>
            <a:ext cx="65519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000" b="1" dirty="0"/>
              <a:t>REPRODUCTIVE HERD HEALTH</a:t>
            </a:r>
            <a:endParaRPr lang="tr-TR" sz="4000" b="1" dirty="0"/>
          </a:p>
        </p:txBody>
      </p:sp>
      <p:sp>
        <p:nvSpPr>
          <p:cNvPr id="5" name="Metin kutusu 4"/>
          <p:cNvSpPr txBox="1"/>
          <p:nvPr/>
        </p:nvSpPr>
        <p:spPr>
          <a:xfrm>
            <a:off x="4214348" y="4202136"/>
            <a:ext cx="3353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err="1" smtClean="0"/>
              <a:t>Prof.Dr</a:t>
            </a:r>
            <a:r>
              <a:rPr lang="tr-TR" sz="2800" dirty="0" smtClean="0"/>
              <a:t>. Şükrü </a:t>
            </a:r>
            <a:r>
              <a:rPr lang="tr-TR" sz="2800" dirty="0" err="1" smtClean="0"/>
              <a:t>Küplülü</a:t>
            </a:r>
            <a:endParaRPr lang="tr-TR" sz="2800" dirty="0"/>
          </a:p>
        </p:txBody>
      </p:sp>
      <p:pic>
        <p:nvPicPr>
          <p:cNvPr id="6" name="Picture 4" descr="au_amble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0" y="160722"/>
            <a:ext cx="1763687" cy="1768936"/>
          </a:xfrm>
          <a:prstGeom prst="rect">
            <a:avLst/>
          </a:prstGeom>
        </p:spPr>
      </p:pic>
      <p:pic>
        <p:nvPicPr>
          <p:cNvPr id="7" name="Picture 5" descr="1067241575veteriner_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573" y="182606"/>
            <a:ext cx="1743456" cy="172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1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/>
          <p:cNvSpPr txBox="1"/>
          <p:nvPr/>
        </p:nvSpPr>
        <p:spPr>
          <a:xfrm>
            <a:off x="-107976" y="1814285"/>
            <a:ext cx="5803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200" b="1" dirty="0" err="1" smtClean="0">
                <a:solidFill>
                  <a:srgbClr val="FF0000"/>
                </a:solidFill>
              </a:rPr>
              <a:t>What</a:t>
            </a:r>
            <a:r>
              <a:rPr lang="tr-TR" sz="3200" b="1" dirty="0" smtClean="0">
                <a:solidFill>
                  <a:srgbClr val="FF0000"/>
                </a:solidFill>
              </a:rPr>
              <a:t> </a:t>
            </a:r>
            <a:r>
              <a:rPr lang="tr-TR" sz="3200" b="1" dirty="0" err="1" smtClean="0">
                <a:solidFill>
                  <a:srgbClr val="FF0000"/>
                </a:solidFill>
              </a:rPr>
              <a:t>isReproductive</a:t>
            </a:r>
            <a:r>
              <a:rPr lang="tr-TR" sz="3200" b="1" dirty="0" smtClean="0">
                <a:solidFill>
                  <a:srgbClr val="FF0000"/>
                </a:solidFill>
              </a:rPr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herd</a:t>
            </a:r>
            <a:r>
              <a:rPr lang="tr-TR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health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1759817" y="2891503"/>
            <a:ext cx="755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9600" b="1" i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Dikdörtgen 8"/>
          <p:cNvSpPr/>
          <p:nvPr/>
        </p:nvSpPr>
        <p:spPr>
          <a:xfrm>
            <a:off x="-10242" y="0"/>
            <a:ext cx="5165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Definition of Reproductive Herd Health</a:t>
            </a:r>
            <a:endParaRPr lang="tr-TR" sz="2400" b="1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482" y="930730"/>
            <a:ext cx="6302917" cy="5196226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8079698" y="6460761"/>
            <a:ext cx="2980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mtClean="0"/>
              <a:t>(</a:t>
            </a:r>
            <a:r>
              <a:rPr lang="tr-TR" dirty="0" err="1" smtClean="0"/>
              <a:t>Külülü</a:t>
            </a:r>
            <a:r>
              <a:rPr lang="tr-TR" dirty="0" smtClean="0"/>
              <a:t> ve Vural, 2015 TİGEM)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7951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0"/>
            <a:ext cx="4938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Purpose of Reproductive Herd Health</a:t>
            </a:r>
            <a:endParaRPr lang="tr-TR" sz="2400" b="1" dirty="0"/>
          </a:p>
        </p:txBody>
      </p:sp>
      <p:sp>
        <p:nvSpPr>
          <p:cNvPr id="5" name="Metin kutusu 4"/>
          <p:cNvSpPr txBox="1"/>
          <p:nvPr/>
        </p:nvSpPr>
        <p:spPr>
          <a:xfrm>
            <a:off x="25647" y="1587919"/>
            <a:ext cx="47793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Objectives of reproductive </a:t>
            </a:r>
            <a:endParaRPr lang="tr-TR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herd health</a:t>
            </a:r>
            <a:endParaRPr lang="tr-TR" sz="3200" b="1" dirty="0" smtClean="0">
              <a:solidFill>
                <a:srgbClr val="FF0000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715676" y="2891505"/>
            <a:ext cx="339926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4000" dirty="0"/>
              <a:t>Human health</a:t>
            </a:r>
          </a:p>
          <a:p>
            <a:pPr marL="285750" indent="-285750">
              <a:buFont typeface="Arial" charset="0"/>
              <a:buChar char="•"/>
            </a:pPr>
            <a:r>
              <a:rPr lang="en-US" sz="4000" dirty="0"/>
              <a:t>Animal health</a:t>
            </a:r>
          </a:p>
          <a:p>
            <a:pPr marL="285750" indent="-285750">
              <a:buFont typeface="Arial" charset="0"/>
              <a:buChar char="•"/>
            </a:pPr>
            <a:r>
              <a:rPr lang="en-US" sz="4000" dirty="0"/>
              <a:t>Economy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4000" dirty="0"/>
              <a:t>environment</a:t>
            </a:r>
            <a:endParaRPr lang="tr-TR" sz="40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851" y="0"/>
            <a:ext cx="7540148" cy="6071016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9099029" y="6488668"/>
            <a:ext cx="2980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mtClean="0"/>
              <a:t>(Külülü</a:t>
            </a:r>
            <a:r>
              <a:rPr lang="tr-TR" dirty="0" smtClean="0"/>
              <a:t> ve Vural, 2015 TİGEM)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72178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0" y="45176"/>
            <a:ext cx="8366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The necessity of reproductive herd health?</a:t>
            </a:r>
            <a:endParaRPr lang="tr-TR" sz="4800" b="1" dirty="0">
              <a:solidFill>
                <a:srgbClr val="FF0000"/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 cstate="print"/>
          <a:srcRect l="25322" t="47467" r="40387" b="26616"/>
          <a:stretch/>
        </p:blipFill>
        <p:spPr>
          <a:xfrm>
            <a:off x="110513" y="1383030"/>
            <a:ext cx="8255945" cy="3842114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8288557" y="3039425"/>
            <a:ext cx="3903443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3200" b="1" dirty="0"/>
              <a:t>Genetic selection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3200" b="1" dirty="0"/>
              <a:t>Increased demand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3200" b="1" dirty="0"/>
              <a:t>Increased human population</a:t>
            </a:r>
            <a:endParaRPr lang="tr-TR" sz="3200" b="1" dirty="0"/>
          </a:p>
        </p:txBody>
      </p:sp>
      <p:sp>
        <p:nvSpPr>
          <p:cNvPr id="8" name="Dikdörtgen 7"/>
          <p:cNvSpPr/>
          <p:nvPr/>
        </p:nvSpPr>
        <p:spPr>
          <a:xfrm>
            <a:off x="10240278" y="6358614"/>
            <a:ext cx="1697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Cockroft</a:t>
            </a:r>
            <a:r>
              <a:rPr lang="tr-TR" dirty="0" smtClean="0"/>
              <a:t>, 2015)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65891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478010" y="830997"/>
            <a:ext cx="89782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Increased yield increased susceptibility to diseases. </a:t>
            </a:r>
            <a:endParaRPr lang="tr-TR" sz="3200" b="1" dirty="0" smtClean="0"/>
          </a:p>
          <a:p>
            <a:r>
              <a:rPr lang="en-US" sz="3200" b="1" dirty="0" smtClean="0"/>
              <a:t>herd </a:t>
            </a:r>
            <a:r>
              <a:rPr lang="en-US" sz="3200" b="1" dirty="0"/>
              <a:t>health necessity has come to the fore.</a:t>
            </a:r>
            <a:endParaRPr lang="tr-TR" sz="3200" b="1" dirty="0"/>
          </a:p>
        </p:txBody>
      </p:sp>
      <p:sp>
        <p:nvSpPr>
          <p:cNvPr id="5" name="Metin kutusu 4"/>
          <p:cNvSpPr txBox="1"/>
          <p:nvPr/>
        </p:nvSpPr>
        <p:spPr>
          <a:xfrm>
            <a:off x="209810" y="0"/>
            <a:ext cx="8366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The necessity of reproductive herd health?</a:t>
            </a:r>
            <a:endParaRPr lang="tr-TR" sz="4800" b="1" dirty="0">
              <a:solidFill>
                <a:srgbClr val="FF0000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54" y="2158583"/>
            <a:ext cx="7525061" cy="4302178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079698" y="6460761"/>
            <a:ext cx="2980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Külülü</a:t>
            </a:r>
            <a:r>
              <a:rPr lang="tr-TR" dirty="0" smtClean="0"/>
              <a:t> ve Vural, 2015 TİGEM)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20990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43934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2049" name="Resim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7" t="36972" r="23227" b="23363"/>
          <a:stretch/>
        </p:blipFill>
        <p:spPr bwMode="auto">
          <a:xfrm>
            <a:off x="1623060" y="1703070"/>
            <a:ext cx="9322257" cy="457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822114" y="5953425"/>
            <a:ext cx="94093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x-none" b="1" dirty="0">
                <a:latin typeface="Arial" charset="0"/>
              </a:rPr>
              <a:t>Cows Survival Rates </a:t>
            </a:r>
            <a:r>
              <a:rPr lang="en-US" altLang="x-none" b="1" dirty="0" smtClean="0">
                <a:latin typeface="Arial" charset="0"/>
              </a:rPr>
              <a:t>and</a:t>
            </a:r>
            <a:r>
              <a:rPr lang="tr-TR" altLang="x-none" b="1" dirty="0">
                <a:latin typeface="Arial" charset="0"/>
              </a:rPr>
              <a:t> </a:t>
            </a:r>
            <a:r>
              <a:rPr lang="tr-TR" altLang="x-none" b="1" dirty="0" err="1" smtClean="0">
                <a:latin typeface="Arial" charset="0"/>
              </a:rPr>
              <a:t>Calving</a:t>
            </a:r>
            <a:r>
              <a:rPr lang="tr-TR" altLang="x-none" b="1" dirty="0" smtClean="0">
                <a:latin typeface="Arial" charset="0"/>
              </a:rPr>
              <a:t> </a:t>
            </a:r>
            <a:r>
              <a:rPr lang="en-US" altLang="x-none" b="1" dirty="0" smtClean="0">
                <a:latin typeface="Arial" charset="0"/>
              </a:rPr>
              <a:t>Intervals </a:t>
            </a:r>
            <a:r>
              <a:rPr lang="en-US" altLang="x-none" b="1" dirty="0">
                <a:latin typeface="Arial" charset="0"/>
              </a:rPr>
              <a:t>in North-East America between 1957-2002</a:t>
            </a:r>
            <a:endParaRPr kumimoji="0" lang="x-none" altLang="x-non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8698336" y="6399852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x-none" altLang="x-none" b="1" dirty="0">
                <a:latin typeface="Arial" charset="0"/>
              </a:rPr>
              <a:t>(Oltenacu ve Broom, 2010</a:t>
            </a:r>
            <a:r>
              <a:rPr lang="x-none" altLang="x-none" b="1" dirty="0" smtClean="0">
                <a:latin typeface="Arial" charset="0"/>
              </a:rPr>
              <a:t>)</a:t>
            </a:r>
            <a:endParaRPr lang="x-none" altLang="x-none" dirty="0">
              <a:latin typeface="Arial" charset="0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118783" y="82073"/>
            <a:ext cx="8366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The necessity of reproductive herd health?</a:t>
            </a:r>
            <a:endParaRPr lang="tr-TR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128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870" y="1001166"/>
            <a:ext cx="6807605" cy="5174782"/>
          </a:xfrm>
        </p:spPr>
      </p:pic>
      <p:sp>
        <p:nvSpPr>
          <p:cNvPr id="5" name="Metin kutusu 4"/>
          <p:cNvSpPr txBox="1"/>
          <p:nvPr/>
        </p:nvSpPr>
        <p:spPr>
          <a:xfrm>
            <a:off x="209810" y="0"/>
            <a:ext cx="8366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The necessity of reproductive herd health?</a:t>
            </a:r>
            <a:endParaRPr lang="tr-TR" sz="4800" b="1" dirty="0">
              <a:solidFill>
                <a:srgbClr val="FF0000"/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8848266" y="6280879"/>
            <a:ext cx="2980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Külülü</a:t>
            </a:r>
            <a:r>
              <a:rPr lang="tr-TR" dirty="0" smtClean="0"/>
              <a:t> ve Vural, 2015 TİGEM)</a:t>
            </a:r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203046" y="2675664"/>
            <a:ext cx="41899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 err="1"/>
              <a:t>The</a:t>
            </a:r>
            <a:r>
              <a:rPr lang="tr-TR" sz="3200" b="1" dirty="0"/>
              <a:t> role of </a:t>
            </a:r>
            <a:r>
              <a:rPr lang="tr-TR" sz="3200" b="1" dirty="0" err="1"/>
              <a:t>veterinarian</a:t>
            </a:r>
            <a:endParaRPr lang="tr-TR" sz="3200" b="1" dirty="0"/>
          </a:p>
        </p:txBody>
      </p:sp>
      <p:sp>
        <p:nvSpPr>
          <p:cNvPr id="8" name="Dikdörtgen 7"/>
          <p:cNvSpPr/>
          <p:nvPr/>
        </p:nvSpPr>
        <p:spPr>
          <a:xfrm>
            <a:off x="2304353" y="3588557"/>
            <a:ext cx="505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5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00558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068" y="691271"/>
            <a:ext cx="7735712" cy="5532386"/>
          </a:xfrm>
        </p:spPr>
      </p:pic>
      <p:sp>
        <p:nvSpPr>
          <p:cNvPr id="5" name="Metin kutusu 4"/>
          <p:cNvSpPr txBox="1"/>
          <p:nvPr/>
        </p:nvSpPr>
        <p:spPr>
          <a:xfrm>
            <a:off x="0" y="-22862"/>
            <a:ext cx="8366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The necessity of reproductive herd health?</a:t>
            </a:r>
            <a:endParaRPr lang="tr-TR" sz="4800" b="1" dirty="0">
              <a:solidFill>
                <a:srgbClr val="FF0000"/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359764" y="2503357"/>
            <a:ext cx="37703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err="1"/>
              <a:t>Herd</a:t>
            </a:r>
            <a:r>
              <a:rPr lang="tr-TR" sz="2800" b="1" dirty="0"/>
              <a:t> </a:t>
            </a:r>
            <a:r>
              <a:rPr lang="tr-TR" sz="2800" b="1" dirty="0" err="1"/>
              <a:t>health</a:t>
            </a:r>
            <a:r>
              <a:rPr lang="tr-TR" sz="2800" b="1" dirty="0"/>
              <a:t> </a:t>
            </a:r>
            <a:r>
              <a:rPr lang="tr-TR" sz="2800" b="1" dirty="0" err="1"/>
              <a:t>application</a:t>
            </a:r>
            <a:r>
              <a:rPr lang="tr-TR" sz="2800" b="1"/>
              <a:t> </a:t>
            </a:r>
            <a:endParaRPr lang="tr-TR" sz="2800" b="1" smtClean="0"/>
          </a:p>
          <a:p>
            <a:r>
              <a:rPr lang="tr-TR" sz="2800" b="1" smtClean="0"/>
              <a:t>principles</a:t>
            </a:r>
            <a:endParaRPr lang="tr-TR" sz="2800" b="1" dirty="0" smtClean="0"/>
          </a:p>
        </p:txBody>
      </p:sp>
      <p:sp>
        <p:nvSpPr>
          <p:cNvPr id="7" name="Metin kutusu 6"/>
          <p:cNvSpPr txBox="1"/>
          <p:nvPr/>
        </p:nvSpPr>
        <p:spPr>
          <a:xfrm>
            <a:off x="8848266" y="6280879"/>
            <a:ext cx="2980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smtClean="0"/>
              <a:t>Külülü</a:t>
            </a:r>
            <a:r>
              <a:rPr lang="tr-TR" dirty="0" smtClean="0"/>
              <a:t> ve Vural, 2015 TİGEM)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93947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166</Words>
  <Application>Microsoft Office PowerPoint</Application>
  <PresentationFormat>Geniş ekran</PresentationFormat>
  <Paragraphs>37</Paragraphs>
  <Slides>8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Kullanıcısı</dc:creator>
  <cp:lastModifiedBy>MOY</cp:lastModifiedBy>
  <cp:revision>8</cp:revision>
  <dcterms:created xsi:type="dcterms:W3CDTF">2018-01-16T18:46:02Z</dcterms:created>
  <dcterms:modified xsi:type="dcterms:W3CDTF">2020-01-03T13:17:41Z</dcterms:modified>
</cp:coreProperties>
</file>