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png" ContentType="image/pn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s/slide62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67.xml" ContentType="application/vnd.openxmlformats-officedocument.presentationml.slide+xml"/>
  <Override PartName="/ppt/slides/slide57.xml" ContentType="application/vnd.openxmlformats-officedocument.presentationml.slide+xml"/>
  <Override PartName="/ppt/slides/slide63.xml" ContentType="application/vnd.openxmlformats-officedocument.presentationml.slide+xml"/>
  <Override PartName="/ppt/slides/slide68.xml" ContentType="application/vnd.openxmlformats-officedocument.presentationml.slide+xml"/>
  <Override PartName="/ppt/slides/slide58.xml" ContentType="application/vnd.openxmlformats-officedocument.presentationml.slide+xml"/>
  <Override PartName="/ppt/slides/slide66.xml" ContentType="application/vnd.openxmlformats-officedocument.presentationml.slide+xml"/>
  <Override PartName="/ppt/slides/slide61.xml" ContentType="application/vnd.openxmlformats-officedocument.presentationml.slide+xml"/>
  <Override PartName="/ppt/slides/slide69.xml" ContentType="application/vnd.openxmlformats-officedocument.presentationml.slide+xml"/>
  <Override PartName="/ppt/slides/slide59.xml" ContentType="application/vnd.openxmlformats-officedocument.presentationml.slide+xml"/>
  <Override PartName="/ppt/slides/slide64.xml" ContentType="application/vnd.openxmlformats-officedocument.presentationml.slid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70.xml" ContentType="application/vnd.openxmlformats-officedocument.presentationml.slide+xml"/>
  <Override PartName="/ppt/slides/slide65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7"/>
  </p:notesMasterIdLst>
  <p:sldIdLst>
    <p:sldId id="694" r:id="rId58"/>
    <p:sldId id="696" r:id="rId59"/>
    <p:sldId id="697" r:id="rId60"/>
    <p:sldId id="695" r:id="rId61"/>
    <p:sldId id="698" r:id="rId62"/>
    <p:sldId id="416" r:id="rId63"/>
    <p:sldId id="421" r:id="rId64"/>
    <p:sldId id="629" r:id="rId65"/>
    <p:sldId id="419" r:id="rId66"/>
    <p:sldId id="422" r:id="rId67"/>
    <p:sldId id="664" r:id="rId68"/>
    <p:sldId id="662" r:id="rId69"/>
    <p:sldId id="663" r:id="rId70"/>
    <p:sldId id="425" r:id="rId7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62.xml" Id="rId63" /><Relationship Type="http://schemas.openxmlformats.org/officeDocument/2006/relationships/slide" Target="/ppt/slides/slide67.xml" Id="rId68" /><Relationship Type="http://schemas.openxmlformats.org/officeDocument/2006/relationships/slide" Target="/ppt/slides/slide57.xml" Id="rId58" /><Relationship Type="http://schemas.openxmlformats.org/officeDocument/2006/relationships/slide" Target="/ppt/slides/slide63.xml" Id="rId64" /><Relationship Type="http://schemas.openxmlformats.org/officeDocument/2006/relationships/slide" Target="/ppt/slides/slide68.xml" Id="rId69" /><Relationship Type="http://schemas.openxmlformats.org/officeDocument/2006/relationships/slide" Target="/ppt/slides/slide58.xml" Id="rId59" /><Relationship Type="http://schemas.openxmlformats.org/officeDocument/2006/relationships/slide" Target="/ppt/slides/slide66.xml" Id="rId67" /><Relationship Type="http://schemas.openxmlformats.org/officeDocument/2006/relationships/slide" Target="/ppt/slides/slide61.xml" Id="rId62" /><Relationship Type="http://schemas.openxmlformats.org/officeDocument/2006/relationships/slide" Target="/ppt/slides/slide69.xml" Id="rId70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59.xml" Id="rId60" /><Relationship Type="http://schemas.openxmlformats.org/officeDocument/2006/relationships/slide" Target="/ppt/slides/slide64.xml" Id="rId65" /><Relationship Type="http://schemas.openxmlformats.org/officeDocument/2006/relationships/viewProps" Target="/ppt/viewProps.xml" Id="rId99" /><Relationship Type="http://schemas.openxmlformats.org/officeDocument/2006/relationships/tableStyles" Target="/ppt/tableStyles.xml" Id="rId101" /><Relationship Type="http://schemas.openxmlformats.org/officeDocument/2006/relationships/notesMaster" Target="/ppt/notesMasters/notesMaster1.xml" Id="rId97" /><Relationship Type="http://schemas.openxmlformats.org/officeDocument/2006/relationships/slide" Target="/ppt/slides/slide70.xml" Id="rId71" /><Relationship Type="http://schemas.openxmlformats.org/officeDocument/2006/relationships/slide" Target="/ppt/slides/slide65.xml" Id="rId66" /><Relationship Type="http://schemas.openxmlformats.org/officeDocument/2006/relationships/slide" Target="/ppt/slides/slide60.xml" Id="rId61" /><Relationship Type="http://schemas.openxmlformats.org/officeDocument/2006/relationships/theme" Target="/ppt/theme/theme1.xml" Id="rId100" /><Relationship Type="http://schemas.openxmlformats.org/officeDocument/2006/relationships/presProps" Target="/ppt/presProps.xml" Id="rId9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EC482-62E6-4E48-8FDA-F4A028C3F6C3}" type="datetimeFigureOut">
              <a:rPr lang="tr-TR" smtClean="0"/>
              <a:t>3.01.2025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0461A0-6E37-4567-AEE3-2445F91A3B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5971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83077B3-6BEC-4150-87D9-222AAB91D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9C1C52-F1BB-413C-85DA-0A3048265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3F5DAD9-3D66-46AF-A625-6AF09BC1A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22A3D-664A-47D1-A676-B2078BE0623D}" type="datetimeFigureOut">
              <a:rPr lang="tr-TR" smtClean="0"/>
              <a:t>3.01.2025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C81171-AC2F-446A-9A9A-19C396600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595A22-1BF6-4BA5-B897-37960C3F8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EF32D-F903-45D4-B409-44A6A5571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070309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3" /><Relationship Type="http://schemas.openxmlformats.org/officeDocument/2006/relationships/slideLayout" Target="/ppt/slideLayouts/slideLayout2.xml" Id="rId2" 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DD631A0-9678-4C5D-B3BA-D6AF44CC2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A9EE133-DD4F-4C22-B7FD-A8C2B564D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AD8018-4177-40AD-AFF7-BDC8E3E7CB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22A3D-664A-47D1-A676-B2078BE0623D}" type="datetimeFigureOut">
              <a:rPr lang="tr-TR" smtClean="0"/>
              <a:t>3.01.2025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75E6A1-5AE6-41AB-AAE3-1BCE052773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DF11F6B-452D-4CEB-90B4-F03DDE4197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EF32D-F903-45D4-B409-44A6A5571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00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5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5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5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6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6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6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6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64.xml.rels>&#65279;<?xml version="1.0" encoding="utf-8"?><Relationships xmlns="http://schemas.openxmlformats.org/package/2006/relationships"><Relationship Type="http://schemas.openxmlformats.org/officeDocument/2006/relationships/image" Target="/ppt/media/image38.emf" Id="rId2" /><Relationship Type="http://schemas.openxmlformats.org/officeDocument/2006/relationships/slideLayout" Target="/ppt/slideLayouts/slideLayout2.xml" Id="rId1" /></Relationships>
</file>

<file path=ppt/slides/_rels/slide6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66.xml.rels>&#65279;<?xml version="1.0" encoding="utf-8"?><Relationships xmlns="http://schemas.openxmlformats.org/package/2006/relationships"><Relationship Type="http://schemas.openxmlformats.org/officeDocument/2006/relationships/image" Target="/ppt/media/image39.png" Id="rId2" /><Relationship Type="http://schemas.openxmlformats.org/officeDocument/2006/relationships/slideLayout" Target="/ppt/slideLayouts/slideLayout2.xml" Id="rId1" /></Relationships>
</file>

<file path=ppt/slides/_rels/slide67.xml.rels>&#65279;<?xml version="1.0" encoding="utf-8"?><Relationships xmlns="http://schemas.openxmlformats.org/package/2006/relationships"><Relationship Type="http://schemas.openxmlformats.org/officeDocument/2006/relationships/image" Target="/ppt/media/image40.png" Id="rId2" /><Relationship Type="http://schemas.openxmlformats.org/officeDocument/2006/relationships/slideLayout" Target="/ppt/slideLayouts/slideLayout2.xml" Id="rId1" /></Relationships>
</file>

<file path=ppt/slides/_rels/slide6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6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7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547F3B3E-C64C-4FCB-8A06-EB70EE984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137" y="1825625"/>
            <a:ext cx="11373851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Dopamine</a:t>
            </a:r>
            <a:r>
              <a:rPr lang="tr-TR" b="1" dirty="0"/>
              <a:t> </a:t>
            </a:r>
            <a:r>
              <a:rPr lang="tr-TR" b="1" dirty="0" err="1"/>
              <a:t>agonists</a:t>
            </a: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r>
              <a:rPr lang="tr-TR" dirty="0" err="1"/>
              <a:t>Prolactin-inhibiting</a:t>
            </a:r>
            <a:r>
              <a:rPr lang="tr-TR" dirty="0"/>
              <a:t> </a:t>
            </a:r>
            <a:r>
              <a:rPr lang="tr-TR" dirty="0" err="1"/>
              <a:t>factor</a:t>
            </a:r>
            <a:endParaRPr lang="tr-TR" dirty="0"/>
          </a:p>
          <a:p>
            <a:r>
              <a:rPr lang="tr-TR" dirty="0" err="1"/>
              <a:t>Cabergoline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bromocriptine</a:t>
            </a:r>
            <a:endParaRPr lang="tr-TR" dirty="0"/>
          </a:p>
          <a:p>
            <a:r>
              <a:rPr lang="tr-TR" dirty="0"/>
              <a:t>E</a:t>
            </a:r>
            <a:r>
              <a:rPr lang="en-US" dirty="0" err="1"/>
              <a:t>strus</a:t>
            </a:r>
            <a:r>
              <a:rPr lang="en-US" dirty="0"/>
              <a:t> induction with dopamine agonists might not be necessarily associated with a decline in prolactin but seems to exert a</a:t>
            </a:r>
            <a:r>
              <a:rPr lang="tr-TR" dirty="0"/>
              <a:t> </a:t>
            </a:r>
            <a:r>
              <a:rPr lang="en-US" dirty="0"/>
              <a:t>direct GnRH-stimulating effect on the hypothalamic level.</a:t>
            </a:r>
            <a:endParaRPr lang="tr-TR" dirty="0"/>
          </a:p>
          <a:p>
            <a:r>
              <a:rPr lang="tr-TR" dirty="0" err="1"/>
              <a:t>Shorten</a:t>
            </a:r>
            <a:r>
              <a:rPr lang="tr-TR" dirty="0"/>
              <a:t> </a:t>
            </a:r>
            <a:r>
              <a:rPr lang="tr-TR" dirty="0" err="1"/>
              <a:t>anestrus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induce</a:t>
            </a:r>
            <a:r>
              <a:rPr lang="tr-TR" dirty="0"/>
              <a:t> </a:t>
            </a:r>
            <a:r>
              <a:rPr lang="tr-TR" dirty="0" err="1"/>
              <a:t>estrus</a:t>
            </a:r>
            <a:r>
              <a:rPr lang="tr-TR" dirty="0"/>
              <a:t>.</a:t>
            </a:r>
          </a:p>
          <a:p>
            <a:r>
              <a:rPr lang="tr-TR" dirty="0" err="1"/>
              <a:t>Drug</a:t>
            </a:r>
            <a:r>
              <a:rPr lang="tr-TR" dirty="0"/>
              <a:t> </a:t>
            </a:r>
            <a:r>
              <a:rPr lang="tr-TR" dirty="0" err="1"/>
              <a:t>applications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daily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appearance</a:t>
            </a:r>
            <a:r>
              <a:rPr lang="tr-TR" dirty="0"/>
              <a:t> of </a:t>
            </a:r>
            <a:r>
              <a:rPr lang="tr-TR" dirty="0" err="1"/>
              <a:t>proestrus</a:t>
            </a:r>
            <a:r>
              <a:rPr lang="tr-TR" dirty="0"/>
              <a:t> </a:t>
            </a:r>
            <a:r>
              <a:rPr lang="tr-TR" dirty="0" err="1"/>
              <a:t>signs</a:t>
            </a:r>
            <a:r>
              <a:rPr lang="tr-TR" dirty="0"/>
              <a:t>.</a:t>
            </a:r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DCDF979C-D49F-420B-B76A-9EC61DB31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 err="1"/>
              <a:t>Clinical</a:t>
            </a:r>
            <a:r>
              <a:rPr lang="tr-TR" sz="3600" dirty="0"/>
              <a:t> Control of </a:t>
            </a:r>
            <a:r>
              <a:rPr lang="tr-TR" sz="3600" dirty="0" err="1"/>
              <a:t>Reproductive</a:t>
            </a:r>
            <a:r>
              <a:rPr lang="tr-TR" sz="3600" dirty="0"/>
              <a:t> Activity in </a:t>
            </a:r>
            <a:r>
              <a:rPr lang="tr-TR" sz="3600" dirty="0" err="1"/>
              <a:t>Bitches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43286726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F07DFB4F-8BAF-4DED-9860-78C13FDCA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Side </a:t>
            </a:r>
            <a:r>
              <a:rPr lang="tr-TR" b="1" dirty="0" err="1"/>
              <a:t>effects</a:t>
            </a:r>
            <a:endParaRPr lang="tr-TR" b="1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Vomiting</a:t>
            </a:r>
            <a:endParaRPr lang="tr-TR" dirty="0"/>
          </a:p>
          <a:p>
            <a:r>
              <a:rPr lang="tr-TR" dirty="0" err="1"/>
              <a:t>Coat</a:t>
            </a:r>
            <a:r>
              <a:rPr lang="tr-TR" dirty="0"/>
              <a:t> </a:t>
            </a:r>
            <a:r>
              <a:rPr lang="tr-TR" dirty="0" err="1"/>
              <a:t>colour</a:t>
            </a:r>
            <a:r>
              <a:rPr lang="tr-TR" dirty="0"/>
              <a:t> </a:t>
            </a:r>
            <a:r>
              <a:rPr lang="tr-TR" dirty="0" err="1"/>
              <a:t>changes</a:t>
            </a:r>
            <a:endParaRPr lang="tr-TR" dirty="0"/>
          </a:p>
          <a:p>
            <a:r>
              <a:rPr lang="tr-TR" dirty="0" err="1"/>
              <a:t>Hypothroidism</a:t>
            </a:r>
            <a:endParaRPr lang="tr-TR" dirty="0"/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58F06E4E-E7ED-47D4-A6FC-BE35EA56F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 err="1"/>
              <a:t>Clinical</a:t>
            </a:r>
            <a:r>
              <a:rPr lang="tr-TR" sz="3600" dirty="0"/>
              <a:t> Control of </a:t>
            </a:r>
            <a:r>
              <a:rPr lang="tr-TR" sz="3600" dirty="0" err="1"/>
              <a:t>Reproductive</a:t>
            </a:r>
            <a:r>
              <a:rPr lang="tr-TR" sz="3600" dirty="0"/>
              <a:t> Activity in </a:t>
            </a:r>
            <a:r>
              <a:rPr lang="tr-TR" sz="3600" dirty="0" err="1"/>
              <a:t>Bitches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55506843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06451ED5-4127-4644-9BEB-1851E44FA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r-TR" b="1" dirty="0" err="1"/>
              <a:t>Deslorelin</a:t>
            </a:r>
            <a:endParaRPr lang="tr-TR" b="1" dirty="0"/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Is a </a:t>
            </a:r>
            <a:r>
              <a:rPr lang="tr-TR" dirty="0" err="1"/>
              <a:t>GnRH</a:t>
            </a:r>
            <a:r>
              <a:rPr lang="tr-TR" dirty="0"/>
              <a:t> </a:t>
            </a:r>
            <a:r>
              <a:rPr lang="tr-TR" dirty="0" err="1"/>
              <a:t>agonist</a:t>
            </a:r>
            <a:endParaRPr lang="tr-TR" dirty="0"/>
          </a:p>
          <a:p>
            <a:r>
              <a:rPr lang="tr-TR" dirty="0" err="1"/>
              <a:t>Available</a:t>
            </a:r>
            <a:r>
              <a:rPr lang="tr-TR" dirty="0"/>
              <a:t> as </a:t>
            </a:r>
            <a:r>
              <a:rPr lang="tr-TR" dirty="0" err="1"/>
              <a:t>subcutaneous</a:t>
            </a:r>
            <a:r>
              <a:rPr lang="tr-TR" dirty="0"/>
              <a:t> </a:t>
            </a:r>
            <a:r>
              <a:rPr lang="tr-TR" dirty="0" err="1"/>
              <a:t>implants</a:t>
            </a:r>
            <a:endParaRPr lang="tr-TR" dirty="0"/>
          </a:p>
          <a:p>
            <a:r>
              <a:rPr lang="tr-TR" dirty="0"/>
              <a:t>T</a:t>
            </a:r>
            <a:r>
              <a:rPr lang="en-US" dirty="0"/>
              <a:t>he primary effect of a </a:t>
            </a:r>
            <a:r>
              <a:rPr lang="en-US" dirty="0" err="1"/>
              <a:t>deslorelin</a:t>
            </a:r>
            <a:r>
              <a:rPr lang="en-US" dirty="0"/>
              <a:t> implant</a:t>
            </a:r>
            <a:r>
              <a:rPr lang="tr-TR" dirty="0"/>
              <a:t> </a:t>
            </a:r>
            <a:r>
              <a:rPr lang="en-US" dirty="0"/>
              <a:t>is an increase in FSH and LH known as the “flare up” effect, leading</a:t>
            </a:r>
            <a:r>
              <a:rPr lang="tr-TR" dirty="0"/>
              <a:t> </a:t>
            </a:r>
            <a:r>
              <a:rPr lang="en-US" dirty="0"/>
              <a:t>to estrus induction in &gt;90% of the treated bitches.</a:t>
            </a:r>
            <a:endParaRPr lang="tr-TR" dirty="0"/>
          </a:p>
          <a:p>
            <a:r>
              <a:rPr lang="en-US" dirty="0"/>
              <a:t>This occurs</a:t>
            </a:r>
            <a:r>
              <a:rPr lang="tr-TR" dirty="0"/>
              <a:t> </a:t>
            </a:r>
            <a:r>
              <a:rPr lang="en-US" dirty="0"/>
              <a:t>irrespective of the stage of anestrus (early, mid or late)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diestrus</a:t>
            </a:r>
            <a:r>
              <a:rPr lang="tr-TR" dirty="0"/>
              <a:t>.</a:t>
            </a:r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314760A1-2756-4CD4-A71A-CA2CB4AE7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 err="1"/>
              <a:t>Clinical</a:t>
            </a:r>
            <a:r>
              <a:rPr lang="tr-TR" sz="3600" dirty="0"/>
              <a:t> Control of </a:t>
            </a:r>
            <a:r>
              <a:rPr lang="tr-TR" sz="3600" dirty="0" err="1"/>
              <a:t>Reproductive</a:t>
            </a:r>
            <a:r>
              <a:rPr lang="tr-TR" sz="3600" dirty="0"/>
              <a:t> Activity in </a:t>
            </a:r>
            <a:r>
              <a:rPr lang="tr-TR" sz="3600" dirty="0" err="1"/>
              <a:t>Bitches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82551738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0503D2-2FFB-4C6C-A913-C9F2F7C22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Deslorelin</a:t>
            </a:r>
            <a:endParaRPr lang="tr-TR" b="1" dirty="0"/>
          </a:p>
          <a:p>
            <a:endParaRPr lang="tr-TR" dirty="0"/>
          </a:p>
          <a:p>
            <a:r>
              <a:rPr lang="en-US" dirty="0"/>
              <a:t>Clinical signs of proestrus are presented within 1 week after </a:t>
            </a:r>
            <a:r>
              <a:rPr lang="en-US" dirty="0" err="1"/>
              <a:t>i</a:t>
            </a:r>
            <a:r>
              <a:rPr lang="tr-TR" dirty="0"/>
              <a:t>m</a:t>
            </a:r>
            <a:r>
              <a:rPr lang="en-US" dirty="0"/>
              <a:t>plantation</a:t>
            </a:r>
            <a:r>
              <a:rPr lang="tr-TR" dirty="0"/>
              <a:t>.</a:t>
            </a:r>
          </a:p>
          <a:p>
            <a:r>
              <a:rPr lang="tr-TR" dirty="0"/>
              <a:t>O</a:t>
            </a:r>
            <a:r>
              <a:rPr lang="en-US" dirty="0" err="1"/>
              <a:t>vulation</a:t>
            </a:r>
            <a:r>
              <a:rPr lang="tr-TR" dirty="0"/>
              <a:t> </a:t>
            </a:r>
            <a:r>
              <a:rPr lang="en-US" dirty="0"/>
              <a:t>occurs around 12 days (8–16 days) after implantation</a:t>
            </a:r>
            <a:r>
              <a:rPr lang="tr-TR" dirty="0"/>
              <a:t> at a rate of 75%.</a:t>
            </a:r>
          </a:p>
          <a:p>
            <a:r>
              <a:rPr lang="tr-TR" dirty="0"/>
              <a:t>R</a:t>
            </a:r>
            <a:r>
              <a:rPr lang="en-US" dirty="0" err="1"/>
              <a:t>emov</a:t>
            </a:r>
            <a:r>
              <a:rPr lang="tr-TR" dirty="0" err="1"/>
              <a:t>ing</a:t>
            </a:r>
            <a:r>
              <a:rPr lang="tr-TR" dirty="0"/>
              <a:t> </a:t>
            </a:r>
            <a:r>
              <a:rPr lang="en-US" dirty="0"/>
              <a:t>the implant</a:t>
            </a:r>
            <a:r>
              <a:rPr lang="tr-TR" dirty="0"/>
              <a:t> is </a:t>
            </a:r>
            <a:r>
              <a:rPr lang="tr-TR" dirty="0" err="1"/>
              <a:t>necessary</a:t>
            </a:r>
            <a:r>
              <a:rPr lang="en-US" dirty="0"/>
              <a:t> after ovulation </a:t>
            </a:r>
            <a:r>
              <a:rPr lang="tr-TR" dirty="0"/>
              <a:t>is </a:t>
            </a:r>
            <a:r>
              <a:rPr lang="tr-TR" dirty="0" err="1"/>
              <a:t>detected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en-US" dirty="0"/>
              <a:t>2–3 weeks</a:t>
            </a:r>
            <a:r>
              <a:rPr lang="tr-TR" dirty="0"/>
              <a:t> </a:t>
            </a:r>
            <a:r>
              <a:rPr lang="en-US" dirty="0"/>
              <a:t>after implantation in case of ovulation failure.</a:t>
            </a:r>
            <a:endParaRPr lang="tr-TR" dirty="0"/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4C15D924-87A9-4D31-A8C7-9580E91F4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 err="1"/>
              <a:t>Clinical</a:t>
            </a:r>
            <a:r>
              <a:rPr lang="tr-TR" sz="3600" dirty="0"/>
              <a:t> Control of </a:t>
            </a:r>
            <a:r>
              <a:rPr lang="tr-TR" sz="3600" dirty="0" err="1"/>
              <a:t>Reproductive</a:t>
            </a:r>
            <a:r>
              <a:rPr lang="tr-TR" sz="3600" dirty="0"/>
              <a:t> Activity in </a:t>
            </a:r>
            <a:r>
              <a:rPr lang="tr-TR" sz="3600" dirty="0" err="1"/>
              <a:t>Bitches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74045206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D96CF274-F2E5-494A-9DFB-C7AF70B6F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Side </a:t>
            </a:r>
            <a:r>
              <a:rPr lang="tr-TR" b="1" dirty="0" err="1"/>
              <a:t>effects</a:t>
            </a:r>
            <a:endParaRPr lang="tr-TR" b="1" dirty="0"/>
          </a:p>
          <a:p>
            <a:endParaRPr lang="tr-TR" dirty="0"/>
          </a:p>
          <a:p>
            <a:r>
              <a:rPr lang="en-US" dirty="0"/>
              <a:t>If the implant is not removed in time, pregnant bitches are at</a:t>
            </a:r>
            <a:r>
              <a:rPr lang="tr-TR" dirty="0"/>
              <a:t> </a:t>
            </a:r>
            <a:r>
              <a:rPr lang="en-US" dirty="0"/>
              <a:t>risk of luteal insufficiency and non-pregnant bitches can undergo </a:t>
            </a:r>
            <a:r>
              <a:rPr lang="tr-TR" dirty="0" err="1"/>
              <a:t>prolonged</a:t>
            </a:r>
            <a:r>
              <a:rPr lang="en-US" dirty="0"/>
              <a:t> suppression of the estrus</a:t>
            </a:r>
            <a:r>
              <a:rPr lang="tr-TR" dirty="0"/>
              <a:t> </a:t>
            </a:r>
            <a:r>
              <a:rPr lang="en-US" dirty="0"/>
              <a:t>cycle</a:t>
            </a:r>
            <a:r>
              <a:rPr lang="tr-TR" dirty="0"/>
              <a:t>.</a:t>
            </a:r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D1EED92C-4737-4C38-9D00-890C4DAFC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 err="1"/>
              <a:t>Clinical</a:t>
            </a:r>
            <a:r>
              <a:rPr lang="tr-TR" sz="3600" dirty="0"/>
              <a:t> Control of </a:t>
            </a:r>
            <a:r>
              <a:rPr lang="tr-TR" sz="3600" dirty="0" err="1"/>
              <a:t>Reproductive</a:t>
            </a:r>
            <a:r>
              <a:rPr lang="tr-TR" sz="3600" dirty="0"/>
              <a:t> Activity in </a:t>
            </a:r>
            <a:r>
              <a:rPr lang="tr-TR" sz="3600" dirty="0" err="1"/>
              <a:t>Bitches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24667020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1 Başlık">
            <a:extLst>
              <a:ext uri="{FF2B5EF4-FFF2-40B4-BE49-F238E27FC236}">
                <a16:creationId xmlns:a16="http://schemas.microsoft.com/office/drawing/2014/main" id="{B9FF9273-B2B9-434E-9105-7C171ECCD9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/>
              <a:t>Kedilerde Seksüel Siklus</a:t>
            </a:r>
          </a:p>
        </p:txBody>
      </p:sp>
      <p:sp>
        <p:nvSpPr>
          <p:cNvPr id="134147" name="2 İçerik Yer Tutucusu">
            <a:extLst>
              <a:ext uri="{FF2B5EF4-FFF2-40B4-BE49-F238E27FC236}">
                <a16:creationId xmlns:a16="http://schemas.microsoft.com/office/drawing/2014/main" id="{728F13DC-8B10-4911-8618-F2FEFC8A25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09651" y="1504951"/>
            <a:ext cx="10344149" cy="4987924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altLang="tr-TR" sz="2400" dirty="0" err="1"/>
              <a:t>Puberty</a:t>
            </a:r>
            <a:r>
              <a:rPr lang="tr-TR" altLang="tr-TR" sz="2400" dirty="0"/>
              <a:t> </a:t>
            </a:r>
            <a:r>
              <a:rPr lang="tr-TR" altLang="tr-TR" sz="2400" dirty="0" err="1"/>
              <a:t>occurs</a:t>
            </a:r>
            <a:r>
              <a:rPr lang="tr-TR" altLang="tr-TR" sz="2400" dirty="0"/>
              <a:t> in </a:t>
            </a:r>
            <a:r>
              <a:rPr lang="tr-TR" altLang="tr-TR" sz="2400" b="1" dirty="0"/>
              <a:t>6-9 (4-18) </a:t>
            </a:r>
            <a:r>
              <a:rPr lang="tr-TR" altLang="tr-TR" sz="2400" b="1" dirty="0" err="1"/>
              <a:t>months</a:t>
            </a:r>
            <a:r>
              <a:rPr lang="tr-TR" altLang="tr-TR" sz="2400" b="1" dirty="0"/>
              <a:t> of age.</a:t>
            </a:r>
            <a:endParaRPr lang="tr-TR" altLang="tr-TR" sz="2400" dirty="0"/>
          </a:p>
          <a:p>
            <a:pPr lvl="1" algn="just"/>
            <a:r>
              <a:rPr lang="tr-TR" altLang="tr-TR" sz="2000" dirty="0" err="1"/>
              <a:t>Shows</a:t>
            </a:r>
            <a:r>
              <a:rPr lang="tr-TR" altLang="tr-TR" sz="2000" dirty="0"/>
              <a:t> </a:t>
            </a:r>
            <a:r>
              <a:rPr lang="tr-TR" altLang="tr-TR" sz="2000" dirty="0" err="1"/>
              <a:t>variations</a:t>
            </a:r>
            <a:r>
              <a:rPr lang="tr-TR" altLang="tr-TR" sz="2000" dirty="0"/>
              <a:t> </a:t>
            </a:r>
            <a:r>
              <a:rPr lang="tr-TR" altLang="tr-TR" sz="2000" dirty="0" err="1"/>
              <a:t>due</a:t>
            </a:r>
            <a:r>
              <a:rPr lang="tr-TR" altLang="tr-TR" sz="2000" dirty="0"/>
              <a:t> </a:t>
            </a:r>
            <a:r>
              <a:rPr lang="tr-TR" altLang="tr-TR" sz="2000" dirty="0" err="1"/>
              <a:t>to</a:t>
            </a:r>
            <a:r>
              <a:rPr lang="tr-TR" altLang="tr-TR" sz="2000" dirty="0"/>
              <a:t> time of </a:t>
            </a:r>
            <a:r>
              <a:rPr lang="tr-TR" altLang="tr-TR" sz="2000" dirty="0" err="1"/>
              <a:t>birth</a:t>
            </a:r>
            <a:r>
              <a:rPr lang="tr-TR" altLang="tr-TR" sz="2000" dirty="0"/>
              <a:t>. 2,0 – 2,5 kg L.W. </a:t>
            </a:r>
          </a:p>
          <a:p>
            <a:pPr lvl="1" algn="just"/>
            <a:endParaRPr lang="tr-TR" altLang="tr-TR" sz="2000" dirty="0"/>
          </a:p>
          <a:p>
            <a:pPr algn="just"/>
            <a:r>
              <a:rPr lang="tr-TR" altLang="tr-TR" sz="2400" dirty="0" err="1"/>
              <a:t>Cats</a:t>
            </a:r>
            <a:r>
              <a:rPr lang="tr-TR" altLang="tr-TR" sz="2400" dirty="0"/>
              <a:t> </a:t>
            </a:r>
            <a:r>
              <a:rPr lang="tr-TR" altLang="tr-TR" sz="2400" dirty="0" err="1"/>
              <a:t>are</a:t>
            </a:r>
            <a:r>
              <a:rPr lang="tr-TR" altLang="tr-TR" sz="2400" dirty="0"/>
              <a:t> </a:t>
            </a:r>
            <a:r>
              <a:rPr lang="tr-TR" altLang="tr-TR" sz="2400" b="1" dirty="0" err="1"/>
              <a:t>Seasonal</a:t>
            </a:r>
            <a:r>
              <a:rPr lang="tr-TR" altLang="tr-TR" sz="2400" b="1" dirty="0"/>
              <a:t> </a:t>
            </a:r>
            <a:r>
              <a:rPr lang="tr-TR" altLang="tr-TR" sz="2400" b="1" dirty="0" err="1"/>
              <a:t>active</a:t>
            </a:r>
            <a:r>
              <a:rPr lang="tr-TR" altLang="tr-TR" sz="2400" b="1" dirty="0"/>
              <a:t> </a:t>
            </a:r>
            <a:r>
              <a:rPr lang="tr-TR" altLang="tr-TR" sz="2400" dirty="0" err="1"/>
              <a:t>animals</a:t>
            </a:r>
            <a:r>
              <a:rPr lang="tr-TR" altLang="tr-TR" sz="2400" dirty="0"/>
              <a:t>. </a:t>
            </a:r>
            <a:r>
              <a:rPr lang="en-US" altLang="tr-TR" sz="2400" dirty="0"/>
              <a:t>Cats living at home or in constant light can show estrus year-round.</a:t>
            </a:r>
            <a:endParaRPr lang="tr-TR" altLang="tr-TR" sz="2400" dirty="0"/>
          </a:p>
          <a:p>
            <a:pPr algn="just"/>
            <a:endParaRPr lang="tr-TR" altLang="tr-TR" sz="2400" dirty="0"/>
          </a:p>
          <a:p>
            <a:pPr algn="just"/>
            <a:r>
              <a:rPr lang="tr-TR" altLang="tr-TR" sz="2400" dirty="0" err="1"/>
              <a:t>Decrease</a:t>
            </a:r>
            <a:r>
              <a:rPr lang="tr-TR" altLang="tr-TR" sz="2400" dirty="0"/>
              <a:t> in </a:t>
            </a:r>
            <a:r>
              <a:rPr lang="tr-TR" altLang="tr-TR" sz="2400" b="1" dirty="0"/>
              <a:t>melatonin</a:t>
            </a:r>
            <a:r>
              <a:rPr lang="tr-TR" altLang="tr-TR" sz="2400" dirty="0"/>
              <a:t> </a:t>
            </a:r>
            <a:r>
              <a:rPr lang="tr-TR" altLang="tr-TR" sz="2400" dirty="0" err="1"/>
              <a:t>induces</a:t>
            </a:r>
            <a:r>
              <a:rPr lang="tr-TR" altLang="tr-TR" sz="2400" dirty="0"/>
              <a:t> </a:t>
            </a:r>
            <a:r>
              <a:rPr lang="tr-TR" altLang="tr-TR" sz="2400" dirty="0" err="1"/>
              <a:t>reproductive</a:t>
            </a:r>
            <a:r>
              <a:rPr lang="tr-TR" altLang="tr-TR" sz="2400" dirty="0"/>
              <a:t> </a:t>
            </a:r>
            <a:r>
              <a:rPr lang="tr-TR" altLang="tr-TR" sz="2400" dirty="0" err="1"/>
              <a:t>activity</a:t>
            </a:r>
            <a:r>
              <a:rPr lang="tr-TR" altLang="tr-TR" sz="2400" dirty="0"/>
              <a:t>.</a:t>
            </a:r>
          </a:p>
          <a:p>
            <a:pPr algn="just" eaLnBrk="1" hangingPunct="1">
              <a:buFontTx/>
              <a:buNone/>
            </a:pPr>
            <a:r>
              <a:rPr lang="tr-TR" altLang="tr-TR" sz="2000" dirty="0"/>
              <a:t> </a:t>
            </a:r>
          </a:p>
          <a:p>
            <a:pPr algn="just"/>
            <a:r>
              <a:rPr lang="tr-TR" altLang="tr-TR" sz="2400" dirty="0" err="1"/>
              <a:t>Brighter</a:t>
            </a:r>
            <a:r>
              <a:rPr lang="tr-TR" altLang="tr-TR" sz="2400" dirty="0"/>
              <a:t> (</a:t>
            </a:r>
            <a:r>
              <a:rPr lang="tr-TR" altLang="tr-TR" sz="2400" dirty="0" err="1"/>
              <a:t>Long</a:t>
            </a:r>
            <a:r>
              <a:rPr lang="tr-TR" altLang="tr-TR" sz="2400" dirty="0"/>
              <a:t>) </a:t>
            </a:r>
            <a:r>
              <a:rPr lang="tr-TR" altLang="tr-TR" sz="2400" dirty="0" err="1"/>
              <a:t>days</a:t>
            </a:r>
            <a:r>
              <a:rPr lang="tr-TR" altLang="tr-TR" sz="2400" dirty="0"/>
              <a:t>→ </a:t>
            </a:r>
            <a:r>
              <a:rPr lang="tr-TR" altLang="tr-TR" sz="2400" dirty="0" err="1"/>
              <a:t>Sexual</a:t>
            </a:r>
            <a:r>
              <a:rPr lang="tr-TR" altLang="tr-TR" sz="2400" dirty="0"/>
              <a:t> </a:t>
            </a:r>
            <a:r>
              <a:rPr lang="tr-TR" altLang="tr-TR" sz="2400" dirty="0" err="1"/>
              <a:t>aktivity</a:t>
            </a:r>
            <a:r>
              <a:rPr lang="tr-TR" altLang="tr-TR" sz="2400" dirty="0"/>
              <a:t> (Jan/</a:t>
            </a:r>
            <a:r>
              <a:rPr lang="tr-TR" altLang="tr-TR" sz="2400" dirty="0" err="1"/>
              <a:t>Feb</a:t>
            </a:r>
            <a:r>
              <a:rPr lang="tr-TR" altLang="tr-TR" sz="2400" dirty="0"/>
              <a:t> – </a:t>
            </a:r>
            <a:r>
              <a:rPr lang="tr-TR" altLang="tr-TR" sz="2400" dirty="0" err="1"/>
              <a:t>Sep</a:t>
            </a:r>
            <a:r>
              <a:rPr lang="tr-TR" altLang="tr-TR" sz="2400" dirty="0"/>
              <a:t>/</a:t>
            </a:r>
            <a:r>
              <a:rPr lang="tr-TR" altLang="tr-TR" sz="2400" dirty="0" err="1"/>
              <a:t>Oct</a:t>
            </a:r>
            <a:r>
              <a:rPr lang="tr-TR" altLang="tr-TR" sz="2400" dirty="0"/>
              <a:t>)</a:t>
            </a:r>
          </a:p>
          <a:p>
            <a:pPr algn="just"/>
            <a:endParaRPr lang="tr-TR" altLang="tr-TR" sz="2400" dirty="0"/>
          </a:p>
          <a:p>
            <a:pPr algn="just"/>
            <a:r>
              <a:rPr lang="tr-TR" altLang="tr-TR" sz="2400" b="1" dirty="0" err="1"/>
              <a:t>Provoked</a:t>
            </a:r>
            <a:r>
              <a:rPr lang="tr-TR" altLang="tr-TR" sz="2400" b="1" dirty="0"/>
              <a:t> </a:t>
            </a:r>
            <a:r>
              <a:rPr lang="tr-TR" altLang="tr-TR" sz="2400" b="1" dirty="0" err="1"/>
              <a:t>ovulation</a:t>
            </a:r>
            <a:r>
              <a:rPr lang="tr-TR" altLang="tr-TR" sz="2400" b="1" dirty="0"/>
              <a:t> </a:t>
            </a:r>
            <a:r>
              <a:rPr lang="tr-TR" altLang="tr-TR" sz="2400" dirty="0"/>
              <a:t>is </a:t>
            </a:r>
            <a:r>
              <a:rPr lang="tr-TR" altLang="tr-TR" sz="2400" dirty="0" err="1"/>
              <a:t>seen</a:t>
            </a:r>
            <a:r>
              <a:rPr lang="tr-TR" altLang="tr-TR" sz="2400" dirty="0"/>
              <a:t> in </a:t>
            </a:r>
            <a:r>
              <a:rPr lang="tr-TR" altLang="tr-TR" sz="2400" dirty="0" err="1"/>
              <a:t>cats</a:t>
            </a:r>
            <a:r>
              <a:rPr lang="tr-TR" altLang="tr-TR" sz="2400" dirty="0"/>
              <a:t>. </a:t>
            </a:r>
            <a:r>
              <a:rPr lang="tr-TR" altLang="tr-TR" sz="2400" b="1" dirty="0" err="1"/>
              <a:t>Ovulation</a:t>
            </a:r>
            <a:r>
              <a:rPr lang="tr-TR" altLang="tr-TR" sz="2400" dirty="0"/>
              <a:t> </a:t>
            </a:r>
            <a:r>
              <a:rPr lang="tr-TR" altLang="tr-TR" sz="2400" dirty="0" err="1"/>
              <a:t>occurs</a:t>
            </a:r>
            <a:r>
              <a:rPr lang="tr-TR" altLang="tr-TR" sz="2400" dirty="0"/>
              <a:t> </a:t>
            </a:r>
            <a:r>
              <a:rPr lang="tr-TR" altLang="tr-TR" sz="2400" dirty="0" err="1"/>
              <a:t>by</a:t>
            </a:r>
            <a:r>
              <a:rPr lang="tr-TR" altLang="tr-TR" sz="2400" dirty="0"/>
              <a:t> </a:t>
            </a:r>
            <a:r>
              <a:rPr lang="tr-TR" altLang="tr-TR" sz="2400" dirty="0" err="1"/>
              <a:t>vaginal</a:t>
            </a:r>
            <a:r>
              <a:rPr lang="tr-TR" altLang="tr-TR" sz="2400" dirty="0"/>
              <a:t> </a:t>
            </a:r>
            <a:r>
              <a:rPr lang="tr-TR" altLang="tr-TR" sz="2400" dirty="0" err="1"/>
              <a:t>stimulation</a:t>
            </a:r>
            <a:r>
              <a:rPr lang="tr-TR" altLang="tr-TR" sz="2400" dirty="0"/>
              <a:t>.</a:t>
            </a:r>
          </a:p>
          <a:p>
            <a:pPr algn="just" eaLnBrk="1" hangingPunct="1"/>
            <a:endParaRPr lang="tr-TR" altLang="tr-TR" sz="2000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1 Başlık">
            <a:extLst>
              <a:ext uri="{FF2B5EF4-FFF2-40B4-BE49-F238E27FC236}">
                <a16:creationId xmlns:a16="http://schemas.microsoft.com/office/drawing/2014/main" id="{9D914D53-3159-4EC3-9B6E-6A5820ADE2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dirty="0"/>
              <a:t>Kedilerde Seksüel </a:t>
            </a:r>
            <a:r>
              <a:rPr lang="tr-TR" altLang="tr-TR" b="1" dirty="0" err="1"/>
              <a:t>Siklus</a:t>
            </a:r>
            <a:endParaRPr lang="tr-TR" altLang="tr-TR" dirty="0"/>
          </a:p>
        </p:txBody>
      </p:sp>
      <p:sp>
        <p:nvSpPr>
          <p:cNvPr id="135171" name="2 İçerik Yer Tutucusu">
            <a:extLst>
              <a:ext uri="{FF2B5EF4-FFF2-40B4-BE49-F238E27FC236}">
                <a16:creationId xmlns:a16="http://schemas.microsoft.com/office/drawing/2014/main" id="{ADF4CDE1-EBDB-473E-B6D7-DD195C1394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8014" y="1447801"/>
            <a:ext cx="9145586" cy="86836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tr-TR" sz="2400" dirty="0"/>
              <a:t>Cats show cyclical sexual activity every 2-3 weeks unless they are pregnant</a:t>
            </a:r>
            <a:r>
              <a:rPr lang="tr-TR" altLang="tr-TR" sz="2400" dirty="0"/>
              <a:t> </a:t>
            </a:r>
            <a:r>
              <a:rPr lang="tr-TR" altLang="tr-TR" sz="2400" dirty="0" err="1"/>
              <a:t>or</a:t>
            </a:r>
            <a:r>
              <a:rPr lang="tr-TR" altLang="tr-TR" sz="2400" dirty="0"/>
              <a:t> </a:t>
            </a:r>
            <a:r>
              <a:rPr lang="en-US" altLang="tr-TR" sz="2400" dirty="0" err="1"/>
              <a:t>ovulat</a:t>
            </a:r>
            <a:r>
              <a:rPr lang="tr-TR" altLang="tr-TR" sz="2400" dirty="0" err="1"/>
              <a:t>ed</a:t>
            </a:r>
            <a:r>
              <a:rPr lang="en-US" altLang="tr-TR" sz="2400" dirty="0"/>
              <a:t>.</a:t>
            </a:r>
            <a:endParaRPr lang="tr-TR" altLang="tr-TR" sz="2400" dirty="0"/>
          </a:p>
        </p:txBody>
      </p:sp>
      <p:graphicFrame>
        <p:nvGraphicFramePr>
          <p:cNvPr id="2" name="Tablo 2">
            <a:extLst>
              <a:ext uri="{FF2B5EF4-FFF2-40B4-BE49-F238E27FC236}">
                <a16:creationId xmlns:a16="http://schemas.microsoft.com/office/drawing/2014/main" id="{B4C3BD66-4852-48ED-9EFA-78112E1C6F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904665"/>
              </p:ext>
            </p:extLst>
          </p:nvPr>
        </p:nvGraphicFramePr>
        <p:xfrm>
          <a:off x="1523206" y="2151700"/>
          <a:ext cx="9145588" cy="4619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3615">
                  <a:extLst>
                    <a:ext uri="{9D8B030D-6E8A-4147-A177-3AD203B41FA5}">
                      <a16:colId xmlns:a16="http://schemas.microsoft.com/office/drawing/2014/main" val="2762947664"/>
                    </a:ext>
                  </a:extLst>
                </a:gridCol>
                <a:gridCol w="2671894">
                  <a:extLst>
                    <a:ext uri="{9D8B030D-6E8A-4147-A177-3AD203B41FA5}">
                      <a16:colId xmlns:a16="http://schemas.microsoft.com/office/drawing/2014/main" val="1897456962"/>
                    </a:ext>
                  </a:extLst>
                </a:gridCol>
                <a:gridCol w="3270079">
                  <a:extLst>
                    <a:ext uri="{9D8B030D-6E8A-4147-A177-3AD203B41FA5}">
                      <a16:colId xmlns:a16="http://schemas.microsoft.com/office/drawing/2014/main" val="2294115585"/>
                    </a:ext>
                  </a:extLst>
                </a:gridCol>
              </a:tblGrid>
              <a:tr h="726227">
                <a:tc rowSpan="2">
                  <a:txBody>
                    <a:bodyPr/>
                    <a:lstStyle/>
                    <a:p>
                      <a:pPr algn="ctr"/>
                      <a:r>
                        <a:rPr lang="tr-TR" sz="2800" b="1" dirty="0" err="1">
                          <a:solidFill>
                            <a:schemeClr val="tx1"/>
                          </a:solidFill>
                        </a:rPr>
                        <a:t>Sexually</a:t>
                      </a:r>
                      <a:r>
                        <a:rPr lang="tr-TR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800" b="1" dirty="0" err="1">
                          <a:solidFill>
                            <a:schemeClr val="tx1"/>
                          </a:solidFill>
                        </a:rPr>
                        <a:t>active</a:t>
                      </a:r>
                      <a:endParaRPr lang="tr-TR" sz="2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tr-TR" sz="2800" b="1" dirty="0">
                          <a:solidFill>
                            <a:schemeClr val="tx1"/>
                          </a:solidFill>
                        </a:rPr>
                        <a:t>(3-10 </a:t>
                      </a:r>
                      <a:r>
                        <a:rPr lang="tr-TR" sz="2800" b="1" dirty="0" err="1">
                          <a:solidFill>
                            <a:schemeClr val="tx1"/>
                          </a:solidFill>
                        </a:rPr>
                        <a:t>days</a:t>
                      </a:r>
                      <a:r>
                        <a:rPr lang="tr-TR" sz="28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800" b="0" dirty="0" err="1">
                          <a:solidFill>
                            <a:schemeClr val="tx1"/>
                          </a:solidFill>
                        </a:rPr>
                        <a:t>Proestrus</a:t>
                      </a:r>
                      <a:endParaRPr lang="tr-TR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>
                          <a:solidFill>
                            <a:schemeClr val="tx1"/>
                          </a:solidFill>
                        </a:rPr>
                        <a:t>1-2 (0-4) </a:t>
                      </a:r>
                      <a:r>
                        <a:rPr lang="tr-TR" sz="2800" b="0" dirty="0" err="1">
                          <a:solidFill>
                            <a:schemeClr val="tx1"/>
                          </a:solidFill>
                        </a:rPr>
                        <a:t>days</a:t>
                      </a:r>
                      <a:endParaRPr lang="tr-TR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365813"/>
                  </a:ext>
                </a:extLst>
              </a:tr>
              <a:tr h="833625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800" b="0" dirty="0" err="1">
                          <a:solidFill>
                            <a:schemeClr val="tx1"/>
                          </a:solidFill>
                        </a:rPr>
                        <a:t>Estrus</a:t>
                      </a:r>
                      <a:endParaRPr lang="tr-TR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>
                          <a:solidFill>
                            <a:schemeClr val="tx1"/>
                          </a:solidFill>
                        </a:rPr>
                        <a:t>6-7 (2-19) </a:t>
                      </a:r>
                      <a:r>
                        <a:rPr lang="tr-TR" sz="2800" b="0" dirty="0" err="1">
                          <a:solidFill>
                            <a:schemeClr val="tx1"/>
                          </a:solidFill>
                        </a:rPr>
                        <a:t>days</a:t>
                      </a:r>
                      <a:endParaRPr lang="tr-TR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9488972"/>
                  </a:ext>
                </a:extLst>
              </a:tr>
              <a:tr h="652150">
                <a:tc rowSpan="4">
                  <a:txBody>
                    <a:bodyPr/>
                    <a:lstStyle/>
                    <a:p>
                      <a:pPr algn="ctr"/>
                      <a:r>
                        <a:rPr lang="tr-TR" sz="2800" b="1" dirty="0" err="1">
                          <a:solidFill>
                            <a:schemeClr val="tx1"/>
                          </a:solidFill>
                        </a:rPr>
                        <a:t>Sexually</a:t>
                      </a:r>
                      <a:r>
                        <a:rPr lang="tr-TR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800" b="1" dirty="0" err="1">
                          <a:solidFill>
                            <a:schemeClr val="tx1"/>
                          </a:solidFill>
                        </a:rPr>
                        <a:t>inactive</a:t>
                      </a:r>
                      <a:endParaRPr lang="tr-TR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800" b="0" dirty="0" err="1">
                          <a:solidFill>
                            <a:schemeClr val="tx1"/>
                          </a:solidFill>
                        </a:rPr>
                        <a:t>Postestrus</a:t>
                      </a:r>
                      <a:r>
                        <a:rPr lang="tr-TR" sz="2800" b="0" dirty="0">
                          <a:solidFill>
                            <a:schemeClr val="tx1"/>
                          </a:solidFill>
                        </a:rPr>
                        <a:t>/</a:t>
                      </a:r>
                    </a:p>
                    <a:p>
                      <a:r>
                        <a:rPr lang="tr-TR" sz="2800" b="0" dirty="0" err="1">
                          <a:solidFill>
                            <a:schemeClr val="tx1"/>
                          </a:solidFill>
                        </a:rPr>
                        <a:t>Interestrus</a:t>
                      </a:r>
                      <a:endParaRPr lang="tr-TR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>
                          <a:solidFill>
                            <a:schemeClr val="tx1"/>
                          </a:solidFill>
                        </a:rPr>
                        <a:t>8-10 </a:t>
                      </a:r>
                      <a:r>
                        <a:rPr lang="tr-TR" sz="2800" b="0" dirty="0" err="1">
                          <a:solidFill>
                            <a:schemeClr val="tx1"/>
                          </a:solidFill>
                        </a:rPr>
                        <a:t>days</a:t>
                      </a:r>
                      <a:endParaRPr lang="tr-TR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4337534"/>
                  </a:ext>
                </a:extLst>
              </a:tr>
              <a:tr h="652150">
                <a:tc vMerge="1">
                  <a:txBody>
                    <a:bodyPr/>
                    <a:lstStyle/>
                    <a:p>
                      <a:r>
                        <a:rPr lang="tr-TR" b="0" dirty="0">
                          <a:solidFill>
                            <a:schemeClr val="tx1"/>
                          </a:solidFill>
                        </a:rPr>
                        <a:t>Seksüel </a:t>
                      </a:r>
                      <a:r>
                        <a:rPr lang="tr-TR" b="0" dirty="0" err="1">
                          <a:solidFill>
                            <a:schemeClr val="tx1"/>
                          </a:solidFill>
                        </a:rPr>
                        <a:t>İnaktif</a:t>
                      </a:r>
                      <a:endParaRPr lang="tr-TR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800" b="0" dirty="0" err="1">
                          <a:solidFill>
                            <a:schemeClr val="tx1"/>
                          </a:solidFill>
                        </a:rPr>
                        <a:t>Diestrus</a:t>
                      </a:r>
                      <a:endParaRPr lang="tr-TR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i="0" dirty="0">
                          <a:solidFill>
                            <a:schemeClr val="tx1"/>
                          </a:solidFill>
                        </a:rPr>
                        <a:t>25-45</a:t>
                      </a:r>
                      <a:r>
                        <a:rPr lang="tr-TR" sz="28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sz="2800" b="0" dirty="0" err="1">
                          <a:solidFill>
                            <a:schemeClr val="tx1"/>
                          </a:solidFill>
                        </a:rPr>
                        <a:t>days</a:t>
                      </a:r>
                      <a:endParaRPr lang="tr-TR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0903413"/>
                  </a:ext>
                </a:extLst>
              </a:tr>
              <a:tr h="65215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800" b="0" dirty="0" err="1">
                          <a:solidFill>
                            <a:schemeClr val="tx1"/>
                          </a:solidFill>
                        </a:rPr>
                        <a:t>Diestrus-Pregnant</a:t>
                      </a:r>
                      <a:endParaRPr lang="tr-TR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>
                          <a:solidFill>
                            <a:schemeClr val="tx1"/>
                          </a:solidFill>
                        </a:rPr>
                        <a:t>60 </a:t>
                      </a:r>
                      <a:r>
                        <a:rPr lang="tr-TR" sz="2800" b="0" dirty="0" err="1">
                          <a:solidFill>
                            <a:schemeClr val="tx1"/>
                          </a:solidFill>
                        </a:rPr>
                        <a:t>days</a:t>
                      </a:r>
                      <a:endParaRPr lang="tr-TR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257459"/>
                  </a:ext>
                </a:extLst>
              </a:tr>
              <a:tr h="377833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sz="2800" b="0" dirty="0" err="1">
                          <a:solidFill>
                            <a:schemeClr val="tx1"/>
                          </a:solidFill>
                        </a:rPr>
                        <a:t>Anestrus</a:t>
                      </a:r>
                      <a:endParaRPr lang="tr-TR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0" dirty="0">
                          <a:solidFill>
                            <a:schemeClr val="tx1"/>
                          </a:solidFill>
                        </a:rPr>
                        <a:t>30-90 </a:t>
                      </a:r>
                      <a:r>
                        <a:rPr lang="tr-TR" sz="2800" b="0" dirty="0" err="1">
                          <a:solidFill>
                            <a:schemeClr val="tx1"/>
                          </a:solidFill>
                        </a:rPr>
                        <a:t>days</a:t>
                      </a:r>
                      <a:endParaRPr lang="tr-TR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9196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>
            <a:extLst>
              <a:ext uri="{FF2B5EF4-FFF2-40B4-BE49-F238E27FC236}">
                <a16:creationId xmlns:a16="http://schemas.microsoft.com/office/drawing/2014/main" id="{136898F3-B625-4BBB-B108-897A42B9AD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1231" y="1302437"/>
            <a:ext cx="9189538" cy="5445653"/>
          </a:xfrm>
          <a:prstGeom prst="rect">
            <a:avLst/>
          </a:prstGeom>
        </p:spPr>
      </p:pic>
      <p:sp>
        <p:nvSpPr>
          <p:cNvPr id="4" name="1 Başlık">
            <a:extLst>
              <a:ext uri="{FF2B5EF4-FFF2-40B4-BE49-F238E27FC236}">
                <a16:creationId xmlns:a16="http://schemas.microsoft.com/office/drawing/2014/main" id="{E07E7D83-30C5-8CA4-1075-5E11815311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/>
            <a:r>
              <a:rPr lang="tr-TR" altLang="tr-TR" b="1" dirty="0"/>
              <a:t>Kedilerde Seksüel </a:t>
            </a:r>
            <a:r>
              <a:rPr lang="tr-TR" altLang="tr-TR" b="1" dirty="0" err="1"/>
              <a:t>Siklus</a:t>
            </a:r>
            <a:endParaRPr lang="tr-TR" altLang="tr-TR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1 Başlık">
            <a:extLst>
              <a:ext uri="{FF2B5EF4-FFF2-40B4-BE49-F238E27FC236}">
                <a16:creationId xmlns:a16="http://schemas.microsoft.com/office/drawing/2014/main" id="{09C50344-A307-46C2-87C3-EA14931765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dirty="0"/>
              <a:t>Kedilerde Seksüel </a:t>
            </a:r>
            <a:r>
              <a:rPr lang="tr-TR" altLang="tr-TR" b="1" dirty="0" err="1"/>
              <a:t>Siklus</a:t>
            </a:r>
            <a:endParaRPr lang="tr-TR" altLang="tr-TR" dirty="0"/>
          </a:p>
        </p:txBody>
      </p:sp>
      <p:sp>
        <p:nvSpPr>
          <p:cNvPr id="137219" name="2 İçerik Yer Tutucusu">
            <a:extLst>
              <a:ext uri="{FF2B5EF4-FFF2-40B4-BE49-F238E27FC236}">
                <a16:creationId xmlns:a16="http://schemas.microsoft.com/office/drawing/2014/main" id="{4FF317B6-6F93-4BD8-8BBC-69C65EA6A7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52450" y="1800226"/>
            <a:ext cx="11410950" cy="4905374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FontTx/>
              <a:buNone/>
            </a:pPr>
            <a:r>
              <a:rPr lang="tr-TR" altLang="tr-TR" sz="3200" b="1" dirty="0"/>
              <a:t>    </a:t>
            </a:r>
            <a:r>
              <a:rPr lang="tr-TR" altLang="tr-TR" sz="3200" b="1" dirty="0" err="1"/>
              <a:t>Proöstrus</a:t>
            </a:r>
            <a:endParaRPr lang="tr-TR" altLang="tr-TR" sz="3200" b="1" dirty="0"/>
          </a:p>
          <a:p>
            <a:pPr eaLnBrk="1" hangingPunct="1">
              <a:buFontTx/>
              <a:buNone/>
            </a:pPr>
            <a:endParaRPr lang="tr-TR" altLang="tr-TR" sz="3200" b="1" dirty="0"/>
          </a:p>
          <a:p>
            <a:pPr algn="just" eaLnBrk="1" hangingPunct="1"/>
            <a:r>
              <a:rPr lang="tr-TR" altLang="tr-TR" dirty="0" err="1"/>
              <a:t>Vokalizasyon</a:t>
            </a:r>
            <a:endParaRPr lang="tr-TR" altLang="tr-TR" dirty="0"/>
          </a:p>
          <a:p>
            <a:pPr algn="just" eaLnBrk="1" hangingPunct="1"/>
            <a:endParaRPr lang="tr-TR" altLang="tr-TR" dirty="0"/>
          </a:p>
          <a:p>
            <a:pPr algn="just" eaLnBrk="1" hangingPunct="1"/>
            <a:r>
              <a:rPr lang="tr-TR" altLang="tr-TR" dirty="0"/>
              <a:t>Kafasını ve boynunu çevresindeki objelere yada oyuncaklarına sürter</a:t>
            </a:r>
          </a:p>
          <a:p>
            <a:pPr algn="just" eaLnBrk="1" hangingPunct="1"/>
            <a:endParaRPr lang="tr-TR" altLang="tr-TR" dirty="0"/>
          </a:p>
          <a:p>
            <a:pPr algn="just" eaLnBrk="1" hangingPunct="1"/>
            <a:r>
              <a:rPr lang="tr-TR" altLang="tr-TR" dirty="0"/>
              <a:t>Erkeği çağırır ama çoğunlukla çiftleşmeyi kabul etmez.</a:t>
            </a:r>
          </a:p>
          <a:p>
            <a:pPr algn="just" eaLnBrk="1" hangingPunct="1"/>
            <a:endParaRPr lang="tr-TR" altLang="tr-TR" dirty="0"/>
          </a:p>
          <a:p>
            <a:pPr algn="just" eaLnBrk="1" hangingPunct="1"/>
            <a:r>
              <a:rPr lang="tr-TR" altLang="tr-TR" b="1" dirty="0"/>
              <a:t>Ortalama 1-2 gün</a:t>
            </a:r>
            <a:r>
              <a:rPr lang="tr-TR" altLang="tr-TR" dirty="0"/>
              <a:t> sürer. Çoğunlukla görülmez ya da klinik olarak </a:t>
            </a:r>
            <a:r>
              <a:rPr lang="tr-TR" altLang="tr-TR" dirty="0" err="1"/>
              <a:t>östrusa</a:t>
            </a:r>
            <a:r>
              <a:rPr lang="tr-TR" altLang="tr-TR" dirty="0"/>
              <a:t> çok benzediği için genelde ayırt edilemez.</a:t>
            </a:r>
          </a:p>
          <a:p>
            <a:pPr algn="just" eaLnBrk="1" hangingPunct="1"/>
            <a:endParaRPr lang="tr-TR" altLang="tr-TR" dirty="0"/>
          </a:p>
          <a:p>
            <a:pPr algn="just" eaLnBrk="1" hangingPunct="1"/>
            <a:r>
              <a:rPr lang="tr-TR" altLang="tr-TR" dirty="0" err="1"/>
              <a:t>Foliküler</a:t>
            </a:r>
            <a:r>
              <a:rPr lang="tr-TR" altLang="tr-TR" dirty="0"/>
              <a:t> gelişime bağlı olarak </a:t>
            </a:r>
            <a:r>
              <a:rPr lang="tr-TR" altLang="tr-TR" b="1" dirty="0"/>
              <a:t>Östrojenin</a:t>
            </a:r>
            <a:r>
              <a:rPr lang="tr-TR" altLang="tr-TR" dirty="0"/>
              <a:t> yükselmeye başladığı dönemdir </a:t>
            </a:r>
            <a:r>
              <a:rPr lang="tr-TR" altLang="tr-TR" b="1" dirty="0"/>
              <a:t>(&gt;10 </a:t>
            </a:r>
            <a:r>
              <a:rPr lang="tr-TR" altLang="tr-TR" b="1" dirty="0" err="1"/>
              <a:t>pg</a:t>
            </a:r>
            <a:r>
              <a:rPr lang="tr-TR" altLang="tr-TR" b="1" dirty="0"/>
              <a:t>/ml).</a:t>
            </a:r>
          </a:p>
          <a:p>
            <a:pPr algn="just" eaLnBrk="1" hangingPunct="1"/>
            <a:endParaRPr lang="tr-TR" altLang="tr-TR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1 Başlık">
            <a:extLst>
              <a:ext uri="{FF2B5EF4-FFF2-40B4-BE49-F238E27FC236}">
                <a16:creationId xmlns:a16="http://schemas.microsoft.com/office/drawing/2014/main" id="{9CC1B962-665B-407D-95C2-9949C19A59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82888" y="476250"/>
            <a:ext cx="7086600" cy="731838"/>
          </a:xfrm>
        </p:spPr>
        <p:txBody>
          <a:bodyPr/>
          <a:lstStyle/>
          <a:p>
            <a:pPr eaLnBrk="1" hangingPunct="1"/>
            <a:r>
              <a:rPr lang="tr-TR" altLang="tr-TR" b="1" dirty="0"/>
              <a:t>Kedilerde Seksüel </a:t>
            </a:r>
            <a:r>
              <a:rPr lang="tr-TR" altLang="tr-TR" b="1" dirty="0" err="1"/>
              <a:t>Siklus</a:t>
            </a:r>
            <a:endParaRPr lang="tr-TR" altLang="tr-TR" dirty="0"/>
          </a:p>
        </p:txBody>
      </p:sp>
      <p:sp>
        <p:nvSpPr>
          <p:cNvPr id="138243" name="2 İçerik Yer Tutucusu">
            <a:extLst>
              <a:ext uri="{FF2B5EF4-FFF2-40B4-BE49-F238E27FC236}">
                <a16:creationId xmlns:a16="http://schemas.microsoft.com/office/drawing/2014/main" id="{5897445E-3130-4CE2-8EA5-9573E1EDDE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56930" y="1125538"/>
            <a:ext cx="10249786" cy="5732462"/>
          </a:xfrm>
        </p:spPr>
        <p:txBody>
          <a:bodyPr>
            <a:normAutofit fontScale="85000" lnSpcReduction="20000"/>
          </a:bodyPr>
          <a:lstStyle/>
          <a:p>
            <a:pPr algn="just" eaLnBrk="1" hangingPunct="1">
              <a:buFontTx/>
              <a:buNone/>
            </a:pPr>
            <a:r>
              <a:rPr lang="tr-TR" altLang="tr-TR" b="1" dirty="0"/>
              <a:t>    </a:t>
            </a:r>
            <a:r>
              <a:rPr lang="tr-TR" altLang="tr-TR" b="1" dirty="0" err="1"/>
              <a:t>Östrus</a:t>
            </a:r>
            <a:endParaRPr lang="tr-TR" altLang="tr-TR" b="1" dirty="0"/>
          </a:p>
          <a:p>
            <a:pPr algn="just" eaLnBrk="1" hangingPunct="1"/>
            <a:r>
              <a:rPr lang="tr-TR" altLang="tr-TR" sz="2400" dirty="0"/>
              <a:t>Klinik olarak dişinin </a:t>
            </a:r>
            <a:r>
              <a:rPr lang="tr-TR" altLang="tr-TR" sz="2400" b="1" dirty="0"/>
              <a:t>erkeği çağırması ve çiftlemeyi kabul etmesi </a:t>
            </a:r>
            <a:r>
              <a:rPr lang="tr-TR" altLang="tr-TR" sz="2400" dirty="0"/>
              <a:t>ile başladığı kabul edilir. Çiftleşmeyi kabul etmemesi ile sonlanır.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Bu dönemde dişi kediler belirgin </a:t>
            </a:r>
            <a:r>
              <a:rPr lang="tr-TR" altLang="tr-TR" sz="2400" dirty="0" err="1"/>
              <a:t>östrus</a:t>
            </a:r>
            <a:r>
              <a:rPr lang="tr-TR" altLang="tr-TR" sz="2400" dirty="0"/>
              <a:t> belirtileri gösterirler.</a:t>
            </a:r>
          </a:p>
          <a:p>
            <a:pPr lvl="1" algn="just"/>
            <a:r>
              <a:rPr lang="tr-TR" altLang="tr-TR" sz="2000" b="1" dirty="0"/>
              <a:t>Yatma yuvarlanma,</a:t>
            </a:r>
          </a:p>
          <a:p>
            <a:pPr lvl="1" algn="just"/>
            <a:r>
              <a:rPr lang="tr-TR" altLang="tr-TR" sz="2000" b="1" dirty="0"/>
              <a:t>Kafa sürtme,</a:t>
            </a:r>
          </a:p>
          <a:p>
            <a:pPr lvl="1" algn="just"/>
            <a:r>
              <a:rPr lang="tr-TR" altLang="tr-TR" sz="2000" b="1" dirty="0" err="1"/>
              <a:t>Vokalizasyon</a:t>
            </a:r>
            <a:endParaRPr lang="tr-TR" altLang="tr-TR" sz="2000" b="1" dirty="0"/>
          </a:p>
          <a:p>
            <a:pPr lvl="1" algn="just"/>
            <a:r>
              <a:rPr lang="tr-TR" altLang="tr-TR" sz="2000" b="1" dirty="0"/>
              <a:t>Sağrı bölgesine dokunulduğunda çiftleşme pozisyonu alma, kuyruk kaldırma</a:t>
            </a:r>
            <a:endParaRPr lang="tr-TR" altLang="tr-TR" sz="2000" dirty="0"/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Bu dönemde östrojen seviyesi maksimum düzeydedir </a:t>
            </a:r>
            <a:r>
              <a:rPr lang="tr-TR" altLang="tr-TR" sz="2400" b="1" dirty="0"/>
              <a:t>(70 </a:t>
            </a:r>
            <a:r>
              <a:rPr lang="tr-TR" altLang="tr-TR" sz="2400" b="1" dirty="0" err="1"/>
              <a:t>pg</a:t>
            </a:r>
            <a:r>
              <a:rPr lang="tr-TR" altLang="tr-TR" sz="2400" b="1" dirty="0"/>
              <a:t>/ml)</a:t>
            </a:r>
            <a:r>
              <a:rPr lang="tr-TR" altLang="tr-TR" sz="2400" dirty="0"/>
              <a:t>.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Kedilerin </a:t>
            </a:r>
            <a:r>
              <a:rPr lang="tr-TR" altLang="tr-TR" sz="2400" dirty="0" err="1"/>
              <a:t>östrus</a:t>
            </a:r>
            <a:r>
              <a:rPr lang="tr-TR" altLang="tr-TR" sz="2400" dirty="0"/>
              <a:t> belirtilerinin ortalama süresi </a:t>
            </a:r>
            <a:r>
              <a:rPr lang="tr-TR" altLang="tr-TR" sz="2400" b="1" dirty="0"/>
              <a:t>6-7</a:t>
            </a:r>
            <a:r>
              <a:rPr lang="tr-TR" altLang="tr-TR" sz="2400" dirty="0"/>
              <a:t> gündür. Dişiler </a:t>
            </a:r>
            <a:r>
              <a:rPr lang="tr-TR" altLang="tr-TR" sz="2400" dirty="0" err="1"/>
              <a:t>östrus</a:t>
            </a:r>
            <a:r>
              <a:rPr lang="tr-TR" altLang="tr-TR" sz="2400" dirty="0"/>
              <a:t> boyunca &gt;20 kez çiftleşebilirler.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Ovulasyon provokasyonu olursa </a:t>
            </a:r>
            <a:r>
              <a:rPr lang="tr-TR" altLang="tr-TR" sz="2400" b="1" dirty="0"/>
              <a:t>2-5 gün </a:t>
            </a:r>
            <a:r>
              <a:rPr lang="tr-TR" altLang="tr-TR" sz="2400" dirty="0"/>
              <a:t>içinde sonlanır.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/>
            <a:r>
              <a:rPr lang="tr-TR" altLang="tr-TR" sz="2400" dirty="0"/>
              <a:t>Vulva dış bakıda kolayca ayırt edilmeyecek kadar ödemlidir. Vajinal akıntı </a:t>
            </a:r>
            <a:r>
              <a:rPr lang="tr-TR" altLang="tr-TR" sz="2400" b="1" dirty="0"/>
              <a:t>yoktur</a:t>
            </a:r>
            <a:r>
              <a:rPr lang="tr-TR" altLang="tr-TR" sz="2400" dirty="0"/>
              <a:t>.</a:t>
            </a: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088133AA-5A55-10FD-D4E3-CBD766A103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5506" y="2667415"/>
            <a:ext cx="3501357" cy="1957748"/>
          </a:xfrm>
          <a:prstGeom prst="rect">
            <a:avLst/>
          </a:prstGeom>
        </p:spPr>
      </p:pic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4A0928-62EA-295C-1567-C1A27BE0E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7221279" cy="4351338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Vajinal sitoloji</a:t>
            </a:r>
          </a:p>
          <a:p>
            <a:r>
              <a:rPr lang="tr-TR" dirty="0"/>
              <a:t>Kedilerde de vajinal epitelde östrojenik aktiviteye bağlı değişiklikler gözlemlenir.</a:t>
            </a:r>
          </a:p>
          <a:p>
            <a:r>
              <a:rPr lang="tr-TR" dirty="0"/>
              <a:t>Köpeklerden farklı olarak </a:t>
            </a:r>
            <a:r>
              <a:rPr lang="tr-TR" dirty="0" err="1"/>
              <a:t>kornifikasyon</a:t>
            </a:r>
            <a:r>
              <a:rPr lang="tr-TR" dirty="0"/>
              <a:t> östrojen seviyesiyle paralellik gösterir.</a:t>
            </a:r>
          </a:p>
        </p:txBody>
      </p:sp>
      <p:sp>
        <p:nvSpPr>
          <p:cNvPr id="4" name="1 Başlık">
            <a:extLst>
              <a:ext uri="{FF2B5EF4-FFF2-40B4-BE49-F238E27FC236}">
                <a16:creationId xmlns:a16="http://schemas.microsoft.com/office/drawing/2014/main" id="{B2199A81-AD55-7B5C-D2CD-640165EB89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484" y="553372"/>
            <a:ext cx="7086600" cy="731838"/>
          </a:xfrm>
        </p:spPr>
        <p:txBody>
          <a:bodyPr/>
          <a:lstStyle/>
          <a:p>
            <a:pPr eaLnBrk="1" hangingPunct="1"/>
            <a:r>
              <a:rPr lang="tr-TR" altLang="tr-TR" b="1" dirty="0"/>
              <a:t>Kedilerde Seksüel </a:t>
            </a:r>
            <a:r>
              <a:rPr lang="tr-TR" altLang="tr-TR" b="1" dirty="0" err="1"/>
              <a:t>Siklus</a:t>
            </a:r>
            <a:endParaRPr lang="tr-TR" alt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68A7A527-561F-7955-8632-498AFC3B6F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450"/>
          <a:stretch/>
        </p:blipFill>
        <p:spPr>
          <a:xfrm>
            <a:off x="7653668" y="0"/>
            <a:ext cx="4538331" cy="6857999"/>
          </a:xfrm>
          <a:prstGeom prst="rect">
            <a:avLst/>
          </a:prstGeom>
        </p:spPr>
      </p:pic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482B8BAC-ADBA-6090-8665-19CCEA4372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399474"/>
              </p:ext>
            </p:extLst>
          </p:nvPr>
        </p:nvGraphicFramePr>
        <p:xfrm>
          <a:off x="298892" y="4196512"/>
          <a:ext cx="722128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4256">
                  <a:extLst>
                    <a:ext uri="{9D8B030D-6E8A-4147-A177-3AD203B41FA5}">
                      <a16:colId xmlns:a16="http://schemas.microsoft.com/office/drawing/2014/main" val="3168771"/>
                    </a:ext>
                  </a:extLst>
                </a:gridCol>
                <a:gridCol w="1444256">
                  <a:extLst>
                    <a:ext uri="{9D8B030D-6E8A-4147-A177-3AD203B41FA5}">
                      <a16:colId xmlns:a16="http://schemas.microsoft.com/office/drawing/2014/main" val="1076521023"/>
                    </a:ext>
                  </a:extLst>
                </a:gridCol>
                <a:gridCol w="1444256">
                  <a:extLst>
                    <a:ext uri="{9D8B030D-6E8A-4147-A177-3AD203B41FA5}">
                      <a16:colId xmlns:a16="http://schemas.microsoft.com/office/drawing/2014/main" val="1255852431"/>
                    </a:ext>
                  </a:extLst>
                </a:gridCol>
                <a:gridCol w="1444256">
                  <a:extLst>
                    <a:ext uri="{9D8B030D-6E8A-4147-A177-3AD203B41FA5}">
                      <a16:colId xmlns:a16="http://schemas.microsoft.com/office/drawing/2014/main" val="3664272132"/>
                    </a:ext>
                  </a:extLst>
                </a:gridCol>
                <a:gridCol w="1444256">
                  <a:extLst>
                    <a:ext uri="{9D8B030D-6E8A-4147-A177-3AD203B41FA5}">
                      <a16:colId xmlns:a16="http://schemas.microsoft.com/office/drawing/2014/main" val="27650270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solidFill>
                            <a:sysClr val="windowText" lastClr="000000"/>
                          </a:solidFill>
                        </a:rPr>
                        <a:t>Proöstrus</a:t>
                      </a:r>
                      <a:endParaRPr lang="tr-T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solidFill>
                            <a:sysClr val="windowText" lastClr="000000"/>
                          </a:solidFill>
                        </a:rPr>
                        <a:t>Östrus</a:t>
                      </a:r>
                      <a:endParaRPr lang="tr-T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solidFill>
                            <a:sysClr val="windowText" lastClr="000000"/>
                          </a:solidFill>
                        </a:rPr>
                        <a:t>İnteröstrus</a:t>
                      </a:r>
                      <a:endParaRPr lang="tr-T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>
                          <a:solidFill>
                            <a:sysClr val="windowText" lastClr="000000"/>
                          </a:solidFill>
                        </a:rPr>
                        <a:t>Diöstrus</a:t>
                      </a:r>
                      <a:endParaRPr lang="tr-T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15250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>
                          <a:solidFill>
                            <a:sysClr val="windowText" lastClr="000000"/>
                          </a:solidFill>
                        </a:rPr>
                        <a:t>Keratinize</a:t>
                      </a:r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tr-TR" dirty="0" err="1">
                          <a:solidFill>
                            <a:sysClr val="windowText" lastClr="000000"/>
                          </a:solidFill>
                        </a:rPr>
                        <a:t>süperfisiyal</a:t>
                      </a:r>
                      <a:endParaRPr lang="tr-T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253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>
                          <a:solidFill>
                            <a:sysClr val="windowText" lastClr="000000"/>
                          </a:solidFill>
                        </a:rPr>
                        <a:t>Süperfisiyal</a:t>
                      </a:r>
                      <a:endParaRPr lang="tr-T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2216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İntermediyer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75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611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Bazal-</a:t>
                      </a:r>
                      <a:r>
                        <a:rPr lang="tr-TR" dirty="0" err="1">
                          <a:solidFill>
                            <a:sysClr val="windowText" lastClr="000000"/>
                          </a:solidFill>
                        </a:rPr>
                        <a:t>Parabazal</a:t>
                      </a:r>
                      <a:endParaRPr lang="tr-TR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solidFill>
                            <a:sysClr val="windowText" lastClr="000000"/>
                          </a:solidFill>
                        </a:rPr>
                        <a:t>48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39320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864355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F852E2-E331-4D24-0F5F-ACD6C6E7C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tr-TR" altLang="tr-TR" b="1" dirty="0" err="1"/>
              <a:t>İnteröstrus</a:t>
            </a:r>
            <a:endParaRPr lang="tr-TR" altLang="tr-TR" b="1" dirty="0"/>
          </a:p>
          <a:p>
            <a:pPr algn="just" eaLnBrk="1" hangingPunct="1"/>
            <a:r>
              <a:rPr lang="tr-TR" altLang="tr-TR" sz="2800" dirty="0"/>
              <a:t>Ovulasyon şekillenmemiş bir </a:t>
            </a:r>
            <a:r>
              <a:rPr lang="tr-TR" altLang="tr-TR" sz="2800" dirty="0" err="1"/>
              <a:t>östrus</a:t>
            </a:r>
            <a:r>
              <a:rPr lang="tr-TR" altLang="tr-TR" sz="2800" dirty="0"/>
              <a:t> sonrasında </a:t>
            </a:r>
            <a:r>
              <a:rPr lang="tr-TR" altLang="tr-TR" sz="2800" dirty="0" err="1"/>
              <a:t>folliküler</a:t>
            </a:r>
            <a:r>
              <a:rPr lang="tr-TR" altLang="tr-TR" sz="2800" dirty="0"/>
              <a:t> </a:t>
            </a:r>
            <a:r>
              <a:rPr lang="tr-TR" altLang="tr-TR" sz="2800" b="1" dirty="0"/>
              <a:t>regresyon</a:t>
            </a:r>
            <a:r>
              <a:rPr lang="tr-TR" altLang="tr-TR" sz="2800" dirty="0"/>
              <a:t> dönemidir.</a:t>
            </a:r>
          </a:p>
          <a:p>
            <a:pPr algn="just" eaLnBrk="1" hangingPunct="1"/>
            <a:r>
              <a:rPr lang="tr-TR" altLang="tr-TR" sz="2800" dirty="0"/>
              <a:t>Bu dönem 8-10 gün kadar sürer. Davranışsal, </a:t>
            </a:r>
            <a:r>
              <a:rPr lang="tr-TR" altLang="tr-TR" sz="2800" dirty="0" err="1"/>
              <a:t>uteral</a:t>
            </a:r>
            <a:r>
              <a:rPr lang="tr-TR" altLang="tr-TR" sz="2800" dirty="0"/>
              <a:t> ve </a:t>
            </a:r>
            <a:r>
              <a:rPr lang="tr-TR" altLang="tr-TR" sz="2800" dirty="0" err="1"/>
              <a:t>ovaryal</a:t>
            </a:r>
            <a:r>
              <a:rPr lang="tr-TR" altLang="tr-TR" sz="2800" dirty="0"/>
              <a:t> seviyede seksüel </a:t>
            </a:r>
            <a:r>
              <a:rPr lang="tr-TR" altLang="tr-TR" sz="2800" dirty="0" err="1"/>
              <a:t>inaktivite</a:t>
            </a:r>
            <a:r>
              <a:rPr lang="tr-TR" altLang="tr-TR" sz="2800" dirty="0"/>
              <a:t> gözlenir.</a:t>
            </a:r>
          </a:p>
          <a:p>
            <a:pPr algn="just" eaLnBrk="1" hangingPunct="1"/>
            <a:r>
              <a:rPr lang="tr-TR" altLang="tr-TR" dirty="0"/>
              <a:t>Östrojen bazal seviyededir </a:t>
            </a:r>
            <a:r>
              <a:rPr lang="tr-TR" altLang="tr-TR" b="1" dirty="0"/>
              <a:t>(&lt;20 </a:t>
            </a:r>
            <a:r>
              <a:rPr lang="tr-TR" altLang="tr-TR" b="1" dirty="0" err="1"/>
              <a:t>pg</a:t>
            </a:r>
            <a:r>
              <a:rPr lang="tr-TR" altLang="tr-TR" b="1" dirty="0"/>
              <a:t>/ml)</a:t>
            </a:r>
            <a:r>
              <a:rPr lang="tr-TR" altLang="tr-TR" dirty="0"/>
              <a:t>.</a:t>
            </a:r>
            <a:endParaRPr lang="tr-TR" altLang="tr-TR" sz="2800" dirty="0"/>
          </a:p>
          <a:p>
            <a:endParaRPr lang="tr-TR" dirty="0"/>
          </a:p>
        </p:txBody>
      </p:sp>
      <p:sp>
        <p:nvSpPr>
          <p:cNvPr id="4" name="1 Başlık">
            <a:extLst>
              <a:ext uri="{FF2B5EF4-FFF2-40B4-BE49-F238E27FC236}">
                <a16:creationId xmlns:a16="http://schemas.microsoft.com/office/drawing/2014/main" id="{7202E4A9-F024-A78F-C2E4-245E2F9A64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82888" y="476250"/>
            <a:ext cx="7086600" cy="731838"/>
          </a:xfrm>
        </p:spPr>
        <p:txBody>
          <a:bodyPr/>
          <a:lstStyle/>
          <a:p>
            <a:pPr eaLnBrk="1" hangingPunct="1"/>
            <a:r>
              <a:rPr lang="tr-TR" altLang="tr-TR" b="1" dirty="0"/>
              <a:t>Kedilerde Seksüel </a:t>
            </a:r>
            <a:r>
              <a:rPr lang="tr-TR" altLang="tr-TR" b="1" dirty="0" err="1"/>
              <a:t>Siklus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68910355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>
            <a:extLst>
              <a:ext uri="{FF2B5EF4-FFF2-40B4-BE49-F238E27FC236}">
                <a16:creationId xmlns:a16="http://schemas.microsoft.com/office/drawing/2014/main" id="{0CE74FFC-DF04-7980-AB3A-5FADD5DC79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82888" y="476250"/>
            <a:ext cx="7086600" cy="731838"/>
          </a:xfrm>
        </p:spPr>
        <p:txBody>
          <a:bodyPr/>
          <a:lstStyle/>
          <a:p>
            <a:pPr eaLnBrk="1" hangingPunct="1"/>
            <a:r>
              <a:rPr lang="tr-TR" altLang="tr-TR" b="1" dirty="0"/>
              <a:t>Kedilerde Seksüel </a:t>
            </a:r>
            <a:r>
              <a:rPr lang="tr-TR" altLang="tr-TR" b="1" dirty="0" err="1"/>
              <a:t>Siklus</a:t>
            </a:r>
            <a:endParaRPr lang="tr-TR" altLang="tr-TR" dirty="0"/>
          </a:p>
        </p:txBody>
      </p:sp>
      <p:sp>
        <p:nvSpPr>
          <p:cNvPr id="5" name="İçerik Yer Tutucusu 2">
            <a:extLst>
              <a:ext uri="{FF2B5EF4-FFF2-40B4-BE49-F238E27FC236}">
                <a16:creationId xmlns:a16="http://schemas.microsoft.com/office/drawing/2014/main" id="{321516DB-5880-5F85-400C-EAC4919CF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tr-TR" altLang="tr-TR" b="1" dirty="0"/>
              <a:t>Ovulasyon</a:t>
            </a:r>
          </a:p>
          <a:p>
            <a:pPr algn="just" eaLnBrk="1" hangingPunct="1">
              <a:buFontTx/>
              <a:buNone/>
            </a:pPr>
            <a:endParaRPr lang="tr-TR" altLang="tr-TR" b="1" dirty="0"/>
          </a:p>
          <a:p>
            <a:pPr algn="just"/>
            <a:r>
              <a:rPr lang="tr-TR" altLang="tr-TR" sz="2800" dirty="0"/>
              <a:t>Genellikle </a:t>
            </a:r>
            <a:r>
              <a:rPr lang="tr-TR" altLang="tr-TR" sz="2800" b="1" dirty="0"/>
              <a:t>provoke ovulasyon </a:t>
            </a:r>
            <a:r>
              <a:rPr lang="tr-TR" altLang="tr-TR" sz="2800" dirty="0"/>
              <a:t>görülür.</a:t>
            </a:r>
          </a:p>
          <a:p>
            <a:pPr algn="just"/>
            <a:r>
              <a:rPr lang="tr-TR" altLang="tr-TR" sz="2800" dirty="0"/>
              <a:t>Vajinal uyarım sinirsel yolla hipotalamustan </a:t>
            </a:r>
            <a:r>
              <a:rPr lang="tr-TR" altLang="tr-TR" sz="2800" dirty="0" err="1"/>
              <a:t>GnRH</a:t>
            </a:r>
            <a:r>
              <a:rPr lang="tr-TR" altLang="tr-TR" sz="2800" dirty="0"/>
              <a:t> salınmasına yol açar. </a:t>
            </a:r>
            <a:r>
              <a:rPr lang="tr-TR" altLang="tr-TR" sz="2800" dirty="0" err="1"/>
              <a:t>GnRH</a:t>
            </a:r>
            <a:r>
              <a:rPr lang="tr-TR" altLang="tr-TR" sz="2800" dirty="0"/>
              <a:t> salınımı </a:t>
            </a:r>
            <a:r>
              <a:rPr lang="tr-TR" altLang="tr-TR" sz="2800" dirty="0" err="1"/>
              <a:t>preovulatör</a:t>
            </a:r>
            <a:r>
              <a:rPr lang="tr-TR" altLang="tr-TR" sz="2800" dirty="0"/>
              <a:t> LH pikini sağlar.</a:t>
            </a:r>
          </a:p>
          <a:p>
            <a:pPr algn="just"/>
            <a:r>
              <a:rPr lang="tr-TR" altLang="tr-TR" dirty="0"/>
              <a:t>Vajinal uyarım ile sağlanan LH piki </a:t>
            </a:r>
            <a:r>
              <a:rPr lang="tr-TR" altLang="tr-TR" b="1" dirty="0"/>
              <a:t>24-48 saat içinde ovulasyon</a:t>
            </a:r>
            <a:r>
              <a:rPr lang="tr-TR" altLang="tr-TR" dirty="0"/>
              <a:t>la sonuçlanır. Birkaç gündür </a:t>
            </a:r>
            <a:r>
              <a:rPr lang="tr-TR" altLang="tr-TR" dirty="0" err="1"/>
              <a:t>östrus</a:t>
            </a:r>
            <a:r>
              <a:rPr lang="tr-TR" altLang="tr-TR" dirty="0"/>
              <a:t> gösteren kedilerde, </a:t>
            </a:r>
            <a:r>
              <a:rPr lang="tr-TR" altLang="tr-TR" dirty="0" err="1"/>
              <a:t>östrusa</a:t>
            </a:r>
            <a:r>
              <a:rPr lang="tr-TR" altLang="tr-TR" dirty="0"/>
              <a:t> yeni girmiş kedilere göre daha erken ovulasyon gerçekleşir.</a:t>
            </a:r>
          </a:p>
          <a:p>
            <a:pPr algn="just"/>
            <a:r>
              <a:rPr lang="tr-TR" altLang="tr-TR" sz="2800" dirty="0"/>
              <a:t>Ovulasyonlardan sonra </a:t>
            </a:r>
            <a:r>
              <a:rPr lang="tr-TR" altLang="tr-TR" sz="2800" dirty="0" err="1"/>
              <a:t>östrus</a:t>
            </a:r>
            <a:r>
              <a:rPr lang="tr-TR" altLang="tr-TR" sz="2800" dirty="0"/>
              <a:t> </a:t>
            </a:r>
            <a:r>
              <a:rPr lang="tr-TR" altLang="tr-TR" sz="2800" b="1" dirty="0"/>
              <a:t>24-48 saat içinde sonlanır</a:t>
            </a:r>
            <a:r>
              <a:rPr lang="tr-TR" altLang="tr-TR" sz="2800" dirty="0"/>
              <a:t>.</a:t>
            </a:r>
          </a:p>
          <a:p>
            <a:pPr algn="just"/>
            <a:r>
              <a:rPr lang="tr-TR" altLang="tr-TR" dirty="0"/>
              <a:t>Yaşlı kedilerde ve erkekle aynı yerde bulunan kedilerde </a:t>
            </a:r>
            <a:r>
              <a:rPr lang="tr-TR" altLang="tr-TR" b="1" dirty="0" err="1"/>
              <a:t>spontan</a:t>
            </a:r>
            <a:r>
              <a:rPr lang="tr-TR" altLang="tr-TR" b="1" dirty="0"/>
              <a:t> ovulasyon</a:t>
            </a:r>
            <a:r>
              <a:rPr lang="tr-TR" altLang="tr-TR" dirty="0"/>
              <a:t> görülme oranı yüksektir.</a:t>
            </a:r>
            <a:endParaRPr lang="tr-TR" alt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354944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1 Başlık">
            <a:extLst>
              <a:ext uri="{FF2B5EF4-FFF2-40B4-BE49-F238E27FC236}">
                <a16:creationId xmlns:a16="http://schemas.microsoft.com/office/drawing/2014/main" id="{C0A16B27-0570-43D1-BE1C-C1C31B3C23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dirty="0"/>
              <a:t>Kedilerde Seksüel </a:t>
            </a:r>
            <a:r>
              <a:rPr lang="tr-TR" altLang="tr-TR" b="1" dirty="0" err="1"/>
              <a:t>Siklus</a:t>
            </a:r>
            <a:endParaRPr lang="tr-TR" altLang="tr-TR" dirty="0"/>
          </a:p>
        </p:txBody>
      </p:sp>
      <p:sp>
        <p:nvSpPr>
          <p:cNvPr id="140291" name="2 İçerik Yer Tutucusu">
            <a:extLst>
              <a:ext uri="{FF2B5EF4-FFF2-40B4-BE49-F238E27FC236}">
                <a16:creationId xmlns:a16="http://schemas.microsoft.com/office/drawing/2014/main" id="{0965CA08-176C-4477-BC21-7DD474128E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600201"/>
            <a:ext cx="10515599" cy="5257799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tr-TR" altLang="tr-TR" b="1" dirty="0"/>
              <a:t>    </a:t>
            </a:r>
            <a:r>
              <a:rPr lang="tr-TR" altLang="tr-TR" b="1" dirty="0" err="1"/>
              <a:t>Diöstrus</a:t>
            </a:r>
            <a:endParaRPr lang="tr-TR" altLang="tr-TR" b="1" dirty="0"/>
          </a:p>
          <a:p>
            <a:pPr eaLnBrk="1" hangingPunct="1">
              <a:buFontTx/>
              <a:buNone/>
            </a:pPr>
            <a:endParaRPr lang="tr-TR" altLang="tr-TR" b="1" dirty="0"/>
          </a:p>
          <a:p>
            <a:pPr algn="just" eaLnBrk="1" hangingPunct="1"/>
            <a:r>
              <a:rPr lang="tr-TR" altLang="tr-TR" sz="2000" dirty="0" err="1"/>
              <a:t>Ovulasyonun</a:t>
            </a:r>
            <a:r>
              <a:rPr lang="tr-TR" altLang="tr-TR" sz="2000" dirty="0"/>
              <a:t> olduğu fakat gebeliğin şekillenmediği kedilerde seksüel </a:t>
            </a:r>
            <a:r>
              <a:rPr lang="tr-TR" altLang="tr-TR" sz="2000" dirty="0" err="1"/>
              <a:t>siklus</a:t>
            </a:r>
            <a:r>
              <a:rPr lang="tr-TR" altLang="tr-TR" sz="2000" dirty="0"/>
              <a:t> </a:t>
            </a:r>
            <a:r>
              <a:rPr lang="tr-TR" altLang="tr-TR" sz="2000" b="1" dirty="0" err="1"/>
              <a:t>diöstrus</a:t>
            </a:r>
            <a:r>
              <a:rPr lang="tr-TR" altLang="tr-TR" sz="2000" dirty="0"/>
              <a:t> dönemiyle devam eder. Kedilerde bu dönem </a:t>
            </a:r>
            <a:r>
              <a:rPr lang="tr-TR" altLang="tr-TR" sz="2000" b="1" dirty="0"/>
              <a:t>yalancı gebelik</a:t>
            </a:r>
            <a:r>
              <a:rPr lang="tr-TR" altLang="tr-TR" sz="2000" dirty="0"/>
              <a:t> olarak da adlandırılır. Fakat köpeklerdeki gibi gebelik benzeri belirtiler görülmez.</a:t>
            </a:r>
          </a:p>
          <a:p>
            <a:pPr algn="just" eaLnBrk="1" hangingPunct="1"/>
            <a:endParaRPr lang="tr-TR" altLang="tr-TR" sz="2000" dirty="0"/>
          </a:p>
          <a:p>
            <a:pPr algn="just" eaLnBrk="1" hangingPunct="1"/>
            <a:r>
              <a:rPr lang="tr-TR" altLang="tr-TR" sz="2000" b="1" dirty="0" err="1"/>
              <a:t>Corpus</a:t>
            </a:r>
            <a:r>
              <a:rPr lang="tr-TR" altLang="tr-TR" sz="2000" b="1" dirty="0"/>
              <a:t> </a:t>
            </a:r>
            <a:r>
              <a:rPr lang="tr-TR" altLang="tr-TR" sz="2000" b="1" dirty="0" err="1"/>
              <a:t>luteum</a:t>
            </a:r>
            <a:r>
              <a:rPr lang="tr-TR" altLang="tr-TR" sz="2000" b="1" dirty="0"/>
              <a:t> </a:t>
            </a:r>
            <a:r>
              <a:rPr lang="tr-TR" altLang="tr-TR" sz="2000" dirty="0"/>
              <a:t>şekillenir.</a:t>
            </a:r>
          </a:p>
          <a:p>
            <a:pPr algn="just" eaLnBrk="1" hangingPunct="1"/>
            <a:endParaRPr lang="tr-TR" altLang="tr-TR" sz="2000" dirty="0"/>
          </a:p>
          <a:p>
            <a:pPr algn="just" eaLnBrk="1" hangingPunct="1"/>
            <a:r>
              <a:rPr lang="tr-TR" altLang="tr-TR" sz="2000" dirty="0"/>
              <a:t>Çiftleşmeyi takiben 4. günde, ovulasyonu takiben 1-2 gün içinde başlar </a:t>
            </a:r>
            <a:r>
              <a:rPr lang="tr-TR" altLang="tr-TR" sz="2000" b="1" dirty="0"/>
              <a:t>(&gt;1.5 ng/ml)</a:t>
            </a:r>
            <a:r>
              <a:rPr lang="tr-TR" altLang="tr-TR" sz="2000" dirty="0"/>
              <a:t>. Progesteron seviyesi 20. gün civarında </a:t>
            </a:r>
            <a:r>
              <a:rPr lang="tr-TR" altLang="tr-TR" sz="2000" b="1" dirty="0"/>
              <a:t>&gt;20 ng/ml</a:t>
            </a:r>
            <a:r>
              <a:rPr lang="tr-TR" altLang="tr-TR" sz="2000" dirty="0"/>
              <a:t> ile maksimum seviyeye ulaşır.</a:t>
            </a:r>
          </a:p>
          <a:p>
            <a:pPr algn="just" eaLnBrk="1" hangingPunct="1"/>
            <a:endParaRPr lang="tr-TR" altLang="tr-TR" sz="2000" dirty="0"/>
          </a:p>
          <a:p>
            <a:pPr algn="just" eaLnBrk="1" hangingPunct="1"/>
            <a:r>
              <a:rPr lang="tr-TR" altLang="tr-TR" sz="2000" dirty="0" err="1"/>
              <a:t>Diöstrus</a:t>
            </a:r>
            <a:r>
              <a:rPr lang="tr-TR" altLang="tr-TR" sz="2000" dirty="0"/>
              <a:t> döneminde </a:t>
            </a:r>
            <a:r>
              <a:rPr lang="tr-TR" altLang="tr-TR" sz="2000" dirty="0" err="1"/>
              <a:t>corpus</a:t>
            </a:r>
            <a:r>
              <a:rPr lang="tr-TR" altLang="tr-TR" sz="2000" dirty="0"/>
              <a:t> </a:t>
            </a:r>
            <a:r>
              <a:rPr lang="tr-TR" altLang="tr-TR" sz="2000" dirty="0" err="1"/>
              <a:t>luteumun</a:t>
            </a:r>
            <a:r>
              <a:rPr lang="tr-TR" altLang="tr-TR" sz="2000" dirty="0"/>
              <a:t> şekillenmesi 24 saat sonra başlayıp ortalama 20 günde tamamlanır. Belirtiler ortalama 40 günde ortadan kalkar.</a:t>
            </a:r>
          </a:p>
          <a:p>
            <a:pPr algn="just" eaLnBrk="1" hangingPunct="1"/>
            <a:endParaRPr lang="tr-TR" altLang="tr-TR" sz="2000" dirty="0"/>
          </a:p>
          <a:p>
            <a:pPr algn="just" eaLnBrk="1" hangingPunct="1"/>
            <a:r>
              <a:rPr lang="tr-TR" altLang="tr-TR" sz="2000" dirty="0" err="1"/>
              <a:t>Diöstrus</a:t>
            </a:r>
            <a:r>
              <a:rPr lang="tr-TR" altLang="tr-TR" sz="2000" dirty="0"/>
              <a:t> bitimini 7-10 günlük bir </a:t>
            </a:r>
            <a:r>
              <a:rPr lang="tr-TR" altLang="tr-TR" sz="2000" dirty="0" err="1"/>
              <a:t>interöstrus</a:t>
            </a:r>
            <a:r>
              <a:rPr lang="tr-TR" altLang="tr-TR" sz="2000" dirty="0"/>
              <a:t> izler. (Emziren kedilerde 10-27 gün)</a:t>
            </a:r>
          </a:p>
          <a:p>
            <a:pPr algn="just" eaLnBrk="1" hangingPunct="1"/>
            <a:endParaRPr lang="tr-TR" altLang="tr-TR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2919</TotalTime>
  <Words>3693</Words>
  <Application>Microsoft Office PowerPoint</Application>
  <PresentationFormat>Geniş ekran</PresentationFormat>
  <Paragraphs>765</Paragraphs>
  <Slides>95</Slides>
  <Notes>1</Notes>
  <HiddenSlides>0</HiddenSlides>
  <MMClips>1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95</vt:i4>
      </vt:variant>
    </vt:vector>
  </HeadingPairs>
  <TitlesOfParts>
    <vt:vector size="101" baseType="lpstr">
      <vt:lpstr>Aptos</vt:lpstr>
      <vt:lpstr>Arial</vt:lpstr>
      <vt:lpstr>Calibri</vt:lpstr>
      <vt:lpstr>Calibri Light</vt:lpstr>
      <vt:lpstr>Century Gothic</vt:lpstr>
      <vt:lpstr>Office Teması</vt:lpstr>
      <vt:lpstr>Reproductive cycle of Bitches</vt:lpstr>
      <vt:lpstr>PowerPoint Sunusu</vt:lpstr>
      <vt:lpstr>Reproductive cycle of Bitches</vt:lpstr>
      <vt:lpstr>PowerPoint Sunusu</vt:lpstr>
      <vt:lpstr>PowerPoint Sunusu</vt:lpstr>
      <vt:lpstr>PowerPoint Sunusu</vt:lpstr>
      <vt:lpstr>PowerPoint Sunusu</vt:lpstr>
      <vt:lpstr>Vajinal sitoloji</vt:lpstr>
      <vt:lpstr>PowerPoint Sunusu</vt:lpstr>
      <vt:lpstr>PowerPoint Sunusu</vt:lpstr>
      <vt:lpstr>PowerPoint Sunusu</vt:lpstr>
      <vt:lpstr>Reproductive cycle of Bitches</vt:lpstr>
      <vt:lpstr>PowerPoint Sunusu</vt:lpstr>
      <vt:lpstr>PowerPoint Sunusu</vt:lpstr>
      <vt:lpstr>PowerPoint Sunusu</vt:lpstr>
      <vt:lpstr>PowerPoint Sunusu</vt:lpstr>
      <vt:lpstr>Insemination time</vt:lpstr>
      <vt:lpstr>Artificial insemination</vt:lpstr>
      <vt:lpstr>Artificial Insemination techniques</vt:lpstr>
      <vt:lpstr>Artificial Insemination techniques</vt:lpstr>
      <vt:lpstr>Artificial Insemination techniques</vt:lpstr>
      <vt:lpstr>Artificial Insemination techniques</vt:lpstr>
      <vt:lpstr>Artificial Insemination techniques</vt:lpstr>
      <vt:lpstr>Semen collection and Evaluation</vt:lpstr>
      <vt:lpstr>Semen collection and Evaluation</vt:lpstr>
      <vt:lpstr>Semen collection and Evaluation</vt:lpstr>
      <vt:lpstr>Semen collection and Evaluation</vt:lpstr>
      <vt:lpstr>Semen collection and Evaluation</vt:lpstr>
      <vt:lpstr>Semen collection and Evaluation</vt:lpstr>
      <vt:lpstr>Semen collection and Evaluation</vt:lpstr>
      <vt:lpstr>Semen collection and Evaluation</vt:lpstr>
      <vt:lpstr>Artificial Insemination in Dogs</vt:lpstr>
      <vt:lpstr>Pregnancy diagnosis</vt:lpstr>
      <vt:lpstr>Pregnancy diagnosis</vt:lpstr>
      <vt:lpstr>Pregnancy diagnosis</vt:lpstr>
      <vt:lpstr>Pregnancy diagnosis</vt:lpstr>
      <vt:lpstr>Pregnancy diagnosis</vt:lpstr>
      <vt:lpstr>Pregnancy diagnosis </vt:lpstr>
      <vt:lpstr>Pregnancy diagnosis</vt:lpstr>
      <vt:lpstr>Pregnancy diagnosis</vt:lpstr>
      <vt:lpstr>Pregnancy diagnosis</vt:lpstr>
      <vt:lpstr>Pregnancy diagnosis</vt:lpstr>
      <vt:lpstr>Pregnancy diagnosis</vt:lpstr>
      <vt:lpstr>Pregnancy diagnosis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Uygun Tohumlama Zamanı</vt:lpstr>
      <vt:lpstr>Suni Tohumlama Teknikleri</vt:lpstr>
      <vt:lpstr>Suni Tohumlama Teknikleri</vt:lpstr>
      <vt:lpstr>PowerPoint Sunusu</vt:lpstr>
      <vt:lpstr>Suni Tohumlama Teknikleri</vt:lpstr>
      <vt:lpstr>PowerPoint Sunusu</vt:lpstr>
      <vt:lpstr>Suni Tohumlama Teknikleri</vt:lpstr>
      <vt:lpstr>Başarının denetlenmesi</vt:lpstr>
      <vt:lpstr>Pregnancy diagnosis</vt:lpstr>
      <vt:lpstr>Pregnancy diagnosis</vt:lpstr>
      <vt:lpstr>Pregnancy diagnosis</vt:lpstr>
      <vt:lpstr>Pregnancy diagnosis</vt:lpstr>
      <vt:lpstr>Pregnancy diagnosis</vt:lpstr>
      <vt:lpstr>Pregnancy diagnosis </vt:lpstr>
      <vt:lpstr>Pregnancy diagnosis</vt:lpstr>
      <vt:lpstr>Pregnancy diagnosis</vt:lpstr>
      <vt:lpstr>Pregnancy diagnosis</vt:lpstr>
      <vt:lpstr>Pregnancy diagnosis</vt:lpstr>
      <vt:lpstr>Pregnancy diagnosis</vt:lpstr>
      <vt:lpstr>Clinical Control of Reproductive Activity in Queens</vt:lpstr>
      <vt:lpstr>Clinical Control of Reproductive Activity in Queens</vt:lpstr>
      <vt:lpstr>Clinical Control of Reproductive Activity in Queens</vt:lpstr>
      <vt:lpstr>Clinical Control of Reproductive Activity in Queens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Köpeklerde Seksüel Siklus</dc:title>
  <dc:creator>Administrator</dc:creator>
  <cp:lastModifiedBy>Kemal.Tuna.Olgac</cp:lastModifiedBy>
  <cp:revision>108</cp:revision>
  <dcterms:created xsi:type="dcterms:W3CDTF">2022-03-22T05:39:47Z</dcterms:created>
  <dcterms:modified xsi:type="dcterms:W3CDTF">2025-01-03T07:38:44Z</dcterms:modified>
</cp:coreProperties>
</file>