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0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D9F75050-0E15-4C5B-92B0-66D068882F1F}" type="datetimeFigureOut">
              <a:rPr lang="tr-TR" smtClean="0">
                <a:solidFill>
                  <a:srgbClr val="575F6D"/>
                </a:solidFill>
              </a:rPr>
              <a:pPr/>
              <a:t>28.04.2020</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46035794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solidFill>
                  <a:srgbClr val="575F6D"/>
                </a:solidFill>
              </a:rPr>
              <a:pPr/>
              <a:t>28.04.2020</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044315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solidFill>
                  <a:srgbClr val="575F6D"/>
                </a:solidFill>
              </a:rPr>
              <a:pPr/>
              <a:t>28.04.2020</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938170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solidFill>
                  <a:srgbClr val="575F6D"/>
                </a:solidFill>
              </a:rPr>
              <a:pPr/>
              <a:t>28.04.2020</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4016714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D9F75050-0E15-4C5B-92B0-66D068882F1F}" type="datetimeFigureOut">
              <a:rPr lang="tr-TR" smtClean="0">
                <a:solidFill>
                  <a:srgbClr val="FFF39D"/>
                </a:solidFill>
              </a:rPr>
              <a:pPr/>
              <a:t>28.04.2020</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1374586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solidFill>
                  <a:srgbClr val="575F6D"/>
                </a:solidFill>
              </a:rPr>
              <a:pPr/>
              <a:t>28.04.2020</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330294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solidFill>
                  <a:srgbClr val="575F6D"/>
                </a:solidFill>
              </a:rPr>
              <a:pPr/>
              <a:t>28.04.2020</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860328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solidFill>
                  <a:srgbClr val="575F6D"/>
                </a:solidFill>
              </a:rPr>
              <a:pPr/>
              <a:t>28.04.2020</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849080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solidFill>
                  <a:srgbClr val="575F6D"/>
                </a:solidFill>
              </a:rPr>
              <a:pPr/>
              <a:t>28.04.2020</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063422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solidFill>
                  <a:srgbClr val="575F6D"/>
                </a:solidFill>
              </a:rPr>
              <a:pPr/>
              <a:t>28.04.2020</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428282816"/>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D9F75050-0E15-4C5B-92B0-66D068882F1F}" type="datetimeFigureOut">
              <a:rPr lang="tr-TR" smtClean="0">
                <a:solidFill>
                  <a:srgbClr val="575F6D"/>
                </a:solidFill>
              </a:rPr>
              <a:pPr/>
              <a:t>28.04.2020</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22004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solidFill>
                  <a:srgbClr val="575F6D"/>
                </a:solidFill>
              </a:rPr>
              <a:pPr/>
              <a:t>28.04.2020</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854258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2400" dirty="0"/>
              <a:t>BİREYSEL EĞİTİM PROĞRAMI</a:t>
            </a:r>
            <a:r>
              <a:rPr lang="tr-TR" sz="2400"/>
              <a:t/>
            </a:r>
            <a:br>
              <a:rPr lang="tr-TR" sz="2400"/>
            </a:br>
            <a:endParaRPr lang="tr-TR" sz="2400" dirty="0"/>
          </a:p>
        </p:txBody>
      </p:sp>
      <p:sp>
        <p:nvSpPr>
          <p:cNvPr id="3" name="2 Alt Başlık"/>
          <p:cNvSpPr>
            <a:spLocks noGrp="1"/>
          </p:cNvSpPr>
          <p:nvPr>
            <p:ph type="subTitle" idx="1"/>
          </p:nvPr>
        </p:nvSpPr>
        <p:spPr/>
        <p:txBody>
          <a:bodyPr/>
          <a:lstStyle/>
          <a:p>
            <a:endParaRPr lang="tr-TR"/>
          </a:p>
        </p:txBody>
      </p:sp>
    </p:spTree>
    <p:extLst>
      <p:ext uri="{BB962C8B-B14F-4D97-AF65-F5344CB8AC3E}">
        <p14:creationId xmlns:p14="http://schemas.microsoft.com/office/powerpoint/2010/main" val="6107846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lnSpc>
                <a:spcPct val="150000"/>
              </a:lnSpc>
              <a:spcAft>
                <a:spcPts val="600"/>
              </a:spcAft>
            </a:pPr>
            <a:r>
              <a:rPr lang="tr-TR" b="1" dirty="0">
                <a:latin typeface="Times New Roman"/>
                <a:ea typeface="Times New Roman"/>
                <a:cs typeface="Times New Roman"/>
              </a:rPr>
              <a:t>Çocuk Açısından Yararları;</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Bireyselleştirilmiş eğitim programı bireyseldir. </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Bu programda engelli çocuk farklı olduğunu hissetmez. </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Bireyselleştirilmiş eğitim programı, çocuğun engelinden dolayı farklı gereksinimlerinin neler olduğunu, özel eğitimle ilgili bilgi ve beceri eksikliklerinin nasıl karşılanabileceğini belirtir.      </a:t>
            </a:r>
            <a:endParaRPr lang="tr-TR" sz="2000" dirty="0">
              <a:latin typeface="Calibri"/>
              <a:ea typeface="Calibri"/>
              <a:cs typeface="Times New Roman"/>
            </a:endParaRPr>
          </a:p>
          <a:p>
            <a:endParaRPr lang="tr-TR" dirty="0"/>
          </a:p>
        </p:txBody>
      </p:sp>
    </p:spTree>
    <p:extLst>
      <p:ext uri="{BB962C8B-B14F-4D97-AF65-F5344CB8AC3E}">
        <p14:creationId xmlns:p14="http://schemas.microsoft.com/office/powerpoint/2010/main" val="2931681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lnSpc>
                <a:spcPct val="150000"/>
              </a:lnSpc>
              <a:spcAft>
                <a:spcPts val="600"/>
              </a:spcAft>
            </a:pPr>
            <a:r>
              <a:rPr lang="tr-TR" b="1" dirty="0">
                <a:latin typeface="Times New Roman"/>
                <a:ea typeface="Times New Roman"/>
                <a:cs typeface="Times New Roman"/>
              </a:rPr>
              <a:t>Anne Baba Açısından Yararları;</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Bireyselleştirilmiş eğitim programı, geçici çözüm hizmetlerine karşı anne babayı koyucudur. </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Masrafların aileye yansımasını engeller. </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Yerleştirme tamamlandığında, çocukla ilgili yapılacak bir değişiklik anne babaya bildirilmeden yapılamaz.</a:t>
            </a:r>
            <a:endParaRPr lang="tr-TR" sz="2000" dirty="0">
              <a:latin typeface="Calibri"/>
              <a:ea typeface="Calibri"/>
              <a:cs typeface="Times New Roman"/>
            </a:endParaRPr>
          </a:p>
          <a:p>
            <a:endParaRPr lang="tr-TR" dirty="0"/>
          </a:p>
        </p:txBody>
      </p:sp>
    </p:spTree>
    <p:extLst>
      <p:ext uri="{BB962C8B-B14F-4D97-AF65-F5344CB8AC3E}">
        <p14:creationId xmlns:p14="http://schemas.microsoft.com/office/powerpoint/2010/main" val="664445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lnSpc>
                <a:spcPct val="150000"/>
              </a:lnSpc>
              <a:spcAft>
                <a:spcPts val="600"/>
              </a:spcAft>
            </a:pPr>
            <a:r>
              <a:rPr lang="tr-TR" b="1" dirty="0">
                <a:latin typeface="Times New Roman"/>
                <a:ea typeface="Times New Roman"/>
                <a:cs typeface="Times New Roman"/>
              </a:rPr>
              <a:t>Öğretmen Açısından Yararları;</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Öğretmenler açısından kolayca ulaşılabilir ve geçerliği olan bir programdır. </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Bireyselleştirilmiş eğitim programı günlük planın temelini oluşturur.  </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Öğretmen ve çocuğu hedef alarak beklenen sonuç üzerinde kalmasını sağlar.</a:t>
            </a:r>
            <a:endParaRPr lang="tr-TR" sz="2000" dirty="0">
              <a:latin typeface="Calibri"/>
              <a:ea typeface="Calibri"/>
              <a:cs typeface="Times New Roman"/>
            </a:endParaRPr>
          </a:p>
          <a:p>
            <a:endParaRPr lang="tr-TR" dirty="0"/>
          </a:p>
        </p:txBody>
      </p:sp>
    </p:spTree>
    <p:extLst>
      <p:ext uri="{BB962C8B-B14F-4D97-AF65-F5344CB8AC3E}">
        <p14:creationId xmlns:p14="http://schemas.microsoft.com/office/powerpoint/2010/main" val="1344125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lnSpc>
                <a:spcPct val="150000"/>
              </a:lnSpc>
              <a:spcAft>
                <a:spcPts val="600"/>
              </a:spcAft>
            </a:pPr>
            <a:r>
              <a:rPr lang="tr-TR" b="1" dirty="0">
                <a:latin typeface="Times New Roman"/>
                <a:ea typeface="Times New Roman"/>
                <a:cs typeface="Times New Roman"/>
              </a:rPr>
              <a:t>Toplum Açısından Yararları;</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Özel </a:t>
            </a:r>
            <a:r>
              <a:rPr lang="tr-TR" dirty="0" err="1">
                <a:latin typeface="Times New Roman"/>
                <a:ea typeface="Times New Roman"/>
                <a:cs typeface="Times New Roman"/>
              </a:rPr>
              <a:t>gereksinimli</a:t>
            </a:r>
            <a:r>
              <a:rPr lang="tr-TR" dirty="0">
                <a:latin typeface="Times New Roman"/>
                <a:ea typeface="Times New Roman"/>
                <a:cs typeface="Times New Roman"/>
              </a:rPr>
              <a:t> çocuklara normal çocuklara verilen hakların verilmesini sağlar.</a:t>
            </a:r>
            <a:endParaRPr lang="tr-TR" sz="2000" dirty="0">
              <a:latin typeface="Calibri"/>
              <a:ea typeface="Calibri"/>
              <a:cs typeface="Times New Roman"/>
            </a:endParaRPr>
          </a:p>
          <a:p>
            <a:r>
              <a:rPr lang="tr-TR" dirty="0">
                <a:latin typeface="Times New Roman"/>
                <a:ea typeface="Times New Roman"/>
              </a:rPr>
              <a:t>Topluma engellilerin katılımını destekler </a:t>
            </a:r>
            <a:endParaRPr lang="tr-TR" dirty="0"/>
          </a:p>
        </p:txBody>
      </p:sp>
    </p:spTree>
    <p:extLst>
      <p:ext uri="{BB962C8B-B14F-4D97-AF65-F5344CB8AC3E}">
        <p14:creationId xmlns:p14="http://schemas.microsoft.com/office/powerpoint/2010/main" val="3376609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fontAlgn="base">
              <a:lnSpc>
                <a:spcPct val="150000"/>
              </a:lnSpc>
              <a:spcBef>
                <a:spcPts val="1000"/>
              </a:spcBef>
            </a:pPr>
            <a:r>
              <a:rPr lang="tr-TR" sz="2000" dirty="0">
                <a:solidFill>
                  <a:srgbClr val="000000"/>
                </a:solidFill>
                <a:latin typeface="Times New Roman"/>
              </a:rPr>
              <a:t>Bu bölüm;</a:t>
            </a:r>
            <a:endParaRPr lang="tr-TR" sz="2000" dirty="0">
              <a:latin typeface="Times New Roman"/>
              <a:ea typeface="Times New Roman"/>
            </a:endParaRPr>
          </a:p>
          <a:p>
            <a:pPr marL="742950" lvl="1" indent="-285750" fontAlgn="base">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latin typeface="Times New Roman"/>
              <a:ea typeface="Times New Roman"/>
              <a:cs typeface="Times New Roman"/>
            </a:endParaRPr>
          </a:p>
          <a:p>
            <a:pPr marL="742950" lvl="1" indent="-285750" fontAlgn="base">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endParaRPr lang="tr-TR" sz="2000" dirty="0">
              <a:latin typeface="Times New Roman"/>
              <a:ea typeface="Times New Roman"/>
              <a:cs typeface="Times New Roman"/>
            </a:endParaRPr>
          </a:p>
          <a:p>
            <a:pPr marL="347345" indent="-347345" fontAlgn="base">
              <a:spcBef>
                <a:spcPts val="1000"/>
              </a:spcBef>
            </a:pPr>
            <a:r>
              <a:rPr lang="tr-TR" sz="2000" dirty="0">
                <a:solidFill>
                  <a:srgbClr val="000000"/>
                </a:solidFill>
                <a:latin typeface="Times New Roman"/>
              </a:rPr>
              <a:t>kaynağından aynen alınmıştır.        </a:t>
            </a:r>
            <a:endParaRPr lang="tr-TR" sz="2000" dirty="0">
              <a:latin typeface="Times New Roman"/>
              <a:ea typeface="Times New Roman"/>
            </a:endParaRPr>
          </a:p>
          <a:p>
            <a:pPr algn="just">
              <a:lnSpc>
                <a:spcPct val="150000"/>
              </a:lnSpc>
              <a:spcAft>
                <a:spcPts val="800"/>
              </a:spcAft>
            </a:pPr>
            <a:r>
              <a:rPr lang="tr-TR" sz="2000" dirty="0">
                <a:latin typeface="Times New Roman"/>
                <a:ea typeface="Times New Roman"/>
                <a:cs typeface="Times New Roman"/>
              </a:rPr>
              <a:t> </a:t>
            </a:r>
            <a:endParaRPr lang="tr-TR" sz="2000" dirty="0">
              <a:latin typeface="Calibri"/>
              <a:ea typeface="Calibri"/>
              <a:cs typeface="Times New Roman"/>
            </a:endParaRPr>
          </a:p>
        </p:txBody>
      </p:sp>
    </p:spTree>
    <p:extLst>
      <p:ext uri="{BB962C8B-B14F-4D97-AF65-F5344CB8AC3E}">
        <p14:creationId xmlns:p14="http://schemas.microsoft.com/office/powerpoint/2010/main" val="3186218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a:lnSpc>
                <a:spcPct val="150000"/>
              </a:lnSpc>
              <a:spcAft>
                <a:spcPts val="600"/>
              </a:spcAft>
            </a:pPr>
            <a:r>
              <a:rPr lang="tr-TR" b="1" dirty="0">
                <a:latin typeface="Times New Roman"/>
                <a:ea typeface="Times New Roman"/>
                <a:cs typeface="Times New Roman"/>
              </a:rPr>
              <a:t>BİREYSELLEŞTİRİLMİŞ EĞİTİM PROGRAMI</a:t>
            </a:r>
            <a:endParaRPr lang="tr-TR" sz="2000" dirty="0">
              <a:latin typeface="Calibri"/>
              <a:ea typeface="Calibri"/>
              <a:cs typeface="Times New Roman"/>
            </a:endParaRPr>
          </a:p>
          <a:p>
            <a:pPr lvl="0">
              <a:buClr>
                <a:srgbClr val="FE8637"/>
              </a:buClr>
            </a:pPr>
            <a:r>
              <a:rPr lang="tr-TR" sz="2800" dirty="0">
                <a:latin typeface="Times New Roman"/>
                <a:ea typeface="Times New Roman"/>
              </a:rPr>
              <a:t>Özel </a:t>
            </a:r>
            <a:r>
              <a:rPr lang="tr-TR" sz="2800" dirty="0" err="1">
                <a:latin typeface="Times New Roman"/>
                <a:ea typeface="Times New Roman"/>
              </a:rPr>
              <a:t>gereksinimli</a:t>
            </a:r>
            <a:r>
              <a:rPr lang="tr-TR" sz="2800" dirty="0">
                <a:latin typeface="Times New Roman"/>
                <a:ea typeface="Times New Roman"/>
              </a:rPr>
              <a:t> çocuğun özel eğitim sınıfına, özel eğitim okuluna ya da genel eğitim sınıfına yerleştirilmesiyle birlikte </a:t>
            </a:r>
            <a:r>
              <a:rPr lang="tr-TR" sz="2800" dirty="0">
                <a:solidFill>
                  <a:prstClr val="black"/>
                </a:solidFill>
                <a:latin typeface="Times New Roman"/>
                <a:ea typeface="Times New Roman"/>
              </a:rPr>
              <a:t>performan­sı ve gereksinimleri doğrultusunda bireyselleştirilmiş eğitim programı hazırlanır </a:t>
            </a:r>
            <a:endParaRPr lang="tr-TR" sz="2800" dirty="0">
              <a:solidFill>
                <a:prstClr val="black"/>
              </a:solidFill>
            </a:endParaRPr>
          </a:p>
        </p:txBody>
      </p:sp>
    </p:spTree>
    <p:extLst>
      <p:ext uri="{BB962C8B-B14F-4D97-AF65-F5344CB8AC3E}">
        <p14:creationId xmlns:p14="http://schemas.microsoft.com/office/powerpoint/2010/main" val="2152494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3200" dirty="0">
                <a:latin typeface="Times New Roman"/>
                <a:ea typeface="Times New Roman"/>
              </a:rPr>
              <a:t>Bireyselleştirilmiş eğitim programı özel </a:t>
            </a:r>
            <a:r>
              <a:rPr lang="tr-TR" sz="3200" dirty="0" err="1">
                <a:latin typeface="Times New Roman"/>
                <a:ea typeface="Times New Roman"/>
              </a:rPr>
              <a:t>gereksinimli</a:t>
            </a:r>
            <a:r>
              <a:rPr lang="tr-TR" sz="3200" dirty="0">
                <a:latin typeface="Times New Roman"/>
                <a:ea typeface="Times New Roman"/>
              </a:rPr>
              <a:t> çocuk için ayrıntılı değerlendirme verilerine dayalı olarak, çocuğun ailesi ile uzmanların birlikte hazırladıkları yazılı bir dokümandır.</a:t>
            </a:r>
          </a:p>
          <a:p>
            <a:r>
              <a:rPr lang="tr-TR" sz="3200" dirty="0">
                <a:latin typeface="Times New Roman"/>
                <a:ea typeface="Times New Roman"/>
              </a:rPr>
              <a:t> </a:t>
            </a:r>
            <a:endParaRPr lang="tr-TR" sz="3200" dirty="0"/>
          </a:p>
        </p:txBody>
      </p:sp>
    </p:spTree>
    <p:extLst>
      <p:ext uri="{BB962C8B-B14F-4D97-AF65-F5344CB8AC3E}">
        <p14:creationId xmlns:p14="http://schemas.microsoft.com/office/powerpoint/2010/main" val="4280694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0">
              <a:buClr>
                <a:srgbClr val="FE8637"/>
              </a:buClr>
            </a:pPr>
            <a:r>
              <a:rPr lang="tr-TR" sz="2800" dirty="0">
                <a:solidFill>
                  <a:prstClr val="black"/>
                </a:solidFill>
                <a:latin typeface="Times New Roman"/>
                <a:ea typeface="Times New Roman"/>
              </a:rPr>
              <a:t>Bireyselleştirilmiş eğitim programı, özel </a:t>
            </a:r>
            <a:r>
              <a:rPr lang="tr-TR" sz="2800" dirty="0" err="1">
                <a:solidFill>
                  <a:prstClr val="black"/>
                </a:solidFill>
                <a:latin typeface="Times New Roman"/>
                <a:ea typeface="Times New Roman"/>
              </a:rPr>
              <a:t>gereksinimli</a:t>
            </a:r>
            <a:r>
              <a:rPr lang="tr-TR" sz="2800" dirty="0">
                <a:solidFill>
                  <a:prstClr val="black"/>
                </a:solidFill>
                <a:latin typeface="Times New Roman"/>
                <a:ea typeface="Times New Roman"/>
              </a:rPr>
              <a:t> her bir çocuk için yılda bir kez hazırlanır.</a:t>
            </a:r>
            <a:endParaRPr lang="tr-TR" sz="2800" dirty="0">
              <a:latin typeface="Times New Roman"/>
              <a:ea typeface="Times New Roman"/>
            </a:endParaRPr>
          </a:p>
          <a:p>
            <a:r>
              <a:rPr lang="tr-TR" sz="2800" dirty="0">
                <a:latin typeface="Times New Roman"/>
                <a:ea typeface="Times New Roman"/>
              </a:rPr>
              <a:t>Kaynaştırma yoluyla eğitim uygulaması yapılan okul ve kurumlarda  özel </a:t>
            </a:r>
            <a:r>
              <a:rPr lang="tr-TR" sz="2800" dirty="0" err="1">
                <a:latin typeface="Times New Roman"/>
                <a:ea typeface="Times New Roman"/>
              </a:rPr>
              <a:t>gereksinimli</a:t>
            </a:r>
            <a:r>
              <a:rPr lang="tr-TR" sz="2800" dirty="0">
                <a:latin typeface="Times New Roman"/>
                <a:ea typeface="Times New Roman"/>
              </a:rPr>
              <a:t> bireyler için, bireyselleştirilmiş eğitim programının</a:t>
            </a:r>
            <a:r>
              <a:rPr lang="tr-TR" sz="2800" b="1" dirty="0">
                <a:latin typeface="Times New Roman"/>
                <a:ea typeface="Times New Roman"/>
              </a:rPr>
              <a:t>  </a:t>
            </a:r>
            <a:r>
              <a:rPr lang="tr-TR" sz="2800" dirty="0">
                <a:latin typeface="Times New Roman"/>
                <a:ea typeface="Times New Roman"/>
              </a:rPr>
              <a:t>geliştirilmesi, uygulanması, izlenmesi ve değerlendirilmesi amacıyla bireyselleştirilmiş eğitim programı geliştirme</a:t>
            </a:r>
            <a:r>
              <a:rPr lang="tr-TR" sz="2800" b="1" dirty="0">
                <a:latin typeface="Times New Roman"/>
                <a:ea typeface="Times New Roman"/>
              </a:rPr>
              <a:t> </a:t>
            </a:r>
            <a:r>
              <a:rPr lang="tr-TR" sz="2800" dirty="0">
                <a:latin typeface="Times New Roman"/>
                <a:ea typeface="Times New Roman"/>
              </a:rPr>
              <a:t>birimi oluşturulur. </a:t>
            </a:r>
            <a:endParaRPr lang="tr-TR" sz="2800" dirty="0"/>
          </a:p>
        </p:txBody>
      </p:sp>
    </p:spTree>
    <p:extLst>
      <p:ext uri="{BB962C8B-B14F-4D97-AF65-F5344CB8AC3E}">
        <p14:creationId xmlns:p14="http://schemas.microsoft.com/office/powerpoint/2010/main" val="3495733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Bireyselleştirilmiş eğitim programı geliştirme birimi, okul müdürü ya da görevlendireceği bir müdür yardım­cısının başkanlığında, gezerek özel eğitim görevi yapan bir öğretmen, bir rehber öğretmen, eğitim programları hazırlamakla görevlendirilen bir öğretmen, çocuğun sınıf öğretmeni ya da branş öğretmeni, çocuğun anne ya da babası ile özel </a:t>
            </a:r>
            <a:r>
              <a:rPr lang="tr-TR" sz="2800" dirty="0" err="1">
                <a:latin typeface="Times New Roman"/>
                <a:ea typeface="Times New Roman"/>
              </a:rPr>
              <a:t>gereksinimli</a:t>
            </a:r>
            <a:r>
              <a:rPr lang="tr-TR" sz="2800" dirty="0">
                <a:latin typeface="Times New Roman"/>
                <a:ea typeface="Times New Roman"/>
              </a:rPr>
              <a:t> çocuktan oluşur. </a:t>
            </a:r>
            <a:endParaRPr lang="tr-TR" sz="2800" dirty="0"/>
          </a:p>
        </p:txBody>
      </p:sp>
    </p:spTree>
    <p:extLst>
      <p:ext uri="{BB962C8B-B14F-4D97-AF65-F5344CB8AC3E}">
        <p14:creationId xmlns:p14="http://schemas.microsoft.com/office/powerpoint/2010/main" val="1758060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Birime gerektiğinde görüşlerine başvurmak üzere özel eğitim değerlendirme kurulundan bir üyenin katılımı sağlanır.</a:t>
            </a:r>
          </a:p>
          <a:p>
            <a:r>
              <a:rPr lang="tr-TR" sz="2800" dirty="0">
                <a:latin typeface="Times New Roman"/>
                <a:ea typeface="Times New Roman"/>
              </a:rPr>
              <a:t> Birimde yer alan ekip üyeleri ayrıntılı değerlendirme sürecinde, elde ettikleri değerlendirme verilerine göre çocuğa kazandırılacak davranışları belirler ve bu davranışlarla ilgili olarak ailenin de onayını alarak, bireyselleştirilmiş eğitim programını hazırlarlar </a:t>
            </a:r>
            <a:endParaRPr lang="tr-TR" sz="2800" dirty="0"/>
          </a:p>
        </p:txBody>
      </p:sp>
    </p:spTree>
    <p:extLst>
      <p:ext uri="{BB962C8B-B14F-4D97-AF65-F5344CB8AC3E}">
        <p14:creationId xmlns:p14="http://schemas.microsoft.com/office/powerpoint/2010/main" val="3026048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lnSpc>
                <a:spcPct val="150000"/>
              </a:lnSpc>
              <a:spcAft>
                <a:spcPts val="600"/>
              </a:spcAft>
            </a:pPr>
            <a:r>
              <a:rPr lang="tr-TR" sz="2000" b="1" dirty="0">
                <a:latin typeface="Times New Roman"/>
                <a:ea typeface="Times New Roman"/>
                <a:cs typeface="Times New Roman"/>
              </a:rPr>
              <a:t>BİREYSELLEŞTİRİLMİŞ EĞİTİM PROGRAMININ YARARLARI</a:t>
            </a:r>
            <a:endParaRPr lang="tr-TR" sz="2000" dirty="0">
              <a:latin typeface="Calibri"/>
              <a:ea typeface="Calibri"/>
              <a:cs typeface="Times New Roman"/>
            </a:endParaRPr>
          </a:p>
          <a:p>
            <a:r>
              <a:rPr lang="tr-TR" sz="2800" dirty="0">
                <a:latin typeface="Times New Roman"/>
                <a:ea typeface="Times New Roman"/>
              </a:rPr>
              <a:t>Bireyselleştirilmiş eğitim program; </a:t>
            </a:r>
          </a:p>
          <a:p>
            <a:r>
              <a:rPr lang="tr-TR" sz="2800" dirty="0">
                <a:latin typeface="Times New Roman"/>
                <a:ea typeface="Times New Roman"/>
              </a:rPr>
              <a:t>Bireye uygun eğitim hizmetlerin sunulması,</a:t>
            </a:r>
          </a:p>
          <a:p>
            <a:r>
              <a:rPr lang="tr-TR" sz="2800" dirty="0">
                <a:latin typeface="Times New Roman"/>
                <a:ea typeface="Times New Roman"/>
              </a:rPr>
              <a:t>Bireye uygun ve gerçekçi amaçların belirlenmesi </a:t>
            </a:r>
          </a:p>
          <a:p>
            <a:r>
              <a:rPr lang="tr-TR" sz="2800" dirty="0">
                <a:latin typeface="Times New Roman"/>
                <a:ea typeface="Times New Roman"/>
              </a:rPr>
              <a:t> Bu amaçların karşılanıp karşılanmadığının ortaya konulması amacıyla hazırlanmaktadır. </a:t>
            </a:r>
            <a:endParaRPr lang="tr-TR" sz="2800" dirty="0"/>
          </a:p>
        </p:txBody>
      </p:sp>
    </p:spTree>
    <p:extLst>
      <p:ext uri="{BB962C8B-B14F-4D97-AF65-F5344CB8AC3E}">
        <p14:creationId xmlns:p14="http://schemas.microsoft.com/office/powerpoint/2010/main" val="2065274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lnSpc>
                <a:spcPct val="150000"/>
              </a:lnSpc>
              <a:spcAft>
                <a:spcPts val="600"/>
              </a:spcAft>
            </a:pPr>
            <a:r>
              <a:rPr lang="tr-TR" dirty="0">
                <a:latin typeface="Times New Roman"/>
                <a:ea typeface="Times New Roman"/>
                <a:cs typeface="Times New Roman"/>
              </a:rPr>
              <a:t>Bu amaçlar doğrultusunda hazırlanan ve uygulanan bireyselleştirilmiş eğitim programının çocuk, anne baba, öğretmen ve toplum açısından birçok yararı bulunmaktadır. Bireyselleştirilmiş eğitim programının yararları çocuk, anne baba, öğretmen ve toplum </a:t>
            </a:r>
            <a:r>
              <a:rPr lang="tr-TR" dirty="0" smtClean="0">
                <a:latin typeface="Times New Roman"/>
                <a:ea typeface="Times New Roman"/>
                <a:cs typeface="Times New Roman"/>
              </a:rPr>
              <a:t>açısından şu şekildedir;</a:t>
            </a:r>
            <a:endParaRPr lang="tr-TR" sz="2000" dirty="0">
              <a:latin typeface="Calibri"/>
              <a:ea typeface="Calibri"/>
              <a:cs typeface="Times New Roman"/>
            </a:endParaRPr>
          </a:p>
        </p:txBody>
      </p:sp>
    </p:spTree>
    <p:extLst>
      <p:ext uri="{BB962C8B-B14F-4D97-AF65-F5344CB8AC3E}">
        <p14:creationId xmlns:p14="http://schemas.microsoft.com/office/powerpoint/2010/main" val="19123158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443</Words>
  <Application>Microsoft Office PowerPoint</Application>
  <PresentationFormat>Geniş ekran</PresentationFormat>
  <Paragraphs>36</Paragraphs>
  <Slides>13</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13</vt:i4>
      </vt:variant>
    </vt:vector>
  </HeadingPairs>
  <TitlesOfParts>
    <vt:vector size="21" baseType="lpstr">
      <vt:lpstr>Arial</vt:lpstr>
      <vt:lpstr>Calibri</vt:lpstr>
      <vt:lpstr>Century Schoolbook</vt:lpstr>
      <vt:lpstr>Symbol</vt:lpstr>
      <vt:lpstr>Times New Roman</vt:lpstr>
      <vt:lpstr>Wingdings</vt:lpstr>
      <vt:lpstr>Wingdings 2</vt:lpstr>
      <vt:lpstr>Cumba</vt:lpstr>
      <vt:lpstr>BİREYSEL EĞİTİM PROĞRAMI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figen</dc:creator>
  <cp:lastModifiedBy>figen</cp:lastModifiedBy>
  <cp:revision>2</cp:revision>
  <dcterms:created xsi:type="dcterms:W3CDTF">2020-04-28T19:26:36Z</dcterms:created>
  <dcterms:modified xsi:type="dcterms:W3CDTF">2020-04-28T20:54:48Z</dcterms:modified>
</cp:coreProperties>
</file>