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64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251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17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032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424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3736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504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848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31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17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52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10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71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47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82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63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AB42F-8D23-4069-BFFD-6182F0F36B8E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FFBCAF-7153-4017-977B-E0700CECAF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72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133600" y="1066800"/>
            <a:ext cx="7924800" cy="1600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tr-TR" altLang="en-US" smtClean="0">
                <a:ea typeface="ＭＳ Ｐゴシック" panose="020B0600070205080204" pitchFamily="34" charset="-128"/>
              </a:rPr>
              <a:t>Digital Image Processing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67200" y="3486150"/>
            <a:ext cx="4267200" cy="762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tr-TR" altLang="en-US" dirty="0" smtClean="0"/>
              <a:t>Doç. Dr. Mehmet Serdar Güzel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623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91143" y="388584"/>
            <a:ext cx="8911687" cy="1280890"/>
          </a:xfrm>
        </p:spPr>
        <p:txBody>
          <a:bodyPr/>
          <a:lstStyle/>
          <a:p>
            <a:r>
              <a:rPr lang="tr-TR" dirty="0" err="1" smtClean="0"/>
              <a:t>Cascading</a:t>
            </a:r>
            <a:r>
              <a:rPr lang="tr-TR" dirty="0" smtClean="0"/>
              <a:t> </a:t>
            </a:r>
            <a:r>
              <a:rPr lang="tr-TR" dirty="0" err="1" smtClean="0"/>
              <a:t>Filters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143" y="1517073"/>
            <a:ext cx="9211148" cy="4966345"/>
          </a:xfrm>
        </p:spPr>
      </p:pic>
    </p:spTree>
    <p:extLst>
      <p:ext uri="{BB962C8B-B14F-4D97-AF65-F5344CB8AC3E}">
        <p14:creationId xmlns:p14="http://schemas.microsoft.com/office/powerpoint/2010/main" val="162982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ea typeface="ＭＳ Ｐゴシック" panose="020B0600070205080204" pitchFamily="34" charset="-128"/>
              </a:rPr>
              <a:t>Lecturer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Instructor: </a:t>
            </a:r>
            <a:r>
              <a:rPr lang="tr-TR" altLang="en-US" smtClean="0">
                <a:solidFill>
                  <a:schemeClr val="hlink"/>
                </a:solidFill>
                <a:ea typeface="ＭＳ Ｐゴシック" panose="020B0600070205080204" pitchFamily="34" charset="-128"/>
              </a:rPr>
              <a:t>Assoc. Prof Dr. Mehmet S Güzel </a:t>
            </a:r>
            <a:endParaRPr lang="en-US" altLang="en-US" smtClean="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Office hours: Tuesday, </a:t>
            </a:r>
            <a:r>
              <a:rPr lang="tr-TR" altLang="en-US" smtClean="0">
                <a:ea typeface="ＭＳ Ｐゴシック" panose="020B0600070205080204" pitchFamily="34" charset="-128"/>
              </a:rPr>
              <a:t>1</a:t>
            </a:r>
            <a:r>
              <a:rPr lang="en-US" altLang="en-US" smtClean="0">
                <a:ea typeface="ＭＳ Ｐゴシック" panose="020B0600070205080204" pitchFamily="34" charset="-128"/>
              </a:rPr>
              <a:t>:30-</a:t>
            </a:r>
            <a:r>
              <a:rPr lang="tr-TR" altLang="en-US" smtClean="0">
                <a:ea typeface="ＭＳ Ｐゴシック" panose="020B0600070205080204" pitchFamily="34" charset="-128"/>
              </a:rPr>
              <a:t>2</a:t>
            </a:r>
            <a:r>
              <a:rPr lang="en-US" altLang="en-US" smtClean="0">
                <a:ea typeface="ＭＳ Ｐゴシック" panose="020B0600070205080204" pitchFamily="34" charset="-128"/>
              </a:rPr>
              <a:t>:30pm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Open door policy – don’t hesitate to stop by!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Watch the course website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Assignments,</a:t>
            </a:r>
            <a:r>
              <a:rPr lang="tr-TR" altLang="en-US" smtClean="0">
                <a:ea typeface="ＭＳ Ｐゴシック" panose="020B0600070205080204" pitchFamily="34" charset="-128"/>
              </a:rPr>
              <a:t> lab tutorials, </a:t>
            </a:r>
            <a:r>
              <a:rPr lang="en-US" altLang="en-US" smtClean="0">
                <a:ea typeface="ＭＳ Ｐゴシック" panose="020B0600070205080204" pitchFamily="34" charset="-128"/>
              </a:rPr>
              <a:t> lecture notes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Tx/>
              <a:buFontTx/>
              <a:buChar char="•"/>
            </a:pPr>
            <a:r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t>slide </a:t>
            </a:r>
            <a:fld id="{77F970FA-00B5-42D9-8660-E6716728E868}" type="slidenum">
              <a:rPr lang="en-US" altLang="en-US" sz="1200">
                <a:solidFill>
                  <a:schemeClr val="bg2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  <a:buClr>
                  <a:schemeClr val="accent2"/>
                </a:buClr>
                <a:buSzTx/>
                <a:buFontTx/>
                <a:buChar char="•"/>
              </a:pPr>
              <a:t>2</a:t>
            </a:fld>
            <a:endParaRPr lang="en-US" altLang="en-US" sz="12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44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pPr algn="ctr"/>
            <a:r>
              <a:rPr lang="tr-TR" dirty="0" smtClean="0"/>
              <a:t>A Case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34440" y="3026449"/>
            <a:ext cx="10256317" cy="1947333"/>
          </a:xfrm>
        </p:spPr>
        <p:txBody>
          <a:bodyPr>
            <a:noAutofit/>
          </a:bodyPr>
          <a:lstStyle/>
          <a:p>
            <a:r>
              <a:rPr lang="tr-TR" sz="3600" dirty="0" err="1" smtClean="0"/>
              <a:t>Viola</a:t>
            </a:r>
            <a:r>
              <a:rPr lang="tr-TR" sz="3600" dirty="0" smtClean="0"/>
              <a:t> </a:t>
            </a:r>
            <a:r>
              <a:rPr lang="tr-TR" sz="3600" dirty="0" err="1" smtClean="0"/>
              <a:t>Jones</a:t>
            </a:r>
            <a:r>
              <a:rPr lang="tr-TR" sz="3600" dirty="0" smtClean="0"/>
              <a:t> </a:t>
            </a:r>
            <a:r>
              <a:rPr lang="tr-TR" sz="3600" dirty="0" err="1" smtClean="0"/>
              <a:t>Face</a:t>
            </a:r>
            <a:r>
              <a:rPr lang="tr-TR" sz="3600" dirty="0" smtClean="0"/>
              <a:t> </a:t>
            </a:r>
            <a:r>
              <a:rPr lang="tr-TR" sz="3600" dirty="0" err="1" smtClean="0"/>
              <a:t>Detection</a:t>
            </a:r>
            <a:r>
              <a:rPr lang="tr-TR" sz="3600" dirty="0" smtClean="0"/>
              <a:t> </a:t>
            </a:r>
            <a:r>
              <a:rPr lang="tr-TR" sz="3600" dirty="0" err="1" smtClean="0"/>
              <a:t>Algorithm</a:t>
            </a:r>
            <a:r>
              <a:rPr lang="tr-TR" sz="3600" dirty="0" smtClean="0"/>
              <a:t> </a:t>
            </a:r>
            <a:r>
              <a:rPr lang="tr-TR" sz="3600" dirty="0" err="1" smtClean="0"/>
              <a:t>by</a:t>
            </a:r>
            <a:r>
              <a:rPr lang="tr-TR" sz="3600" dirty="0" smtClean="0"/>
              <a:t> </a:t>
            </a:r>
          </a:p>
          <a:p>
            <a:endParaRPr lang="tr-TR" sz="3600" dirty="0" smtClean="0"/>
          </a:p>
          <a:p>
            <a:endParaRPr lang="tr-TR" sz="3600" dirty="0"/>
          </a:p>
          <a:p>
            <a:endParaRPr lang="tr-TR" sz="3600" dirty="0" smtClean="0"/>
          </a:p>
          <a:p>
            <a:r>
              <a:rPr lang="tr-TR" sz="3600" dirty="0" smtClean="0"/>
              <a:t>12290462 Samet ÖZKUL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5588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Viola-Jones</a:t>
            </a:r>
            <a:r>
              <a:rPr lang="tr-TR" dirty="0" smtClean="0"/>
              <a:t> </a:t>
            </a:r>
            <a:r>
              <a:rPr lang="tr-TR" dirty="0" err="1" smtClean="0"/>
              <a:t>Face</a:t>
            </a:r>
            <a:r>
              <a:rPr lang="tr-TR" dirty="0" smtClean="0"/>
              <a:t> </a:t>
            </a:r>
            <a:r>
              <a:rPr lang="tr-TR" dirty="0" err="1" smtClean="0"/>
              <a:t>Detection</a:t>
            </a:r>
            <a:r>
              <a:rPr lang="tr-TR" dirty="0" smtClean="0"/>
              <a:t> </a:t>
            </a:r>
            <a:r>
              <a:rPr lang="tr-TR" dirty="0" err="1" smtClean="0"/>
              <a:t>Algorithm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Viola–Jones</a:t>
            </a:r>
            <a:r>
              <a:rPr lang="tr-TR" dirty="0" smtClean="0"/>
              <a:t> </a:t>
            </a:r>
            <a:r>
              <a:rPr lang="en-US" dirty="0" smtClean="0"/>
              <a:t>object </a:t>
            </a:r>
            <a:r>
              <a:rPr lang="en-US" dirty="0"/>
              <a:t>detection framework is the first object detection framework to provide competitive object detection rates in real-time </a:t>
            </a:r>
            <a:r>
              <a:rPr lang="en-US" dirty="0" smtClean="0"/>
              <a:t>proposed </a:t>
            </a:r>
            <a:r>
              <a:rPr lang="en-US" dirty="0"/>
              <a:t>in 2001 by Paul Viola and Michael </a:t>
            </a:r>
            <a:r>
              <a:rPr lang="en-US" dirty="0" smtClean="0"/>
              <a:t>Jones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problem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solved</a:t>
            </a:r>
            <a:r>
              <a:rPr lang="tr-TR" dirty="0" smtClean="0"/>
              <a:t> is </a:t>
            </a:r>
            <a:r>
              <a:rPr lang="tr-TR" dirty="0" err="1" smtClean="0"/>
              <a:t>detection</a:t>
            </a:r>
            <a:r>
              <a:rPr lang="tr-TR" dirty="0" smtClean="0"/>
              <a:t> of </a:t>
            </a:r>
            <a:r>
              <a:rPr lang="tr-TR" dirty="0" err="1" smtClean="0"/>
              <a:t>faces</a:t>
            </a:r>
            <a:r>
              <a:rPr lang="tr-TR" dirty="0" smtClean="0"/>
              <a:t> in an </a:t>
            </a:r>
            <a:r>
              <a:rPr lang="tr-TR" dirty="0" err="1" smtClean="0"/>
              <a:t>image</a:t>
            </a:r>
            <a:endParaRPr lang="tr-TR" dirty="0" smtClean="0"/>
          </a:p>
          <a:p>
            <a:r>
              <a:rPr lang="tr-TR" dirty="0" err="1" smtClean="0"/>
              <a:t>Features</a:t>
            </a:r>
            <a:endParaRPr lang="tr-TR" dirty="0" smtClean="0"/>
          </a:p>
          <a:p>
            <a:pPr lvl="2">
              <a:buFont typeface="+mj-lt"/>
              <a:buAutoNum type="arabicPeriod"/>
            </a:pPr>
            <a:r>
              <a:rPr lang="tr-TR" dirty="0" err="1" smtClean="0"/>
              <a:t>Robust</a:t>
            </a:r>
            <a:endParaRPr lang="tr-TR" dirty="0" smtClean="0"/>
          </a:p>
          <a:p>
            <a:pPr lvl="2">
              <a:buFont typeface="+mj-lt"/>
              <a:buAutoNum type="arabicPeriod"/>
            </a:pPr>
            <a:r>
              <a:rPr lang="tr-TR" dirty="0" smtClean="0"/>
              <a:t>Real Time</a:t>
            </a:r>
          </a:p>
          <a:p>
            <a:pPr lvl="2">
              <a:buFont typeface="+mj-lt"/>
              <a:buAutoNum type="arabicPeriod"/>
            </a:pPr>
            <a:r>
              <a:rPr lang="tr-TR" dirty="0" err="1" smtClean="0"/>
              <a:t>Face</a:t>
            </a:r>
            <a:r>
              <a:rPr lang="tr-TR" dirty="0" smtClean="0"/>
              <a:t> </a:t>
            </a:r>
            <a:r>
              <a:rPr lang="tr-TR" dirty="0" err="1" smtClean="0"/>
              <a:t>detection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 </a:t>
            </a:r>
            <a:r>
              <a:rPr lang="tr-TR" dirty="0"/>
              <a:t>	</a:t>
            </a:r>
            <a:r>
              <a:rPr lang="tr-T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3250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Stages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Haar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 </a:t>
            </a:r>
            <a:r>
              <a:rPr lang="tr-TR" dirty="0" err="1" smtClean="0"/>
              <a:t>Selection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Creating</a:t>
            </a:r>
            <a:r>
              <a:rPr lang="tr-TR" dirty="0" smtClean="0"/>
              <a:t> an </a:t>
            </a:r>
            <a:r>
              <a:rPr lang="tr-TR" dirty="0" err="1" smtClean="0"/>
              <a:t>Integral</a:t>
            </a:r>
            <a:r>
              <a:rPr lang="tr-TR" dirty="0" smtClean="0"/>
              <a:t> Image</a:t>
            </a:r>
          </a:p>
          <a:p>
            <a:r>
              <a:rPr lang="tr-TR" dirty="0" err="1" smtClean="0"/>
              <a:t>Adaboost</a:t>
            </a:r>
            <a:r>
              <a:rPr lang="tr-TR" dirty="0" smtClean="0"/>
              <a:t> Training</a:t>
            </a:r>
          </a:p>
          <a:p>
            <a:r>
              <a:rPr lang="tr-TR" dirty="0" err="1" smtClean="0"/>
              <a:t>Cascading</a:t>
            </a:r>
            <a:r>
              <a:rPr lang="tr-TR" dirty="0" smtClean="0"/>
              <a:t> </a:t>
            </a:r>
            <a:r>
              <a:rPr lang="tr-TR" dirty="0" err="1" smtClean="0"/>
              <a:t>Classifiers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4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5506" y="204683"/>
            <a:ext cx="8911687" cy="1280890"/>
          </a:xfrm>
        </p:spPr>
        <p:txBody>
          <a:bodyPr/>
          <a:lstStyle/>
          <a:p>
            <a:r>
              <a:rPr lang="tr-TR" dirty="0" err="1" smtClean="0"/>
              <a:t>Haar</a:t>
            </a:r>
            <a:r>
              <a:rPr lang="tr-TR" dirty="0" smtClean="0"/>
              <a:t> </a:t>
            </a:r>
            <a:r>
              <a:rPr lang="tr-TR" dirty="0" err="1" smtClean="0"/>
              <a:t>Features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35575" y="5822045"/>
            <a:ext cx="8915400" cy="3777622"/>
          </a:xfrm>
        </p:spPr>
        <p:txBody>
          <a:bodyPr/>
          <a:lstStyle/>
          <a:p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proposed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Alfréd</a:t>
            </a:r>
            <a:r>
              <a:rPr lang="tr-TR" dirty="0" smtClean="0"/>
              <a:t> </a:t>
            </a:r>
            <a:r>
              <a:rPr lang="tr-TR" dirty="0" err="1" smtClean="0"/>
              <a:t>Haar</a:t>
            </a:r>
            <a:r>
              <a:rPr lang="tr-TR" dirty="0" smtClean="0"/>
              <a:t> in 1909 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452" y="1485573"/>
            <a:ext cx="5734050" cy="39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917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091" y="937148"/>
            <a:ext cx="9296399" cy="4917841"/>
          </a:xfrm>
        </p:spPr>
      </p:pic>
    </p:spTree>
    <p:extLst>
      <p:ext uri="{BB962C8B-B14F-4D97-AF65-F5344CB8AC3E}">
        <p14:creationId xmlns:p14="http://schemas.microsoft.com/office/powerpoint/2010/main" val="849985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12504" y="263892"/>
            <a:ext cx="8911687" cy="1280890"/>
          </a:xfrm>
        </p:spPr>
        <p:txBody>
          <a:bodyPr/>
          <a:lstStyle/>
          <a:p>
            <a:r>
              <a:rPr lang="tr-TR" dirty="0" err="1" smtClean="0"/>
              <a:t>Integral</a:t>
            </a:r>
            <a:r>
              <a:rPr lang="tr-TR" dirty="0" smtClean="0"/>
              <a:t> Image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799" y="1364672"/>
            <a:ext cx="8603095" cy="5180113"/>
          </a:xfrm>
        </p:spPr>
      </p:pic>
    </p:spTree>
    <p:extLst>
      <p:ext uri="{BB962C8B-B14F-4D97-AF65-F5344CB8AC3E}">
        <p14:creationId xmlns:p14="http://schemas.microsoft.com/office/powerpoint/2010/main" val="13608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00198" y="581891"/>
            <a:ext cx="8911687" cy="1280890"/>
          </a:xfrm>
        </p:spPr>
        <p:txBody>
          <a:bodyPr/>
          <a:lstStyle/>
          <a:p>
            <a:r>
              <a:rPr lang="tr-TR" dirty="0" err="1" smtClean="0"/>
              <a:t>Adaboost</a:t>
            </a:r>
            <a:r>
              <a:rPr lang="tr-TR" dirty="0" smtClean="0"/>
              <a:t> Training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6485" y="2216727"/>
            <a:ext cx="8915400" cy="3777622"/>
          </a:xfrm>
        </p:spPr>
        <p:txBody>
          <a:bodyPr/>
          <a:lstStyle/>
          <a:p>
            <a:r>
              <a:rPr lang="tr-TR" dirty="0" err="1" smtClean="0"/>
              <a:t>Creates</a:t>
            </a:r>
            <a:r>
              <a:rPr lang="tr-TR" dirty="0" smtClean="0"/>
              <a:t> a </a:t>
            </a:r>
            <a:r>
              <a:rPr lang="tr-TR" dirty="0" err="1" smtClean="0"/>
              <a:t>small</a:t>
            </a:r>
            <a:r>
              <a:rPr lang="tr-TR" dirty="0" smtClean="0"/>
              <a:t> set of </a:t>
            </a:r>
            <a:r>
              <a:rPr lang="tr-TR" dirty="0" err="1" smtClean="0"/>
              <a:t>only</a:t>
            </a:r>
            <a:r>
              <a:rPr lang="tr-TR" dirty="0" smtClean="0"/>
              <a:t>  </a:t>
            </a:r>
            <a:r>
              <a:rPr lang="tr-TR" dirty="0" err="1" smtClean="0"/>
              <a:t>best</a:t>
            </a:r>
            <a:r>
              <a:rPr lang="tr-TR" dirty="0" smtClean="0"/>
              <a:t>  </a:t>
            </a:r>
            <a:r>
              <a:rPr lang="tr-TR" dirty="0" err="1" smtClean="0"/>
              <a:t>features</a:t>
            </a:r>
            <a:r>
              <a:rPr lang="tr-TR" dirty="0" smtClean="0"/>
              <a:t> (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/>
              <a:t> </a:t>
            </a:r>
            <a:r>
              <a:rPr lang="tr-TR" dirty="0" smtClean="0"/>
              <a:t>162,336 of </a:t>
            </a:r>
            <a:r>
              <a:rPr lang="tr-TR" dirty="0" err="1" smtClean="0"/>
              <a:t>them</a:t>
            </a:r>
            <a:r>
              <a:rPr lang="tr-TR" dirty="0" smtClean="0"/>
              <a:t> 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create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efficient</a:t>
            </a:r>
            <a:r>
              <a:rPr lang="tr-TR" dirty="0" smtClean="0"/>
              <a:t> </a:t>
            </a:r>
            <a:r>
              <a:rPr lang="tr-TR" dirty="0" err="1" smtClean="0"/>
              <a:t>classifiers</a:t>
            </a:r>
            <a:endParaRPr lang="tr-TR" dirty="0" smtClean="0"/>
          </a:p>
          <a:p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Images</a:t>
            </a:r>
            <a:endParaRPr lang="tr-TR" dirty="0" smtClean="0"/>
          </a:p>
          <a:p>
            <a:r>
              <a:rPr lang="tr-TR" dirty="0" err="1" smtClean="0"/>
              <a:t>Compute</a:t>
            </a:r>
            <a:r>
              <a:rPr lang="tr-TR" dirty="0" smtClean="0"/>
              <a:t> </a:t>
            </a:r>
            <a:r>
              <a:rPr lang="tr-TR" dirty="0" err="1" smtClean="0"/>
              <a:t>thresholds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2662755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</TotalTime>
  <Words>171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ＭＳ Ｐゴシック</vt:lpstr>
      <vt:lpstr>Arial</vt:lpstr>
      <vt:lpstr>Trebuchet MS</vt:lpstr>
      <vt:lpstr>Wingdings 3</vt:lpstr>
      <vt:lpstr>Yüzeyler</vt:lpstr>
      <vt:lpstr>Digital Image Processing</vt:lpstr>
      <vt:lpstr>Lecturer</vt:lpstr>
      <vt:lpstr>A Case Study </vt:lpstr>
      <vt:lpstr>Viola-Jones Face Detection Algorithm</vt:lpstr>
      <vt:lpstr>Stages</vt:lpstr>
      <vt:lpstr>Haar Features</vt:lpstr>
      <vt:lpstr>PowerPoint Sunusu</vt:lpstr>
      <vt:lpstr>Integral Image</vt:lpstr>
      <vt:lpstr>Adaboost Training</vt:lpstr>
      <vt:lpstr>Cascading Filters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Witpact</dc:creator>
  <cp:lastModifiedBy>pc</cp:lastModifiedBy>
  <cp:revision>10</cp:revision>
  <dcterms:created xsi:type="dcterms:W3CDTF">2018-05-21T07:31:47Z</dcterms:created>
  <dcterms:modified xsi:type="dcterms:W3CDTF">2019-11-28T18:39:07Z</dcterms:modified>
</cp:coreProperties>
</file>