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sldIdLst>
    <p:sldId id="256" r:id="rId2"/>
    <p:sldId id="257" r:id="rId3"/>
    <p:sldId id="259" r:id="rId4"/>
    <p:sldId id="271" r:id="rId5"/>
    <p:sldId id="269" r:id="rId6"/>
    <p:sldId id="272" r:id="rId7"/>
    <p:sldId id="260" r:id="rId8"/>
    <p:sldId id="261" r:id="rId9"/>
    <p:sldId id="282" r:id="rId10"/>
    <p:sldId id="285" r:id="rId11"/>
    <p:sldId id="283" r:id="rId12"/>
    <p:sldId id="286" r:id="rId13"/>
    <p:sldId id="287" r:id="rId14"/>
    <p:sldId id="288" r:id="rId15"/>
    <p:sldId id="262" r:id="rId16"/>
    <p:sldId id="293" r:id="rId17"/>
    <p:sldId id="294" r:id="rId18"/>
    <p:sldId id="279" r:id="rId19"/>
    <p:sldId id="290" r:id="rId20"/>
    <p:sldId id="280" r:id="rId21"/>
    <p:sldId id="291" r:id="rId22"/>
    <p:sldId id="281" r:id="rId23"/>
    <p:sldId id="292" r:id="rId24"/>
    <p:sldId id="263" r:id="rId25"/>
    <p:sldId id="274" r:id="rId26"/>
    <p:sldId id="295" r:id="rId27"/>
    <p:sldId id="275" r:id="rId28"/>
    <p:sldId id="296" r:id="rId29"/>
    <p:sldId id="276" r:id="rId30"/>
    <p:sldId id="297" r:id="rId31"/>
    <p:sldId id="277" r:id="rId32"/>
    <p:sldId id="298" r:id="rId33"/>
    <p:sldId id="264" r:id="rId34"/>
    <p:sldId id="265" r:id="rId35"/>
    <p:sldId id="299" r:id="rId36"/>
    <p:sldId id="266" r:id="rId37"/>
    <p:sldId id="300" r:id="rId38"/>
    <p:sldId id="267" r:id="rId39"/>
    <p:sldId id="268" r:id="rId40"/>
    <p:sldId id="302" r:id="rId41"/>
    <p:sldId id="273" r:id="rId42"/>
    <p:sldId id="30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7" d="100"/>
          <a:sy n="87" d="100"/>
        </p:scale>
        <p:origin x="216" y="6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D0C365-946E-ED4A-BCDE-8778E4ACA76B}"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n-US"/>
        </a:p>
      </dgm:t>
    </dgm:pt>
    <dgm:pt modelId="{BD458BEE-A955-B541-B9D1-2D251B2C14AD}">
      <dgm:prSet phldrT="[Text]"/>
      <dgm:spPr/>
      <dgm:t>
        <a:bodyPr/>
        <a:lstStyle/>
        <a:p>
          <a:r>
            <a:rPr lang="en-US" dirty="0" err="1"/>
            <a:t>Duyarlı</a:t>
          </a:r>
          <a:r>
            <a:rPr lang="en-US" dirty="0"/>
            <a:t> </a:t>
          </a:r>
          <a:r>
            <a:rPr lang="en-US" dirty="0" err="1"/>
            <a:t>tasarım</a:t>
          </a:r>
          <a:endParaRPr lang="en-US" dirty="0"/>
        </a:p>
      </dgm:t>
    </dgm:pt>
    <dgm:pt modelId="{EF5D2676-25AE-9840-9673-F6157F09E94C}" type="parTrans" cxnId="{277AC3EC-A3BA-B342-819A-6B37F09ABF40}">
      <dgm:prSet/>
      <dgm:spPr/>
      <dgm:t>
        <a:bodyPr/>
        <a:lstStyle/>
        <a:p>
          <a:endParaRPr lang="en-US"/>
        </a:p>
      </dgm:t>
    </dgm:pt>
    <dgm:pt modelId="{EC6C34D5-B241-8C41-80D9-8E603BF909A9}" type="sibTrans" cxnId="{277AC3EC-A3BA-B342-819A-6B37F09ABF40}">
      <dgm:prSet/>
      <dgm:spPr/>
      <dgm:t>
        <a:bodyPr/>
        <a:lstStyle/>
        <a:p>
          <a:endParaRPr lang="en-US"/>
        </a:p>
      </dgm:t>
    </dgm:pt>
    <dgm:pt modelId="{D64540B1-F6D0-1349-840B-D66567633D17}">
      <dgm:prSet phldrT="[Text]"/>
      <dgm:spPr/>
      <dgm:t>
        <a:bodyPr/>
        <a:lstStyle/>
        <a:p>
          <a:r>
            <a:rPr lang="en-US" dirty="0" err="1"/>
            <a:t>Hibrid</a:t>
          </a:r>
          <a:r>
            <a:rPr lang="en-US" dirty="0"/>
            <a:t> </a:t>
          </a:r>
          <a:r>
            <a:rPr lang="en-US" dirty="0" err="1"/>
            <a:t>uygulama</a:t>
          </a:r>
          <a:r>
            <a:rPr lang="en-US" dirty="0"/>
            <a:t> </a:t>
          </a:r>
          <a:r>
            <a:rPr lang="en-US" dirty="0" err="1"/>
            <a:t>tasarımı</a:t>
          </a:r>
          <a:endParaRPr lang="en-US" dirty="0"/>
        </a:p>
      </dgm:t>
    </dgm:pt>
    <dgm:pt modelId="{CCE368A8-CF9F-6A48-82F5-D1F46CF4BBEC}" type="parTrans" cxnId="{9B24AA56-6787-FB4C-ABAE-40668A80FCE2}">
      <dgm:prSet/>
      <dgm:spPr/>
      <dgm:t>
        <a:bodyPr/>
        <a:lstStyle/>
        <a:p>
          <a:endParaRPr lang="en-US"/>
        </a:p>
      </dgm:t>
    </dgm:pt>
    <dgm:pt modelId="{B17D8FF3-1C8C-CF4C-AEFE-F225A757F570}" type="sibTrans" cxnId="{9B24AA56-6787-FB4C-ABAE-40668A80FCE2}">
      <dgm:prSet/>
      <dgm:spPr/>
      <dgm:t>
        <a:bodyPr/>
        <a:lstStyle/>
        <a:p>
          <a:endParaRPr lang="en-US"/>
        </a:p>
      </dgm:t>
    </dgm:pt>
    <dgm:pt modelId="{4E2406F1-F55C-9144-B18E-9C7855CCDC9C}">
      <dgm:prSet phldrT="[Text]"/>
      <dgm:spPr/>
      <dgm:t>
        <a:bodyPr/>
        <a:lstStyle/>
        <a:p>
          <a:r>
            <a:rPr lang="en-US" dirty="0" err="1"/>
            <a:t>Etkileşim</a:t>
          </a:r>
          <a:endParaRPr lang="en-US" dirty="0"/>
        </a:p>
      </dgm:t>
    </dgm:pt>
    <dgm:pt modelId="{97561759-D60B-234B-A376-B5454A85BB49}" type="parTrans" cxnId="{28D1972E-5937-704F-96E1-3178A0BA9BEC}">
      <dgm:prSet/>
      <dgm:spPr/>
      <dgm:t>
        <a:bodyPr/>
        <a:lstStyle/>
        <a:p>
          <a:endParaRPr lang="en-US"/>
        </a:p>
      </dgm:t>
    </dgm:pt>
    <dgm:pt modelId="{C95EE835-6CBB-B441-9CC5-64C4BE1650C0}" type="sibTrans" cxnId="{28D1972E-5937-704F-96E1-3178A0BA9BEC}">
      <dgm:prSet/>
      <dgm:spPr/>
      <dgm:t>
        <a:bodyPr/>
        <a:lstStyle/>
        <a:p>
          <a:endParaRPr lang="en-US"/>
        </a:p>
      </dgm:t>
    </dgm:pt>
    <dgm:pt modelId="{42AA82FF-316E-1A49-BE91-4F1EF7537D32}">
      <dgm:prSet phldrT="[Text]"/>
      <dgm:spPr/>
      <dgm:t>
        <a:bodyPr/>
        <a:lstStyle/>
        <a:p>
          <a:r>
            <a:rPr lang="en-US" dirty="0" err="1"/>
            <a:t>Öğrenen</a:t>
          </a:r>
          <a:r>
            <a:rPr lang="en-US" dirty="0"/>
            <a:t> </a:t>
          </a:r>
          <a:r>
            <a:rPr lang="en-US" dirty="0" err="1"/>
            <a:t>Deneyimi</a:t>
          </a:r>
          <a:endParaRPr lang="en-US" dirty="0"/>
        </a:p>
      </dgm:t>
    </dgm:pt>
    <dgm:pt modelId="{BC81E191-5259-8447-A18D-685310BF821E}" type="parTrans" cxnId="{B13FF8F5-FC2D-144F-874A-766E0E9C43BD}">
      <dgm:prSet/>
      <dgm:spPr/>
      <dgm:t>
        <a:bodyPr/>
        <a:lstStyle/>
        <a:p>
          <a:endParaRPr lang="en-US"/>
        </a:p>
      </dgm:t>
    </dgm:pt>
    <dgm:pt modelId="{E46D8FE4-1A85-B447-9DEB-F5831FB8B9BB}" type="sibTrans" cxnId="{B13FF8F5-FC2D-144F-874A-766E0E9C43BD}">
      <dgm:prSet/>
      <dgm:spPr/>
      <dgm:t>
        <a:bodyPr/>
        <a:lstStyle/>
        <a:p>
          <a:endParaRPr lang="en-US"/>
        </a:p>
      </dgm:t>
    </dgm:pt>
    <dgm:pt modelId="{93473CEB-75C4-8F4C-969F-B0E9E90989B1}">
      <dgm:prSet phldrT="[Text]"/>
      <dgm:spPr/>
      <dgm:t>
        <a:bodyPr/>
        <a:lstStyle/>
        <a:p>
          <a:r>
            <a:rPr lang="en-US" dirty="0" err="1"/>
            <a:t>Kısa</a:t>
          </a:r>
          <a:r>
            <a:rPr lang="en-US" dirty="0"/>
            <a:t> </a:t>
          </a:r>
          <a:r>
            <a:rPr lang="en-US" dirty="0" err="1"/>
            <a:t>süreli</a:t>
          </a:r>
          <a:r>
            <a:rPr lang="en-US" dirty="0"/>
            <a:t> </a:t>
          </a:r>
          <a:r>
            <a:rPr lang="en-US" dirty="0" err="1"/>
            <a:t>ve</a:t>
          </a:r>
          <a:r>
            <a:rPr lang="en-US" dirty="0"/>
            <a:t> </a:t>
          </a:r>
          <a:r>
            <a:rPr lang="en-US" dirty="0" err="1"/>
            <a:t>parçacıklı</a:t>
          </a:r>
          <a:r>
            <a:rPr lang="en-US" dirty="0"/>
            <a:t> </a:t>
          </a:r>
          <a:r>
            <a:rPr lang="en-US" dirty="0" err="1"/>
            <a:t>öğrenme</a:t>
          </a:r>
          <a:r>
            <a:rPr lang="en-US" dirty="0"/>
            <a:t> </a:t>
          </a:r>
          <a:r>
            <a:rPr lang="en-US" dirty="0" err="1"/>
            <a:t>içerikleri</a:t>
          </a:r>
          <a:endParaRPr lang="en-US" dirty="0"/>
        </a:p>
      </dgm:t>
    </dgm:pt>
    <dgm:pt modelId="{A9FD5A2D-A3F9-AD41-8882-202E4B20E1E8}" type="parTrans" cxnId="{68CD19D0-5543-274C-B0C8-168C4E3424D4}">
      <dgm:prSet/>
      <dgm:spPr/>
      <dgm:t>
        <a:bodyPr/>
        <a:lstStyle/>
        <a:p>
          <a:endParaRPr lang="en-US"/>
        </a:p>
      </dgm:t>
    </dgm:pt>
    <dgm:pt modelId="{6FEBC691-7A45-164B-A6B9-8F62EAF04C7F}" type="sibTrans" cxnId="{68CD19D0-5543-274C-B0C8-168C4E3424D4}">
      <dgm:prSet/>
      <dgm:spPr/>
      <dgm:t>
        <a:bodyPr/>
        <a:lstStyle/>
        <a:p>
          <a:endParaRPr lang="en-US"/>
        </a:p>
      </dgm:t>
    </dgm:pt>
    <dgm:pt modelId="{00C3C805-45B0-5E4A-A2F9-5D347DE258AB}" type="pres">
      <dgm:prSet presAssocID="{65D0C365-946E-ED4A-BCDE-8778E4ACA76B}" presName="diagram" presStyleCnt="0">
        <dgm:presLayoutVars>
          <dgm:dir/>
          <dgm:resizeHandles val="exact"/>
        </dgm:presLayoutVars>
      </dgm:prSet>
      <dgm:spPr/>
    </dgm:pt>
    <dgm:pt modelId="{058924F9-4A6A-DB4C-A5AC-AD51E93FF984}" type="pres">
      <dgm:prSet presAssocID="{BD458BEE-A955-B541-B9D1-2D251B2C14AD}" presName="node" presStyleLbl="node1" presStyleIdx="0" presStyleCnt="5">
        <dgm:presLayoutVars>
          <dgm:bulletEnabled val="1"/>
        </dgm:presLayoutVars>
      </dgm:prSet>
      <dgm:spPr/>
    </dgm:pt>
    <dgm:pt modelId="{103161D8-51AD-8442-961B-436282B42718}" type="pres">
      <dgm:prSet presAssocID="{EC6C34D5-B241-8C41-80D9-8E603BF909A9}" presName="sibTrans" presStyleCnt="0"/>
      <dgm:spPr/>
    </dgm:pt>
    <dgm:pt modelId="{E3C006B0-057B-4847-A619-728D3B59DBEE}" type="pres">
      <dgm:prSet presAssocID="{D64540B1-F6D0-1349-840B-D66567633D17}" presName="node" presStyleLbl="node1" presStyleIdx="1" presStyleCnt="5">
        <dgm:presLayoutVars>
          <dgm:bulletEnabled val="1"/>
        </dgm:presLayoutVars>
      </dgm:prSet>
      <dgm:spPr/>
    </dgm:pt>
    <dgm:pt modelId="{021DC568-4EE3-D84D-B6F9-F68A9C3F8760}" type="pres">
      <dgm:prSet presAssocID="{B17D8FF3-1C8C-CF4C-AEFE-F225A757F570}" presName="sibTrans" presStyleCnt="0"/>
      <dgm:spPr/>
    </dgm:pt>
    <dgm:pt modelId="{36AC3C3B-69B9-3C43-9F5D-33009D016177}" type="pres">
      <dgm:prSet presAssocID="{93473CEB-75C4-8F4C-969F-B0E9E90989B1}" presName="node" presStyleLbl="node1" presStyleIdx="2" presStyleCnt="5">
        <dgm:presLayoutVars>
          <dgm:bulletEnabled val="1"/>
        </dgm:presLayoutVars>
      </dgm:prSet>
      <dgm:spPr/>
    </dgm:pt>
    <dgm:pt modelId="{C4E97A8A-4E20-4C49-9718-CE3930138C9E}" type="pres">
      <dgm:prSet presAssocID="{6FEBC691-7A45-164B-A6B9-8F62EAF04C7F}" presName="sibTrans" presStyleCnt="0"/>
      <dgm:spPr/>
    </dgm:pt>
    <dgm:pt modelId="{D908934C-6691-7449-BECE-260188660FB6}" type="pres">
      <dgm:prSet presAssocID="{4E2406F1-F55C-9144-B18E-9C7855CCDC9C}" presName="node" presStyleLbl="node1" presStyleIdx="3" presStyleCnt="5">
        <dgm:presLayoutVars>
          <dgm:bulletEnabled val="1"/>
        </dgm:presLayoutVars>
      </dgm:prSet>
      <dgm:spPr/>
    </dgm:pt>
    <dgm:pt modelId="{6B8F4803-3D23-DA4A-8150-4D072FDB0B92}" type="pres">
      <dgm:prSet presAssocID="{C95EE835-6CBB-B441-9CC5-64C4BE1650C0}" presName="sibTrans" presStyleCnt="0"/>
      <dgm:spPr/>
    </dgm:pt>
    <dgm:pt modelId="{C515B5A3-3EE9-A84D-99D4-032EE97601C8}" type="pres">
      <dgm:prSet presAssocID="{42AA82FF-316E-1A49-BE91-4F1EF7537D32}" presName="node" presStyleLbl="node1" presStyleIdx="4" presStyleCnt="5">
        <dgm:presLayoutVars>
          <dgm:bulletEnabled val="1"/>
        </dgm:presLayoutVars>
      </dgm:prSet>
      <dgm:spPr/>
    </dgm:pt>
  </dgm:ptLst>
  <dgm:cxnLst>
    <dgm:cxn modelId="{28D1972E-5937-704F-96E1-3178A0BA9BEC}" srcId="{65D0C365-946E-ED4A-BCDE-8778E4ACA76B}" destId="{4E2406F1-F55C-9144-B18E-9C7855CCDC9C}" srcOrd="3" destOrd="0" parTransId="{97561759-D60B-234B-A376-B5454A85BB49}" sibTransId="{C95EE835-6CBB-B441-9CC5-64C4BE1650C0}"/>
    <dgm:cxn modelId="{ABF2A042-72BA-BA40-BF38-D211D785F9C9}" type="presOf" srcId="{4E2406F1-F55C-9144-B18E-9C7855CCDC9C}" destId="{D908934C-6691-7449-BECE-260188660FB6}" srcOrd="0" destOrd="0" presId="urn:microsoft.com/office/officeart/2005/8/layout/default"/>
    <dgm:cxn modelId="{9B24AA56-6787-FB4C-ABAE-40668A80FCE2}" srcId="{65D0C365-946E-ED4A-BCDE-8778E4ACA76B}" destId="{D64540B1-F6D0-1349-840B-D66567633D17}" srcOrd="1" destOrd="0" parTransId="{CCE368A8-CF9F-6A48-82F5-D1F46CF4BBEC}" sibTransId="{B17D8FF3-1C8C-CF4C-AEFE-F225A757F570}"/>
    <dgm:cxn modelId="{BE2C8D59-2A4C-8D4D-804F-F5B7E5BBC49A}" type="presOf" srcId="{93473CEB-75C4-8F4C-969F-B0E9E90989B1}" destId="{36AC3C3B-69B9-3C43-9F5D-33009D016177}" srcOrd="0" destOrd="0" presId="urn:microsoft.com/office/officeart/2005/8/layout/default"/>
    <dgm:cxn modelId="{7216AA5B-74D6-AF43-BAD6-62ACDF3B7730}" type="presOf" srcId="{BD458BEE-A955-B541-B9D1-2D251B2C14AD}" destId="{058924F9-4A6A-DB4C-A5AC-AD51E93FF984}" srcOrd="0" destOrd="0" presId="urn:microsoft.com/office/officeart/2005/8/layout/default"/>
    <dgm:cxn modelId="{5C46C68A-8C3A-D24C-98DE-B23BE48A124A}" type="presOf" srcId="{42AA82FF-316E-1A49-BE91-4F1EF7537D32}" destId="{C515B5A3-3EE9-A84D-99D4-032EE97601C8}" srcOrd="0" destOrd="0" presId="urn:microsoft.com/office/officeart/2005/8/layout/default"/>
    <dgm:cxn modelId="{ECBA988E-4FF5-724F-A395-75F2E06B5D35}" type="presOf" srcId="{D64540B1-F6D0-1349-840B-D66567633D17}" destId="{E3C006B0-057B-4847-A619-728D3B59DBEE}" srcOrd="0" destOrd="0" presId="urn:microsoft.com/office/officeart/2005/8/layout/default"/>
    <dgm:cxn modelId="{BCBB74CA-A350-5B40-A544-379D005FE71E}" type="presOf" srcId="{65D0C365-946E-ED4A-BCDE-8778E4ACA76B}" destId="{00C3C805-45B0-5E4A-A2F9-5D347DE258AB}" srcOrd="0" destOrd="0" presId="urn:microsoft.com/office/officeart/2005/8/layout/default"/>
    <dgm:cxn modelId="{68CD19D0-5543-274C-B0C8-168C4E3424D4}" srcId="{65D0C365-946E-ED4A-BCDE-8778E4ACA76B}" destId="{93473CEB-75C4-8F4C-969F-B0E9E90989B1}" srcOrd="2" destOrd="0" parTransId="{A9FD5A2D-A3F9-AD41-8882-202E4B20E1E8}" sibTransId="{6FEBC691-7A45-164B-A6B9-8F62EAF04C7F}"/>
    <dgm:cxn modelId="{277AC3EC-A3BA-B342-819A-6B37F09ABF40}" srcId="{65D0C365-946E-ED4A-BCDE-8778E4ACA76B}" destId="{BD458BEE-A955-B541-B9D1-2D251B2C14AD}" srcOrd="0" destOrd="0" parTransId="{EF5D2676-25AE-9840-9673-F6157F09E94C}" sibTransId="{EC6C34D5-B241-8C41-80D9-8E603BF909A9}"/>
    <dgm:cxn modelId="{B13FF8F5-FC2D-144F-874A-766E0E9C43BD}" srcId="{65D0C365-946E-ED4A-BCDE-8778E4ACA76B}" destId="{42AA82FF-316E-1A49-BE91-4F1EF7537D32}" srcOrd="4" destOrd="0" parTransId="{BC81E191-5259-8447-A18D-685310BF821E}" sibTransId="{E46D8FE4-1A85-B447-9DEB-F5831FB8B9BB}"/>
    <dgm:cxn modelId="{6EE71CD8-51B4-1541-A400-3C87718A249C}" type="presParOf" srcId="{00C3C805-45B0-5E4A-A2F9-5D347DE258AB}" destId="{058924F9-4A6A-DB4C-A5AC-AD51E93FF984}" srcOrd="0" destOrd="0" presId="urn:microsoft.com/office/officeart/2005/8/layout/default"/>
    <dgm:cxn modelId="{DD92ABB4-BFD6-904D-B32A-783EDA6841EA}" type="presParOf" srcId="{00C3C805-45B0-5E4A-A2F9-5D347DE258AB}" destId="{103161D8-51AD-8442-961B-436282B42718}" srcOrd="1" destOrd="0" presId="urn:microsoft.com/office/officeart/2005/8/layout/default"/>
    <dgm:cxn modelId="{EC3D1A6E-4620-014A-BEB8-1F899FD0086D}" type="presParOf" srcId="{00C3C805-45B0-5E4A-A2F9-5D347DE258AB}" destId="{E3C006B0-057B-4847-A619-728D3B59DBEE}" srcOrd="2" destOrd="0" presId="urn:microsoft.com/office/officeart/2005/8/layout/default"/>
    <dgm:cxn modelId="{9234A080-342E-884E-A4DC-87968E5BA471}" type="presParOf" srcId="{00C3C805-45B0-5E4A-A2F9-5D347DE258AB}" destId="{021DC568-4EE3-D84D-B6F9-F68A9C3F8760}" srcOrd="3" destOrd="0" presId="urn:microsoft.com/office/officeart/2005/8/layout/default"/>
    <dgm:cxn modelId="{ADACEDB0-5C8E-984F-A9A6-E2C9A27C611C}" type="presParOf" srcId="{00C3C805-45B0-5E4A-A2F9-5D347DE258AB}" destId="{36AC3C3B-69B9-3C43-9F5D-33009D016177}" srcOrd="4" destOrd="0" presId="urn:microsoft.com/office/officeart/2005/8/layout/default"/>
    <dgm:cxn modelId="{B8168042-5AE6-B145-9C1E-4D7DB7EE52DF}" type="presParOf" srcId="{00C3C805-45B0-5E4A-A2F9-5D347DE258AB}" destId="{C4E97A8A-4E20-4C49-9718-CE3930138C9E}" srcOrd="5" destOrd="0" presId="urn:microsoft.com/office/officeart/2005/8/layout/default"/>
    <dgm:cxn modelId="{7F996A86-0C8F-AA4E-8BB8-83F3AA9684D2}" type="presParOf" srcId="{00C3C805-45B0-5E4A-A2F9-5D347DE258AB}" destId="{D908934C-6691-7449-BECE-260188660FB6}" srcOrd="6" destOrd="0" presId="urn:microsoft.com/office/officeart/2005/8/layout/default"/>
    <dgm:cxn modelId="{9A7D2A18-CDB5-0E45-8310-2DECA16C9973}" type="presParOf" srcId="{00C3C805-45B0-5E4A-A2F9-5D347DE258AB}" destId="{6B8F4803-3D23-DA4A-8150-4D072FDB0B92}" srcOrd="7" destOrd="0" presId="urn:microsoft.com/office/officeart/2005/8/layout/default"/>
    <dgm:cxn modelId="{7F8F69EE-720E-BE41-B871-5A061F405127}" type="presParOf" srcId="{00C3C805-45B0-5E4A-A2F9-5D347DE258AB}" destId="{C515B5A3-3EE9-A84D-99D4-032EE97601C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07C960-3D81-9847-8C84-91CE0187482D}"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DDC568D3-19F0-A74F-BC44-30CAAD546A79}">
      <dgm:prSet/>
      <dgm:spPr/>
      <dgm:t>
        <a:bodyPr/>
        <a:lstStyle/>
        <a:p>
          <a:r>
            <a:rPr lang="tr-TR" dirty="0"/>
            <a:t>Hızlı ve basit etkileşimler oluşturma,</a:t>
          </a:r>
        </a:p>
      </dgm:t>
    </dgm:pt>
    <dgm:pt modelId="{0B237DB2-EB46-9546-B8D9-FF853F01FB42}" type="parTrans" cxnId="{B136DFCC-51F7-DA4F-BCEA-3B710352B9D5}">
      <dgm:prSet/>
      <dgm:spPr/>
      <dgm:t>
        <a:bodyPr/>
        <a:lstStyle/>
        <a:p>
          <a:endParaRPr lang="en-US"/>
        </a:p>
      </dgm:t>
    </dgm:pt>
    <dgm:pt modelId="{45C35E82-31C8-2F44-AD54-AE6E762C7E58}" type="sibTrans" cxnId="{B136DFCC-51F7-DA4F-BCEA-3B710352B9D5}">
      <dgm:prSet/>
      <dgm:spPr/>
      <dgm:t>
        <a:bodyPr/>
        <a:lstStyle/>
        <a:p>
          <a:endParaRPr lang="en-US"/>
        </a:p>
      </dgm:t>
    </dgm:pt>
    <dgm:pt modelId="{A3D2742F-357E-D743-89C5-29C56F32D3E2}">
      <dgm:prSet/>
      <dgm:spPr/>
      <dgm:t>
        <a:bodyPr/>
        <a:lstStyle/>
        <a:p>
          <a:r>
            <a:rPr lang="tr-TR" dirty="0"/>
            <a:t>Esnek materyaller hazırlama,</a:t>
          </a:r>
        </a:p>
      </dgm:t>
    </dgm:pt>
    <dgm:pt modelId="{771221FB-0152-894B-8212-D2103E957DFE}" type="parTrans" cxnId="{811A61D3-1A44-F84E-A234-4C8B4FBF7248}">
      <dgm:prSet/>
      <dgm:spPr/>
      <dgm:t>
        <a:bodyPr/>
        <a:lstStyle/>
        <a:p>
          <a:endParaRPr lang="en-US"/>
        </a:p>
      </dgm:t>
    </dgm:pt>
    <dgm:pt modelId="{D1660D4F-D507-724E-9B94-3F1A76449E4E}" type="sibTrans" cxnId="{811A61D3-1A44-F84E-A234-4C8B4FBF7248}">
      <dgm:prSet/>
      <dgm:spPr/>
      <dgm:t>
        <a:bodyPr/>
        <a:lstStyle/>
        <a:p>
          <a:endParaRPr lang="en-US"/>
        </a:p>
      </dgm:t>
    </dgm:pt>
    <dgm:pt modelId="{A3249357-8210-4F4A-83A9-D8CD170EAC76}">
      <dgm:prSet/>
      <dgm:spPr/>
      <dgm:t>
        <a:bodyPr/>
        <a:lstStyle/>
        <a:p>
          <a:r>
            <a:rPr lang="tr-TR" dirty="0"/>
            <a:t>Farklı cihazlara uygun duyarlı tasarım elemanları kullanma, </a:t>
          </a:r>
        </a:p>
      </dgm:t>
    </dgm:pt>
    <dgm:pt modelId="{CC34119C-7A08-9948-B70B-0DA8997F091F}" type="parTrans" cxnId="{675BD250-C657-EC4B-B8AE-756E390B78A8}">
      <dgm:prSet/>
      <dgm:spPr/>
      <dgm:t>
        <a:bodyPr/>
        <a:lstStyle/>
        <a:p>
          <a:endParaRPr lang="en-US"/>
        </a:p>
      </dgm:t>
    </dgm:pt>
    <dgm:pt modelId="{E20FBC5B-AE12-A34B-B4BA-687C14CF43D0}" type="sibTrans" cxnId="{675BD250-C657-EC4B-B8AE-756E390B78A8}">
      <dgm:prSet/>
      <dgm:spPr/>
      <dgm:t>
        <a:bodyPr/>
        <a:lstStyle/>
        <a:p>
          <a:endParaRPr lang="en-US"/>
        </a:p>
      </dgm:t>
    </dgm:pt>
    <dgm:pt modelId="{ADF6E959-A64F-5948-9748-C862ACD3E566}">
      <dgm:prSet/>
      <dgm:spPr/>
      <dgm:t>
        <a:bodyPr/>
        <a:lstStyle/>
        <a:p>
          <a:r>
            <a:rPr lang="tr-TR" dirty="0"/>
            <a:t>Mobil cihaz özellikleri ile öğrenen deneyimine katkıda bulunma,</a:t>
          </a:r>
        </a:p>
      </dgm:t>
    </dgm:pt>
    <dgm:pt modelId="{CFD176AE-A426-E74D-8E1F-30A38DF70E78}" type="parTrans" cxnId="{509851FC-01B4-424F-9A6C-DB675AFDA3F1}">
      <dgm:prSet/>
      <dgm:spPr/>
      <dgm:t>
        <a:bodyPr/>
        <a:lstStyle/>
        <a:p>
          <a:endParaRPr lang="en-US"/>
        </a:p>
      </dgm:t>
    </dgm:pt>
    <dgm:pt modelId="{274EF0C7-29B7-AA47-B146-93D5431A94B4}" type="sibTrans" cxnId="{509851FC-01B4-424F-9A6C-DB675AFDA3F1}">
      <dgm:prSet/>
      <dgm:spPr/>
      <dgm:t>
        <a:bodyPr/>
        <a:lstStyle/>
        <a:p>
          <a:endParaRPr lang="en-US"/>
        </a:p>
      </dgm:t>
    </dgm:pt>
    <dgm:pt modelId="{AAF3955D-3476-284F-840F-AA947FAC1A04}">
      <dgm:prSet/>
      <dgm:spPr/>
      <dgm:t>
        <a:bodyPr/>
        <a:lstStyle/>
        <a:p>
          <a:r>
            <a:rPr lang="tr-TR" dirty="0"/>
            <a:t>Öğrenmeyi kolaylaştırıcı olarak kullanma,</a:t>
          </a:r>
        </a:p>
      </dgm:t>
    </dgm:pt>
    <dgm:pt modelId="{33B686E5-A9AA-4F42-AE61-76E185B9453C}" type="parTrans" cxnId="{00821744-95EA-9944-AA79-69B508CD3554}">
      <dgm:prSet/>
      <dgm:spPr/>
      <dgm:t>
        <a:bodyPr/>
        <a:lstStyle/>
        <a:p>
          <a:endParaRPr lang="en-US"/>
        </a:p>
      </dgm:t>
    </dgm:pt>
    <dgm:pt modelId="{E869EDB5-055C-844E-804A-1B1A8C7FB820}" type="sibTrans" cxnId="{00821744-95EA-9944-AA79-69B508CD3554}">
      <dgm:prSet/>
      <dgm:spPr/>
      <dgm:t>
        <a:bodyPr/>
        <a:lstStyle/>
        <a:p>
          <a:endParaRPr lang="en-US"/>
        </a:p>
      </dgm:t>
    </dgm:pt>
    <dgm:pt modelId="{37038394-8B11-4241-8A10-0EE3FBCF10A8}">
      <dgm:prSet/>
      <dgm:spPr/>
      <dgm:t>
        <a:bodyPr/>
        <a:lstStyle/>
        <a:p>
          <a:r>
            <a:rPr lang="tr-TR" dirty="0"/>
            <a:t>Öğrenen merkezli tasarım yaklaşımı ile materyal tasarlama</a:t>
          </a:r>
        </a:p>
      </dgm:t>
    </dgm:pt>
    <dgm:pt modelId="{B0AF920B-F025-FC47-8AD5-330DD02EDBD6}" type="parTrans" cxnId="{428A8E61-0F64-E640-A5C3-4870C4B9A159}">
      <dgm:prSet/>
      <dgm:spPr/>
      <dgm:t>
        <a:bodyPr/>
        <a:lstStyle/>
        <a:p>
          <a:endParaRPr lang="en-US"/>
        </a:p>
      </dgm:t>
    </dgm:pt>
    <dgm:pt modelId="{CEC12B14-A252-DE48-9FE7-4F9E9A38F21C}" type="sibTrans" cxnId="{428A8E61-0F64-E640-A5C3-4870C4B9A159}">
      <dgm:prSet/>
      <dgm:spPr/>
      <dgm:t>
        <a:bodyPr/>
        <a:lstStyle/>
        <a:p>
          <a:endParaRPr lang="en-US"/>
        </a:p>
      </dgm:t>
    </dgm:pt>
    <dgm:pt modelId="{F59CC4B7-FFC7-BB4E-B30F-C9489692E1E8}">
      <dgm:prSet/>
      <dgm:spPr/>
      <dgm:t>
        <a:bodyPr/>
        <a:lstStyle/>
        <a:p>
          <a:r>
            <a:rPr lang="tr-TR" dirty="0"/>
            <a:t>Kısa süreli ve küçük parçacıklar halinde geliştirilen öğrenme içerikleri (bite-</a:t>
          </a:r>
          <a:r>
            <a:rPr lang="tr-TR" dirty="0" err="1"/>
            <a:t>sized</a:t>
          </a:r>
          <a:r>
            <a:rPr lang="tr-TR" dirty="0"/>
            <a:t>) sunma. </a:t>
          </a:r>
        </a:p>
      </dgm:t>
    </dgm:pt>
    <dgm:pt modelId="{DDC8DB09-1348-F54B-9245-008E2DF59142}" type="parTrans" cxnId="{2D44E4E9-FCB4-2844-8956-4C6355DAAEC7}">
      <dgm:prSet/>
      <dgm:spPr/>
      <dgm:t>
        <a:bodyPr/>
        <a:lstStyle/>
        <a:p>
          <a:endParaRPr lang="en-US"/>
        </a:p>
      </dgm:t>
    </dgm:pt>
    <dgm:pt modelId="{056757C0-57AF-F040-9FC3-6B0CFBF82268}" type="sibTrans" cxnId="{2D44E4E9-FCB4-2844-8956-4C6355DAAEC7}">
      <dgm:prSet/>
      <dgm:spPr/>
      <dgm:t>
        <a:bodyPr/>
        <a:lstStyle/>
        <a:p>
          <a:endParaRPr lang="en-US"/>
        </a:p>
      </dgm:t>
    </dgm:pt>
    <dgm:pt modelId="{5FBA9628-C659-A245-B186-8D94F5D23007}">
      <dgm:prSet/>
      <dgm:spPr/>
      <dgm:t>
        <a:bodyPr/>
        <a:lstStyle/>
        <a:p>
          <a:r>
            <a:rPr lang="tr-TR" dirty="0"/>
            <a:t>Farklı cihaz kapasitelerine uygun tasarım elemanları sunma.</a:t>
          </a:r>
        </a:p>
      </dgm:t>
    </dgm:pt>
    <dgm:pt modelId="{EB12F982-0579-5342-90ED-B48F7256AF43}" type="parTrans" cxnId="{1FF41CA9-F150-3A49-9F0E-57D9D1D75BE8}">
      <dgm:prSet/>
      <dgm:spPr/>
      <dgm:t>
        <a:bodyPr/>
        <a:lstStyle/>
        <a:p>
          <a:endParaRPr lang="en-US"/>
        </a:p>
      </dgm:t>
    </dgm:pt>
    <dgm:pt modelId="{36023C19-AC72-8544-AA3C-62C2799F737F}" type="sibTrans" cxnId="{1FF41CA9-F150-3A49-9F0E-57D9D1D75BE8}">
      <dgm:prSet/>
      <dgm:spPr/>
      <dgm:t>
        <a:bodyPr/>
        <a:lstStyle/>
        <a:p>
          <a:endParaRPr lang="en-US"/>
        </a:p>
      </dgm:t>
    </dgm:pt>
    <dgm:pt modelId="{90D1BD5E-E08F-E943-8A89-DEEA7A251FE4}">
      <dgm:prSet/>
      <dgm:spPr/>
      <dgm:t>
        <a:bodyPr/>
        <a:lstStyle/>
        <a:p>
          <a:r>
            <a:rPr lang="tr-TR" dirty="0"/>
            <a:t>Tasarım</a:t>
          </a:r>
        </a:p>
      </dgm:t>
    </dgm:pt>
    <dgm:pt modelId="{BFF5686F-ABE4-AD40-A437-925A55404FC0}" type="parTrans" cxnId="{C5386C49-34F1-D149-A3B5-EBC055AE7F38}">
      <dgm:prSet/>
      <dgm:spPr/>
      <dgm:t>
        <a:bodyPr/>
        <a:lstStyle/>
        <a:p>
          <a:endParaRPr lang="en-US"/>
        </a:p>
      </dgm:t>
    </dgm:pt>
    <dgm:pt modelId="{FF37017E-E573-4247-BFDF-F8BCEAD86FC0}" type="sibTrans" cxnId="{C5386C49-34F1-D149-A3B5-EBC055AE7F38}">
      <dgm:prSet/>
      <dgm:spPr/>
      <dgm:t>
        <a:bodyPr/>
        <a:lstStyle/>
        <a:p>
          <a:endParaRPr lang="en-US"/>
        </a:p>
      </dgm:t>
    </dgm:pt>
    <dgm:pt modelId="{2311E584-8B0A-994E-8BB4-05CDCF3A732B}" type="pres">
      <dgm:prSet presAssocID="{1907C960-3D81-9847-8C84-91CE0187482D}" presName="vert0" presStyleCnt="0">
        <dgm:presLayoutVars>
          <dgm:dir/>
          <dgm:animOne val="branch"/>
          <dgm:animLvl val="lvl"/>
        </dgm:presLayoutVars>
      </dgm:prSet>
      <dgm:spPr/>
    </dgm:pt>
    <dgm:pt modelId="{352150CC-2D4C-6742-AA58-0FBB49EA4A2E}" type="pres">
      <dgm:prSet presAssocID="{90D1BD5E-E08F-E943-8A89-DEEA7A251FE4}" presName="thickLine" presStyleLbl="alignNode1" presStyleIdx="0" presStyleCnt="1"/>
      <dgm:spPr/>
    </dgm:pt>
    <dgm:pt modelId="{D189FE5D-20DD-9F48-80B8-573B5779DFC5}" type="pres">
      <dgm:prSet presAssocID="{90D1BD5E-E08F-E943-8A89-DEEA7A251FE4}" presName="horz1" presStyleCnt="0"/>
      <dgm:spPr/>
    </dgm:pt>
    <dgm:pt modelId="{643177B6-822F-C643-8883-B2883CA3B8C4}" type="pres">
      <dgm:prSet presAssocID="{90D1BD5E-E08F-E943-8A89-DEEA7A251FE4}" presName="tx1" presStyleLbl="revTx" presStyleIdx="0" presStyleCnt="9"/>
      <dgm:spPr/>
    </dgm:pt>
    <dgm:pt modelId="{F63750CC-D29D-A644-AD70-082935FD1E74}" type="pres">
      <dgm:prSet presAssocID="{90D1BD5E-E08F-E943-8A89-DEEA7A251FE4}" presName="vert1" presStyleCnt="0"/>
      <dgm:spPr/>
    </dgm:pt>
    <dgm:pt modelId="{149A4499-F705-674D-8A91-3BBF199E757A}" type="pres">
      <dgm:prSet presAssocID="{DDC568D3-19F0-A74F-BC44-30CAAD546A79}" presName="vertSpace2a" presStyleCnt="0"/>
      <dgm:spPr/>
    </dgm:pt>
    <dgm:pt modelId="{7BA9C2DB-C90E-F74A-B77D-D20F65B0CDB0}" type="pres">
      <dgm:prSet presAssocID="{DDC568D3-19F0-A74F-BC44-30CAAD546A79}" presName="horz2" presStyleCnt="0"/>
      <dgm:spPr/>
    </dgm:pt>
    <dgm:pt modelId="{1A8733AC-8789-DB4D-9D63-36DE802E21D0}" type="pres">
      <dgm:prSet presAssocID="{DDC568D3-19F0-A74F-BC44-30CAAD546A79}" presName="horzSpace2" presStyleCnt="0"/>
      <dgm:spPr/>
    </dgm:pt>
    <dgm:pt modelId="{01A7FEDC-8545-7646-B7F1-B64A77E275FB}" type="pres">
      <dgm:prSet presAssocID="{DDC568D3-19F0-A74F-BC44-30CAAD546A79}" presName="tx2" presStyleLbl="revTx" presStyleIdx="1" presStyleCnt="9"/>
      <dgm:spPr/>
    </dgm:pt>
    <dgm:pt modelId="{3E0E4248-9D7A-E14E-956F-19CDAF812E54}" type="pres">
      <dgm:prSet presAssocID="{DDC568D3-19F0-A74F-BC44-30CAAD546A79}" presName="vert2" presStyleCnt="0"/>
      <dgm:spPr/>
    </dgm:pt>
    <dgm:pt modelId="{882F2517-77F3-F440-814A-3874E85CEB3E}" type="pres">
      <dgm:prSet presAssocID="{DDC568D3-19F0-A74F-BC44-30CAAD546A79}" presName="thinLine2b" presStyleLbl="callout" presStyleIdx="0" presStyleCnt="8"/>
      <dgm:spPr/>
    </dgm:pt>
    <dgm:pt modelId="{23468D87-A8DD-2047-B86C-D9E5EBDBCC29}" type="pres">
      <dgm:prSet presAssocID="{DDC568D3-19F0-A74F-BC44-30CAAD546A79}" presName="vertSpace2b" presStyleCnt="0"/>
      <dgm:spPr/>
    </dgm:pt>
    <dgm:pt modelId="{A12FDD96-3870-1547-9DC8-5C9992820AAC}" type="pres">
      <dgm:prSet presAssocID="{A3D2742F-357E-D743-89C5-29C56F32D3E2}" presName="horz2" presStyleCnt="0"/>
      <dgm:spPr/>
    </dgm:pt>
    <dgm:pt modelId="{9FAC598C-4385-CF41-95BC-BB79322275B7}" type="pres">
      <dgm:prSet presAssocID="{A3D2742F-357E-D743-89C5-29C56F32D3E2}" presName="horzSpace2" presStyleCnt="0"/>
      <dgm:spPr/>
    </dgm:pt>
    <dgm:pt modelId="{A564BD81-6A6E-1147-8E30-CEB93E6135E3}" type="pres">
      <dgm:prSet presAssocID="{A3D2742F-357E-D743-89C5-29C56F32D3E2}" presName="tx2" presStyleLbl="revTx" presStyleIdx="2" presStyleCnt="9"/>
      <dgm:spPr/>
    </dgm:pt>
    <dgm:pt modelId="{98829904-526D-7A4F-835A-1FAD2987519B}" type="pres">
      <dgm:prSet presAssocID="{A3D2742F-357E-D743-89C5-29C56F32D3E2}" presName="vert2" presStyleCnt="0"/>
      <dgm:spPr/>
    </dgm:pt>
    <dgm:pt modelId="{00DE85C9-7DBE-6B4C-B768-A24A1EC1A69E}" type="pres">
      <dgm:prSet presAssocID="{A3D2742F-357E-D743-89C5-29C56F32D3E2}" presName="thinLine2b" presStyleLbl="callout" presStyleIdx="1" presStyleCnt="8"/>
      <dgm:spPr/>
    </dgm:pt>
    <dgm:pt modelId="{C5FDE7A2-1C1C-7147-81AD-3080C3D53EF6}" type="pres">
      <dgm:prSet presAssocID="{A3D2742F-357E-D743-89C5-29C56F32D3E2}" presName="vertSpace2b" presStyleCnt="0"/>
      <dgm:spPr/>
    </dgm:pt>
    <dgm:pt modelId="{9ACD70C7-55FD-FB46-9349-97E6F25161CE}" type="pres">
      <dgm:prSet presAssocID="{A3249357-8210-4F4A-83A9-D8CD170EAC76}" presName="horz2" presStyleCnt="0"/>
      <dgm:spPr/>
    </dgm:pt>
    <dgm:pt modelId="{1801BF60-0306-764C-82FD-8829C3EBE3FE}" type="pres">
      <dgm:prSet presAssocID="{A3249357-8210-4F4A-83A9-D8CD170EAC76}" presName="horzSpace2" presStyleCnt="0"/>
      <dgm:spPr/>
    </dgm:pt>
    <dgm:pt modelId="{AE087963-A9B7-A847-8EEB-FA263050CBCF}" type="pres">
      <dgm:prSet presAssocID="{A3249357-8210-4F4A-83A9-D8CD170EAC76}" presName="tx2" presStyleLbl="revTx" presStyleIdx="3" presStyleCnt="9"/>
      <dgm:spPr/>
    </dgm:pt>
    <dgm:pt modelId="{CCE235F1-2FAC-AD4E-9EAD-B7BAC78DEDE1}" type="pres">
      <dgm:prSet presAssocID="{A3249357-8210-4F4A-83A9-D8CD170EAC76}" presName="vert2" presStyleCnt="0"/>
      <dgm:spPr/>
    </dgm:pt>
    <dgm:pt modelId="{242CA422-BBF0-794B-849C-731D51AA948B}" type="pres">
      <dgm:prSet presAssocID="{A3249357-8210-4F4A-83A9-D8CD170EAC76}" presName="thinLine2b" presStyleLbl="callout" presStyleIdx="2" presStyleCnt="8"/>
      <dgm:spPr/>
    </dgm:pt>
    <dgm:pt modelId="{376C9A7F-2BDD-3748-850D-AEECC0E4DCB2}" type="pres">
      <dgm:prSet presAssocID="{A3249357-8210-4F4A-83A9-D8CD170EAC76}" presName="vertSpace2b" presStyleCnt="0"/>
      <dgm:spPr/>
    </dgm:pt>
    <dgm:pt modelId="{4260F7E7-89BC-234D-B992-DF87FE89848E}" type="pres">
      <dgm:prSet presAssocID="{ADF6E959-A64F-5948-9748-C862ACD3E566}" presName="horz2" presStyleCnt="0"/>
      <dgm:spPr/>
    </dgm:pt>
    <dgm:pt modelId="{E9B4E8B9-1B4B-FA48-A0C8-50B03C94A370}" type="pres">
      <dgm:prSet presAssocID="{ADF6E959-A64F-5948-9748-C862ACD3E566}" presName="horzSpace2" presStyleCnt="0"/>
      <dgm:spPr/>
    </dgm:pt>
    <dgm:pt modelId="{132915E9-F84A-7A48-9AEA-04E591E85C75}" type="pres">
      <dgm:prSet presAssocID="{ADF6E959-A64F-5948-9748-C862ACD3E566}" presName="tx2" presStyleLbl="revTx" presStyleIdx="4" presStyleCnt="9"/>
      <dgm:spPr/>
    </dgm:pt>
    <dgm:pt modelId="{1BFAA776-B905-5748-838B-85FB1D451529}" type="pres">
      <dgm:prSet presAssocID="{ADF6E959-A64F-5948-9748-C862ACD3E566}" presName="vert2" presStyleCnt="0"/>
      <dgm:spPr/>
    </dgm:pt>
    <dgm:pt modelId="{D80507EE-91D8-B745-9317-A17800BB54BA}" type="pres">
      <dgm:prSet presAssocID="{ADF6E959-A64F-5948-9748-C862ACD3E566}" presName="thinLine2b" presStyleLbl="callout" presStyleIdx="3" presStyleCnt="8"/>
      <dgm:spPr/>
    </dgm:pt>
    <dgm:pt modelId="{BB874DD3-B75B-454A-8E15-F27675E0BEC7}" type="pres">
      <dgm:prSet presAssocID="{ADF6E959-A64F-5948-9748-C862ACD3E566}" presName="vertSpace2b" presStyleCnt="0"/>
      <dgm:spPr/>
    </dgm:pt>
    <dgm:pt modelId="{7A202E27-1CF0-8644-9D92-A831D86991B0}" type="pres">
      <dgm:prSet presAssocID="{AAF3955D-3476-284F-840F-AA947FAC1A04}" presName="horz2" presStyleCnt="0"/>
      <dgm:spPr/>
    </dgm:pt>
    <dgm:pt modelId="{ACBE418B-8F25-6D4D-9BCF-EE7E7940FD6E}" type="pres">
      <dgm:prSet presAssocID="{AAF3955D-3476-284F-840F-AA947FAC1A04}" presName="horzSpace2" presStyleCnt="0"/>
      <dgm:spPr/>
    </dgm:pt>
    <dgm:pt modelId="{65893A74-E582-6647-A3F9-C23E05F54A25}" type="pres">
      <dgm:prSet presAssocID="{AAF3955D-3476-284F-840F-AA947FAC1A04}" presName="tx2" presStyleLbl="revTx" presStyleIdx="5" presStyleCnt="9"/>
      <dgm:spPr/>
    </dgm:pt>
    <dgm:pt modelId="{D9DD241B-97D3-7845-9F8F-823722BE4CE3}" type="pres">
      <dgm:prSet presAssocID="{AAF3955D-3476-284F-840F-AA947FAC1A04}" presName="vert2" presStyleCnt="0"/>
      <dgm:spPr/>
    </dgm:pt>
    <dgm:pt modelId="{19BBD2A6-FBF9-1149-A427-3B8B48CECFFB}" type="pres">
      <dgm:prSet presAssocID="{AAF3955D-3476-284F-840F-AA947FAC1A04}" presName="thinLine2b" presStyleLbl="callout" presStyleIdx="4" presStyleCnt="8"/>
      <dgm:spPr/>
    </dgm:pt>
    <dgm:pt modelId="{80CEC86A-6E2D-4A43-9514-84F7FF49C4D1}" type="pres">
      <dgm:prSet presAssocID="{AAF3955D-3476-284F-840F-AA947FAC1A04}" presName="vertSpace2b" presStyleCnt="0"/>
      <dgm:spPr/>
    </dgm:pt>
    <dgm:pt modelId="{45DC7C3F-9B06-9748-9B29-373E4FF0D00B}" type="pres">
      <dgm:prSet presAssocID="{37038394-8B11-4241-8A10-0EE3FBCF10A8}" presName="horz2" presStyleCnt="0"/>
      <dgm:spPr/>
    </dgm:pt>
    <dgm:pt modelId="{329EAFCC-D9DC-274E-8BF4-E62DB23F9DA7}" type="pres">
      <dgm:prSet presAssocID="{37038394-8B11-4241-8A10-0EE3FBCF10A8}" presName="horzSpace2" presStyleCnt="0"/>
      <dgm:spPr/>
    </dgm:pt>
    <dgm:pt modelId="{DF373171-CA13-3B4D-A5AC-C2A92D439B81}" type="pres">
      <dgm:prSet presAssocID="{37038394-8B11-4241-8A10-0EE3FBCF10A8}" presName="tx2" presStyleLbl="revTx" presStyleIdx="6" presStyleCnt="9"/>
      <dgm:spPr/>
    </dgm:pt>
    <dgm:pt modelId="{A0A2F544-15AC-5E41-BD97-175FFD795DFE}" type="pres">
      <dgm:prSet presAssocID="{37038394-8B11-4241-8A10-0EE3FBCF10A8}" presName="vert2" presStyleCnt="0"/>
      <dgm:spPr/>
    </dgm:pt>
    <dgm:pt modelId="{7B7E71DD-7C9D-5B47-8B9D-6173D04AB681}" type="pres">
      <dgm:prSet presAssocID="{37038394-8B11-4241-8A10-0EE3FBCF10A8}" presName="thinLine2b" presStyleLbl="callout" presStyleIdx="5" presStyleCnt="8"/>
      <dgm:spPr/>
    </dgm:pt>
    <dgm:pt modelId="{E57A18E1-FAA8-554F-8174-BB70ECA8344C}" type="pres">
      <dgm:prSet presAssocID="{37038394-8B11-4241-8A10-0EE3FBCF10A8}" presName="vertSpace2b" presStyleCnt="0"/>
      <dgm:spPr/>
    </dgm:pt>
    <dgm:pt modelId="{17E338AE-8377-A64D-B9A7-78CBC0D4D0F4}" type="pres">
      <dgm:prSet presAssocID="{F59CC4B7-FFC7-BB4E-B30F-C9489692E1E8}" presName="horz2" presStyleCnt="0"/>
      <dgm:spPr/>
    </dgm:pt>
    <dgm:pt modelId="{EE12EB1A-E6C1-894E-8968-70D6668DBB55}" type="pres">
      <dgm:prSet presAssocID="{F59CC4B7-FFC7-BB4E-B30F-C9489692E1E8}" presName="horzSpace2" presStyleCnt="0"/>
      <dgm:spPr/>
    </dgm:pt>
    <dgm:pt modelId="{E76AA4E7-BD31-E340-95A8-E1F0A79C333B}" type="pres">
      <dgm:prSet presAssocID="{F59CC4B7-FFC7-BB4E-B30F-C9489692E1E8}" presName="tx2" presStyleLbl="revTx" presStyleIdx="7" presStyleCnt="9"/>
      <dgm:spPr/>
    </dgm:pt>
    <dgm:pt modelId="{9CB9BFA2-616D-7843-908A-521DE53C7FA7}" type="pres">
      <dgm:prSet presAssocID="{F59CC4B7-FFC7-BB4E-B30F-C9489692E1E8}" presName="vert2" presStyleCnt="0"/>
      <dgm:spPr/>
    </dgm:pt>
    <dgm:pt modelId="{3227659A-BAF1-9241-A693-F5D4231A2E4A}" type="pres">
      <dgm:prSet presAssocID="{F59CC4B7-FFC7-BB4E-B30F-C9489692E1E8}" presName="thinLine2b" presStyleLbl="callout" presStyleIdx="6" presStyleCnt="8"/>
      <dgm:spPr/>
    </dgm:pt>
    <dgm:pt modelId="{5530EA4B-B726-9441-AEE3-706C30A5971A}" type="pres">
      <dgm:prSet presAssocID="{F59CC4B7-FFC7-BB4E-B30F-C9489692E1E8}" presName="vertSpace2b" presStyleCnt="0"/>
      <dgm:spPr/>
    </dgm:pt>
    <dgm:pt modelId="{BB895854-ECA6-6145-9070-406482E8D022}" type="pres">
      <dgm:prSet presAssocID="{5FBA9628-C659-A245-B186-8D94F5D23007}" presName="horz2" presStyleCnt="0"/>
      <dgm:spPr/>
    </dgm:pt>
    <dgm:pt modelId="{1CE56A45-4D87-4444-94C5-BEF26F921978}" type="pres">
      <dgm:prSet presAssocID="{5FBA9628-C659-A245-B186-8D94F5D23007}" presName="horzSpace2" presStyleCnt="0"/>
      <dgm:spPr/>
    </dgm:pt>
    <dgm:pt modelId="{31C061CF-0FE6-5645-9AF2-FA21B0967E92}" type="pres">
      <dgm:prSet presAssocID="{5FBA9628-C659-A245-B186-8D94F5D23007}" presName="tx2" presStyleLbl="revTx" presStyleIdx="8" presStyleCnt="9"/>
      <dgm:spPr/>
    </dgm:pt>
    <dgm:pt modelId="{4EECD46F-7544-0646-BA6E-27519BC0E0E2}" type="pres">
      <dgm:prSet presAssocID="{5FBA9628-C659-A245-B186-8D94F5D23007}" presName="vert2" presStyleCnt="0"/>
      <dgm:spPr/>
    </dgm:pt>
    <dgm:pt modelId="{CAFA9176-CE6C-8A4E-94D5-24509D38CC3B}" type="pres">
      <dgm:prSet presAssocID="{5FBA9628-C659-A245-B186-8D94F5D23007}" presName="thinLine2b" presStyleLbl="callout" presStyleIdx="7" presStyleCnt="8"/>
      <dgm:spPr/>
    </dgm:pt>
    <dgm:pt modelId="{B9E5F4FD-5DC9-C046-99A3-A64025CF2F38}" type="pres">
      <dgm:prSet presAssocID="{5FBA9628-C659-A245-B186-8D94F5D23007}" presName="vertSpace2b" presStyleCnt="0"/>
      <dgm:spPr/>
    </dgm:pt>
  </dgm:ptLst>
  <dgm:cxnLst>
    <dgm:cxn modelId="{E9C42F01-2BB6-6D42-AB16-5EADB987E25E}" type="presOf" srcId="{F59CC4B7-FFC7-BB4E-B30F-C9489692E1E8}" destId="{E76AA4E7-BD31-E340-95A8-E1F0A79C333B}" srcOrd="0" destOrd="0" presId="urn:microsoft.com/office/officeart/2008/layout/LinedList"/>
    <dgm:cxn modelId="{95CE9B09-0E18-9043-A1C2-CD1A573123EA}" type="presOf" srcId="{DDC568D3-19F0-A74F-BC44-30CAAD546A79}" destId="{01A7FEDC-8545-7646-B7F1-B64A77E275FB}" srcOrd="0" destOrd="0" presId="urn:microsoft.com/office/officeart/2008/layout/LinedList"/>
    <dgm:cxn modelId="{00821744-95EA-9944-AA79-69B508CD3554}" srcId="{90D1BD5E-E08F-E943-8A89-DEEA7A251FE4}" destId="{AAF3955D-3476-284F-840F-AA947FAC1A04}" srcOrd="4" destOrd="0" parTransId="{33B686E5-A9AA-4F42-AE61-76E185B9453C}" sibTransId="{E869EDB5-055C-844E-804A-1B1A8C7FB820}"/>
    <dgm:cxn modelId="{C5386C49-34F1-D149-A3B5-EBC055AE7F38}" srcId="{1907C960-3D81-9847-8C84-91CE0187482D}" destId="{90D1BD5E-E08F-E943-8A89-DEEA7A251FE4}" srcOrd="0" destOrd="0" parTransId="{BFF5686F-ABE4-AD40-A437-925A55404FC0}" sibTransId="{FF37017E-E573-4247-BFDF-F8BCEAD86FC0}"/>
    <dgm:cxn modelId="{675BD250-C657-EC4B-B8AE-756E390B78A8}" srcId="{90D1BD5E-E08F-E943-8A89-DEEA7A251FE4}" destId="{A3249357-8210-4F4A-83A9-D8CD170EAC76}" srcOrd="2" destOrd="0" parTransId="{CC34119C-7A08-9948-B70B-0DA8997F091F}" sibTransId="{E20FBC5B-AE12-A34B-B4BA-687C14CF43D0}"/>
    <dgm:cxn modelId="{FDD6D559-EF73-A140-ABC8-E21F8961A7C2}" type="presOf" srcId="{ADF6E959-A64F-5948-9748-C862ACD3E566}" destId="{132915E9-F84A-7A48-9AEA-04E591E85C75}" srcOrd="0" destOrd="0" presId="urn:microsoft.com/office/officeart/2008/layout/LinedList"/>
    <dgm:cxn modelId="{0284CB5C-224F-8546-94D2-49D329DF9622}" type="presOf" srcId="{37038394-8B11-4241-8A10-0EE3FBCF10A8}" destId="{DF373171-CA13-3B4D-A5AC-C2A92D439B81}" srcOrd="0" destOrd="0" presId="urn:microsoft.com/office/officeart/2008/layout/LinedList"/>
    <dgm:cxn modelId="{428A8E61-0F64-E640-A5C3-4870C4B9A159}" srcId="{90D1BD5E-E08F-E943-8A89-DEEA7A251FE4}" destId="{37038394-8B11-4241-8A10-0EE3FBCF10A8}" srcOrd="5" destOrd="0" parTransId="{B0AF920B-F025-FC47-8AD5-330DD02EDBD6}" sibTransId="{CEC12B14-A252-DE48-9FE7-4F9E9A38F21C}"/>
    <dgm:cxn modelId="{8CE8DF64-A80C-2845-B72B-097E87A2E9F7}" type="presOf" srcId="{A3249357-8210-4F4A-83A9-D8CD170EAC76}" destId="{AE087963-A9B7-A847-8EEB-FA263050CBCF}" srcOrd="0" destOrd="0" presId="urn:microsoft.com/office/officeart/2008/layout/LinedList"/>
    <dgm:cxn modelId="{BA807280-13DF-6F4B-861E-EE72AD840456}" type="presOf" srcId="{A3D2742F-357E-D743-89C5-29C56F32D3E2}" destId="{A564BD81-6A6E-1147-8E30-CEB93E6135E3}" srcOrd="0" destOrd="0" presId="urn:microsoft.com/office/officeart/2008/layout/LinedList"/>
    <dgm:cxn modelId="{1D1CC38E-98B9-764A-BC2D-97B8F6EAC042}" type="presOf" srcId="{1907C960-3D81-9847-8C84-91CE0187482D}" destId="{2311E584-8B0A-994E-8BB4-05CDCF3A732B}" srcOrd="0" destOrd="0" presId="urn:microsoft.com/office/officeart/2008/layout/LinedList"/>
    <dgm:cxn modelId="{1FF41CA9-F150-3A49-9F0E-57D9D1D75BE8}" srcId="{90D1BD5E-E08F-E943-8A89-DEEA7A251FE4}" destId="{5FBA9628-C659-A245-B186-8D94F5D23007}" srcOrd="7" destOrd="0" parTransId="{EB12F982-0579-5342-90ED-B48F7256AF43}" sibTransId="{36023C19-AC72-8544-AA3C-62C2799F737F}"/>
    <dgm:cxn modelId="{B136DFCC-51F7-DA4F-BCEA-3B710352B9D5}" srcId="{90D1BD5E-E08F-E943-8A89-DEEA7A251FE4}" destId="{DDC568D3-19F0-A74F-BC44-30CAAD546A79}" srcOrd="0" destOrd="0" parTransId="{0B237DB2-EB46-9546-B8D9-FF853F01FB42}" sibTransId="{45C35E82-31C8-2F44-AD54-AE6E762C7E58}"/>
    <dgm:cxn modelId="{811A61D3-1A44-F84E-A234-4C8B4FBF7248}" srcId="{90D1BD5E-E08F-E943-8A89-DEEA7A251FE4}" destId="{A3D2742F-357E-D743-89C5-29C56F32D3E2}" srcOrd="1" destOrd="0" parTransId="{771221FB-0152-894B-8212-D2103E957DFE}" sibTransId="{D1660D4F-D507-724E-9B94-3F1A76449E4E}"/>
    <dgm:cxn modelId="{2D44E4E9-FCB4-2844-8956-4C6355DAAEC7}" srcId="{90D1BD5E-E08F-E943-8A89-DEEA7A251FE4}" destId="{F59CC4B7-FFC7-BB4E-B30F-C9489692E1E8}" srcOrd="6" destOrd="0" parTransId="{DDC8DB09-1348-F54B-9245-008E2DF59142}" sibTransId="{056757C0-57AF-F040-9FC3-6B0CFBF82268}"/>
    <dgm:cxn modelId="{3BF3F4EF-E779-6049-9A6C-BAFA71D8213E}" type="presOf" srcId="{5FBA9628-C659-A245-B186-8D94F5D23007}" destId="{31C061CF-0FE6-5645-9AF2-FA21B0967E92}" srcOrd="0" destOrd="0" presId="urn:microsoft.com/office/officeart/2008/layout/LinedList"/>
    <dgm:cxn modelId="{59E78EF4-9EBB-1846-BF34-62E803FE6115}" type="presOf" srcId="{AAF3955D-3476-284F-840F-AA947FAC1A04}" destId="{65893A74-E582-6647-A3F9-C23E05F54A25}" srcOrd="0" destOrd="0" presId="urn:microsoft.com/office/officeart/2008/layout/LinedList"/>
    <dgm:cxn modelId="{F51C00F7-2C39-4340-8BFC-B997BBB48D0B}" type="presOf" srcId="{90D1BD5E-E08F-E943-8A89-DEEA7A251FE4}" destId="{643177B6-822F-C643-8883-B2883CA3B8C4}" srcOrd="0" destOrd="0" presId="urn:microsoft.com/office/officeart/2008/layout/LinedList"/>
    <dgm:cxn modelId="{509851FC-01B4-424F-9A6C-DB675AFDA3F1}" srcId="{90D1BD5E-E08F-E943-8A89-DEEA7A251FE4}" destId="{ADF6E959-A64F-5948-9748-C862ACD3E566}" srcOrd="3" destOrd="0" parTransId="{CFD176AE-A426-E74D-8E1F-30A38DF70E78}" sibTransId="{274EF0C7-29B7-AA47-B146-93D5431A94B4}"/>
    <dgm:cxn modelId="{BBBEC5EE-414B-FB4B-BA81-7C06CE4C486F}" type="presParOf" srcId="{2311E584-8B0A-994E-8BB4-05CDCF3A732B}" destId="{352150CC-2D4C-6742-AA58-0FBB49EA4A2E}" srcOrd="0" destOrd="0" presId="urn:microsoft.com/office/officeart/2008/layout/LinedList"/>
    <dgm:cxn modelId="{C51287EA-46A2-A34A-98D7-3F0313A4F18A}" type="presParOf" srcId="{2311E584-8B0A-994E-8BB4-05CDCF3A732B}" destId="{D189FE5D-20DD-9F48-80B8-573B5779DFC5}" srcOrd="1" destOrd="0" presId="urn:microsoft.com/office/officeart/2008/layout/LinedList"/>
    <dgm:cxn modelId="{31582541-4142-8748-905D-BCDE11189FFA}" type="presParOf" srcId="{D189FE5D-20DD-9F48-80B8-573B5779DFC5}" destId="{643177B6-822F-C643-8883-B2883CA3B8C4}" srcOrd="0" destOrd="0" presId="urn:microsoft.com/office/officeart/2008/layout/LinedList"/>
    <dgm:cxn modelId="{D9E3E28B-C3F7-1B43-8417-D10B05F6C6FD}" type="presParOf" srcId="{D189FE5D-20DD-9F48-80B8-573B5779DFC5}" destId="{F63750CC-D29D-A644-AD70-082935FD1E74}" srcOrd="1" destOrd="0" presId="urn:microsoft.com/office/officeart/2008/layout/LinedList"/>
    <dgm:cxn modelId="{AF018AC5-E161-BF48-93EC-D55D3D589100}" type="presParOf" srcId="{F63750CC-D29D-A644-AD70-082935FD1E74}" destId="{149A4499-F705-674D-8A91-3BBF199E757A}" srcOrd="0" destOrd="0" presId="urn:microsoft.com/office/officeart/2008/layout/LinedList"/>
    <dgm:cxn modelId="{CF4A3215-FF4A-1444-8079-FA55B8084FA4}" type="presParOf" srcId="{F63750CC-D29D-A644-AD70-082935FD1E74}" destId="{7BA9C2DB-C90E-F74A-B77D-D20F65B0CDB0}" srcOrd="1" destOrd="0" presId="urn:microsoft.com/office/officeart/2008/layout/LinedList"/>
    <dgm:cxn modelId="{D2405959-7FA7-3D48-AF6E-DBC19A982D2F}" type="presParOf" srcId="{7BA9C2DB-C90E-F74A-B77D-D20F65B0CDB0}" destId="{1A8733AC-8789-DB4D-9D63-36DE802E21D0}" srcOrd="0" destOrd="0" presId="urn:microsoft.com/office/officeart/2008/layout/LinedList"/>
    <dgm:cxn modelId="{34B82B91-B8AE-DC4E-A6FC-47208F3968F0}" type="presParOf" srcId="{7BA9C2DB-C90E-F74A-B77D-D20F65B0CDB0}" destId="{01A7FEDC-8545-7646-B7F1-B64A77E275FB}" srcOrd="1" destOrd="0" presId="urn:microsoft.com/office/officeart/2008/layout/LinedList"/>
    <dgm:cxn modelId="{1BCA3078-4DB7-AB44-87D9-441E5F404BD4}" type="presParOf" srcId="{7BA9C2DB-C90E-F74A-B77D-D20F65B0CDB0}" destId="{3E0E4248-9D7A-E14E-956F-19CDAF812E54}" srcOrd="2" destOrd="0" presId="urn:microsoft.com/office/officeart/2008/layout/LinedList"/>
    <dgm:cxn modelId="{A033280C-1588-B842-82AE-F72DF7980994}" type="presParOf" srcId="{F63750CC-D29D-A644-AD70-082935FD1E74}" destId="{882F2517-77F3-F440-814A-3874E85CEB3E}" srcOrd="2" destOrd="0" presId="urn:microsoft.com/office/officeart/2008/layout/LinedList"/>
    <dgm:cxn modelId="{452159C5-F2A2-F943-9913-42E75CF0CFEF}" type="presParOf" srcId="{F63750CC-D29D-A644-AD70-082935FD1E74}" destId="{23468D87-A8DD-2047-B86C-D9E5EBDBCC29}" srcOrd="3" destOrd="0" presId="urn:microsoft.com/office/officeart/2008/layout/LinedList"/>
    <dgm:cxn modelId="{F2DF4D7C-742F-244E-9332-71FBF55CFF2D}" type="presParOf" srcId="{F63750CC-D29D-A644-AD70-082935FD1E74}" destId="{A12FDD96-3870-1547-9DC8-5C9992820AAC}" srcOrd="4" destOrd="0" presId="urn:microsoft.com/office/officeart/2008/layout/LinedList"/>
    <dgm:cxn modelId="{3919EDBD-52C0-FA4A-B91E-83D2C23F32BF}" type="presParOf" srcId="{A12FDD96-3870-1547-9DC8-5C9992820AAC}" destId="{9FAC598C-4385-CF41-95BC-BB79322275B7}" srcOrd="0" destOrd="0" presId="urn:microsoft.com/office/officeart/2008/layout/LinedList"/>
    <dgm:cxn modelId="{1DCB1251-8007-5845-839B-603AE443D905}" type="presParOf" srcId="{A12FDD96-3870-1547-9DC8-5C9992820AAC}" destId="{A564BD81-6A6E-1147-8E30-CEB93E6135E3}" srcOrd="1" destOrd="0" presId="urn:microsoft.com/office/officeart/2008/layout/LinedList"/>
    <dgm:cxn modelId="{830B30EB-FAC9-E04A-8BF0-B299EA0C55B5}" type="presParOf" srcId="{A12FDD96-3870-1547-9DC8-5C9992820AAC}" destId="{98829904-526D-7A4F-835A-1FAD2987519B}" srcOrd="2" destOrd="0" presId="urn:microsoft.com/office/officeart/2008/layout/LinedList"/>
    <dgm:cxn modelId="{D5E85EC4-0CB8-6843-9A4F-7C3D45848ED5}" type="presParOf" srcId="{F63750CC-D29D-A644-AD70-082935FD1E74}" destId="{00DE85C9-7DBE-6B4C-B768-A24A1EC1A69E}" srcOrd="5" destOrd="0" presId="urn:microsoft.com/office/officeart/2008/layout/LinedList"/>
    <dgm:cxn modelId="{43CA3F33-A88B-0B46-99BD-7A8E9347D8A3}" type="presParOf" srcId="{F63750CC-D29D-A644-AD70-082935FD1E74}" destId="{C5FDE7A2-1C1C-7147-81AD-3080C3D53EF6}" srcOrd="6" destOrd="0" presId="urn:microsoft.com/office/officeart/2008/layout/LinedList"/>
    <dgm:cxn modelId="{00840A4B-5546-D548-89A7-A37FFEE7D19E}" type="presParOf" srcId="{F63750CC-D29D-A644-AD70-082935FD1E74}" destId="{9ACD70C7-55FD-FB46-9349-97E6F25161CE}" srcOrd="7" destOrd="0" presId="urn:microsoft.com/office/officeart/2008/layout/LinedList"/>
    <dgm:cxn modelId="{436E83C0-BA2C-064D-AA6D-85D893B4CAE8}" type="presParOf" srcId="{9ACD70C7-55FD-FB46-9349-97E6F25161CE}" destId="{1801BF60-0306-764C-82FD-8829C3EBE3FE}" srcOrd="0" destOrd="0" presId="urn:microsoft.com/office/officeart/2008/layout/LinedList"/>
    <dgm:cxn modelId="{6DE36B74-23ED-E74C-B72D-5FF480A9342E}" type="presParOf" srcId="{9ACD70C7-55FD-FB46-9349-97E6F25161CE}" destId="{AE087963-A9B7-A847-8EEB-FA263050CBCF}" srcOrd="1" destOrd="0" presId="urn:microsoft.com/office/officeart/2008/layout/LinedList"/>
    <dgm:cxn modelId="{46625986-9D26-5940-9596-107796C4A61A}" type="presParOf" srcId="{9ACD70C7-55FD-FB46-9349-97E6F25161CE}" destId="{CCE235F1-2FAC-AD4E-9EAD-B7BAC78DEDE1}" srcOrd="2" destOrd="0" presId="urn:microsoft.com/office/officeart/2008/layout/LinedList"/>
    <dgm:cxn modelId="{472ED3EE-D634-B641-9386-5691AD3A758D}" type="presParOf" srcId="{F63750CC-D29D-A644-AD70-082935FD1E74}" destId="{242CA422-BBF0-794B-849C-731D51AA948B}" srcOrd="8" destOrd="0" presId="urn:microsoft.com/office/officeart/2008/layout/LinedList"/>
    <dgm:cxn modelId="{938913B3-95F8-B749-8C32-6B8484B6866B}" type="presParOf" srcId="{F63750CC-D29D-A644-AD70-082935FD1E74}" destId="{376C9A7F-2BDD-3748-850D-AEECC0E4DCB2}" srcOrd="9" destOrd="0" presId="urn:microsoft.com/office/officeart/2008/layout/LinedList"/>
    <dgm:cxn modelId="{B023B562-BE1F-5240-844D-27C808F58CB4}" type="presParOf" srcId="{F63750CC-D29D-A644-AD70-082935FD1E74}" destId="{4260F7E7-89BC-234D-B992-DF87FE89848E}" srcOrd="10" destOrd="0" presId="urn:microsoft.com/office/officeart/2008/layout/LinedList"/>
    <dgm:cxn modelId="{DC9D01BE-BCDC-8641-8A23-ADEBE9B792BB}" type="presParOf" srcId="{4260F7E7-89BC-234D-B992-DF87FE89848E}" destId="{E9B4E8B9-1B4B-FA48-A0C8-50B03C94A370}" srcOrd="0" destOrd="0" presId="urn:microsoft.com/office/officeart/2008/layout/LinedList"/>
    <dgm:cxn modelId="{434DEBE8-D6D6-9044-AC51-F185262F76FC}" type="presParOf" srcId="{4260F7E7-89BC-234D-B992-DF87FE89848E}" destId="{132915E9-F84A-7A48-9AEA-04E591E85C75}" srcOrd="1" destOrd="0" presId="urn:microsoft.com/office/officeart/2008/layout/LinedList"/>
    <dgm:cxn modelId="{17AD35BC-EFF7-8C49-BF12-AC7085435CF5}" type="presParOf" srcId="{4260F7E7-89BC-234D-B992-DF87FE89848E}" destId="{1BFAA776-B905-5748-838B-85FB1D451529}" srcOrd="2" destOrd="0" presId="urn:microsoft.com/office/officeart/2008/layout/LinedList"/>
    <dgm:cxn modelId="{C33F0252-5254-5E4E-B2BE-BD9688E7CF5E}" type="presParOf" srcId="{F63750CC-D29D-A644-AD70-082935FD1E74}" destId="{D80507EE-91D8-B745-9317-A17800BB54BA}" srcOrd="11" destOrd="0" presId="urn:microsoft.com/office/officeart/2008/layout/LinedList"/>
    <dgm:cxn modelId="{AA095A62-7CAB-8A46-A5C5-F97DE2E3C9A8}" type="presParOf" srcId="{F63750CC-D29D-A644-AD70-082935FD1E74}" destId="{BB874DD3-B75B-454A-8E15-F27675E0BEC7}" srcOrd="12" destOrd="0" presId="urn:microsoft.com/office/officeart/2008/layout/LinedList"/>
    <dgm:cxn modelId="{F747DD4E-D83C-4442-95EC-0B9442B8F983}" type="presParOf" srcId="{F63750CC-D29D-A644-AD70-082935FD1E74}" destId="{7A202E27-1CF0-8644-9D92-A831D86991B0}" srcOrd="13" destOrd="0" presId="urn:microsoft.com/office/officeart/2008/layout/LinedList"/>
    <dgm:cxn modelId="{E857F06C-EECD-854B-B1CF-F781FE81FF36}" type="presParOf" srcId="{7A202E27-1CF0-8644-9D92-A831D86991B0}" destId="{ACBE418B-8F25-6D4D-9BCF-EE7E7940FD6E}" srcOrd="0" destOrd="0" presId="urn:microsoft.com/office/officeart/2008/layout/LinedList"/>
    <dgm:cxn modelId="{9E5C2A73-1C16-3441-851B-C92CA9DB1B5D}" type="presParOf" srcId="{7A202E27-1CF0-8644-9D92-A831D86991B0}" destId="{65893A74-E582-6647-A3F9-C23E05F54A25}" srcOrd="1" destOrd="0" presId="urn:microsoft.com/office/officeart/2008/layout/LinedList"/>
    <dgm:cxn modelId="{2CC5CEAF-4072-2B4D-8893-4B5A7EBBE860}" type="presParOf" srcId="{7A202E27-1CF0-8644-9D92-A831D86991B0}" destId="{D9DD241B-97D3-7845-9F8F-823722BE4CE3}" srcOrd="2" destOrd="0" presId="urn:microsoft.com/office/officeart/2008/layout/LinedList"/>
    <dgm:cxn modelId="{7B51E523-75B5-6343-BE42-38E91AF9A5AF}" type="presParOf" srcId="{F63750CC-D29D-A644-AD70-082935FD1E74}" destId="{19BBD2A6-FBF9-1149-A427-3B8B48CECFFB}" srcOrd="14" destOrd="0" presId="urn:microsoft.com/office/officeart/2008/layout/LinedList"/>
    <dgm:cxn modelId="{C782BD86-57BB-0245-B089-4196FEF9828F}" type="presParOf" srcId="{F63750CC-D29D-A644-AD70-082935FD1E74}" destId="{80CEC86A-6E2D-4A43-9514-84F7FF49C4D1}" srcOrd="15" destOrd="0" presId="urn:microsoft.com/office/officeart/2008/layout/LinedList"/>
    <dgm:cxn modelId="{BF10656D-C606-F940-84E8-9EA8D180B63E}" type="presParOf" srcId="{F63750CC-D29D-A644-AD70-082935FD1E74}" destId="{45DC7C3F-9B06-9748-9B29-373E4FF0D00B}" srcOrd="16" destOrd="0" presId="urn:microsoft.com/office/officeart/2008/layout/LinedList"/>
    <dgm:cxn modelId="{FEBA9238-8A7E-764A-810D-EFDFD1C9E3CE}" type="presParOf" srcId="{45DC7C3F-9B06-9748-9B29-373E4FF0D00B}" destId="{329EAFCC-D9DC-274E-8BF4-E62DB23F9DA7}" srcOrd="0" destOrd="0" presId="urn:microsoft.com/office/officeart/2008/layout/LinedList"/>
    <dgm:cxn modelId="{5E4F1D8A-D1FA-864D-AF6A-FCD293347484}" type="presParOf" srcId="{45DC7C3F-9B06-9748-9B29-373E4FF0D00B}" destId="{DF373171-CA13-3B4D-A5AC-C2A92D439B81}" srcOrd="1" destOrd="0" presId="urn:microsoft.com/office/officeart/2008/layout/LinedList"/>
    <dgm:cxn modelId="{E6EA32C5-28A8-CB42-A227-EA5D502D363B}" type="presParOf" srcId="{45DC7C3F-9B06-9748-9B29-373E4FF0D00B}" destId="{A0A2F544-15AC-5E41-BD97-175FFD795DFE}" srcOrd="2" destOrd="0" presId="urn:microsoft.com/office/officeart/2008/layout/LinedList"/>
    <dgm:cxn modelId="{F10632B7-B9A1-0C4A-8C57-A624FBC82F77}" type="presParOf" srcId="{F63750CC-D29D-A644-AD70-082935FD1E74}" destId="{7B7E71DD-7C9D-5B47-8B9D-6173D04AB681}" srcOrd="17" destOrd="0" presId="urn:microsoft.com/office/officeart/2008/layout/LinedList"/>
    <dgm:cxn modelId="{C8C62BA8-2607-0D4D-8998-917DDF5E1530}" type="presParOf" srcId="{F63750CC-D29D-A644-AD70-082935FD1E74}" destId="{E57A18E1-FAA8-554F-8174-BB70ECA8344C}" srcOrd="18" destOrd="0" presId="urn:microsoft.com/office/officeart/2008/layout/LinedList"/>
    <dgm:cxn modelId="{A8AC2D09-879E-F345-BC48-1E2000A3602A}" type="presParOf" srcId="{F63750CC-D29D-A644-AD70-082935FD1E74}" destId="{17E338AE-8377-A64D-B9A7-78CBC0D4D0F4}" srcOrd="19" destOrd="0" presId="urn:microsoft.com/office/officeart/2008/layout/LinedList"/>
    <dgm:cxn modelId="{B0EE682F-BF1D-534C-99BC-D9371BC6A1A6}" type="presParOf" srcId="{17E338AE-8377-A64D-B9A7-78CBC0D4D0F4}" destId="{EE12EB1A-E6C1-894E-8968-70D6668DBB55}" srcOrd="0" destOrd="0" presId="urn:microsoft.com/office/officeart/2008/layout/LinedList"/>
    <dgm:cxn modelId="{E8AEA127-331F-154F-B954-8828E17671DB}" type="presParOf" srcId="{17E338AE-8377-A64D-B9A7-78CBC0D4D0F4}" destId="{E76AA4E7-BD31-E340-95A8-E1F0A79C333B}" srcOrd="1" destOrd="0" presId="urn:microsoft.com/office/officeart/2008/layout/LinedList"/>
    <dgm:cxn modelId="{FFEC5FA4-4048-7245-B552-5D1FC8166E25}" type="presParOf" srcId="{17E338AE-8377-A64D-B9A7-78CBC0D4D0F4}" destId="{9CB9BFA2-616D-7843-908A-521DE53C7FA7}" srcOrd="2" destOrd="0" presId="urn:microsoft.com/office/officeart/2008/layout/LinedList"/>
    <dgm:cxn modelId="{97C635DC-10EC-3045-A19C-1BD7B1E6A318}" type="presParOf" srcId="{F63750CC-D29D-A644-AD70-082935FD1E74}" destId="{3227659A-BAF1-9241-A693-F5D4231A2E4A}" srcOrd="20" destOrd="0" presId="urn:microsoft.com/office/officeart/2008/layout/LinedList"/>
    <dgm:cxn modelId="{1E42E931-1CD9-E142-BC9B-8D35D84314D6}" type="presParOf" srcId="{F63750CC-D29D-A644-AD70-082935FD1E74}" destId="{5530EA4B-B726-9441-AEE3-706C30A5971A}" srcOrd="21" destOrd="0" presId="urn:microsoft.com/office/officeart/2008/layout/LinedList"/>
    <dgm:cxn modelId="{3F8E1EE3-DDE3-E048-A22F-5C7BFD88A216}" type="presParOf" srcId="{F63750CC-D29D-A644-AD70-082935FD1E74}" destId="{BB895854-ECA6-6145-9070-406482E8D022}" srcOrd="22" destOrd="0" presId="urn:microsoft.com/office/officeart/2008/layout/LinedList"/>
    <dgm:cxn modelId="{6AD09E4E-E316-F64E-8C39-60F7A59272F1}" type="presParOf" srcId="{BB895854-ECA6-6145-9070-406482E8D022}" destId="{1CE56A45-4D87-4444-94C5-BEF26F921978}" srcOrd="0" destOrd="0" presId="urn:microsoft.com/office/officeart/2008/layout/LinedList"/>
    <dgm:cxn modelId="{F3B4A6C5-18C4-E548-9749-9333CE948F0F}" type="presParOf" srcId="{BB895854-ECA6-6145-9070-406482E8D022}" destId="{31C061CF-0FE6-5645-9AF2-FA21B0967E92}" srcOrd="1" destOrd="0" presId="urn:microsoft.com/office/officeart/2008/layout/LinedList"/>
    <dgm:cxn modelId="{70207C98-FE6A-9443-AF73-AB3C4DA06B54}" type="presParOf" srcId="{BB895854-ECA6-6145-9070-406482E8D022}" destId="{4EECD46F-7544-0646-BA6E-27519BC0E0E2}" srcOrd="2" destOrd="0" presId="urn:microsoft.com/office/officeart/2008/layout/LinedList"/>
    <dgm:cxn modelId="{4542F44B-6E78-6547-9B82-86518FC9CF08}" type="presParOf" srcId="{F63750CC-D29D-A644-AD70-082935FD1E74}" destId="{CAFA9176-CE6C-8A4E-94D5-24509D38CC3B}" srcOrd="23" destOrd="0" presId="urn:microsoft.com/office/officeart/2008/layout/LinedList"/>
    <dgm:cxn modelId="{D1FA0CDB-6C03-F748-BFDA-2F5289A8C1C2}" type="presParOf" srcId="{F63750CC-D29D-A644-AD70-082935FD1E74}" destId="{B9E5F4FD-5DC9-C046-99A3-A64025CF2F38}" srcOrd="24"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94DB63-E525-2B4A-BAAF-1CC1EFE7690D}" type="doc">
      <dgm:prSet loTypeId="urn:microsoft.com/office/officeart/2005/8/layout/radial4" loCatId="" qsTypeId="urn:microsoft.com/office/officeart/2005/8/quickstyle/simple1" qsCatId="simple" csTypeId="urn:microsoft.com/office/officeart/2005/8/colors/colorful2" csCatId="colorful" phldr="1"/>
      <dgm:spPr/>
      <dgm:t>
        <a:bodyPr/>
        <a:lstStyle/>
        <a:p>
          <a:endParaRPr lang="en-US"/>
        </a:p>
      </dgm:t>
    </dgm:pt>
    <dgm:pt modelId="{BB843096-790C-584D-B587-DD8CD5E31EE4}">
      <dgm:prSet/>
      <dgm:spPr/>
      <dgm:t>
        <a:bodyPr/>
        <a:lstStyle/>
        <a:p>
          <a:r>
            <a:rPr lang="tr-TR" dirty="0"/>
            <a:t>Açık ve belirgin bir amaç, </a:t>
          </a:r>
        </a:p>
      </dgm:t>
    </dgm:pt>
    <dgm:pt modelId="{1CD27023-D038-6E4D-8544-12C19E4B61E0}" type="parTrans" cxnId="{EC5960D6-52D3-F64A-A767-181B0866AF81}">
      <dgm:prSet/>
      <dgm:spPr/>
      <dgm:t>
        <a:bodyPr/>
        <a:lstStyle/>
        <a:p>
          <a:endParaRPr lang="en-US"/>
        </a:p>
      </dgm:t>
    </dgm:pt>
    <dgm:pt modelId="{0CDE7E2A-4A8F-C647-817C-888F3E515BE9}" type="sibTrans" cxnId="{EC5960D6-52D3-F64A-A767-181B0866AF81}">
      <dgm:prSet/>
      <dgm:spPr/>
      <dgm:t>
        <a:bodyPr/>
        <a:lstStyle/>
        <a:p>
          <a:endParaRPr lang="en-US"/>
        </a:p>
      </dgm:t>
    </dgm:pt>
    <dgm:pt modelId="{E948306A-C6DF-F54B-B04A-5AC3938CD0A1}">
      <dgm:prSet/>
      <dgm:spPr/>
      <dgm:t>
        <a:bodyPr/>
        <a:lstStyle/>
        <a:p>
          <a:r>
            <a:rPr lang="tr-TR" dirty="0"/>
            <a:t>Uygun zorluk seviyesi, </a:t>
          </a:r>
        </a:p>
      </dgm:t>
    </dgm:pt>
    <dgm:pt modelId="{EC6E940C-0527-FE44-A649-F926587D3080}" type="parTrans" cxnId="{AFD8E5D9-3C33-324F-BDF2-A4AD484F6C90}">
      <dgm:prSet/>
      <dgm:spPr/>
      <dgm:t>
        <a:bodyPr/>
        <a:lstStyle/>
        <a:p>
          <a:endParaRPr lang="en-US"/>
        </a:p>
      </dgm:t>
    </dgm:pt>
    <dgm:pt modelId="{2D6F3BB7-A37D-394C-9882-8E8E972E186A}" type="sibTrans" cxnId="{AFD8E5D9-3C33-324F-BDF2-A4AD484F6C90}">
      <dgm:prSet/>
      <dgm:spPr/>
      <dgm:t>
        <a:bodyPr/>
        <a:lstStyle/>
        <a:p>
          <a:endParaRPr lang="en-US"/>
        </a:p>
      </dgm:t>
    </dgm:pt>
    <dgm:pt modelId="{7065B8E0-3CF8-B946-A319-878E0E466F09}">
      <dgm:prSet/>
      <dgm:spPr/>
      <dgm:t>
        <a:bodyPr/>
        <a:lstStyle/>
        <a:p>
          <a:r>
            <a:rPr lang="tr-TR" dirty="0"/>
            <a:t>Bütünleşik hikaye, </a:t>
          </a:r>
        </a:p>
      </dgm:t>
    </dgm:pt>
    <dgm:pt modelId="{03B7542D-4B5C-C746-B5F1-60E126E1DA8D}" type="parTrans" cxnId="{3A9720BC-78D8-764D-ACDF-A2105EB7FD94}">
      <dgm:prSet/>
      <dgm:spPr/>
      <dgm:t>
        <a:bodyPr/>
        <a:lstStyle/>
        <a:p>
          <a:endParaRPr lang="en-US"/>
        </a:p>
      </dgm:t>
    </dgm:pt>
    <dgm:pt modelId="{FF48114E-5B4C-724E-A63F-576C88C78AA1}" type="sibTrans" cxnId="{3A9720BC-78D8-764D-ACDF-A2105EB7FD94}">
      <dgm:prSet/>
      <dgm:spPr/>
      <dgm:t>
        <a:bodyPr/>
        <a:lstStyle/>
        <a:p>
          <a:endParaRPr lang="en-US"/>
        </a:p>
      </dgm:t>
    </dgm:pt>
    <dgm:pt modelId="{D1225B00-0836-AC4E-A608-180E1FC1354C}">
      <dgm:prSet/>
      <dgm:spPr/>
      <dgm:t>
        <a:bodyPr/>
        <a:lstStyle/>
        <a:p>
          <a:r>
            <a:rPr lang="tr-TR" dirty="0"/>
            <a:t>Hikaye ve eylem arasında anlamlı ilişki, </a:t>
          </a:r>
        </a:p>
      </dgm:t>
    </dgm:pt>
    <dgm:pt modelId="{807D4FCC-B1DF-ED48-B848-DBA890BD3F39}" type="parTrans" cxnId="{7F50C46A-DD61-4C4A-8707-E51D960E37E3}">
      <dgm:prSet/>
      <dgm:spPr/>
      <dgm:t>
        <a:bodyPr/>
        <a:lstStyle/>
        <a:p>
          <a:endParaRPr lang="en-US"/>
        </a:p>
      </dgm:t>
    </dgm:pt>
    <dgm:pt modelId="{330C2163-5A61-E347-B928-C15EE275ED5D}" type="sibTrans" cxnId="{7F50C46A-DD61-4C4A-8707-E51D960E37E3}">
      <dgm:prSet/>
      <dgm:spPr/>
      <dgm:t>
        <a:bodyPr/>
        <a:lstStyle/>
        <a:p>
          <a:endParaRPr lang="en-US"/>
        </a:p>
      </dgm:t>
    </dgm:pt>
    <dgm:pt modelId="{E2921326-29E8-1D44-B249-DE746D837C9D}">
      <dgm:prSet/>
      <dgm:spPr/>
      <dgm:t>
        <a:bodyPr/>
        <a:lstStyle/>
        <a:p>
          <a:r>
            <a:rPr lang="tr-TR" dirty="0"/>
            <a:t>Hikaye ve öğrenen arasında anlamlı ilişki, </a:t>
          </a:r>
        </a:p>
      </dgm:t>
    </dgm:pt>
    <dgm:pt modelId="{36457B56-261B-9C44-AB8E-5A19E60414D0}" type="parTrans" cxnId="{9ABCB705-00BE-F342-8EED-D931E31B9125}">
      <dgm:prSet/>
      <dgm:spPr/>
      <dgm:t>
        <a:bodyPr/>
        <a:lstStyle/>
        <a:p>
          <a:endParaRPr lang="en-US"/>
        </a:p>
      </dgm:t>
    </dgm:pt>
    <dgm:pt modelId="{EFA62EA3-684F-7F4D-8C5F-381D8954D3BF}" type="sibTrans" cxnId="{9ABCB705-00BE-F342-8EED-D931E31B9125}">
      <dgm:prSet/>
      <dgm:spPr/>
      <dgm:t>
        <a:bodyPr/>
        <a:lstStyle/>
        <a:p>
          <a:endParaRPr lang="en-US"/>
        </a:p>
      </dgm:t>
    </dgm:pt>
    <dgm:pt modelId="{54E43BBE-4FAF-CE4F-9690-CCBE8AA8336E}">
      <dgm:prSet/>
      <dgm:spPr/>
      <dgm:t>
        <a:bodyPr/>
        <a:lstStyle/>
        <a:p>
          <a:r>
            <a:rPr lang="tr-TR" dirty="0"/>
            <a:t>Aktif keşfetme, </a:t>
          </a:r>
        </a:p>
      </dgm:t>
    </dgm:pt>
    <dgm:pt modelId="{217E0FDB-2230-3D49-ACAE-708C469EB7D4}" type="parTrans" cxnId="{7CE068D3-BD54-0344-A904-D2FB08B063C7}">
      <dgm:prSet/>
      <dgm:spPr/>
      <dgm:t>
        <a:bodyPr/>
        <a:lstStyle/>
        <a:p>
          <a:endParaRPr lang="en-US"/>
        </a:p>
      </dgm:t>
    </dgm:pt>
    <dgm:pt modelId="{4B10FC46-C5B4-124E-85B6-FACB6D5C35F5}" type="sibTrans" cxnId="{7CE068D3-BD54-0344-A904-D2FB08B063C7}">
      <dgm:prSet/>
      <dgm:spPr/>
      <dgm:t>
        <a:bodyPr/>
        <a:lstStyle/>
        <a:p>
          <a:endParaRPr lang="en-US"/>
        </a:p>
      </dgm:t>
    </dgm:pt>
    <dgm:pt modelId="{DAD0ABEB-574F-2343-8255-558B61983178}">
      <dgm:prSet/>
      <dgm:spPr/>
      <dgm:t>
        <a:bodyPr/>
        <a:lstStyle/>
        <a:p>
          <a:r>
            <a:rPr lang="tr-TR" dirty="0"/>
            <a:t>Doğrudan kontrol, </a:t>
          </a:r>
        </a:p>
      </dgm:t>
    </dgm:pt>
    <dgm:pt modelId="{3D86CA7C-62F1-804F-A5E8-578F81F33068}" type="parTrans" cxnId="{2E76FF4B-9AC8-DC44-840B-7E573A088113}">
      <dgm:prSet/>
      <dgm:spPr/>
      <dgm:t>
        <a:bodyPr/>
        <a:lstStyle/>
        <a:p>
          <a:endParaRPr lang="en-US"/>
        </a:p>
      </dgm:t>
    </dgm:pt>
    <dgm:pt modelId="{A4300C59-592D-D44F-810B-406BFEFC89A8}" type="sibTrans" cxnId="{2E76FF4B-9AC8-DC44-840B-7E573A088113}">
      <dgm:prSet/>
      <dgm:spPr/>
      <dgm:t>
        <a:bodyPr/>
        <a:lstStyle/>
        <a:p>
          <a:endParaRPr lang="en-US"/>
        </a:p>
      </dgm:t>
    </dgm:pt>
    <dgm:pt modelId="{C1B2DA42-41A7-FA47-8B37-7A970EB22BFB}">
      <dgm:prSet/>
      <dgm:spPr/>
      <dgm:t>
        <a:bodyPr/>
        <a:lstStyle/>
        <a:p>
          <a:r>
            <a:rPr lang="tr-TR" dirty="0"/>
            <a:t>Uygun geri bildirim</a:t>
          </a:r>
        </a:p>
      </dgm:t>
    </dgm:pt>
    <dgm:pt modelId="{301DFCDC-7396-B44F-B355-E3B1A09C7CB2}" type="parTrans" cxnId="{0BDA5D33-CC87-6D47-966A-F3464FFC5846}">
      <dgm:prSet/>
      <dgm:spPr/>
      <dgm:t>
        <a:bodyPr/>
        <a:lstStyle/>
        <a:p>
          <a:endParaRPr lang="en-US"/>
        </a:p>
      </dgm:t>
    </dgm:pt>
    <dgm:pt modelId="{7E80942A-1747-A54D-B5C4-E3BF83B31A84}" type="sibTrans" cxnId="{0BDA5D33-CC87-6D47-966A-F3464FFC5846}">
      <dgm:prSet/>
      <dgm:spPr/>
      <dgm:t>
        <a:bodyPr/>
        <a:lstStyle/>
        <a:p>
          <a:endParaRPr lang="en-US"/>
        </a:p>
      </dgm:t>
    </dgm:pt>
    <dgm:pt modelId="{DDDB68DC-AD34-6F4A-89D2-6423E96D49BA}">
      <dgm:prSet/>
      <dgm:spPr/>
      <dgm:t>
        <a:bodyPr/>
        <a:lstStyle/>
        <a:p>
          <a:r>
            <a:rPr lang="tr-TR" dirty="0"/>
            <a:t>Orijinallik</a:t>
          </a:r>
        </a:p>
      </dgm:t>
    </dgm:pt>
    <dgm:pt modelId="{A055AE46-882C-2947-AA7D-6972910EF9AA}" type="parTrans" cxnId="{C4AE9764-71C2-594B-A8DA-8280B0790549}">
      <dgm:prSet/>
      <dgm:spPr/>
      <dgm:t>
        <a:bodyPr/>
        <a:lstStyle/>
        <a:p>
          <a:endParaRPr lang="en-US"/>
        </a:p>
      </dgm:t>
    </dgm:pt>
    <dgm:pt modelId="{151F75A0-2E39-D74A-99A5-F74BAF02103E}" type="sibTrans" cxnId="{C4AE9764-71C2-594B-A8DA-8280B0790549}">
      <dgm:prSet/>
      <dgm:spPr/>
      <dgm:t>
        <a:bodyPr/>
        <a:lstStyle/>
        <a:p>
          <a:endParaRPr lang="en-US"/>
        </a:p>
      </dgm:t>
    </dgm:pt>
    <dgm:pt modelId="{47A75B4A-D2F4-CF4A-9DA5-7FA7F6B244AB}">
      <dgm:prSet/>
      <dgm:spPr/>
      <dgm:t>
        <a:bodyPr/>
        <a:lstStyle/>
        <a:p>
          <a:r>
            <a:rPr lang="tr-TR" dirty="0"/>
            <a:t>Mobil öğrenme</a:t>
          </a:r>
        </a:p>
      </dgm:t>
    </dgm:pt>
    <dgm:pt modelId="{E3DBF066-45CB-5F43-9E63-AC3C5DF94694}" type="parTrans" cxnId="{7074E887-20F2-624E-8F08-CED933DE9F4E}">
      <dgm:prSet/>
      <dgm:spPr/>
      <dgm:t>
        <a:bodyPr/>
        <a:lstStyle/>
        <a:p>
          <a:endParaRPr lang="en-US"/>
        </a:p>
      </dgm:t>
    </dgm:pt>
    <dgm:pt modelId="{9C43DB02-AC42-9D4B-8BB7-2DE144DD2516}" type="sibTrans" cxnId="{7074E887-20F2-624E-8F08-CED933DE9F4E}">
      <dgm:prSet/>
      <dgm:spPr/>
      <dgm:t>
        <a:bodyPr/>
        <a:lstStyle/>
        <a:p>
          <a:endParaRPr lang="en-US"/>
        </a:p>
      </dgm:t>
    </dgm:pt>
    <dgm:pt modelId="{2DF6C8CD-8D4E-084F-9049-CFA9C249E7DC}" type="pres">
      <dgm:prSet presAssocID="{4794DB63-E525-2B4A-BAAF-1CC1EFE7690D}" presName="cycle" presStyleCnt="0">
        <dgm:presLayoutVars>
          <dgm:chMax val="1"/>
          <dgm:dir/>
          <dgm:animLvl val="ctr"/>
          <dgm:resizeHandles val="exact"/>
        </dgm:presLayoutVars>
      </dgm:prSet>
      <dgm:spPr/>
    </dgm:pt>
    <dgm:pt modelId="{B36B09AB-83AB-8C4D-9434-793A63E9DF8C}" type="pres">
      <dgm:prSet presAssocID="{47A75B4A-D2F4-CF4A-9DA5-7FA7F6B244AB}" presName="centerShape" presStyleLbl="node0" presStyleIdx="0" presStyleCnt="1"/>
      <dgm:spPr/>
    </dgm:pt>
    <dgm:pt modelId="{7B73F25B-4EFF-0744-BDCC-2FCCA2F2DDFE}" type="pres">
      <dgm:prSet presAssocID="{1CD27023-D038-6E4D-8544-12C19E4B61E0}" presName="parTrans" presStyleLbl="bgSibTrans2D1" presStyleIdx="0" presStyleCnt="9"/>
      <dgm:spPr/>
    </dgm:pt>
    <dgm:pt modelId="{A318D706-5E1D-144A-8B1F-829387244D54}" type="pres">
      <dgm:prSet presAssocID="{BB843096-790C-584D-B587-DD8CD5E31EE4}" presName="node" presStyleLbl="node1" presStyleIdx="0" presStyleCnt="9">
        <dgm:presLayoutVars>
          <dgm:bulletEnabled val="1"/>
        </dgm:presLayoutVars>
      </dgm:prSet>
      <dgm:spPr/>
    </dgm:pt>
    <dgm:pt modelId="{BF1DEC71-9C5A-7343-B42C-9F690A85A535}" type="pres">
      <dgm:prSet presAssocID="{EC6E940C-0527-FE44-A649-F926587D3080}" presName="parTrans" presStyleLbl="bgSibTrans2D1" presStyleIdx="1" presStyleCnt="9"/>
      <dgm:spPr/>
    </dgm:pt>
    <dgm:pt modelId="{B0BFFE15-3254-FC4C-A590-C6CEAD73CBE7}" type="pres">
      <dgm:prSet presAssocID="{E948306A-C6DF-F54B-B04A-5AC3938CD0A1}" presName="node" presStyleLbl="node1" presStyleIdx="1" presStyleCnt="9">
        <dgm:presLayoutVars>
          <dgm:bulletEnabled val="1"/>
        </dgm:presLayoutVars>
      </dgm:prSet>
      <dgm:spPr/>
    </dgm:pt>
    <dgm:pt modelId="{DEB485F8-2070-C041-B1B6-BC6794F0D256}" type="pres">
      <dgm:prSet presAssocID="{03B7542D-4B5C-C746-B5F1-60E126E1DA8D}" presName="parTrans" presStyleLbl="bgSibTrans2D1" presStyleIdx="2" presStyleCnt="9"/>
      <dgm:spPr/>
    </dgm:pt>
    <dgm:pt modelId="{7A982C19-9163-B741-B988-E37E16D680B2}" type="pres">
      <dgm:prSet presAssocID="{7065B8E0-3CF8-B946-A319-878E0E466F09}" presName="node" presStyleLbl="node1" presStyleIdx="2" presStyleCnt="9">
        <dgm:presLayoutVars>
          <dgm:bulletEnabled val="1"/>
        </dgm:presLayoutVars>
      </dgm:prSet>
      <dgm:spPr/>
    </dgm:pt>
    <dgm:pt modelId="{12E63566-53EE-294D-8786-F9CDE7E65A62}" type="pres">
      <dgm:prSet presAssocID="{807D4FCC-B1DF-ED48-B848-DBA890BD3F39}" presName="parTrans" presStyleLbl="bgSibTrans2D1" presStyleIdx="3" presStyleCnt="9"/>
      <dgm:spPr/>
    </dgm:pt>
    <dgm:pt modelId="{BCB8B77A-1561-AD48-BC04-FAF04EEF5DD1}" type="pres">
      <dgm:prSet presAssocID="{D1225B00-0836-AC4E-A608-180E1FC1354C}" presName="node" presStyleLbl="node1" presStyleIdx="3" presStyleCnt="9">
        <dgm:presLayoutVars>
          <dgm:bulletEnabled val="1"/>
        </dgm:presLayoutVars>
      </dgm:prSet>
      <dgm:spPr/>
    </dgm:pt>
    <dgm:pt modelId="{A69F0D3E-9599-0343-A641-79F23DA27827}" type="pres">
      <dgm:prSet presAssocID="{36457B56-261B-9C44-AB8E-5A19E60414D0}" presName="parTrans" presStyleLbl="bgSibTrans2D1" presStyleIdx="4" presStyleCnt="9"/>
      <dgm:spPr/>
    </dgm:pt>
    <dgm:pt modelId="{6A3BA4F2-5C5E-3142-9CAD-DC71FD7E81BD}" type="pres">
      <dgm:prSet presAssocID="{E2921326-29E8-1D44-B249-DE746D837C9D}" presName="node" presStyleLbl="node1" presStyleIdx="4" presStyleCnt="9">
        <dgm:presLayoutVars>
          <dgm:bulletEnabled val="1"/>
        </dgm:presLayoutVars>
      </dgm:prSet>
      <dgm:spPr/>
    </dgm:pt>
    <dgm:pt modelId="{EBD75D09-5D57-0C42-8629-D8BD8FD7A768}" type="pres">
      <dgm:prSet presAssocID="{217E0FDB-2230-3D49-ACAE-708C469EB7D4}" presName="parTrans" presStyleLbl="bgSibTrans2D1" presStyleIdx="5" presStyleCnt="9"/>
      <dgm:spPr/>
    </dgm:pt>
    <dgm:pt modelId="{5B14ABE8-E2FB-8744-9089-8657C355A9C3}" type="pres">
      <dgm:prSet presAssocID="{54E43BBE-4FAF-CE4F-9690-CCBE8AA8336E}" presName="node" presStyleLbl="node1" presStyleIdx="5" presStyleCnt="9">
        <dgm:presLayoutVars>
          <dgm:bulletEnabled val="1"/>
        </dgm:presLayoutVars>
      </dgm:prSet>
      <dgm:spPr/>
    </dgm:pt>
    <dgm:pt modelId="{281F579A-400A-E34E-AC75-D8F4A98E1A59}" type="pres">
      <dgm:prSet presAssocID="{3D86CA7C-62F1-804F-A5E8-578F81F33068}" presName="parTrans" presStyleLbl="bgSibTrans2D1" presStyleIdx="6" presStyleCnt="9"/>
      <dgm:spPr/>
    </dgm:pt>
    <dgm:pt modelId="{49B5C5A2-BA8C-CD40-995C-14D434E45967}" type="pres">
      <dgm:prSet presAssocID="{DAD0ABEB-574F-2343-8255-558B61983178}" presName="node" presStyleLbl="node1" presStyleIdx="6" presStyleCnt="9">
        <dgm:presLayoutVars>
          <dgm:bulletEnabled val="1"/>
        </dgm:presLayoutVars>
      </dgm:prSet>
      <dgm:spPr/>
    </dgm:pt>
    <dgm:pt modelId="{7FD5B812-A905-324E-9D83-D6D41E6A410A}" type="pres">
      <dgm:prSet presAssocID="{301DFCDC-7396-B44F-B355-E3B1A09C7CB2}" presName="parTrans" presStyleLbl="bgSibTrans2D1" presStyleIdx="7" presStyleCnt="9"/>
      <dgm:spPr/>
    </dgm:pt>
    <dgm:pt modelId="{8CEAD8BD-0613-1449-97A5-CADE6C58A901}" type="pres">
      <dgm:prSet presAssocID="{C1B2DA42-41A7-FA47-8B37-7A970EB22BFB}" presName="node" presStyleLbl="node1" presStyleIdx="7" presStyleCnt="9">
        <dgm:presLayoutVars>
          <dgm:bulletEnabled val="1"/>
        </dgm:presLayoutVars>
      </dgm:prSet>
      <dgm:spPr/>
    </dgm:pt>
    <dgm:pt modelId="{A410753B-4267-4841-9C5A-4E9297F0AFAA}" type="pres">
      <dgm:prSet presAssocID="{A055AE46-882C-2947-AA7D-6972910EF9AA}" presName="parTrans" presStyleLbl="bgSibTrans2D1" presStyleIdx="8" presStyleCnt="9"/>
      <dgm:spPr/>
    </dgm:pt>
    <dgm:pt modelId="{943BE268-A91B-AC40-A51A-9816CCF24BC4}" type="pres">
      <dgm:prSet presAssocID="{DDDB68DC-AD34-6F4A-89D2-6423E96D49BA}" presName="node" presStyleLbl="node1" presStyleIdx="8" presStyleCnt="9">
        <dgm:presLayoutVars>
          <dgm:bulletEnabled val="1"/>
        </dgm:presLayoutVars>
      </dgm:prSet>
      <dgm:spPr/>
    </dgm:pt>
  </dgm:ptLst>
  <dgm:cxnLst>
    <dgm:cxn modelId="{9ABCB705-00BE-F342-8EED-D931E31B9125}" srcId="{47A75B4A-D2F4-CF4A-9DA5-7FA7F6B244AB}" destId="{E2921326-29E8-1D44-B249-DE746D837C9D}" srcOrd="4" destOrd="0" parTransId="{36457B56-261B-9C44-AB8E-5A19E60414D0}" sibTransId="{EFA62EA3-684F-7F4D-8C5F-381D8954D3BF}"/>
    <dgm:cxn modelId="{A2D3780F-BA75-4B4A-8BB1-1DF5F5F6278C}" type="presOf" srcId="{C1B2DA42-41A7-FA47-8B37-7A970EB22BFB}" destId="{8CEAD8BD-0613-1449-97A5-CADE6C58A901}" srcOrd="0" destOrd="0" presId="urn:microsoft.com/office/officeart/2005/8/layout/radial4"/>
    <dgm:cxn modelId="{5869E518-7CF9-4E4D-A50F-EAA004E1C732}" type="presOf" srcId="{E948306A-C6DF-F54B-B04A-5AC3938CD0A1}" destId="{B0BFFE15-3254-FC4C-A590-C6CEAD73CBE7}" srcOrd="0" destOrd="0" presId="urn:microsoft.com/office/officeart/2005/8/layout/radial4"/>
    <dgm:cxn modelId="{DA419732-7A37-024C-B1E7-F64898CECAF3}" type="presOf" srcId="{BB843096-790C-584D-B587-DD8CD5E31EE4}" destId="{A318D706-5E1D-144A-8B1F-829387244D54}" srcOrd="0" destOrd="0" presId="urn:microsoft.com/office/officeart/2005/8/layout/radial4"/>
    <dgm:cxn modelId="{0BDA5D33-CC87-6D47-966A-F3464FFC5846}" srcId="{47A75B4A-D2F4-CF4A-9DA5-7FA7F6B244AB}" destId="{C1B2DA42-41A7-FA47-8B37-7A970EB22BFB}" srcOrd="7" destOrd="0" parTransId="{301DFCDC-7396-B44F-B355-E3B1A09C7CB2}" sibTransId="{7E80942A-1747-A54D-B5C4-E3BF83B31A84}"/>
    <dgm:cxn modelId="{2E76FF4B-9AC8-DC44-840B-7E573A088113}" srcId="{47A75B4A-D2F4-CF4A-9DA5-7FA7F6B244AB}" destId="{DAD0ABEB-574F-2343-8255-558B61983178}" srcOrd="6" destOrd="0" parTransId="{3D86CA7C-62F1-804F-A5E8-578F81F33068}" sibTransId="{A4300C59-592D-D44F-810B-406BFEFC89A8}"/>
    <dgm:cxn modelId="{15EB585A-98E5-B446-AAAE-3A0E8DCFD097}" type="presOf" srcId="{301DFCDC-7396-B44F-B355-E3B1A09C7CB2}" destId="{7FD5B812-A905-324E-9D83-D6D41E6A410A}" srcOrd="0" destOrd="0" presId="urn:microsoft.com/office/officeart/2005/8/layout/radial4"/>
    <dgm:cxn modelId="{193BF55E-9673-A94B-B45C-51D0C4857B06}" type="presOf" srcId="{DDDB68DC-AD34-6F4A-89D2-6423E96D49BA}" destId="{943BE268-A91B-AC40-A51A-9816CCF24BC4}" srcOrd="0" destOrd="0" presId="urn:microsoft.com/office/officeart/2005/8/layout/radial4"/>
    <dgm:cxn modelId="{6A4CC65F-E32D-204C-845F-2C8DFB563A08}" type="presOf" srcId="{03B7542D-4B5C-C746-B5F1-60E126E1DA8D}" destId="{DEB485F8-2070-C041-B1B6-BC6794F0D256}" srcOrd="0" destOrd="0" presId="urn:microsoft.com/office/officeart/2005/8/layout/radial4"/>
    <dgm:cxn modelId="{C4AE9764-71C2-594B-A8DA-8280B0790549}" srcId="{47A75B4A-D2F4-CF4A-9DA5-7FA7F6B244AB}" destId="{DDDB68DC-AD34-6F4A-89D2-6423E96D49BA}" srcOrd="8" destOrd="0" parTransId="{A055AE46-882C-2947-AA7D-6972910EF9AA}" sibTransId="{151F75A0-2E39-D74A-99A5-F74BAF02103E}"/>
    <dgm:cxn modelId="{7F50C46A-DD61-4C4A-8707-E51D960E37E3}" srcId="{47A75B4A-D2F4-CF4A-9DA5-7FA7F6B244AB}" destId="{D1225B00-0836-AC4E-A608-180E1FC1354C}" srcOrd="3" destOrd="0" parTransId="{807D4FCC-B1DF-ED48-B848-DBA890BD3F39}" sibTransId="{330C2163-5A61-E347-B928-C15EE275ED5D}"/>
    <dgm:cxn modelId="{5D8F2277-7620-7B49-A722-5831D57E25B4}" type="presOf" srcId="{D1225B00-0836-AC4E-A608-180E1FC1354C}" destId="{BCB8B77A-1561-AD48-BC04-FAF04EEF5DD1}" srcOrd="0" destOrd="0" presId="urn:microsoft.com/office/officeart/2005/8/layout/radial4"/>
    <dgm:cxn modelId="{8B41B377-B8F4-3446-A055-94E57610398E}" type="presOf" srcId="{DAD0ABEB-574F-2343-8255-558B61983178}" destId="{49B5C5A2-BA8C-CD40-995C-14D434E45967}" srcOrd="0" destOrd="0" presId="urn:microsoft.com/office/officeart/2005/8/layout/radial4"/>
    <dgm:cxn modelId="{7074E887-20F2-624E-8F08-CED933DE9F4E}" srcId="{4794DB63-E525-2B4A-BAAF-1CC1EFE7690D}" destId="{47A75B4A-D2F4-CF4A-9DA5-7FA7F6B244AB}" srcOrd="0" destOrd="0" parTransId="{E3DBF066-45CB-5F43-9E63-AC3C5DF94694}" sibTransId="{9C43DB02-AC42-9D4B-8BB7-2DE144DD2516}"/>
    <dgm:cxn modelId="{6F26DD90-CC0F-264C-8C7B-6DA948500547}" type="presOf" srcId="{36457B56-261B-9C44-AB8E-5A19E60414D0}" destId="{A69F0D3E-9599-0343-A641-79F23DA27827}" srcOrd="0" destOrd="0" presId="urn:microsoft.com/office/officeart/2005/8/layout/radial4"/>
    <dgm:cxn modelId="{1555C1A0-32D9-474B-8C47-D62924B3CB59}" type="presOf" srcId="{3D86CA7C-62F1-804F-A5E8-578F81F33068}" destId="{281F579A-400A-E34E-AC75-D8F4A98E1A59}" srcOrd="0" destOrd="0" presId="urn:microsoft.com/office/officeart/2005/8/layout/radial4"/>
    <dgm:cxn modelId="{ACBA3AA2-12AB-5543-9921-BAE7594FEDA2}" type="presOf" srcId="{E2921326-29E8-1D44-B249-DE746D837C9D}" destId="{6A3BA4F2-5C5E-3142-9CAD-DC71FD7E81BD}" srcOrd="0" destOrd="0" presId="urn:microsoft.com/office/officeart/2005/8/layout/radial4"/>
    <dgm:cxn modelId="{E5F203A6-C473-D44B-B280-9CF986BF0C56}" type="presOf" srcId="{47A75B4A-D2F4-CF4A-9DA5-7FA7F6B244AB}" destId="{B36B09AB-83AB-8C4D-9434-793A63E9DF8C}" srcOrd="0" destOrd="0" presId="urn:microsoft.com/office/officeart/2005/8/layout/radial4"/>
    <dgm:cxn modelId="{E90E74AD-A227-8947-9815-66D7BDBE7FD1}" type="presOf" srcId="{A055AE46-882C-2947-AA7D-6972910EF9AA}" destId="{A410753B-4267-4841-9C5A-4E9297F0AFAA}" srcOrd="0" destOrd="0" presId="urn:microsoft.com/office/officeart/2005/8/layout/radial4"/>
    <dgm:cxn modelId="{358E4CAE-9377-DD44-B271-D5AC4851BA73}" type="presOf" srcId="{EC6E940C-0527-FE44-A649-F926587D3080}" destId="{BF1DEC71-9C5A-7343-B42C-9F690A85A535}" srcOrd="0" destOrd="0" presId="urn:microsoft.com/office/officeart/2005/8/layout/radial4"/>
    <dgm:cxn modelId="{2AA62CB1-3C65-7D4B-9A5E-65BADC7222C7}" type="presOf" srcId="{7065B8E0-3CF8-B946-A319-878E0E466F09}" destId="{7A982C19-9163-B741-B988-E37E16D680B2}" srcOrd="0" destOrd="0" presId="urn:microsoft.com/office/officeart/2005/8/layout/radial4"/>
    <dgm:cxn modelId="{3A9720BC-78D8-764D-ACDF-A2105EB7FD94}" srcId="{47A75B4A-D2F4-CF4A-9DA5-7FA7F6B244AB}" destId="{7065B8E0-3CF8-B946-A319-878E0E466F09}" srcOrd="2" destOrd="0" parTransId="{03B7542D-4B5C-C746-B5F1-60E126E1DA8D}" sibTransId="{FF48114E-5B4C-724E-A63F-576C88C78AA1}"/>
    <dgm:cxn modelId="{7CE068D3-BD54-0344-A904-D2FB08B063C7}" srcId="{47A75B4A-D2F4-CF4A-9DA5-7FA7F6B244AB}" destId="{54E43BBE-4FAF-CE4F-9690-CCBE8AA8336E}" srcOrd="5" destOrd="0" parTransId="{217E0FDB-2230-3D49-ACAE-708C469EB7D4}" sibTransId="{4B10FC46-C5B4-124E-85B6-FACB6D5C35F5}"/>
    <dgm:cxn modelId="{EC5960D6-52D3-F64A-A767-181B0866AF81}" srcId="{47A75B4A-D2F4-CF4A-9DA5-7FA7F6B244AB}" destId="{BB843096-790C-584D-B587-DD8CD5E31EE4}" srcOrd="0" destOrd="0" parTransId="{1CD27023-D038-6E4D-8544-12C19E4B61E0}" sibTransId="{0CDE7E2A-4A8F-C647-817C-888F3E515BE9}"/>
    <dgm:cxn modelId="{AFD8E5D9-3C33-324F-BDF2-A4AD484F6C90}" srcId="{47A75B4A-D2F4-CF4A-9DA5-7FA7F6B244AB}" destId="{E948306A-C6DF-F54B-B04A-5AC3938CD0A1}" srcOrd="1" destOrd="0" parTransId="{EC6E940C-0527-FE44-A649-F926587D3080}" sibTransId="{2D6F3BB7-A37D-394C-9882-8E8E972E186A}"/>
    <dgm:cxn modelId="{DDAF82DB-D02C-4B4B-B4C3-34B0B76B6324}" type="presOf" srcId="{217E0FDB-2230-3D49-ACAE-708C469EB7D4}" destId="{EBD75D09-5D57-0C42-8629-D8BD8FD7A768}" srcOrd="0" destOrd="0" presId="urn:microsoft.com/office/officeart/2005/8/layout/radial4"/>
    <dgm:cxn modelId="{EB6DBDE3-4BF6-FB46-85BE-A42B18BB07C8}" type="presOf" srcId="{4794DB63-E525-2B4A-BAAF-1CC1EFE7690D}" destId="{2DF6C8CD-8D4E-084F-9049-CFA9C249E7DC}" srcOrd="0" destOrd="0" presId="urn:microsoft.com/office/officeart/2005/8/layout/radial4"/>
    <dgm:cxn modelId="{12F2F6F2-1B11-634A-9312-BDCC177BC769}" type="presOf" srcId="{1CD27023-D038-6E4D-8544-12C19E4B61E0}" destId="{7B73F25B-4EFF-0744-BDCC-2FCCA2F2DDFE}" srcOrd="0" destOrd="0" presId="urn:microsoft.com/office/officeart/2005/8/layout/radial4"/>
    <dgm:cxn modelId="{3E7074F4-1422-054C-A5C4-283176B29344}" type="presOf" srcId="{54E43BBE-4FAF-CE4F-9690-CCBE8AA8336E}" destId="{5B14ABE8-E2FB-8744-9089-8657C355A9C3}" srcOrd="0" destOrd="0" presId="urn:microsoft.com/office/officeart/2005/8/layout/radial4"/>
    <dgm:cxn modelId="{0BB552F6-7F5B-3840-BFAB-CDD3D7CB1261}" type="presOf" srcId="{807D4FCC-B1DF-ED48-B848-DBA890BD3F39}" destId="{12E63566-53EE-294D-8786-F9CDE7E65A62}" srcOrd="0" destOrd="0" presId="urn:microsoft.com/office/officeart/2005/8/layout/radial4"/>
    <dgm:cxn modelId="{F7FBD844-229A-B142-BE53-C6CF2F975D43}" type="presParOf" srcId="{2DF6C8CD-8D4E-084F-9049-CFA9C249E7DC}" destId="{B36B09AB-83AB-8C4D-9434-793A63E9DF8C}" srcOrd="0" destOrd="0" presId="urn:microsoft.com/office/officeart/2005/8/layout/radial4"/>
    <dgm:cxn modelId="{3064AC18-6442-C84A-A7FA-7CB48D791787}" type="presParOf" srcId="{2DF6C8CD-8D4E-084F-9049-CFA9C249E7DC}" destId="{7B73F25B-4EFF-0744-BDCC-2FCCA2F2DDFE}" srcOrd="1" destOrd="0" presId="urn:microsoft.com/office/officeart/2005/8/layout/radial4"/>
    <dgm:cxn modelId="{C2F2809E-AF69-9643-A7C8-F74C7F9625FA}" type="presParOf" srcId="{2DF6C8CD-8D4E-084F-9049-CFA9C249E7DC}" destId="{A318D706-5E1D-144A-8B1F-829387244D54}" srcOrd="2" destOrd="0" presId="urn:microsoft.com/office/officeart/2005/8/layout/radial4"/>
    <dgm:cxn modelId="{22F02852-FD69-8E4E-B955-8D540AD7FC4A}" type="presParOf" srcId="{2DF6C8CD-8D4E-084F-9049-CFA9C249E7DC}" destId="{BF1DEC71-9C5A-7343-B42C-9F690A85A535}" srcOrd="3" destOrd="0" presId="urn:microsoft.com/office/officeart/2005/8/layout/radial4"/>
    <dgm:cxn modelId="{DB75029A-102A-0244-B6F9-31C0CA4BF03D}" type="presParOf" srcId="{2DF6C8CD-8D4E-084F-9049-CFA9C249E7DC}" destId="{B0BFFE15-3254-FC4C-A590-C6CEAD73CBE7}" srcOrd="4" destOrd="0" presId="urn:microsoft.com/office/officeart/2005/8/layout/radial4"/>
    <dgm:cxn modelId="{B10CB14A-BB02-274E-B0C8-FCC6B648957E}" type="presParOf" srcId="{2DF6C8CD-8D4E-084F-9049-CFA9C249E7DC}" destId="{DEB485F8-2070-C041-B1B6-BC6794F0D256}" srcOrd="5" destOrd="0" presId="urn:microsoft.com/office/officeart/2005/8/layout/radial4"/>
    <dgm:cxn modelId="{D67C4478-E4C8-2A4D-A729-0C1F3BA59A0D}" type="presParOf" srcId="{2DF6C8CD-8D4E-084F-9049-CFA9C249E7DC}" destId="{7A982C19-9163-B741-B988-E37E16D680B2}" srcOrd="6" destOrd="0" presId="urn:microsoft.com/office/officeart/2005/8/layout/radial4"/>
    <dgm:cxn modelId="{A596BA1D-7928-DE4C-8600-5DF79DB22B44}" type="presParOf" srcId="{2DF6C8CD-8D4E-084F-9049-CFA9C249E7DC}" destId="{12E63566-53EE-294D-8786-F9CDE7E65A62}" srcOrd="7" destOrd="0" presId="urn:microsoft.com/office/officeart/2005/8/layout/radial4"/>
    <dgm:cxn modelId="{33BC01A0-2351-854D-9072-345EF6C5E01E}" type="presParOf" srcId="{2DF6C8CD-8D4E-084F-9049-CFA9C249E7DC}" destId="{BCB8B77A-1561-AD48-BC04-FAF04EEF5DD1}" srcOrd="8" destOrd="0" presId="urn:microsoft.com/office/officeart/2005/8/layout/radial4"/>
    <dgm:cxn modelId="{A58E620F-66DA-A349-8723-B295CAC69B66}" type="presParOf" srcId="{2DF6C8CD-8D4E-084F-9049-CFA9C249E7DC}" destId="{A69F0D3E-9599-0343-A641-79F23DA27827}" srcOrd="9" destOrd="0" presId="urn:microsoft.com/office/officeart/2005/8/layout/radial4"/>
    <dgm:cxn modelId="{98548CD6-BC3B-4746-AE9D-14A2EA58578C}" type="presParOf" srcId="{2DF6C8CD-8D4E-084F-9049-CFA9C249E7DC}" destId="{6A3BA4F2-5C5E-3142-9CAD-DC71FD7E81BD}" srcOrd="10" destOrd="0" presId="urn:microsoft.com/office/officeart/2005/8/layout/radial4"/>
    <dgm:cxn modelId="{4E2D3D7D-1AE6-E145-8090-9C39675835F2}" type="presParOf" srcId="{2DF6C8CD-8D4E-084F-9049-CFA9C249E7DC}" destId="{EBD75D09-5D57-0C42-8629-D8BD8FD7A768}" srcOrd="11" destOrd="0" presId="urn:microsoft.com/office/officeart/2005/8/layout/radial4"/>
    <dgm:cxn modelId="{458EA073-A778-EB46-A8C5-109EDBF7BEB1}" type="presParOf" srcId="{2DF6C8CD-8D4E-084F-9049-CFA9C249E7DC}" destId="{5B14ABE8-E2FB-8744-9089-8657C355A9C3}" srcOrd="12" destOrd="0" presId="urn:microsoft.com/office/officeart/2005/8/layout/radial4"/>
    <dgm:cxn modelId="{E78E5579-E9DB-E64C-8833-6C9AB38EECC1}" type="presParOf" srcId="{2DF6C8CD-8D4E-084F-9049-CFA9C249E7DC}" destId="{281F579A-400A-E34E-AC75-D8F4A98E1A59}" srcOrd="13" destOrd="0" presId="urn:microsoft.com/office/officeart/2005/8/layout/radial4"/>
    <dgm:cxn modelId="{579C0A4E-E7B7-7342-9A8D-78729930DF37}" type="presParOf" srcId="{2DF6C8CD-8D4E-084F-9049-CFA9C249E7DC}" destId="{49B5C5A2-BA8C-CD40-995C-14D434E45967}" srcOrd="14" destOrd="0" presId="urn:microsoft.com/office/officeart/2005/8/layout/radial4"/>
    <dgm:cxn modelId="{0ECF2C79-84CD-2D49-9A15-EF7410F0E7B1}" type="presParOf" srcId="{2DF6C8CD-8D4E-084F-9049-CFA9C249E7DC}" destId="{7FD5B812-A905-324E-9D83-D6D41E6A410A}" srcOrd="15" destOrd="0" presId="urn:microsoft.com/office/officeart/2005/8/layout/radial4"/>
    <dgm:cxn modelId="{9863F9CA-8EAD-BD47-89A5-AFBE81A285EA}" type="presParOf" srcId="{2DF6C8CD-8D4E-084F-9049-CFA9C249E7DC}" destId="{8CEAD8BD-0613-1449-97A5-CADE6C58A901}" srcOrd="16" destOrd="0" presId="urn:microsoft.com/office/officeart/2005/8/layout/radial4"/>
    <dgm:cxn modelId="{D3153B3F-8740-6647-A334-EAD82F6FEFB5}" type="presParOf" srcId="{2DF6C8CD-8D4E-084F-9049-CFA9C249E7DC}" destId="{A410753B-4267-4841-9C5A-4E9297F0AFAA}" srcOrd="17" destOrd="0" presId="urn:microsoft.com/office/officeart/2005/8/layout/radial4"/>
    <dgm:cxn modelId="{23248DE5-5684-0048-83D4-C3C2A0B83FA7}" type="presParOf" srcId="{2DF6C8CD-8D4E-084F-9049-CFA9C249E7DC}" destId="{943BE268-A91B-AC40-A51A-9816CCF24BC4}" srcOrd="1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C4CD4E-31F9-4C6C-982D-D90B0CAB1159}"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06E2022A-531D-4E2A-B773-8CE1319CE1EA}">
      <dgm:prSet/>
      <dgm:spPr/>
      <dgm:t>
        <a:bodyPr/>
        <a:lstStyle/>
        <a:p>
          <a:r>
            <a:rPr lang="tr-TR"/>
            <a:t>Hedef kitlenin gelişimsel özelliklerinin derinlemesine çözümlenmesi</a:t>
          </a:r>
          <a:endParaRPr lang="en-US"/>
        </a:p>
      </dgm:t>
    </dgm:pt>
    <dgm:pt modelId="{9808F8C2-3D58-49A2-8CE3-4DAE57966879}" type="parTrans" cxnId="{4BFAEE3B-3E99-450A-B392-5DAB9E041BE0}">
      <dgm:prSet/>
      <dgm:spPr/>
      <dgm:t>
        <a:bodyPr/>
        <a:lstStyle/>
        <a:p>
          <a:endParaRPr lang="en-US"/>
        </a:p>
      </dgm:t>
    </dgm:pt>
    <dgm:pt modelId="{EF6F2397-C7F5-4AC6-8ACE-4F0F5380FF2E}" type="sibTrans" cxnId="{4BFAEE3B-3E99-450A-B392-5DAB9E041BE0}">
      <dgm:prSet/>
      <dgm:spPr/>
      <dgm:t>
        <a:bodyPr/>
        <a:lstStyle/>
        <a:p>
          <a:endParaRPr lang="en-US"/>
        </a:p>
      </dgm:t>
    </dgm:pt>
    <dgm:pt modelId="{3769EC9C-CD04-45EF-BC1E-1E5901FAAA68}">
      <dgm:prSet/>
      <dgm:spPr/>
      <dgm:t>
        <a:bodyPr/>
        <a:lstStyle/>
        <a:p>
          <a:r>
            <a:rPr lang="tr-TR"/>
            <a:t>Somut işlemler döneminden soyut işlemler dönemine geçiş süreci</a:t>
          </a:r>
          <a:endParaRPr lang="en-US"/>
        </a:p>
      </dgm:t>
    </dgm:pt>
    <dgm:pt modelId="{152A7969-B93E-40C3-A62C-5E69394CD8B4}" type="parTrans" cxnId="{7A5B102B-6ADD-4318-A104-7D668A4C7C74}">
      <dgm:prSet/>
      <dgm:spPr/>
      <dgm:t>
        <a:bodyPr/>
        <a:lstStyle/>
        <a:p>
          <a:endParaRPr lang="en-US"/>
        </a:p>
      </dgm:t>
    </dgm:pt>
    <dgm:pt modelId="{0DAAD8B0-2DC7-4979-A3B0-5C56F18713CD}" type="sibTrans" cxnId="{7A5B102B-6ADD-4318-A104-7D668A4C7C74}">
      <dgm:prSet/>
      <dgm:spPr/>
      <dgm:t>
        <a:bodyPr/>
        <a:lstStyle/>
        <a:p>
          <a:endParaRPr lang="en-US"/>
        </a:p>
      </dgm:t>
    </dgm:pt>
    <dgm:pt modelId="{F8500682-83E3-4A4A-9972-A0AACAF3302E}">
      <dgm:prSet/>
      <dgm:spPr/>
      <dgm:t>
        <a:bodyPr/>
        <a:lstStyle/>
        <a:p>
          <a:r>
            <a:rPr lang="tr-TR"/>
            <a:t>Yapboz tabanlı uygulamalar ve blok tabanlı uygulamalar</a:t>
          </a:r>
          <a:endParaRPr lang="en-US"/>
        </a:p>
      </dgm:t>
    </dgm:pt>
    <dgm:pt modelId="{BF18148C-BD75-4CB2-A299-63EE1A9C57FF}" type="parTrans" cxnId="{57211CF8-3561-4508-8E24-CF15F9CEB8CB}">
      <dgm:prSet/>
      <dgm:spPr/>
      <dgm:t>
        <a:bodyPr/>
        <a:lstStyle/>
        <a:p>
          <a:endParaRPr lang="en-US"/>
        </a:p>
      </dgm:t>
    </dgm:pt>
    <dgm:pt modelId="{C681EB0F-CFBE-48B1-AD19-DCFE285CF6C2}" type="sibTrans" cxnId="{57211CF8-3561-4508-8E24-CF15F9CEB8CB}">
      <dgm:prSet/>
      <dgm:spPr/>
      <dgm:t>
        <a:bodyPr/>
        <a:lstStyle/>
        <a:p>
          <a:endParaRPr lang="en-US"/>
        </a:p>
      </dgm:t>
    </dgm:pt>
    <dgm:pt modelId="{506B46EB-C7AF-0048-8248-4A15807B1A44}" type="pres">
      <dgm:prSet presAssocID="{5DC4CD4E-31F9-4C6C-982D-D90B0CAB1159}" presName="vert0" presStyleCnt="0">
        <dgm:presLayoutVars>
          <dgm:dir/>
          <dgm:animOne val="branch"/>
          <dgm:animLvl val="lvl"/>
        </dgm:presLayoutVars>
      </dgm:prSet>
      <dgm:spPr/>
    </dgm:pt>
    <dgm:pt modelId="{8F176D1E-3699-6840-A6BC-7932C208A382}" type="pres">
      <dgm:prSet presAssocID="{06E2022A-531D-4E2A-B773-8CE1319CE1EA}" presName="thickLine" presStyleLbl="alignNode1" presStyleIdx="0" presStyleCnt="3"/>
      <dgm:spPr/>
    </dgm:pt>
    <dgm:pt modelId="{BE895FA1-4640-524F-AC48-D7A23F9F23D0}" type="pres">
      <dgm:prSet presAssocID="{06E2022A-531D-4E2A-B773-8CE1319CE1EA}" presName="horz1" presStyleCnt="0"/>
      <dgm:spPr/>
    </dgm:pt>
    <dgm:pt modelId="{931483E5-DBD7-5C47-A7BC-FDCFE3880BA9}" type="pres">
      <dgm:prSet presAssocID="{06E2022A-531D-4E2A-B773-8CE1319CE1EA}" presName="tx1" presStyleLbl="revTx" presStyleIdx="0" presStyleCnt="3"/>
      <dgm:spPr/>
    </dgm:pt>
    <dgm:pt modelId="{6D2F0EA9-9AA4-DC47-A082-CA25B8238110}" type="pres">
      <dgm:prSet presAssocID="{06E2022A-531D-4E2A-B773-8CE1319CE1EA}" presName="vert1" presStyleCnt="0"/>
      <dgm:spPr/>
    </dgm:pt>
    <dgm:pt modelId="{8EDB1ECB-0522-B346-B459-CDF25BA506F9}" type="pres">
      <dgm:prSet presAssocID="{3769EC9C-CD04-45EF-BC1E-1E5901FAAA68}" presName="thickLine" presStyleLbl="alignNode1" presStyleIdx="1" presStyleCnt="3"/>
      <dgm:spPr/>
    </dgm:pt>
    <dgm:pt modelId="{73AFC1B9-FF82-C444-9050-56D93141A50C}" type="pres">
      <dgm:prSet presAssocID="{3769EC9C-CD04-45EF-BC1E-1E5901FAAA68}" presName="horz1" presStyleCnt="0"/>
      <dgm:spPr/>
    </dgm:pt>
    <dgm:pt modelId="{84FE367A-DFEF-174C-AC99-9574AB896C75}" type="pres">
      <dgm:prSet presAssocID="{3769EC9C-CD04-45EF-BC1E-1E5901FAAA68}" presName="tx1" presStyleLbl="revTx" presStyleIdx="1" presStyleCnt="3"/>
      <dgm:spPr/>
    </dgm:pt>
    <dgm:pt modelId="{584ABFCE-9FA8-A444-9939-EDBEA0A89F2F}" type="pres">
      <dgm:prSet presAssocID="{3769EC9C-CD04-45EF-BC1E-1E5901FAAA68}" presName="vert1" presStyleCnt="0"/>
      <dgm:spPr/>
    </dgm:pt>
    <dgm:pt modelId="{626AD5C4-2A7F-8747-BA7D-217E73E03373}" type="pres">
      <dgm:prSet presAssocID="{F8500682-83E3-4A4A-9972-A0AACAF3302E}" presName="thickLine" presStyleLbl="alignNode1" presStyleIdx="2" presStyleCnt="3"/>
      <dgm:spPr/>
    </dgm:pt>
    <dgm:pt modelId="{3326751E-B9A5-5F44-84EF-96A8D0CDE8F9}" type="pres">
      <dgm:prSet presAssocID="{F8500682-83E3-4A4A-9972-A0AACAF3302E}" presName="horz1" presStyleCnt="0"/>
      <dgm:spPr/>
    </dgm:pt>
    <dgm:pt modelId="{9C3529DC-EAE5-1343-BB92-45C8B011E021}" type="pres">
      <dgm:prSet presAssocID="{F8500682-83E3-4A4A-9972-A0AACAF3302E}" presName="tx1" presStyleLbl="revTx" presStyleIdx="2" presStyleCnt="3"/>
      <dgm:spPr/>
    </dgm:pt>
    <dgm:pt modelId="{E7808189-F839-D04E-921C-1FF01BF3967B}" type="pres">
      <dgm:prSet presAssocID="{F8500682-83E3-4A4A-9972-A0AACAF3302E}" presName="vert1" presStyleCnt="0"/>
      <dgm:spPr/>
    </dgm:pt>
  </dgm:ptLst>
  <dgm:cxnLst>
    <dgm:cxn modelId="{AC044C01-3183-6B46-BBA0-BD683C71A572}" type="presOf" srcId="{F8500682-83E3-4A4A-9972-A0AACAF3302E}" destId="{9C3529DC-EAE5-1343-BB92-45C8B011E021}" srcOrd="0" destOrd="0" presId="urn:microsoft.com/office/officeart/2008/layout/LinedList"/>
    <dgm:cxn modelId="{7A5B102B-6ADD-4318-A104-7D668A4C7C74}" srcId="{5DC4CD4E-31F9-4C6C-982D-D90B0CAB1159}" destId="{3769EC9C-CD04-45EF-BC1E-1E5901FAAA68}" srcOrd="1" destOrd="0" parTransId="{152A7969-B93E-40C3-A62C-5E69394CD8B4}" sibTransId="{0DAAD8B0-2DC7-4979-A3B0-5C56F18713CD}"/>
    <dgm:cxn modelId="{4BFAEE3B-3E99-450A-B392-5DAB9E041BE0}" srcId="{5DC4CD4E-31F9-4C6C-982D-D90B0CAB1159}" destId="{06E2022A-531D-4E2A-B773-8CE1319CE1EA}" srcOrd="0" destOrd="0" parTransId="{9808F8C2-3D58-49A2-8CE3-4DAE57966879}" sibTransId="{EF6F2397-C7F5-4AC6-8ACE-4F0F5380FF2E}"/>
    <dgm:cxn modelId="{DD05B778-90B1-0C4A-B3DC-4498D29690C3}" type="presOf" srcId="{5DC4CD4E-31F9-4C6C-982D-D90B0CAB1159}" destId="{506B46EB-C7AF-0048-8248-4A15807B1A44}" srcOrd="0" destOrd="0" presId="urn:microsoft.com/office/officeart/2008/layout/LinedList"/>
    <dgm:cxn modelId="{1B5415A4-A9DE-D34C-9678-FAFE7ABCFC14}" type="presOf" srcId="{06E2022A-531D-4E2A-B773-8CE1319CE1EA}" destId="{931483E5-DBD7-5C47-A7BC-FDCFE3880BA9}" srcOrd="0" destOrd="0" presId="urn:microsoft.com/office/officeart/2008/layout/LinedList"/>
    <dgm:cxn modelId="{025886DC-7058-574E-A6B8-3BBC10B3998E}" type="presOf" srcId="{3769EC9C-CD04-45EF-BC1E-1E5901FAAA68}" destId="{84FE367A-DFEF-174C-AC99-9574AB896C75}" srcOrd="0" destOrd="0" presId="urn:microsoft.com/office/officeart/2008/layout/LinedList"/>
    <dgm:cxn modelId="{57211CF8-3561-4508-8E24-CF15F9CEB8CB}" srcId="{5DC4CD4E-31F9-4C6C-982D-D90B0CAB1159}" destId="{F8500682-83E3-4A4A-9972-A0AACAF3302E}" srcOrd="2" destOrd="0" parTransId="{BF18148C-BD75-4CB2-A299-63EE1A9C57FF}" sibTransId="{C681EB0F-CFBE-48B1-AD19-DCFE285CF6C2}"/>
    <dgm:cxn modelId="{1461AD04-34DC-A54D-A185-81B4ED7EDFA5}" type="presParOf" srcId="{506B46EB-C7AF-0048-8248-4A15807B1A44}" destId="{8F176D1E-3699-6840-A6BC-7932C208A382}" srcOrd="0" destOrd="0" presId="urn:microsoft.com/office/officeart/2008/layout/LinedList"/>
    <dgm:cxn modelId="{73898B12-DA1D-D040-9C15-9B5D40E006F1}" type="presParOf" srcId="{506B46EB-C7AF-0048-8248-4A15807B1A44}" destId="{BE895FA1-4640-524F-AC48-D7A23F9F23D0}" srcOrd="1" destOrd="0" presId="urn:microsoft.com/office/officeart/2008/layout/LinedList"/>
    <dgm:cxn modelId="{7522F340-81B3-C642-AE7B-D1A9CED262F8}" type="presParOf" srcId="{BE895FA1-4640-524F-AC48-D7A23F9F23D0}" destId="{931483E5-DBD7-5C47-A7BC-FDCFE3880BA9}" srcOrd="0" destOrd="0" presId="urn:microsoft.com/office/officeart/2008/layout/LinedList"/>
    <dgm:cxn modelId="{B5263E2A-B852-EE4E-B7D2-0AE7EF78420D}" type="presParOf" srcId="{BE895FA1-4640-524F-AC48-D7A23F9F23D0}" destId="{6D2F0EA9-9AA4-DC47-A082-CA25B8238110}" srcOrd="1" destOrd="0" presId="urn:microsoft.com/office/officeart/2008/layout/LinedList"/>
    <dgm:cxn modelId="{33DFB9B7-6125-2D4C-8283-3D381C061F5C}" type="presParOf" srcId="{506B46EB-C7AF-0048-8248-4A15807B1A44}" destId="{8EDB1ECB-0522-B346-B459-CDF25BA506F9}" srcOrd="2" destOrd="0" presId="urn:microsoft.com/office/officeart/2008/layout/LinedList"/>
    <dgm:cxn modelId="{DEFBB828-D73D-A246-A1BB-9EA3D875700D}" type="presParOf" srcId="{506B46EB-C7AF-0048-8248-4A15807B1A44}" destId="{73AFC1B9-FF82-C444-9050-56D93141A50C}" srcOrd="3" destOrd="0" presId="urn:microsoft.com/office/officeart/2008/layout/LinedList"/>
    <dgm:cxn modelId="{E089708E-B9E9-B149-ADC1-1785C4983FFD}" type="presParOf" srcId="{73AFC1B9-FF82-C444-9050-56D93141A50C}" destId="{84FE367A-DFEF-174C-AC99-9574AB896C75}" srcOrd="0" destOrd="0" presId="urn:microsoft.com/office/officeart/2008/layout/LinedList"/>
    <dgm:cxn modelId="{31E1CABD-2CD2-F44B-B246-6ED97CF59813}" type="presParOf" srcId="{73AFC1B9-FF82-C444-9050-56D93141A50C}" destId="{584ABFCE-9FA8-A444-9939-EDBEA0A89F2F}" srcOrd="1" destOrd="0" presId="urn:microsoft.com/office/officeart/2008/layout/LinedList"/>
    <dgm:cxn modelId="{AB011DBA-DBA3-4746-AFAA-05670665BF6C}" type="presParOf" srcId="{506B46EB-C7AF-0048-8248-4A15807B1A44}" destId="{626AD5C4-2A7F-8747-BA7D-217E73E03373}" srcOrd="4" destOrd="0" presId="urn:microsoft.com/office/officeart/2008/layout/LinedList"/>
    <dgm:cxn modelId="{D38E3760-A492-B648-9113-4764B76B88BE}" type="presParOf" srcId="{506B46EB-C7AF-0048-8248-4A15807B1A44}" destId="{3326751E-B9A5-5F44-84EF-96A8D0CDE8F9}" srcOrd="5" destOrd="0" presId="urn:microsoft.com/office/officeart/2008/layout/LinedList"/>
    <dgm:cxn modelId="{179E0278-9DC0-2540-8CDA-3E1C45DECC06}" type="presParOf" srcId="{3326751E-B9A5-5F44-84EF-96A8D0CDE8F9}" destId="{9C3529DC-EAE5-1343-BB92-45C8B011E021}" srcOrd="0" destOrd="0" presId="urn:microsoft.com/office/officeart/2008/layout/LinedList"/>
    <dgm:cxn modelId="{F69C693B-BB83-544B-9719-790190AF0BE1}" type="presParOf" srcId="{3326751E-B9A5-5F44-84EF-96A8D0CDE8F9}" destId="{E7808189-F839-D04E-921C-1FF01BF3967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EB74F8-FA16-2746-BD42-6DA7B82FD331}" type="doc">
      <dgm:prSet loTypeId="urn:microsoft.com/office/officeart/2005/8/layout/funnel1" loCatId="" qsTypeId="urn:microsoft.com/office/officeart/2005/8/quickstyle/simple1" qsCatId="simple" csTypeId="urn:microsoft.com/office/officeart/2005/8/colors/colorful2" csCatId="colorful" phldr="1"/>
      <dgm:spPr/>
      <dgm:t>
        <a:bodyPr/>
        <a:lstStyle/>
        <a:p>
          <a:endParaRPr lang="en-US"/>
        </a:p>
      </dgm:t>
    </dgm:pt>
    <dgm:pt modelId="{20C88F3C-1AFE-4243-A85E-4EA99BE4ADC8}">
      <dgm:prSet phldrT="[Text]"/>
      <dgm:spPr/>
      <dgm:t>
        <a:bodyPr/>
        <a:lstStyle/>
        <a:p>
          <a:r>
            <a:rPr lang="en-US" dirty="0" err="1"/>
            <a:t>Soyut</a:t>
          </a:r>
          <a:endParaRPr lang="en-US" dirty="0"/>
        </a:p>
      </dgm:t>
    </dgm:pt>
    <dgm:pt modelId="{F31F9CD0-B670-5149-9811-A2ADD28E06EF}" type="parTrans" cxnId="{E2E99806-58F3-5347-9A71-D5525E271B8F}">
      <dgm:prSet/>
      <dgm:spPr/>
      <dgm:t>
        <a:bodyPr/>
        <a:lstStyle/>
        <a:p>
          <a:endParaRPr lang="en-US"/>
        </a:p>
      </dgm:t>
    </dgm:pt>
    <dgm:pt modelId="{800828E6-CC53-7A4E-8B48-89B4190EB3AD}" type="sibTrans" cxnId="{E2E99806-58F3-5347-9A71-D5525E271B8F}">
      <dgm:prSet/>
      <dgm:spPr/>
      <dgm:t>
        <a:bodyPr/>
        <a:lstStyle/>
        <a:p>
          <a:endParaRPr lang="en-US"/>
        </a:p>
      </dgm:t>
    </dgm:pt>
    <dgm:pt modelId="{9C941460-305C-A342-8193-261688E0A056}">
      <dgm:prSet phldrT="[Text]"/>
      <dgm:spPr/>
      <dgm:t>
        <a:bodyPr/>
        <a:lstStyle/>
        <a:p>
          <a:r>
            <a:rPr lang="en-US" dirty="0" err="1"/>
            <a:t>Algoritmik</a:t>
          </a:r>
          <a:endParaRPr lang="en-US" dirty="0"/>
        </a:p>
      </dgm:t>
    </dgm:pt>
    <dgm:pt modelId="{C49ED653-F91B-2C4C-BFD8-52EDF51C10BA}" type="parTrans" cxnId="{9A21756E-0AA6-6A43-94D3-C31391F4EA7A}">
      <dgm:prSet/>
      <dgm:spPr/>
      <dgm:t>
        <a:bodyPr/>
        <a:lstStyle/>
        <a:p>
          <a:endParaRPr lang="en-US"/>
        </a:p>
      </dgm:t>
    </dgm:pt>
    <dgm:pt modelId="{07D474CF-F467-5E48-906A-00B47D4EC6BD}" type="sibTrans" cxnId="{9A21756E-0AA6-6A43-94D3-C31391F4EA7A}">
      <dgm:prSet/>
      <dgm:spPr/>
      <dgm:t>
        <a:bodyPr/>
        <a:lstStyle/>
        <a:p>
          <a:endParaRPr lang="en-US"/>
        </a:p>
      </dgm:t>
    </dgm:pt>
    <dgm:pt modelId="{CF69DEE9-29AF-B247-A3E2-1BFAA62F609E}">
      <dgm:prSet phldrT="[Text]"/>
      <dgm:spPr/>
      <dgm:t>
        <a:bodyPr/>
        <a:lstStyle/>
        <a:p>
          <a:r>
            <a:rPr lang="en-US" dirty="0" err="1"/>
            <a:t>Aritmetik</a:t>
          </a:r>
          <a:endParaRPr lang="en-US" dirty="0"/>
        </a:p>
      </dgm:t>
    </dgm:pt>
    <dgm:pt modelId="{50463B63-82E9-5A46-8A98-7E0751E9E593}" type="parTrans" cxnId="{6422051D-ADA6-2F4A-9407-D1E5B1074AD7}">
      <dgm:prSet/>
      <dgm:spPr/>
      <dgm:t>
        <a:bodyPr/>
        <a:lstStyle/>
        <a:p>
          <a:endParaRPr lang="en-US"/>
        </a:p>
      </dgm:t>
    </dgm:pt>
    <dgm:pt modelId="{BBFF3086-B8C8-EA43-AB86-7879667CC2E0}" type="sibTrans" cxnId="{6422051D-ADA6-2F4A-9407-D1E5B1074AD7}">
      <dgm:prSet/>
      <dgm:spPr/>
      <dgm:t>
        <a:bodyPr/>
        <a:lstStyle/>
        <a:p>
          <a:endParaRPr lang="en-US"/>
        </a:p>
      </dgm:t>
    </dgm:pt>
    <dgm:pt modelId="{F76405BB-54C3-1240-BF65-EC370C233A83}">
      <dgm:prSet phldrT="[Text]"/>
      <dgm:spPr/>
      <dgm:t>
        <a:bodyPr/>
        <a:lstStyle/>
        <a:p>
          <a:r>
            <a:rPr lang="en-US" dirty="0" err="1"/>
            <a:t>Programlama</a:t>
          </a:r>
          <a:r>
            <a:rPr lang="en-US" dirty="0"/>
            <a:t> </a:t>
          </a:r>
          <a:r>
            <a:rPr lang="en-US" dirty="0" err="1"/>
            <a:t>Öğretimi</a:t>
          </a:r>
          <a:endParaRPr lang="en-US" dirty="0"/>
        </a:p>
      </dgm:t>
    </dgm:pt>
    <dgm:pt modelId="{2249280E-B323-1045-B515-0EFB9DE8A2EC}" type="parTrans" cxnId="{A823D61B-1634-E248-ADF8-532A966BF729}">
      <dgm:prSet/>
      <dgm:spPr/>
      <dgm:t>
        <a:bodyPr/>
        <a:lstStyle/>
        <a:p>
          <a:endParaRPr lang="en-US"/>
        </a:p>
      </dgm:t>
    </dgm:pt>
    <dgm:pt modelId="{E5485F54-7CC9-C949-9836-19E8097B2DF8}" type="sibTrans" cxnId="{A823D61B-1634-E248-ADF8-532A966BF729}">
      <dgm:prSet/>
      <dgm:spPr/>
      <dgm:t>
        <a:bodyPr/>
        <a:lstStyle/>
        <a:p>
          <a:endParaRPr lang="en-US"/>
        </a:p>
      </dgm:t>
    </dgm:pt>
    <dgm:pt modelId="{94E68FD2-1C5F-3C49-9F4C-131EBBF24EB8}" type="pres">
      <dgm:prSet presAssocID="{E7EB74F8-FA16-2746-BD42-6DA7B82FD331}" presName="Name0" presStyleCnt="0">
        <dgm:presLayoutVars>
          <dgm:chMax val="4"/>
          <dgm:resizeHandles val="exact"/>
        </dgm:presLayoutVars>
      </dgm:prSet>
      <dgm:spPr/>
    </dgm:pt>
    <dgm:pt modelId="{F1DE4A5C-96B4-A14B-AD98-5E31B13F8FA3}" type="pres">
      <dgm:prSet presAssocID="{E7EB74F8-FA16-2746-BD42-6DA7B82FD331}" presName="ellipse" presStyleLbl="trBgShp" presStyleIdx="0" presStyleCnt="1"/>
      <dgm:spPr/>
    </dgm:pt>
    <dgm:pt modelId="{7EE76572-1B2F-CE45-B975-41EEB19B2F7D}" type="pres">
      <dgm:prSet presAssocID="{E7EB74F8-FA16-2746-BD42-6DA7B82FD331}" presName="arrow1" presStyleLbl="fgShp" presStyleIdx="0" presStyleCnt="1"/>
      <dgm:spPr/>
    </dgm:pt>
    <dgm:pt modelId="{7E6189CB-4AA0-EB4B-B66A-4BD2C63CDAEB}" type="pres">
      <dgm:prSet presAssocID="{E7EB74F8-FA16-2746-BD42-6DA7B82FD331}" presName="rectangle" presStyleLbl="revTx" presStyleIdx="0" presStyleCnt="1">
        <dgm:presLayoutVars>
          <dgm:bulletEnabled val="1"/>
        </dgm:presLayoutVars>
      </dgm:prSet>
      <dgm:spPr/>
    </dgm:pt>
    <dgm:pt modelId="{73547721-F4C7-2649-B020-120BAA1750E6}" type="pres">
      <dgm:prSet presAssocID="{9C941460-305C-A342-8193-261688E0A056}" presName="item1" presStyleLbl="node1" presStyleIdx="0" presStyleCnt="3">
        <dgm:presLayoutVars>
          <dgm:bulletEnabled val="1"/>
        </dgm:presLayoutVars>
      </dgm:prSet>
      <dgm:spPr/>
    </dgm:pt>
    <dgm:pt modelId="{C9CB2A51-B947-D343-8732-5F2DEE459EE3}" type="pres">
      <dgm:prSet presAssocID="{CF69DEE9-29AF-B247-A3E2-1BFAA62F609E}" presName="item2" presStyleLbl="node1" presStyleIdx="1" presStyleCnt="3">
        <dgm:presLayoutVars>
          <dgm:bulletEnabled val="1"/>
        </dgm:presLayoutVars>
      </dgm:prSet>
      <dgm:spPr/>
    </dgm:pt>
    <dgm:pt modelId="{4E285BFC-0A9B-E34E-B8C4-C9CEA12C0B27}" type="pres">
      <dgm:prSet presAssocID="{F76405BB-54C3-1240-BF65-EC370C233A83}" presName="item3" presStyleLbl="node1" presStyleIdx="2" presStyleCnt="3">
        <dgm:presLayoutVars>
          <dgm:bulletEnabled val="1"/>
        </dgm:presLayoutVars>
      </dgm:prSet>
      <dgm:spPr/>
    </dgm:pt>
    <dgm:pt modelId="{6E025135-81EB-2247-A6A2-7B952105A90D}" type="pres">
      <dgm:prSet presAssocID="{E7EB74F8-FA16-2746-BD42-6DA7B82FD331}" presName="funnel" presStyleLbl="trAlignAcc1" presStyleIdx="0" presStyleCnt="1"/>
      <dgm:spPr/>
    </dgm:pt>
  </dgm:ptLst>
  <dgm:cxnLst>
    <dgm:cxn modelId="{E2E99806-58F3-5347-9A71-D5525E271B8F}" srcId="{E7EB74F8-FA16-2746-BD42-6DA7B82FD331}" destId="{20C88F3C-1AFE-4243-A85E-4EA99BE4ADC8}" srcOrd="0" destOrd="0" parTransId="{F31F9CD0-B670-5149-9811-A2ADD28E06EF}" sibTransId="{800828E6-CC53-7A4E-8B48-89B4190EB3AD}"/>
    <dgm:cxn modelId="{A823D61B-1634-E248-ADF8-532A966BF729}" srcId="{E7EB74F8-FA16-2746-BD42-6DA7B82FD331}" destId="{F76405BB-54C3-1240-BF65-EC370C233A83}" srcOrd="3" destOrd="0" parTransId="{2249280E-B323-1045-B515-0EFB9DE8A2EC}" sibTransId="{E5485F54-7CC9-C949-9836-19E8097B2DF8}"/>
    <dgm:cxn modelId="{6422051D-ADA6-2F4A-9407-D1E5B1074AD7}" srcId="{E7EB74F8-FA16-2746-BD42-6DA7B82FD331}" destId="{CF69DEE9-29AF-B247-A3E2-1BFAA62F609E}" srcOrd="2" destOrd="0" parTransId="{50463B63-82E9-5A46-8A98-7E0751E9E593}" sibTransId="{BBFF3086-B8C8-EA43-AB86-7879667CC2E0}"/>
    <dgm:cxn modelId="{9A21756E-0AA6-6A43-94D3-C31391F4EA7A}" srcId="{E7EB74F8-FA16-2746-BD42-6DA7B82FD331}" destId="{9C941460-305C-A342-8193-261688E0A056}" srcOrd="1" destOrd="0" parTransId="{C49ED653-F91B-2C4C-BFD8-52EDF51C10BA}" sibTransId="{07D474CF-F467-5E48-906A-00B47D4EC6BD}"/>
    <dgm:cxn modelId="{C6A03374-DB1A-7C4B-8BAA-2A0B4A9A9C9E}" type="presOf" srcId="{CF69DEE9-29AF-B247-A3E2-1BFAA62F609E}" destId="{73547721-F4C7-2649-B020-120BAA1750E6}" srcOrd="0" destOrd="0" presId="urn:microsoft.com/office/officeart/2005/8/layout/funnel1"/>
    <dgm:cxn modelId="{DAB6EA8A-EAC3-1446-921A-66467D14A721}" type="presOf" srcId="{9C941460-305C-A342-8193-261688E0A056}" destId="{C9CB2A51-B947-D343-8732-5F2DEE459EE3}" srcOrd="0" destOrd="0" presId="urn:microsoft.com/office/officeart/2005/8/layout/funnel1"/>
    <dgm:cxn modelId="{19B8519A-9894-244E-BCD7-DC04D303B7EE}" type="presOf" srcId="{20C88F3C-1AFE-4243-A85E-4EA99BE4ADC8}" destId="{4E285BFC-0A9B-E34E-B8C4-C9CEA12C0B27}" srcOrd="0" destOrd="0" presId="urn:microsoft.com/office/officeart/2005/8/layout/funnel1"/>
    <dgm:cxn modelId="{709EDEB9-046D-064E-AE87-AD9C44D2476E}" type="presOf" srcId="{E7EB74F8-FA16-2746-BD42-6DA7B82FD331}" destId="{94E68FD2-1C5F-3C49-9F4C-131EBBF24EB8}" srcOrd="0" destOrd="0" presId="urn:microsoft.com/office/officeart/2005/8/layout/funnel1"/>
    <dgm:cxn modelId="{BE0F72EA-04B3-E04C-B95C-D2FA34ED029E}" type="presOf" srcId="{F76405BB-54C3-1240-BF65-EC370C233A83}" destId="{7E6189CB-4AA0-EB4B-B66A-4BD2C63CDAEB}" srcOrd="0" destOrd="0" presId="urn:microsoft.com/office/officeart/2005/8/layout/funnel1"/>
    <dgm:cxn modelId="{59CC6926-3CB0-6D4D-8F3D-88A4E6BB59F2}" type="presParOf" srcId="{94E68FD2-1C5F-3C49-9F4C-131EBBF24EB8}" destId="{F1DE4A5C-96B4-A14B-AD98-5E31B13F8FA3}" srcOrd="0" destOrd="0" presId="urn:microsoft.com/office/officeart/2005/8/layout/funnel1"/>
    <dgm:cxn modelId="{877513BF-2653-5B43-982D-10F2AA4376E5}" type="presParOf" srcId="{94E68FD2-1C5F-3C49-9F4C-131EBBF24EB8}" destId="{7EE76572-1B2F-CE45-B975-41EEB19B2F7D}" srcOrd="1" destOrd="0" presId="urn:microsoft.com/office/officeart/2005/8/layout/funnel1"/>
    <dgm:cxn modelId="{97EE7D66-3DD5-3F42-B22A-C609650401CF}" type="presParOf" srcId="{94E68FD2-1C5F-3C49-9F4C-131EBBF24EB8}" destId="{7E6189CB-4AA0-EB4B-B66A-4BD2C63CDAEB}" srcOrd="2" destOrd="0" presId="urn:microsoft.com/office/officeart/2005/8/layout/funnel1"/>
    <dgm:cxn modelId="{9B4FB00E-9EBC-2044-93EE-2B64218A21FB}" type="presParOf" srcId="{94E68FD2-1C5F-3C49-9F4C-131EBBF24EB8}" destId="{73547721-F4C7-2649-B020-120BAA1750E6}" srcOrd="3" destOrd="0" presId="urn:microsoft.com/office/officeart/2005/8/layout/funnel1"/>
    <dgm:cxn modelId="{4FDB2040-346B-D248-87C4-C6684D15C6E5}" type="presParOf" srcId="{94E68FD2-1C5F-3C49-9F4C-131EBBF24EB8}" destId="{C9CB2A51-B947-D343-8732-5F2DEE459EE3}" srcOrd="4" destOrd="0" presId="urn:microsoft.com/office/officeart/2005/8/layout/funnel1"/>
    <dgm:cxn modelId="{31A78718-FB54-A148-8EF0-979E0662D8FB}" type="presParOf" srcId="{94E68FD2-1C5F-3C49-9F4C-131EBBF24EB8}" destId="{4E285BFC-0A9B-E34E-B8C4-C9CEA12C0B27}" srcOrd="5" destOrd="0" presId="urn:microsoft.com/office/officeart/2005/8/layout/funnel1"/>
    <dgm:cxn modelId="{536E63A8-F71B-054C-9B32-4D152061040A}" type="presParOf" srcId="{94E68FD2-1C5F-3C49-9F4C-131EBBF24EB8}" destId="{6E025135-81EB-2247-A6A2-7B952105A90D}"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924F9-4A6A-DB4C-A5AC-AD51E93FF984}">
      <dsp:nvSpPr>
        <dsp:cNvPr id="0" name=""/>
        <dsp:cNvSpPr/>
      </dsp:nvSpPr>
      <dsp:spPr>
        <a:xfrm>
          <a:off x="573428" y="2857"/>
          <a:ext cx="2659649" cy="15957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err="1"/>
            <a:t>Duyarlı</a:t>
          </a:r>
          <a:r>
            <a:rPr lang="en-US" sz="2600" kern="1200" dirty="0"/>
            <a:t> </a:t>
          </a:r>
          <a:r>
            <a:rPr lang="en-US" sz="2600" kern="1200" dirty="0" err="1"/>
            <a:t>tasarım</a:t>
          </a:r>
          <a:endParaRPr lang="en-US" sz="2600" kern="1200" dirty="0"/>
        </a:p>
      </dsp:txBody>
      <dsp:txXfrm>
        <a:off x="573428" y="2857"/>
        <a:ext cx="2659649" cy="1595789"/>
      </dsp:txXfrm>
    </dsp:sp>
    <dsp:sp modelId="{E3C006B0-057B-4847-A619-728D3B59DBEE}">
      <dsp:nvSpPr>
        <dsp:cNvPr id="0" name=""/>
        <dsp:cNvSpPr/>
      </dsp:nvSpPr>
      <dsp:spPr>
        <a:xfrm>
          <a:off x="3499042" y="2857"/>
          <a:ext cx="2659649" cy="1595789"/>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err="1"/>
            <a:t>Hibrid</a:t>
          </a:r>
          <a:r>
            <a:rPr lang="en-US" sz="2600" kern="1200" dirty="0"/>
            <a:t> </a:t>
          </a:r>
          <a:r>
            <a:rPr lang="en-US" sz="2600" kern="1200" dirty="0" err="1"/>
            <a:t>uygulama</a:t>
          </a:r>
          <a:r>
            <a:rPr lang="en-US" sz="2600" kern="1200" dirty="0"/>
            <a:t> </a:t>
          </a:r>
          <a:r>
            <a:rPr lang="en-US" sz="2600" kern="1200" dirty="0" err="1"/>
            <a:t>tasarımı</a:t>
          </a:r>
          <a:endParaRPr lang="en-US" sz="2600" kern="1200" dirty="0"/>
        </a:p>
      </dsp:txBody>
      <dsp:txXfrm>
        <a:off x="3499042" y="2857"/>
        <a:ext cx="2659649" cy="1595789"/>
      </dsp:txXfrm>
    </dsp:sp>
    <dsp:sp modelId="{36AC3C3B-69B9-3C43-9F5D-33009D016177}">
      <dsp:nvSpPr>
        <dsp:cNvPr id="0" name=""/>
        <dsp:cNvSpPr/>
      </dsp:nvSpPr>
      <dsp:spPr>
        <a:xfrm>
          <a:off x="6424657" y="2857"/>
          <a:ext cx="2659649" cy="1595789"/>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err="1"/>
            <a:t>Kısa</a:t>
          </a:r>
          <a:r>
            <a:rPr lang="en-US" sz="2600" kern="1200" dirty="0"/>
            <a:t> </a:t>
          </a:r>
          <a:r>
            <a:rPr lang="en-US" sz="2600" kern="1200" dirty="0" err="1"/>
            <a:t>süreli</a:t>
          </a:r>
          <a:r>
            <a:rPr lang="en-US" sz="2600" kern="1200" dirty="0"/>
            <a:t> </a:t>
          </a:r>
          <a:r>
            <a:rPr lang="en-US" sz="2600" kern="1200" dirty="0" err="1"/>
            <a:t>ve</a:t>
          </a:r>
          <a:r>
            <a:rPr lang="en-US" sz="2600" kern="1200" dirty="0"/>
            <a:t> </a:t>
          </a:r>
          <a:r>
            <a:rPr lang="en-US" sz="2600" kern="1200" dirty="0" err="1"/>
            <a:t>parçacıklı</a:t>
          </a:r>
          <a:r>
            <a:rPr lang="en-US" sz="2600" kern="1200" dirty="0"/>
            <a:t> </a:t>
          </a:r>
          <a:r>
            <a:rPr lang="en-US" sz="2600" kern="1200" dirty="0" err="1"/>
            <a:t>öğrenme</a:t>
          </a:r>
          <a:r>
            <a:rPr lang="en-US" sz="2600" kern="1200" dirty="0"/>
            <a:t> </a:t>
          </a:r>
          <a:r>
            <a:rPr lang="en-US" sz="2600" kern="1200" dirty="0" err="1"/>
            <a:t>içerikleri</a:t>
          </a:r>
          <a:endParaRPr lang="en-US" sz="2600" kern="1200" dirty="0"/>
        </a:p>
      </dsp:txBody>
      <dsp:txXfrm>
        <a:off x="6424657" y="2857"/>
        <a:ext cx="2659649" cy="1595789"/>
      </dsp:txXfrm>
    </dsp:sp>
    <dsp:sp modelId="{D908934C-6691-7449-BECE-260188660FB6}">
      <dsp:nvSpPr>
        <dsp:cNvPr id="0" name=""/>
        <dsp:cNvSpPr/>
      </dsp:nvSpPr>
      <dsp:spPr>
        <a:xfrm>
          <a:off x="2036235" y="1864612"/>
          <a:ext cx="2659649" cy="1595789"/>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err="1"/>
            <a:t>Etkileşim</a:t>
          </a:r>
          <a:endParaRPr lang="en-US" sz="2600" kern="1200" dirty="0"/>
        </a:p>
      </dsp:txBody>
      <dsp:txXfrm>
        <a:off x="2036235" y="1864612"/>
        <a:ext cx="2659649" cy="1595789"/>
      </dsp:txXfrm>
    </dsp:sp>
    <dsp:sp modelId="{C515B5A3-3EE9-A84D-99D4-032EE97601C8}">
      <dsp:nvSpPr>
        <dsp:cNvPr id="0" name=""/>
        <dsp:cNvSpPr/>
      </dsp:nvSpPr>
      <dsp:spPr>
        <a:xfrm>
          <a:off x="4961849" y="1864612"/>
          <a:ext cx="2659649" cy="1595789"/>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err="1"/>
            <a:t>Öğrenen</a:t>
          </a:r>
          <a:r>
            <a:rPr lang="en-US" sz="2600" kern="1200" dirty="0"/>
            <a:t> </a:t>
          </a:r>
          <a:r>
            <a:rPr lang="en-US" sz="2600" kern="1200" dirty="0" err="1"/>
            <a:t>Deneyimi</a:t>
          </a:r>
          <a:endParaRPr lang="en-US" sz="2600" kern="1200" dirty="0"/>
        </a:p>
      </dsp:txBody>
      <dsp:txXfrm>
        <a:off x="4961849" y="1864612"/>
        <a:ext cx="2659649" cy="1595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150CC-2D4C-6742-AA58-0FBB49EA4A2E}">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3177B6-822F-C643-8883-B2883CA3B8C4}">
      <dsp:nvSpPr>
        <dsp:cNvPr id="0" name=""/>
        <dsp:cNvSpPr/>
      </dsp:nvSpPr>
      <dsp:spPr>
        <a:xfrm>
          <a:off x="0" y="0"/>
          <a:ext cx="2103120"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tr-TR" sz="4400" kern="1200" dirty="0"/>
            <a:t>Tasarım</a:t>
          </a:r>
        </a:p>
      </dsp:txBody>
      <dsp:txXfrm>
        <a:off x="0" y="0"/>
        <a:ext cx="2103120" cy="4351338"/>
      </dsp:txXfrm>
    </dsp:sp>
    <dsp:sp modelId="{01A7FEDC-8545-7646-B7F1-B64A77E275FB}">
      <dsp:nvSpPr>
        <dsp:cNvPr id="0" name=""/>
        <dsp:cNvSpPr/>
      </dsp:nvSpPr>
      <dsp:spPr>
        <a:xfrm>
          <a:off x="2260854" y="25735"/>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t>Hızlı ve basit etkileşimler oluşturma,</a:t>
          </a:r>
        </a:p>
      </dsp:txBody>
      <dsp:txXfrm>
        <a:off x="2260854" y="25735"/>
        <a:ext cx="8254746" cy="514702"/>
      </dsp:txXfrm>
    </dsp:sp>
    <dsp:sp modelId="{882F2517-77F3-F440-814A-3874E85CEB3E}">
      <dsp:nvSpPr>
        <dsp:cNvPr id="0" name=""/>
        <dsp:cNvSpPr/>
      </dsp:nvSpPr>
      <dsp:spPr>
        <a:xfrm>
          <a:off x="2103120" y="54043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64BD81-6A6E-1147-8E30-CEB93E6135E3}">
      <dsp:nvSpPr>
        <dsp:cNvPr id="0" name=""/>
        <dsp:cNvSpPr/>
      </dsp:nvSpPr>
      <dsp:spPr>
        <a:xfrm>
          <a:off x="2260854" y="566173"/>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t>Esnek materyaller hazırlama,</a:t>
          </a:r>
        </a:p>
      </dsp:txBody>
      <dsp:txXfrm>
        <a:off x="2260854" y="566173"/>
        <a:ext cx="8254746" cy="514702"/>
      </dsp:txXfrm>
    </dsp:sp>
    <dsp:sp modelId="{00DE85C9-7DBE-6B4C-B768-A24A1EC1A69E}">
      <dsp:nvSpPr>
        <dsp:cNvPr id="0" name=""/>
        <dsp:cNvSpPr/>
      </dsp:nvSpPr>
      <dsp:spPr>
        <a:xfrm>
          <a:off x="2103120" y="108087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087963-A9B7-A847-8EEB-FA263050CBCF}">
      <dsp:nvSpPr>
        <dsp:cNvPr id="0" name=""/>
        <dsp:cNvSpPr/>
      </dsp:nvSpPr>
      <dsp:spPr>
        <a:xfrm>
          <a:off x="2260854" y="1106611"/>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t>Farklı cihazlara uygun duyarlı tasarım elemanları kullanma, </a:t>
          </a:r>
        </a:p>
      </dsp:txBody>
      <dsp:txXfrm>
        <a:off x="2260854" y="1106611"/>
        <a:ext cx="8254746" cy="514702"/>
      </dsp:txXfrm>
    </dsp:sp>
    <dsp:sp modelId="{242CA422-BBF0-794B-849C-731D51AA948B}">
      <dsp:nvSpPr>
        <dsp:cNvPr id="0" name=""/>
        <dsp:cNvSpPr/>
      </dsp:nvSpPr>
      <dsp:spPr>
        <a:xfrm>
          <a:off x="2103120" y="1621314"/>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2915E9-F84A-7A48-9AEA-04E591E85C75}">
      <dsp:nvSpPr>
        <dsp:cNvPr id="0" name=""/>
        <dsp:cNvSpPr/>
      </dsp:nvSpPr>
      <dsp:spPr>
        <a:xfrm>
          <a:off x="2260854" y="1647049"/>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t>Mobil cihaz özellikleri ile öğrenen deneyimine katkıda bulunma,</a:t>
          </a:r>
        </a:p>
      </dsp:txBody>
      <dsp:txXfrm>
        <a:off x="2260854" y="1647049"/>
        <a:ext cx="8254746" cy="514702"/>
      </dsp:txXfrm>
    </dsp:sp>
    <dsp:sp modelId="{D80507EE-91D8-B745-9317-A17800BB54BA}">
      <dsp:nvSpPr>
        <dsp:cNvPr id="0" name=""/>
        <dsp:cNvSpPr/>
      </dsp:nvSpPr>
      <dsp:spPr>
        <a:xfrm>
          <a:off x="2103120" y="216175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893A74-E582-6647-A3F9-C23E05F54A25}">
      <dsp:nvSpPr>
        <dsp:cNvPr id="0" name=""/>
        <dsp:cNvSpPr/>
      </dsp:nvSpPr>
      <dsp:spPr>
        <a:xfrm>
          <a:off x="2260854" y="2187487"/>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t>Öğrenmeyi kolaylaştırıcı olarak kullanma,</a:t>
          </a:r>
        </a:p>
      </dsp:txBody>
      <dsp:txXfrm>
        <a:off x="2260854" y="2187487"/>
        <a:ext cx="8254746" cy="514702"/>
      </dsp:txXfrm>
    </dsp:sp>
    <dsp:sp modelId="{19BBD2A6-FBF9-1149-A427-3B8B48CECFFB}">
      <dsp:nvSpPr>
        <dsp:cNvPr id="0" name=""/>
        <dsp:cNvSpPr/>
      </dsp:nvSpPr>
      <dsp:spPr>
        <a:xfrm>
          <a:off x="2103120" y="2702190"/>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373171-CA13-3B4D-A5AC-C2A92D439B81}">
      <dsp:nvSpPr>
        <dsp:cNvPr id="0" name=""/>
        <dsp:cNvSpPr/>
      </dsp:nvSpPr>
      <dsp:spPr>
        <a:xfrm>
          <a:off x="2260854" y="2727925"/>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t>Öğrenen merkezli tasarım yaklaşımı ile materyal tasarlama</a:t>
          </a:r>
        </a:p>
      </dsp:txBody>
      <dsp:txXfrm>
        <a:off x="2260854" y="2727925"/>
        <a:ext cx="8254746" cy="514702"/>
      </dsp:txXfrm>
    </dsp:sp>
    <dsp:sp modelId="{7B7E71DD-7C9D-5B47-8B9D-6173D04AB681}">
      <dsp:nvSpPr>
        <dsp:cNvPr id="0" name=""/>
        <dsp:cNvSpPr/>
      </dsp:nvSpPr>
      <dsp:spPr>
        <a:xfrm>
          <a:off x="2103120" y="324262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6AA4E7-BD31-E340-95A8-E1F0A79C333B}">
      <dsp:nvSpPr>
        <dsp:cNvPr id="0" name=""/>
        <dsp:cNvSpPr/>
      </dsp:nvSpPr>
      <dsp:spPr>
        <a:xfrm>
          <a:off x="2260854" y="3268363"/>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t>Kısa süreli ve küçük parçacıklar halinde geliştirilen öğrenme içerikleri (bite-</a:t>
          </a:r>
          <a:r>
            <a:rPr lang="tr-TR" sz="1700" kern="1200" dirty="0" err="1"/>
            <a:t>sized</a:t>
          </a:r>
          <a:r>
            <a:rPr lang="tr-TR" sz="1700" kern="1200" dirty="0"/>
            <a:t>) sunma. </a:t>
          </a:r>
        </a:p>
      </dsp:txBody>
      <dsp:txXfrm>
        <a:off x="2260854" y="3268363"/>
        <a:ext cx="8254746" cy="514702"/>
      </dsp:txXfrm>
    </dsp:sp>
    <dsp:sp modelId="{3227659A-BAF1-9241-A693-F5D4231A2E4A}">
      <dsp:nvSpPr>
        <dsp:cNvPr id="0" name=""/>
        <dsp:cNvSpPr/>
      </dsp:nvSpPr>
      <dsp:spPr>
        <a:xfrm>
          <a:off x="2103120" y="378306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C061CF-0FE6-5645-9AF2-FA21B0967E92}">
      <dsp:nvSpPr>
        <dsp:cNvPr id="0" name=""/>
        <dsp:cNvSpPr/>
      </dsp:nvSpPr>
      <dsp:spPr>
        <a:xfrm>
          <a:off x="2260854" y="3808801"/>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t>Farklı cihaz kapasitelerine uygun tasarım elemanları sunma.</a:t>
          </a:r>
        </a:p>
      </dsp:txBody>
      <dsp:txXfrm>
        <a:off x="2260854" y="3808801"/>
        <a:ext cx="8254746" cy="514702"/>
      </dsp:txXfrm>
    </dsp:sp>
    <dsp:sp modelId="{CAFA9176-CE6C-8A4E-94D5-24509D38CC3B}">
      <dsp:nvSpPr>
        <dsp:cNvPr id="0" name=""/>
        <dsp:cNvSpPr/>
      </dsp:nvSpPr>
      <dsp:spPr>
        <a:xfrm>
          <a:off x="2103120" y="4323504"/>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B09AB-83AB-8C4D-9434-793A63E9DF8C}">
      <dsp:nvSpPr>
        <dsp:cNvPr id="0" name=""/>
        <dsp:cNvSpPr/>
      </dsp:nvSpPr>
      <dsp:spPr>
        <a:xfrm>
          <a:off x="4560474" y="2955870"/>
          <a:ext cx="1394651" cy="13946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dirty="0"/>
            <a:t>Mobil öğrenme</a:t>
          </a:r>
        </a:p>
      </dsp:txBody>
      <dsp:txXfrm>
        <a:off x="4764716" y="3160112"/>
        <a:ext cx="986167" cy="986167"/>
      </dsp:txXfrm>
    </dsp:sp>
    <dsp:sp modelId="{7B73F25B-4EFF-0744-BDCC-2FCCA2F2DDFE}">
      <dsp:nvSpPr>
        <dsp:cNvPr id="0" name=""/>
        <dsp:cNvSpPr/>
      </dsp:nvSpPr>
      <dsp:spPr>
        <a:xfrm rot="10800000">
          <a:off x="1995922" y="3454458"/>
          <a:ext cx="2423501" cy="39747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18D706-5E1D-144A-8B1F-829387244D54}">
      <dsp:nvSpPr>
        <dsp:cNvPr id="0" name=""/>
        <dsp:cNvSpPr/>
      </dsp:nvSpPr>
      <dsp:spPr>
        <a:xfrm>
          <a:off x="1507794" y="3262693"/>
          <a:ext cx="976256" cy="7810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tr-TR" sz="1200" kern="1200" dirty="0"/>
            <a:t>Açık ve belirgin bir amaç, </a:t>
          </a:r>
        </a:p>
      </dsp:txBody>
      <dsp:txXfrm>
        <a:off x="1530669" y="3285568"/>
        <a:ext cx="930506" cy="735255"/>
      </dsp:txXfrm>
    </dsp:sp>
    <dsp:sp modelId="{BF1DEC71-9C5A-7343-B42C-9F690A85A535}">
      <dsp:nvSpPr>
        <dsp:cNvPr id="0" name=""/>
        <dsp:cNvSpPr/>
      </dsp:nvSpPr>
      <dsp:spPr>
        <a:xfrm rot="12150000">
          <a:off x="2151979" y="2669908"/>
          <a:ext cx="2423501" cy="397475"/>
        </a:xfrm>
        <a:prstGeom prst="leftArrow">
          <a:avLst>
            <a:gd name="adj1" fmla="val 60000"/>
            <a:gd name="adj2" fmla="val 50000"/>
          </a:avLst>
        </a:prstGeom>
        <a:solidFill>
          <a:schemeClr val="accent2">
            <a:hueOff val="-181920"/>
            <a:satOff val="-10491"/>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BFFE15-3254-FC4C-A590-C6CEAD73CBE7}">
      <dsp:nvSpPr>
        <dsp:cNvPr id="0" name=""/>
        <dsp:cNvSpPr/>
      </dsp:nvSpPr>
      <dsp:spPr>
        <a:xfrm>
          <a:off x="1756089" y="2014426"/>
          <a:ext cx="976256" cy="781005"/>
        </a:xfrm>
        <a:prstGeom prst="roundRect">
          <a:avLst>
            <a:gd name="adj" fmla="val 10000"/>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tr-TR" sz="1200" kern="1200" dirty="0"/>
            <a:t>Uygun zorluk seviyesi, </a:t>
          </a:r>
        </a:p>
      </dsp:txBody>
      <dsp:txXfrm>
        <a:off x="1778964" y="2037301"/>
        <a:ext cx="930506" cy="735255"/>
      </dsp:txXfrm>
    </dsp:sp>
    <dsp:sp modelId="{DEB485F8-2070-C041-B1B6-BC6794F0D256}">
      <dsp:nvSpPr>
        <dsp:cNvPr id="0" name=""/>
        <dsp:cNvSpPr/>
      </dsp:nvSpPr>
      <dsp:spPr>
        <a:xfrm rot="13500000">
          <a:off x="2596390" y="2004799"/>
          <a:ext cx="2423501" cy="397475"/>
        </a:xfrm>
        <a:prstGeom prst="leftArrow">
          <a:avLst>
            <a:gd name="adj1" fmla="val 60000"/>
            <a:gd name="adj2" fmla="val 50000"/>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982C19-9163-B741-B988-E37E16D680B2}">
      <dsp:nvSpPr>
        <dsp:cNvPr id="0" name=""/>
        <dsp:cNvSpPr/>
      </dsp:nvSpPr>
      <dsp:spPr>
        <a:xfrm>
          <a:off x="2463176" y="956197"/>
          <a:ext cx="976256" cy="781005"/>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tr-TR" sz="1200" kern="1200" dirty="0"/>
            <a:t>Bütünleşik hikaye, </a:t>
          </a:r>
        </a:p>
      </dsp:txBody>
      <dsp:txXfrm>
        <a:off x="2486051" y="979072"/>
        <a:ext cx="930506" cy="735255"/>
      </dsp:txXfrm>
    </dsp:sp>
    <dsp:sp modelId="{12E63566-53EE-294D-8786-F9CDE7E65A62}">
      <dsp:nvSpPr>
        <dsp:cNvPr id="0" name=""/>
        <dsp:cNvSpPr/>
      </dsp:nvSpPr>
      <dsp:spPr>
        <a:xfrm rot="14850000">
          <a:off x="3261499" y="1560387"/>
          <a:ext cx="2423501" cy="397475"/>
        </a:xfrm>
        <a:prstGeom prst="leftArrow">
          <a:avLst>
            <a:gd name="adj1" fmla="val 60000"/>
            <a:gd name="adj2" fmla="val 50000"/>
          </a:avLst>
        </a:prstGeom>
        <a:solidFill>
          <a:schemeClr val="accent2">
            <a:hueOff val="-545761"/>
            <a:satOff val="-31473"/>
            <a:lumOff val="323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B8B77A-1561-AD48-BC04-FAF04EEF5DD1}">
      <dsp:nvSpPr>
        <dsp:cNvPr id="0" name=""/>
        <dsp:cNvSpPr/>
      </dsp:nvSpPr>
      <dsp:spPr>
        <a:xfrm>
          <a:off x="3521405" y="249111"/>
          <a:ext cx="976256" cy="781005"/>
        </a:xfrm>
        <a:prstGeom prst="roundRect">
          <a:avLst>
            <a:gd name="adj" fmla="val 10000"/>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tr-TR" sz="1200" kern="1200" dirty="0"/>
            <a:t>Hikaye ve eylem arasında anlamlı ilişki, </a:t>
          </a:r>
        </a:p>
      </dsp:txBody>
      <dsp:txXfrm>
        <a:off x="3544280" y="271986"/>
        <a:ext cx="930506" cy="735255"/>
      </dsp:txXfrm>
    </dsp:sp>
    <dsp:sp modelId="{A69F0D3E-9599-0343-A641-79F23DA27827}">
      <dsp:nvSpPr>
        <dsp:cNvPr id="0" name=""/>
        <dsp:cNvSpPr/>
      </dsp:nvSpPr>
      <dsp:spPr>
        <a:xfrm rot="16200000">
          <a:off x="4046049" y="1404331"/>
          <a:ext cx="2423501" cy="397475"/>
        </a:xfrm>
        <a:prstGeom prst="lef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3BA4F2-5C5E-3142-9CAD-DC71FD7E81BD}">
      <dsp:nvSpPr>
        <dsp:cNvPr id="0" name=""/>
        <dsp:cNvSpPr/>
      </dsp:nvSpPr>
      <dsp:spPr>
        <a:xfrm>
          <a:off x="4769671" y="815"/>
          <a:ext cx="976256" cy="781005"/>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tr-TR" sz="1200" kern="1200" dirty="0"/>
            <a:t>Hikaye ve öğrenen arasında anlamlı ilişki, </a:t>
          </a:r>
        </a:p>
      </dsp:txBody>
      <dsp:txXfrm>
        <a:off x="4792546" y="23690"/>
        <a:ext cx="930506" cy="735255"/>
      </dsp:txXfrm>
    </dsp:sp>
    <dsp:sp modelId="{EBD75D09-5D57-0C42-8629-D8BD8FD7A768}">
      <dsp:nvSpPr>
        <dsp:cNvPr id="0" name=""/>
        <dsp:cNvSpPr/>
      </dsp:nvSpPr>
      <dsp:spPr>
        <a:xfrm rot="17550000">
          <a:off x="4830599" y="1560387"/>
          <a:ext cx="2423501" cy="397475"/>
        </a:xfrm>
        <a:prstGeom prst="leftArrow">
          <a:avLst>
            <a:gd name="adj1" fmla="val 60000"/>
            <a:gd name="adj2" fmla="val 50000"/>
          </a:avLst>
        </a:prstGeom>
        <a:solidFill>
          <a:schemeClr val="accent2">
            <a:hueOff val="-909602"/>
            <a:satOff val="-52455"/>
            <a:lumOff val="53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14ABE8-E2FB-8744-9089-8657C355A9C3}">
      <dsp:nvSpPr>
        <dsp:cNvPr id="0" name=""/>
        <dsp:cNvSpPr/>
      </dsp:nvSpPr>
      <dsp:spPr>
        <a:xfrm>
          <a:off x="6017938" y="249111"/>
          <a:ext cx="976256" cy="781005"/>
        </a:xfrm>
        <a:prstGeom prst="roundRect">
          <a:avLst>
            <a:gd name="adj" fmla="val 10000"/>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tr-TR" sz="1200" kern="1200" dirty="0"/>
            <a:t>Aktif keşfetme, </a:t>
          </a:r>
        </a:p>
      </dsp:txBody>
      <dsp:txXfrm>
        <a:off x="6040813" y="271986"/>
        <a:ext cx="930506" cy="735255"/>
      </dsp:txXfrm>
    </dsp:sp>
    <dsp:sp modelId="{281F579A-400A-E34E-AC75-D8F4A98E1A59}">
      <dsp:nvSpPr>
        <dsp:cNvPr id="0" name=""/>
        <dsp:cNvSpPr/>
      </dsp:nvSpPr>
      <dsp:spPr>
        <a:xfrm rot="18900000">
          <a:off x="5495708" y="2004799"/>
          <a:ext cx="2423501" cy="397475"/>
        </a:xfrm>
        <a:prstGeom prst="leftArrow">
          <a:avLst>
            <a:gd name="adj1" fmla="val 60000"/>
            <a:gd name="adj2" fmla="val 50000"/>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B5C5A2-BA8C-CD40-995C-14D434E45967}">
      <dsp:nvSpPr>
        <dsp:cNvPr id="0" name=""/>
        <dsp:cNvSpPr/>
      </dsp:nvSpPr>
      <dsp:spPr>
        <a:xfrm>
          <a:off x="7076167" y="956197"/>
          <a:ext cx="976256" cy="781005"/>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tr-TR" sz="1200" kern="1200" dirty="0"/>
            <a:t>Doğrudan kontrol, </a:t>
          </a:r>
        </a:p>
      </dsp:txBody>
      <dsp:txXfrm>
        <a:off x="7099042" y="979072"/>
        <a:ext cx="930506" cy="735255"/>
      </dsp:txXfrm>
    </dsp:sp>
    <dsp:sp modelId="{7FD5B812-A905-324E-9D83-D6D41E6A410A}">
      <dsp:nvSpPr>
        <dsp:cNvPr id="0" name=""/>
        <dsp:cNvSpPr/>
      </dsp:nvSpPr>
      <dsp:spPr>
        <a:xfrm rot="20250000">
          <a:off x="5940119" y="2669908"/>
          <a:ext cx="2423501" cy="397475"/>
        </a:xfrm>
        <a:prstGeom prst="leftArrow">
          <a:avLst>
            <a:gd name="adj1" fmla="val 60000"/>
            <a:gd name="adj2" fmla="val 50000"/>
          </a:avLst>
        </a:prstGeom>
        <a:solidFill>
          <a:schemeClr val="accent2">
            <a:hueOff val="-1273443"/>
            <a:satOff val="-73437"/>
            <a:lumOff val="75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EAD8BD-0613-1449-97A5-CADE6C58A901}">
      <dsp:nvSpPr>
        <dsp:cNvPr id="0" name=""/>
        <dsp:cNvSpPr/>
      </dsp:nvSpPr>
      <dsp:spPr>
        <a:xfrm>
          <a:off x="7783253" y="2014426"/>
          <a:ext cx="976256" cy="781005"/>
        </a:xfrm>
        <a:prstGeom prst="roundRect">
          <a:avLst>
            <a:gd name="adj" fmla="val 10000"/>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tr-TR" sz="1200" kern="1200" dirty="0"/>
            <a:t>Uygun geri bildirim</a:t>
          </a:r>
        </a:p>
      </dsp:txBody>
      <dsp:txXfrm>
        <a:off x="7806128" y="2037301"/>
        <a:ext cx="930506" cy="735255"/>
      </dsp:txXfrm>
    </dsp:sp>
    <dsp:sp modelId="{A410753B-4267-4841-9C5A-4E9297F0AFAA}">
      <dsp:nvSpPr>
        <dsp:cNvPr id="0" name=""/>
        <dsp:cNvSpPr/>
      </dsp:nvSpPr>
      <dsp:spPr>
        <a:xfrm>
          <a:off x="6096176" y="3454458"/>
          <a:ext cx="2423501" cy="397475"/>
        </a:xfrm>
        <a:prstGeom prst="lef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3BE268-A91B-AC40-A51A-9816CCF24BC4}">
      <dsp:nvSpPr>
        <dsp:cNvPr id="0" name=""/>
        <dsp:cNvSpPr/>
      </dsp:nvSpPr>
      <dsp:spPr>
        <a:xfrm>
          <a:off x="8031549" y="3262693"/>
          <a:ext cx="976256" cy="781005"/>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tr-TR" sz="1200" kern="1200" dirty="0"/>
            <a:t>Orijinallik</a:t>
          </a:r>
        </a:p>
      </dsp:txBody>
      <dsp:txXfrm>
        <a:off x="8054424" y="3285568"/>
        <a:ext cx="930506" cy="7352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76D1E-3699-6840-A6BC-7932C208A382}">
      <dsp:nvSpPr>
        <dsp:cNvPr id="0" name=""/>
        <dsp:cNvSpPr/>
      </dsp:nvSpPr>
      <dsp:spPr>
        <a:xfrm>
          <a:off x="0" y="212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483E5-DBD7-5C47-A7BC-FDCFE3880BA9}">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tr-TR" sz="4000" kern="1200"/>
            <a:t>Hedef kitlenin gelişimsel özelliklerinin derinlemesine çözümlenmesi</a:t>
          </a:r>
          <a:endParaRPr lang="en-US" sz="4000" kern="1200"/>
        </a:p>
      </dsp:txBody>
      <dsp:txXfrm>
        <a:off x="0" y="2124"/>
        <a:ext cx="10515600" cy="1449029"/>
      </dsp:txXfrm>
    </dsp:sp>
    <dsp:sp modelId="{8EDB1ECB-0522-B346-B459-CDF25BA506F9}">
      <dsp:nvSpPr>
        <dsp:cNvPr id="0" name=""/>
        <dsp:cNvSpPr/>
      </dsp:nvSpPr>
      <dsp:spPr>
        <a:xfrm>
          <a:off x="0" y="1451154"/>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E367A-DFEF-174C-AC99-9574AB896C75}">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tr-TR" sz="4000" kern="1200"/>
            <a:t>Somut işlemler döneminden soyut işlemler dönemine geçiş süreci</a:t>
          </a:r>
          <a:endParaRPr lang="en-US" sz="4000" kern="1200"/>
        </a:p>
      </dsp:txBody>
      <dsp:txXfrm>
        <a:off x="0" y="1451154"/>
        <a:ext cx="10515600" cy="1449029"/>
      </dsp:txXfrm>
    </dsp:sp>
    <dsp:sp modelId="{626AD5C4-2A7F-8747-BA7D-217E73E03373}">
      <dsp:nvSpPr>
        <dsp:cNvPr id="0" name=""/>
        <dsp:cNvSpPr/>
      </dsp:nvSpPr>
      <dsp:spPr>
        <a:xfrm>
          <a:off x="0" y="2900183"/>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3529DC-EAE5-1343-BB92-45C8B011E021}">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tr-TR" sz="4000" kern="1200"/>
            <a:t>Yapboz tabanlı uygulamalar ve blok tabanlı uygulamalar</a:t>
          </a:r>
          <a:endParaRPr lang="en-US" sz="4000" kern="1200"/>
        </a:p>
      </dsp:txBody>
      <dsp:txXfrm>
        <a:off x="0" y="2900183"/>
        <a:ext cx="10515600" cy="14490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E4A5C-96B4-A14B-AD98-5E31B13F8FA3}">
      <dsp:nvSpPr>
        <dsp:cNvPr id="0" name=""/>
        <dsp:cNvSpPr/>
      </dsp:nvSpPr>
      <dsp:spPr>
        <a:xfrm>
          <a:off x="914552" y="271430"/>
          <a:ext cx="3342132" cy="1160678"/>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E76572-1B2F-CE45-B975-41EEB19B2F7D}">
      <dsp:nvSpPr>
        <dsp:cNvPr id="0" name=""/>
        <dsp:cNvSpPr/>
      </dsp:nvSpPr>
      <dsp:spPr>
        <a:xfrm>
          <a:off x="2266950" y="3113538"/>
          <a:ext cx="647700" cy="414528"/>
        </a:xfrm>
        <a:prstGeom prst="down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6189CB-4AA0-EB4B-B66A-4BD2C63CDAEB}">
      <dsp:nvSpPr>
        <dsp:cNvPr id="0" name=""/>
        <dsp:cNvSpPr/>
      </dsp:nvSpPr>
      <dsp:spPr>
        <a:xfrm>
          <a:off x="1036320" y="3445161"/>
          <a:ext cx="3108960" cy="777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err="1"/>
            <a:t>Programlama</a:t>
          </a:r>
          <a:r>
            <a:rPr lang="en-US" sz="2300" kern="1200" dirty="0"/>
            <a:t> </a:t>
          </a:r>
          <a:r>
            <a:rPr lang="en-US" sz="2300" kern="1200" dirty="0" err="1"/>
            <a:t>Öğretimi</a:t>
          </a:r>
          <a:endParaRPr lang="en-US" sz="2300" kern="1200" dirty="0"/>
        </a:p>
      </dsp:txBody>
      <dsp:txXfrm>
        <a:off x="1036320" y="3445161"/>
        <a:ext cx="3108960" cy="777240"/>
      </dsp:txXfrm>
    </dsp:sp>
    <dsp:sp modelId="{73547721-F4C7-2649-B020-120BAA1750E6}">
      <dsp:nvSpPr>
        <dsp:cNvPr id="0" name=""/>
        <dsp:cNvSpPr/>
      </dsp:nvSpPr>
      <dsp:spPr>
        <a:xfrm>
          <a:off x="2129637" y="1521751"/>
          <a:ext cx="1165860" cy="116586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Aritmetik</a:t>
          </a:r>
          <a:endParaRPr lang="en-US" sz="1400" kern="1200" dirty="0"/>
        </a:p>
      </dsp:txBody>
      <dsp:txXfrm>
        <a:off x="2300373" y="1692487"/>
        <a:ext cx="824388" cy="824388"/>
      </dsp:txXfrm>
    </dsp:sp>
    <dsp:sp modelId="{C9CB2A51-B947-D343-8732-5F2DEE459EE3}">
      <dsp:nvSpPr>
        <dsp:cNvPr id="0" name=""/>
        <dsp:cNvSpPr/>
      </dsp:nvSpPr>
      <dsp:spPr>
        <a:xfrm>
          <a:off x="1295400" y="647096"/>
          <a:ext cx="1165860" cy="1165860"/>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Algoritmik</a:t>
          </a:r>
          <a:endParaRPr lang="en-US" sz="1400" kern="1200" dirty="0"/>
        </a:p>
      </dsp:txBody>
      <dsp:txXfrm>
        <a:off x="1466136" y="817832"/>
        <a:ext cx="824388" cy="824388"/>
      </dsp:txXfrm>
    </dsp:sp>
    <dsp:sp modelId="{4E285BFC-0A9B-E34E-B8C4-C9CEA12C0B27}">
      <dsp:nvSpPr>
        <dsp:cNvPr id="0" name=""/>
        <dsp:cNvSpPr/>
      </dsp:nvSpPr>
      <dsp:spPr>
        <a:xfrm>
          <a:off x="2487168" y="365217"/>
          <a:ext cx="1165860" cy="1165860"/>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Soyut</a:t>
          </a:r>
          <a:endParaRPr lang="en-US" sz="1400" kern="1200" dirty="0"/>
        </a:p>
      </dsp:txBody>
      <dsp:txXfrm>
        <a:off x="2657904" y="535953"/>
        <a:ext cx="824388" cy="824388"/>
      </dsp:txXfrm>
    </dsp:sp>
    <dsp:sp modelId="{6E025135-81EB-2247-A6A2-7B952105A90D}">
      <dsp:nvSpPr>
        <dsp:cNvPr id="0" name=""/>
        <dsp:cNvSpPr/>
      </dsp:nvSpPr>
      <dsp:spPr>
        <a:xfrm>
          <a:off x="777239" y="128936"/>
          <a:ext cx="3627120" cy="2901696"/>
        </a:xfrm>
        <a:prstGeom prst="funnel">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DF5C8-68CA-4C8C-BB78-F7342E31EECE}" type="datetimeFigureOut">
              <a:rPr lang="en-US" smtClean="0"/>
              <a:t>3/15/19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7EF24-5C96-4B0D-AD4D-6C55EFCF949B}" type="slidenum">
              <a:rPr lang="en-US" smtClean="0"/>
              <a:t>‹#›</a:t>
            </a:fld>
            <a:endParaRPr lang="en-US"/>
          </a:p>
        </p:txBody>
      </p:sp>
    </p:spTree>
    <p:extLst>
      <p:ext uri="{BB962C8B-B14F-4D97-AF65-F5344CB8AC3E}">
        <p14:creationId xmlns:p14="http://schemas.microsoft.com/office/powerpoint/2010/main" val="2469943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 2018</a:t>
            </a:r>
            <a:endParaRPr lang="en-US" dirty="0"/>
          </a:p>
        </p:txBody>
      </p:sp>
      <p:sp>
        <p:nvSpPr>
          <p:cNvPr id="5" name="Footer Placeholder 4"/>
          <p:cNvSpPr>
            <a:spLocks noGrp="1"/>
          </p:cNvSpPr>
          <p:nvPr>
            <p:ph type="ftr" sz="quarter" idx="11"/>
          </p:nvPr>
        </p:nvSpPr>
        <p:spPr/>
        <p:txBody>
          <a:bodyPr/>
          <a:lstStyle/>
          <a:p>
            <a:r>
              <a:rPr lang="tr-TR" dirty="0"/>
              <a:t>Kuramdan Uygulamaya Programlama Öğretimi</a:t>
            </a:r>
            <a:endParaRPr lang="en-US" dirty="0"/>
          </a:p>
        </p:txBody>
      </p:sp>
      <p:sp>
        <p:nvSpPr>
          <p:cNvPr id="6" name="Slide Number Placeholder 5"/>
          <p:cNvSpPr>
            <a:spLocks noGrp="1"/>
          </p:cNvSpPr>
          <p:nvPr>
            <p:ph type="sldNum" sz="quarter" idx="12"/>
          </p:nvPr>
        </p:nvSpPr>
        <p:spPr/>
        <p:txBody>
          <a:bodyPr/>
          <a:lstStyle/>
          <a:p>
            <a:fld id="{21BDECD0-44A4-40B4-8A9E-AC2682E4C7A3}" type="slidenum">
              <a:rPr lang="en-US" smtClean="0"/>
              <a:t>‹#›</a:t>
            </a:fld>
            <a:endParaRPr lang="en-US"/>
          </a:p>
        </p:txBody>
      </p:sp>
    </p:spTree>
    <p:extLst>
      <p:ext uri="{BB962C8B-B14F-4D97-AF65-F5344CB8AC3E}">
        <p14:creationId xmlns:p14="http://schemas.microsoft.com/office/powerpoint/2010/main" val="297086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accent1">
                    <a:lumMod val="75000"/>
                  </a:schemeClr>
                </a:solidFill>
              </a:defRPr>
            </a:lvl1pPr>
          </a:lstStyle>
          <a:p>
            <a:r>
              <a:rPr lang="en-US"/>
              <a:t>© 2018</a:t>
            </a:r>
            <a:endParaRPr lang="en-US" dirty="0"/>
          </a:p>
        </p:txBody>
      </p:sp>
      <p:sp>
        <p:nvSpPr>
          <p:cNvPr id="5" name="Footer Placeholder 4"/>
          <p:cNvSpPr>
            <a:spLocks noGrp="1"/>
          </p:cNvSpPr>
          <p:nvPr>
            <p:ph type="ftr" sz="quarter" idx="11"/>
          </p:nvPr>
        </p:nvSpPr>
        <p:spPr/>
        <p:txBody>
          <a:bodyPr/>
          <a:lstStyle>
            <a:lvl1pPr>
              <a:defRPr>
                <a:solidFill>
                  <a:schemeClr val="accent1">
                    <a:lumMod val="75000"/>
                  </a:schemeClr>
                </a:solidFill>
              </a:defRPr>
            </a:lvl1pPr>
          </a:lstStyle>
          <a:p>
            <a:r>
              <a:rPr lang="tr-TR" dirty="0"/>
              <a:t>Kuramdan Uygulamaya Programlama Öğretimi</a:t>
            </a: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schemeClr>
                </a:solidFill>
              </a:defRPr>
            </a:lvl1pPr>
          </a:lstStyle>
          <a:p>
            <a:fld id="{21BDECD0-44A4-40B4-8A9E-AC2682E4C7A3}" type="slidenum">
              <a:rPr lang="en-US" smtClean="0"/>
              <a:pPr/>
              <a:t>‹#›</a:t>
            </a:fld>
            <a:endParaRPr lang="en-US"/>
          </a:p>
        </p:txBody>
      </p:sp>
      <p:cxnSp>
        <p:nvCxnSpPr>
          <p:cNvPr id="10" name="Straight Connector 9"/>
          <p:cNvCxnSpPr/>
          <p:nvPr userDrawn="1"/>
        </p:nvCxnSpPr>
        <p:spPr>
          <a:xfrm>
            <a:off x="838200" y="6176963"/>
            <a:ext cx="10515599" cy="0"/>
          </a:xfrm>
          <a:prstGeom prst="line">
            <a:avLst/>
          </a:prstGeom>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838200" y="1690688"/>
            <a:ext cx="10515599" cy="0"/>
          </a:xfrm>
          <a:prstGeom prst="line">
            <a:avLst/>
          </a:prstGeom>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489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 2018</a:t>
            </a:r>
            <a:endParaRPr lang="en-US" dirty="0"/>
          </a:p>
        </p:txBody>
      </p:sp>
      <p:sp>
        <p:nvSpPr>
          <p:cNvPr id="5" name="Footer Placeholder 4"/>
          <p:cNvSpPr>
            <a:spLocks noGrp="1"/>
          </p:cNvSpPr>
          <p:nvPr>
            <p:ph type="ftr" sz="quarter" idx="11"/>
          </p:nvPr>
        </p:nvSpPr>
        <p:spPr/>
        <p:txBody>
          <a:bodyPr/>
          <a:lstStyle/>
          <a:p>
            <a:r>
              <a:rPr lang="tr-TR" dirty="0"/>
              <a:t>Kuramdan Uygulamaya Programlama Öğretimi</a:t>
            </a:r>
            <a:endParaRPr lang="en-US" dirty="0"/>
          </a:p>
        </p:txBody>
      </p:sp>
      <p:sp>
        <p:nvSpPr>
          <p:cNvPr id="6" name="Slide Number Placeholder 5"/>
          <p:cNvSpPr>
            <a:spLocks noGrp="1"/>
          </p:cNvSpPr>
          <p:nvPr>
            <p:ph type="sldNum" sz="quarter" idx="12"/>
          </p:nvPr>
        </p:nvSpPr>
        <p:spPr/>
        <p:txBody>
          <a:bodyPr/>
          <a:lstStyle/>
          <a:p>
            <a:fld id="{21BDECD0-44A4-40B4-8A9E-AC2682E4C7A3}" type="slidenum">
              <a:rPr lang="en-US" smtClean="0"/>
              <a:t>‹#›</a:t>
            </a:fld>
            <a:endParaRPr lang="en-US"/>
          </a:p>
        </p:txBody>
      </p:sp>
    </p:spTree>
    <p:extLst>
      <p:ext uri="{BB962C8B-B14F-4D97-AF65-F5344CB8AC3E}">
        <p14:creationId xmlns:p14="http://schemas.microsoft.com/office/powerpoint/2010/main" val="3985366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 2018</a:t>
            </a:r>
            <a:endParaRPr lang="en-US" dirty="0"/>
          </a:p>
        </p:txBody>
      </p:sp>
      <p:sp>
        <p:nvSpPr>
          <p:cNvPr id="6" name="Footer Placeholder 5"/>
          <p:cNvSpPr>
            <a:spLocks noGrp="1"/>
          </p:cNvSpPr>
          <p:nvPr>
            <p:ph type="ftr" sz="quarter" idx="11"/>
          </p:nvPr>
        </p:nvSpPr>
        <p:spPr/>
        <p:txBody>
          <a:bodyPr/>
          <a:lstStyle/>
          <a:p>
            <a:r>
              <a:rPr lang="tr-TR" dirty="0"/>
              <a:t>Kuramdan Uygulamaya Programlama Öğretimi</a:t>
            </a:r>
            <a:endParaRPr lang="en-US" dirty="0"/>
          </a:p>
        </p:txBody>
      </p:sp>
      <p:sp>
        <p:nvSpPr>
          <p:cNvPr id="7" name="Slide Number Placeholder 6"/>
          <p:cNvSpPr>
            <a:spLocks noGrp="1"/>
          </p:cNvSpPr>
          <p:nvPr>
            <p:ph type="sldNum" sz="quarter" idx="12"/>
          </p:nvPr>
        </p:nvSpPr>
        <p:spPr/>
        <p:txBody>
          <a:bodyPr/>
          <a:lstStyle/>
          <a:p>
            <a:fld id="{21BDECD0-44A4-40B4-8A9E-AC2682E4C7A3}" type="slidenum">
              <a:rPr lang="en-US" smtClean="0"/>
              <a:t>‹#›</a:t>
            </a:fld>
            <a:endParaRPr lang="en-US"/>
          </a:p>
        </p:txBody>
      </p:sp>
    </p:spTree>
    <p:extLst>
      <p:ext uri="{BB962C8B-B14F-4D97-AF65-F5344CB8AC3E}">
        <p14:creationId xmlns:p14="http://schemas.microsoft.com/office/powerpoint/2010/main" val="3279280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 2018</a:t>
            </a:r>
            <a:endParaRPr lang="en-US" dirty="0"/>
          </a:p>
        </p:txBody>
      </p:sp>
      <p:sp>
        <p:nvSpPr>
          <p:cNvPr id="8" name="Footer Placeholder 7"/>
          <p:cNvSpPr>
            <a:spLocks noGrp="1"/>
          </p:cNvSpPr>
          <p:nvPr>
            <p:ph type="ftr" sz="quarter" idx="11"/>
          </p:nvPr>
        </p:nvSpPr>
        <p:spPr/>
        <p:txBody>
          <a:bodyPr/>
          <a:lstStyle/>
          <a:p>
            <a:r>
              <a:rPr lang="tr-TR" dirty="0"/>
              <a:t>Kuramdan Uygulamaya Programlama Öğretimi</a:t>
            </a:r>
            <a:endParaRPr lang="en-US" dirty="0"/>
          </a:p>
        </p:txBody>
      </p:sp>
      <p:sp>
        <p:nvSpPr>
          <p:cNvPr id="9" name="Slide Number Placeholder 8"/>
          <p:cNvSpPr>
            <a:spLocks noGrp="1"/>
          </p:cNvSpPr>
          <p:nvPr>
            <p:ph type="sldNum" sz="quarter" idx="12"/>
          </p:nvPr>
        </p:nvSpPr>
        <p:spPr/>
        <p:txBody>
          <a:bodyPr/>
          <a:lstStyle/>
          <a:p>
            <a:fld id="{21BDECD0-44A4-40B4-8A9E-AC2682E4C7A3}" type="slidenum">
              <a:rPr lang="en-US" smtClean="0"/>
              <a:t>‹#›</a:t>
            </a:fld>
            <a:endParaRPr lang="en-US"/>
          </a:p>
        </p:txBody>
      </p:sp>
    </p:spTree>
    <p:extLst>
      <p:ext uri="{BB962C8B-B14F-4D97-AF65-F5344CB8AC3E}">
        <p14:creationId xmlns:p14="http://schemas.microsoft.com/office/powerpoint/2010/main" val="1968059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2018</a:t>
            </a:r>
            <a:endParaRPr lang="en-US" dirty="0"/>
          </a:p>
        </p:txBody>
      </p:sp>
      <p:sp>
        <p:nvSpPr>
          <p:cNvPr id="4" name="Footer Placeholder 3"/>
          <p:cNvSpPr>
            <a:spLocks noGrp="1"/>
          </p:cNvSpPr>
          <p:nvPr>
            <p:ph type="ftr" sz="quarter" idx="11"/>
          </p:nvPr>
        </p:nvSpPr>
        <p:spPr/>
        <p:txBody>
          <a:bodyPr/>
          <a:lstStyle/>
          <a:p>
            <a:r>
              <a:rPr lang="tr-TR" dirty="0"/>
              <a:t>Kuramdan Uygulamaya Programlama Öğretimi</a:t>
            </a:r>
            <a:endParaRPr lang="en-US" dirty="0"/>
          </a:p>
        </p:txBody>
      </p:sp>
      <p:sp>
        <p:nvSpPr>
          <p:cNvPr id="5" name="Slide Number Placeholder 4"/>
          <p:cNvSpPr>
            <a:spLocks noGrp="1"/>
          </p:cNvSpPr>
          <p:nvPr>
            <p:ph type="sldNum" sz="quarter" idx="12"/>
          </p:nvPr>
        </p:nvSpPr>
        <p:spPr/>
        <p:txBody>
          <a:bodyPr/>
          <a:lstStyle/>
          <a:p>
            <a:fld id="{21BDECD0-44A4-40B4-8A9E-AC2682E4C7A3}" type="slidenum">
              <a:rPr lang="en-US" smtClean="0"/>
              <a:t>‹#›</a:t>
            </a:fld>
            <a:endParaRPr lang="en-US"/>
          </a:p>
        </p:txBody>
      </p:sp>
    </p:spTree>
    <p:extLst>
      <p:ext uri="{BB962C8B-B14F-4D97-AF65-F5344CB8AC3E}">
        <p14:creationId xmlns:p14="http://schemas.microsoft.com/office/powerpoint/2010/main" val="1801848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2018</a:t>
            </a:r>
            <a:endParaRPr lang="en-US" dirty="0"/>
          </a:p>
        </p:txBody>
      </p:sp>
      <p:sp>
        <p:nvSpPr>
          <p:cNvPr id="3" name="Footer Placeholder 2"/>
          <p:cNvSpPr>
            <a:spLocks noGrp="1"/>
          </p:cNvSpPr>
          <p:nvPr>
            <p:ph type="ftr" sz="quarter" idx="11"/>
          </p:nvPr>
        </p:nvSpPr>
        <p:spPr/>
        <p:txBody>
          <a:bodyPr/>
          <a:lstStyle/>
          <a:p>
            <a:r>
              <a:rPr lang="tr-TR" dirty="0"/>
              <a:t>Kuramdan Uygulamaya Programlama Öğretimi</a:t>
            </a:r>
            <a:endParaRPr lang="en-US" dirty="0"/>
          </a:p>
        </p:txBody>
      </p:sp>
      <p:sp>
        <p:nvSpPr>
          <p:cNvPr id="4" name="Slide Number Placeholder 3"/>
          <p:cNvSpPr>
            <a:spLocks noGrp="1"/>
          </p:cNvSpPr>
          <p:nvPr>
            <p:ph type="sldNum" sz="quarter" idx="12"/>
          </p:nvPr>
        </p:nvSpPr>
        <p:spPr/>
        <p:txBody>
          <a:bodyPr/>
          <a:lstStyle/>
          <a:p>
            <a:fld id="{21BDECD0-44A4-40B4-8A9E-AC2682E4C7A3}" type="slidenum">
              <a:rPr lang="en-US" smtClean="0"/>
              <a:t>‹#›</a:t>
            </a:fld>
            <a:endParaRPr lang="en-US"/>
          </a:p>
        </p:txBody>
      </p:sp>
    </p:spTree>
    <p:extLst>
      <p:ext uri="{BB962C8B-B14F-4D97-AF65-F5344CB8AC3E}">
        <p14:creationId xmlns:p14="http://schemas.microsoft.com/office/powerpoint/2010/main" val="1285947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 2018</a:t>
            </a:r>
            <a:endParaRPr lang="en-US" dirty="0"/>
          </a:p>
        </p:txBody>
      </p:sp>
      <p:sp>
        <p:nvSpPr>
          <p:cNvPr id="6" name="Footer Placeholder 5"/>
          <p:cNvSpPr>
            <a:spLocks noGrp="1"/>
          </p:cNvSpPr>
          <p:nvPr>
            <p:ph type="ftr" sz="quarter" idx="11"/>
          </p:nvPr>
        </p:nvSpPr>
        <p:spPr/>
        <p:txBody>
          <a:bodyPr/>
          <a:lstStyle/>
          <a:p>
            <a:r>
              <a:rPr lang="tr-TR" dirty="0"/>
              <a:t>Kuramdan Uygulamaya Programlama Öğretimi</a:t>
            </a:r>
            <a:endParaRPr lang="en-US" dirty="0"/>
          </a:p>
        </p:txBody>
      </p:sp>
      <p:sp>
        <p:nvSpPr>
          <p:cNvPr id="7" name="Slide Number Placeholder 6"/>
          <p:cNvSpPr>
            <a:spLocks noGrp="1"/>
          </p:cNvSpPr>
          <p:nvPr>
            <p:ph type="sldNum" sz="quarter" idx="12"/>
          </p:nvPr>
        </p:nvSpPr>
        <p:spPr/>
        <p:txBody>
          <a:bodyPr/>
          <a:lstStyle/>
          <a:p>
            <a:fld id="{21BDECD0-44A4-40B4-8A9E-AC2682E4C7A3}" type="slidenum">
              <a:rPr lang="en-US" smtClean="0"/>
              <a:t>‹#›</a:t>
            </a:fld>
            <a:endParaRPr lang="en-US"/>
          </a:p>
        </p:txBody>
      </p:sp>
    </p:spTree>
    <p:extLst>
      <p:ext uri="{BB962C8B-B14F-4D97-AF65-F5344CB8AC3E}">
        <p14:creationId xmlns:p14="http://schemas.microsoft.com/office/powerpoint/2010/main" val="1207262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1">
                    <a:lumMod val="75000"/>
                  </a:schemeClr>
                </a:solidFill>
              </a:defRPr>
            </a:lvl1pPr>
          </a:lstStyle>
          <a:p>
            <a:r>
              <a:rPr lang="en-US"/>
              <a:t>© 2018</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lumMod val="75000"/>
                  </a:schemeClr>
                </a:solidFill>
              </a:defRPr>
            </a:lvl1pPr>
          </a:lstStyle>
          <a:p>
            <a:r>
              <a:rPr lang="tr-TR"/>
              <a:t>Kuramdan Uygulamaya Programlama Öğretimi</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defRPr>
            </a:lvl1pPr>
          </a:lstStyle>
          <a:p>
            <a:fld id="{21BDECD0-44A4-40B4-8A9E-AC2682E4C7A3}" type="slidenum">
              <a:rPr lang="en-US" smtClean="0"/>
              <a:pPr/>
              <a:t>‹#›</a:t>
            </a:fld>
            <a:endParaRPr lang="en-US" dirty="0"/>
          </a:p>
        </p:txBody>
      </p:sp>
      <p:cxnSp>
        <p:nvCxnSpPr>
          <p:cNvPr id="7" name="Straight Connector 6"/>
          <p:cNvCxnSpPr/>
          <p:nvPr userDrawn="1"/>
        </p:nvCxnSpPr>
        <p:spPr>
          <a:xfrm>
            <a:off x="838200" y="6176963"/>
            <a:ext cx="10515599" cy="0"/>
          </a:xfrm>
          <a:prstGeom prst="line">
            <a:avLst/>
          </a:prstGeom>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38200" y="1690688"/>
            <a:ext cx="10515599" cy="0"/>
          </a:xfrm>
          <a:prstGeom prst="line">
            <a:avLst/>
          </a:prstGeom>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0"/>
          <a:stretch>
            <a:fillRect/>
          </a:stretch>
        </p:blipFill>
        <p:spPr>
          <a:xfrm>
            <a:off x="10513574" y="9790"/>
            <a:ext cx="1680451" cy="1068456"/>
          </a:xfrm>
          <a:prstGeom prst="rect">
            <a:avLst/>
          </a:prstGeom>
        </p:spPr>
      </p:pic>
      <p:cxnSp>
        <p:nvCxnSpPr>
          <p:cNvPr id="10" name="Straight Connector 9"/>
          <p:cNvCxnSpPr/>
          <p:nvPr userDrawn="1"/>
        </p:nvCxnSpPr>
        <p:spPr>
          <a:xfrm>
            <a:off x="836772" y="1723444"/>
            <a:ext cx="10515599" cy="0"/>
          </a:xfrm>
          <a:prstGeom prst="line">
            <a:avLst/>
          </a:prstGeom>
          <a:ln>
            <a:solidFill>
              <a:schemeClr val="accent2">
                <a:lumMod val="75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38200" y="6209988"/>
            <a:ext cx="10515599" cy="0"/>
          </a:xfrm>
          <a:prstGeom prst="line">
            <a:avLst/>
          </a:prstGeom>
          <a:ln>
            <a:solidFill>
              <a:schemeClr val="accent2">
                <a:lumMod val="75000"/>
              </a:schemeClr>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49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p:txStyles>
    <p:title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https://lh3.googleusercontent.com/22EXwnEGjHUWr62J2LzaVaB2Kv1mI4hn1v2GwlfVr5pic2-HjruICANwKF5YJNEXp10=w720-h310"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https://d2e111jq13me73.cloudfront.net/sites/default/files/styles/review_gallery_thumbnail_large/public/screenshots/csm-app/thinklearncodeapillarappss1.jpg?itok=6F2rU5gA" TargetMode="External"/><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https://d2e111jq13me73.cloudfront.net/sites/default/files/styles/review_gallery_thumbnail_large/public/screenshots/csm-app/thinklearncodeapillarappss3.jpg?itok=e_ydGS33" TargetMode="External"/><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https://i.ytimg.com/vi/p80K7gfvWno/hqdefault.jpg" TargetMode="External"/><Relationship Id="rId2" Type="http://schemas.openxmlformats.org/officeDocument/2006/relationships/image" Target="../media/image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a:t>Bölüm 12</a:t>
            </a:r>
            <a:endParaRPr lang="en-US" dirty="0"/>
          </a:p>
        </p:txBody>
      </p:sp>
      <p:sp>
        <p:nvSpPr>
          <p:cNvPr id="3" name="Subtitle 2"/>
          <p:cNvSpPr>
            <a:spLocks noGrp="1"/>
          </p:cNvSpPr>
          <p:nvPr>
            <p:ph type="subTitle" idx="1"/>
          </p:nvPr>
        </p:nvSpPr>
        <p:spPr>
          <a:xfrm>
            <a:off x="1524000" y="3602038"/>
            <a:ext cx="9144000" cy="866445"/>
          </a:xfrm>
        </p:spPr>
        <p:txBody>
          <a:bodyPr/>
          <a:lstStyle/>
          <a:p>
            <a:r>
              <a:rPr lang="tr-TR" dirty="0">
                <a:solidFill>
                  <a:schemeClr val="bg2">
                    <a:lumMod val="50000"/>
                  </a:schemeClr>
                </a:solidFill>
              </a:rPr>
              <a:t>Programlama Öğretiminde Mobil Uygulamalar</a:t>
            </a:r>
            <a:endParaRPr lang="en-US" dirty="0">
              <a:solidFill>
                <a:schemeClr val="bg2">
                  <a:lumMod val="50000"/>
                </a:schemeClr>
              </a:solidFill>
            </a:endParaRPr>
          </a:p>
        </p:txBody>
      </p:sp>
      <p:sp>
        <p:nvSpPr>
          <p:cNvPr id="4" name="Subtitle 2"/>
          <p:cNvSpPr txBox="1">
            <a:spLocks/>
          </p:cNvSpPr>
          <p:nvPr/>
        </p:nvSpPr>
        <p:spPr>
          <a:xfrm>
            <a:off x="1524000" y="4919004"/>
            <a:ext cx="9144000" cy="8664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dirty="0">
                <a:solidFill>
                  <a:schemeClr val="accent2">
                    <a:lumMod val="75000"/>
                  </a:schemeClr>
                </a:solidFill>
              </a:rPr>
              <a:t>Dr. </a:t>
            </a:r>
            <a:r>
              <a:rPr lang="tr-TR" dirty="0" err="1">
                <a:solidFill>
                  <a:schemeClr val="accent2">
                    <a:lumMod val="75000"/>
                  </a:schemeClr>
                </a:solidFill>
              </a:rPr>
              <a:t>Öğr</a:t>
            </a:r>
            <a:r>
              <a:rPr lang="tr-TR" dirty="0">
                <a:solidFill>
                  <a:schemeClr val="accent2">
                    <a:lumMod val="75000"/>
                  </a:schemeClr>
                </a:solidFill>
              </a:rPr>
              <a:t>. Üyesi Elif Buğra KUZU DEMİR</a:t>
            </a:r>
            <a:endParaRPr lang="en-US" dirty="0">
              <a:solidFill>
                <a:schemeClr val="accent2">
                  <a:lumMod val="75000"/>
                </a:schemeClr>
              </a:solidFill>
            </a:endParaRPr>
          </a:p>
        </p:txBody>
      </p:sp>
    </p:spTree>
    <p:extLst>
      <p:ext uri="{BB962C8B-B14F-4D97-AF65-F5344CB8AC3E}">
        <p14:creationId xmlns:p14="http://schemas.microsoft.com/office/powerpoint/2010/main" val="2908792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814ADE-B310-4640-BE2E-BFF25E999132}"/>
              </a:ext>
            </a:extLst>
          </p:cNvPr>
          <p:cNvSpPr>
            <a:spLocks noGrp="1"/>
          </p:cNvSpPr>
          <p:nvPr>
            <p:ph type="title"/>
          </p:nvPr>
        </p:nvSpPr>
        <p:spPr/>
        <p:txBody>
          <a:bodyPr/>
          <a:lstStyle/>
          <a:p>
            <a:r>
              <a:rPr lang="tr-TR" dirty="0" err="1">
                <a:solidFill>
                  <a:schemeClr val="accent2"/>
                </a:solidFill>
              </a:rPr>
              <a:t>Code</a:t>
            </a:r>
            <a:r>
              <a:rPr lang="tr-TR" dirty="0">
                <a:solidFill>
                  <a:schemeClr val="accent2"/>
                </a:solidFill>
              </a:rPr>
              <a:t> </a:t>
            </a:r>
            <a:r>
              <a:rPr lang="tr-TR" dirty="0" err="1">
                <a:solidFill>
                  <a:schemeClr val="accent2"/>
                </a:solidFill>
              </a:rPr>
              <a:t>Karts</a:t>
            </a:r>
            <a:endParaRPr lang="tr-TR" dirty="0"/>
          </a:p>
        </p:txBody>
      </p:sp>
      <p:sp>
        <p:nvSpPr>
          <p:cNvPr id="8" name="Content Placeholder 7">
            <a:extLst>
              <a:ext uri="{FF2B5EF4-FFF2-40B4-BE49-F238E27FC236}">
                <a16:creationId xmlns:a16="http://schemas.microsoft.com/office/drawing/2014/main" id="{1640B83B-E02D-4143-A372-0E91D7CE191D}"/>
              </a:ext>
            </a:extLst>
          </p:cNvPr>
          <p:cNvSpPr>
            <a:spLocks noGrp="1"/>
          </p:cNvSpPr>
          <p:nvPr>
            <p:ph sz="half" idx="2"/>
          </p:nvPr>
        </p:nvSpPr>
        <p:spPr/>
        <p:txBody>
          <a:bodyPr anchor="ctr">
            <a:normAutofit/>
          </a:bodyPr>
          <a:lstStyle/>
          <a:p>
            <a:r>
              <a:rPr lang="tr-TR" b="1" dirty="0">
                <a:solidFill>
                  <a:schemeClr val="tx1">
                    <a:lumMod val="65000"/>
                    <a:lumOff val="35000"/>
                  </a:schemeClr>
                </a:solidFill>
              </a:rPr>
              <a:t>Dil Desteği: </a:t>
            </a:r>
            <a:r>
              <a:rPr lang="tr-TR" dirty="0">
                <a:solidFill>
                  <a:schemeClr val="tx1">
                    <a:lumMod val="65000"/>
                    <a:lumOff val="35000"/>
                  </a:schemeClr>
                </a:solidFill>
              </a:rPr>
              <a:t>Var</a:t>
            </a:r>
          </a:p>
          <a:p>
            <a:r>
              <a:rPr lang="tr-TR" b="1" dirty="0">
                <a:solidFill>
                  <a:schemeClr val="tx1">
                    <a:lumMod val="65000"/>
                    <a:lumOff val="35000"/>
                  </a:schemeClr>
                </a:solidFill>
              </a:rPr>
              <a:t>Ücret: </a:t>
            </a:r>
            <a:r>
              <a:rPr lang="tr-TR" dirty="0">
                <a:solidFill>
                  <a:schemeClr val="tx1">
                    <a:lumMod val="65000"/>
                    <a:lumOff val="35000"/>
                  </a:schemeClr>
                </a:solidFill>
              </a:rPr>
              <a:t>Kısmen ücretli</a:t>
            </a:r>
            <a:r>
              <a:rPr lang="tr-TR" sz="2000" dirty="0">
                <a:solidFill>
                  <a:schemeClr val="tx1">
                    <a:lumMod val="65000"/>
                    <a:lumOff val="35000"/>
                  </a:schemeClr>
                </a:solidFill>
              </a:rPr>
              <a:t> (İlk 10 seviye ücretsiz)</a:t>
            </a:r>
          </a:p>
          <a:p>
            <a:r>
              <a:rPr lang="tr-TR" b="1" dirty="0">
                <a:solidFill>
                  <a:schemeClr val="tx1">
                    <a:lumMod val="65000"/>
                    <a:lumOff val="35000"/>
                  </a:schemeClr>
                </a:solidFill>
              </a:rPr>
              <a:t>Kullanım Kolaylığı: </a:t>
            </a:r>
            <a:r>
              <a:rPr lang="tr-TR" dirty="0">
                <a:solidFill>
                  <a:schemeClr val="tx1">
                    <a:lumMod val="65000"/>
                    <a:lumOff val="35000"/>
                  </a:schemeClr>
                </a:solidFill>
              </a:rPr>
              <a:t>Kolay, okuryazarlık gerektirmiyor.</a:t>
            </a:r>
          </a:p>
          <a:p>
            <a:r>
              <a:rPr lang="tr-TR" b="1" dirty="0">
                <a:solidFill>
                  <a:schemeClr val="tx1">
                    <a:lumMod val="65000"/>
                    <a:lumOff val="35000"/>
                  </a:schemeClr>
                </a:solidFill>
              </a:rPr>
              <a:t>Platform: </a:t>
            </a:r>
            <a:r>
              <a:rPr lang="tr-TR" dirty="0" err="1">
                <a:solidFill>
                  <a:schemeClr val="tx1">
                    <a:lumMod val="65000"/>
                    <a:lumOff val="35000"/>
                  </a:schemeClr>
                </a:solidFill>
              </a:rPr>
              <a:t>Android</a:t>
            </a:r>
            <a:r>
              <a:rPr lang="tr-TR" dirty="0">
                <a:solidFill>
                  <a:schemeClr val="tx1">
                    <a:lumMod val="65000"/>
                    <a:lumOff val="35000"/>
                  </a:schemeClr>
                </a:solidFill>
              </a:rPr>
              <a:t> / </a:t>
            </a:r>
            <a:r>
              <a:rPr lang="tr-TR" dirty="0" err="1">
                <a:solidFill>
                  <a:schemeClr val="tx1">
                    <a:lumMod val="65000"/>
                    <a:lumOff val="35000"/>
                  </a:schemeClr>
                </a:solidFill>
              </a:rPr>
              <a:t>iOS</a:t>
            </a:r>
            <a:endParaRPr lang="tr-TR" dirty="0">
              <a:solidFill>
                <a:schemeClr val="tx1">
                  <a:lumMod val="65000"/>
                  <a:lumOff val="35000"/>
                </a:schemeClr>
              </a:solidFill>
            </a:endParaRPr>
          </a:p>
          <a:p>
            <a:pPr marL="0" indent="0">
              <a:buNone/>
            </a:pPr>
            <a:endParaRPr lang="tr-TR" sz="3200" dirty="0"/>
          </a:p>
        </p:txBody>
      </p:sp>
      <p:sp>
        <p:nvSpPr>
          <p:cNvPr id="4" name="Date Placeholder 3">
            <a:extLst>
              <a:ext uri="{FF2B5EF4-FFF2-40B4-BE49-F238E27FC236}">
                <a16:creationId xmlns:a16="http://schemas.microsoft.com/office/drawing/2014/main" id="{27DDBA05-018D-1A49-9864-A9678A8A6CA0}"/>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6AA2FD51-0659-E540-B850-275140B4C978}"/>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9AA00E65-F1DF-F546-91FE-F8BE5FB65AC7}"/>
              </a:ext>
            </a:extLst>
          </p:cNvPr>
          <p:cNvSpPr>
            <a:spLocks noGrp="1"/>
          </p:cNvSpPr>
          <p:nvPr>
            <p:ph type="sldNum" sz="quarter" idx="12"/>
          </p:nvPr>
        </p:nvSpPr>
        <p:spPr/>
        <p:txBody>
          <a:bodyPr/>
          <a:lstStyle/>
          <a:p>
            <a:fld id="{21BDECD0-44A4-40B4-8A9E-AC2682E4C7A3}" type="slidenum">
              <a:rPr lang="en-US" smtClean="0"/>
              <a:pPr/>
              <a:t>10</a:t>
            </a:fld>
            <a:endParaRPr lang="en-US"/>
          </a:p>
        </p:txBody>
      </p:sp>
      <p:sp>
        <p:nvSpPr>
          <p:cNvPr id="9" name="Rectangle 2">
            <a:extLst>
              <a:ext uri="{FF2B5EF4-FFF2-40B4-BE49-F238E27FC236}">
                <a16:creationId xmlns:a16="http://schemas.microsoft.com/office/drawing/2014/main" id="{9023FC64-B5E0-2643-82C6-216F2EA9BFA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11" name="Picture 16" descr="code karts google play ile ilgili gÃ¶rsel sonucu">
            <a:extLst>
              <a:ext uri="{FF2B5EF4-FFF2-40B4-BE49-F238E27FC236}">
                <a16:creationId xmlns:a16="http://schemas.microsoft.com/office/drawing/2014/main" id="{D326F28F-7512-364E-80D1-519C0E6B2F7E}"/>
              </a:ext>
            </a:extLst>
          </p:cNvPr>
          <p:cNvPicPr>
            <a:picLocks noGrp="1" noChangeAspect="1" noChangeArrowheads="1"/>
          </p:cNvPicPr>
          <p:nvPr>
            <p:ph sz="half" idx="1"/>
          </p:nvPr>
        </p:nvPicPr>
        <p:blipFill>
          <a:blip r:embed="rId2" r:link="rId3">
            <a:extLst>
              <a:ext uri="{28A0092B-C50C-407E-A947-70E740481C1C}">
                <a14:useLocalDpi xmlns:a14="http://schemas.microsoft.com/office/drawing/2010/main" val="0"/>
              </a:ext>
            </a:extLst>
          </a:blip>
          <a:srcRect/>
          <a:stretch>
            <a:fillRect/>
          </a:stretch>
        </p:blipFill>
        <p:spPr bwMode="auto">
          <a:xfrm>
            <a:off x="838200" y="2056626"/>
            <a:ext cx="5181600" cy="38893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5D8820D7-36E5-8242-B541-015C2DB211E6}"/>
              </a:ext>
            </a:extLst>
          </p:cNvPr>
          <p:cNvGraphicFramePr>
            <a:graphicFrameLocks noGrp="1"/>
          </p:cNvGraphicFramePr>
          <p:nvPr>
            <p:extLst>
              <p:ext uri="{D42A27DB-BD31-4B8C-83A1-F6EECF244321}">
                <p14:modId xmlns:p14="http://schemas.microsoft.com/office/powerpoint/2010/main" val="2600747226"/>
              </p:ext>
            </p:extLst>
          </p:nvPr>
        </p:nvGraphicFramePr>
        <p:xfrm>
          <a:off x="838200" y="5994654"/>
          <a:ext cx="7022690" cy="137160"/>
        </p:xfrm>
        <a:graphic>
          <a:graphicData uri="http://schemas.openxmlformats.org/drawingml/2006/table">
            <a:tbl>
              <a:tblPr firstRow="1" firstCol="1" bandRow="1">
                <a:tableStyleId>{5C22544A-7EE6-4342-B048-85BDC9FD1C3A}</a:tableStyleId>
              </a:tblPr>
              <a:tblGrid>
                <a:gridCol w="7022690">
                  <a:extLst>
                    <a:ext uri="{9D8B030D-6E8A-4147-A177-3AD203B41FA5}">
                      <a16:colId xmlns:a16="http://schemas.microsoft.com/office/drawing/2014/main" val="1274134241"/>
                    </a:ext>
                  </a:extLst>
                </a:gridCol>
              </a:tblGrid>
              <a:tr h="0">
                <a:tc>
                  <a:txBody>
                    <a:bodyPr/>
                    <a:lstStyle/>
                    <a:p>
                      <a:pPr algn="l">
                        <a:spcAft>
                          <a:spcPts val="0"/>
                        </a:spcAft>
                      </a:pPr>
                      <a:r>
                        <a:rPr lang="en-US" sz="900" b="0" u="none" dirty="0" err="1">
                          <a:solidFill>
                            <a:schemeClr val="tx1"/>
                          </a:solidFill>
                          <a:effectLst/>
                        </a:rPr>
                        <a:t>Şekil</a:t>
                      </a:r>
                      <a:r>
                        <a:rPr lang="en-US" sz="900" b="0" u="none" dirty="0">
                          <a:solidFill>
                            <a:schemeClr val="tx1"/>
                          </a:solidFill>
                          <a:effectLst/>
                        </a:rPr>
                        <a:t> 3.  https://play.google.com/store/apps/details?id=com.edokiacademy.babycoding&amp;hl=</a:t>
                      </a:r>
                      <a:r>
                        <a:rPr lang="en-US" sz="900" b="0" u="none" dirty="0" err="1">
                          <a:solidFill>
                            <a:schemeClr val="tx1"/>
                          </a:solidFill>
                          <a:effectLst/>
                        </a:rPr>
                        <a:t>en_US</a:t>
                      </a:r>
                      <a:endParaRPr lang="tr-TR" sz="1200" b="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66687801"/>
                  </a:ext>
                </a:extLst>
              </a:tr>
            </a:tbl>
          </a:graphicData>
        </a:graphic>
      </p:graphicFrame>
    </p:spTree>
    <p:extLst>
      <p:ext uri="{BB962C8B-B14F-4D97-AF65-F5344CB8AC3E}">
        <p14:creationId xmlns:p14="http://schemas.microsoft.com/office/powerpoint/2010/main" val="697652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1E5F6-E8E4-6E4B-9A5E-D00072966301}"/>
              </a:ext>
            </a:extLst>
          </p:cNvPr>
          <p:cNvSpPr>
            <a:spLocks noGrp="1"/>
          </p:cNvSpPr>
          <p:nvPr>
            <p:ph type="title"/>
          </p:nvPr>
        </p:nvSpPr>
        <p:spPr/>
        <p:txBody>
          <a:bodyPr vert="horz" lIns="91440" tIns="45720" rIns="91440" bIns="45720" rtlCol="0" anchor="ctr">
            <a:normAutofit/>
          </a:bodyPr>
          <a:lstStyle/>
          <a:p>
            <a:r>
              <a:rPr lang="tr-TR" dirty="0" err="1">
                <a:solidFill>
                  <a:schemeClr val="accent2"/>
                </a:solidFill>
              </a:rPr>
              <a:t>Think</a:t>
            </a:r>
            <a:r>
              <a:rPr lang="tr-TR" dirty="0">
                <a:solidFill>
                  <a:schemeClr val="accent2"/>
                </a:solidFill>
              </a:rPr>
              <a:t> </a:t>
            </a:r>
            <a:r>
              <a:rPr lang="tr-TR" dirty="0" err="1">
                <a:solidFill>
                  <a:schemeClr val="accent2"/>
                </a:solidFill>
              </a:rPr>
              <a:t>and</a:t>
            </a:r>
            <a:r>
              <a:rPr lang="tr-TR" dirty="0">
                <a:solidFill>
                  <a:schemeClr val="accent2"/>
                </a:solidFill>
              </a:rPr>
              <a:t> </a:t>
            </a:r>
            <a:r>
              <a:rPr lang="tr-TR" dirty="0" err="1">
                <a:solidFill>
                  <a:schemeClr val="accent2"/>
                </a:solidFill>
              </a:rPr>
              <a:t>Learn</a:t>
            </a:r>
            <a:r>
              <a:rPr lang="tr-TR" dirty="0">
                <a:solidFill>
                  <a:schemeClr val="accent2"/>
                </a:solidFill>
              </a:rPr>
              <a:t>: </a:t>
            </a:r>
            <a:r>
              <a:rPr lang="tr-TR" dirty="0" err="1">
                <a:solidFill>
                  <a:schemeClr val="accent2"/>
                </a:solidFill>
              </a:rPr>
              <a:t>Code</a:t>
            </a:r>
            <a:r>
              <a:rPr lang="tr-TR" dirty="0">
                <a:solidFill>
                  <a:schemeClr val="accent2"/>
                </a:solidFill>
              </a:rPr>
              <a:t>-a-</a:t>
            </a:r>
            <a:r>
              <a:rPr lang="tr-TR" dirty="0" err="1">
                <a:solidFill>
                  <a:schemeClr val="accent2"/>
                </a:solidFill>
              </a:rPr>
              <a:t>Pillar</a:t>
            </a:r>
            <a:r>
              <a:rPr lang="tr-TR" dirty="0">
                <a:solidFill>
                  <a:schemeClr val="accent2"/>
                </a:solidFill>
              </a:rPr>
              <a:t> </a:t>
            </a:r>
          </a:p>
        </p:txBody>
      </p:sp>
      <p:sp>
        <p:nvSpPr>
          <p:cNvPr id="7" name="Content Placeholder 6">
            <a:extLst>
              <a:ext uri="{FF2B5EF4-FFF2-40B4-BE49-F238E27FC236}">
                <a16:creationId xmlns:a16="http://schemas.microsoft.com/office/drawing/2014/main" id="{936FE40D-204B-6C42-8FCC-CFBEFD342144}"/>
              </a:ext>
            </a:extLst>
          </p:cNvPr>
          <p:cNvSpPr>
            <a:spLocks noGrp="1"/>
          </p:cNvSpPr>
          <p:nvPr>
            <p:ph sz="half" idx="1"/>
          </p:nvPr>
        </p:nvSpPr>
        <p:spPr/>
        <p:txBody>
          <a:bodyPr anchor="ctr">
            <a:normAutofit/>
          </a:bodyPr>
          <a:lstStyle/>
          <a:p>
            <a:pPr lvl="0"/>
            <a:r>
              <a:rPr lang="tr-TR" sz="2400" b="1" dirty="0">
                <a:solidFill>
                  <a:prstClr val="black">
                    <a:lumMod val="65000"/>
                    <a:lumOff val="35000"/>
                  </a:prstClr>
                </a:solidFill>
              </a:rPr>
              <a:t>Amaç: </a:t>
            </a:r>
            <a:r>
              <a:rPr lang="tr-TR" sz="2400" dirty="0">
                <a:solidFill>
                  <a:prstClr val="black">
                    <a:lumMod val="65000"/>
                    <a:lumOff val="35000"/>
                  </a:prstClr>
                </a:solidFill>
              </a:rPr>
              <a:t>Bir tırtılı yıldız ile belirlenen hedefe ulaştırabilmek için kod tuğlalarını kullanarak ön kodlama becerilerinin kazandırılması . </a:t>
            </a:r>
          </a:p>
          <a:p>
            <a:r>
              <a:rPr lang="tr-TR" sz="2400" b="1" dirty="0">
                <a:solidFill>
                  <a:prstClr val="black">
                    <a:lumMod val="65000"/>
                    <a:lumOff val="35000"/>
                  </a:prstClr>
                </a:solidFill>
              </a:rPr>
              <a:t>Beceriler: </a:t>
            </a:r>
            <a:r>
              <a:rPr lang="tr-TR" sz="2400" dirty="0">
                <a:solidFill>
                  <a:prstClr val="black">
                    <a:lumMod val="65000"/>
                    <a:lumOff val="35000"/>
                  </a:prstClr>
                </a:solidFill>
              </a:rPr>
              <a:t>Sorun tanılama, sıralama, problem çözme</a:t>
            </a:r>
          </a:p>
          <a:p>
            <a:pPr lvl="0"/>
            <a:r>
              <a:rPr lang="tr-TR" sz="2400" b="1" dirty="0">
                <a:solidFill>
                  <a:prstClr val="black">
                    <a:lumMod val="65000"/>
                    <a:lumOff val="35000"/>
                  </a:prstClr>
                </a:solidFill>
              </a:rPr>
              <a:t>Yapı: </a:t>
            </a:r>
            <a:r>
              <a:rPr lang="tr-TR" sz="2400" dirty="0">
                <a:solidFill>
                  <a:prstClr val="black">
                    <a:lumMod val="65000"/>
                    <a:lumOff val="35000"/>
                  </a:prstClr>
                </a:solidFill>
              </a:rPr>
              <a:t>Basitten karmaşığa, doğrusal</a:t>
            </a:r>
          </a:p>
          <a:p>
            <a:pPr lvl="0"/>
            <a:r>
              <a:rPr lang="tr-TR" sz="2400" b="1" dirty="0">
                <a:solidFill>
                  <a:prstClr val="black">
                    <a:lumMod val="65000"/>
                    <a:lumOff val="35000"/>
                  </a:prstClr>
                </a:solidFill>
              </a:rPr>
              <a:t>Tür: </a:t>
            </a:r>
            <a:r>
              <a:rPr lang="tr-TR" sz="2400" dirty="0">
                <a:solidFill>
                  <a:prstClr val="black">
                    <a:lumMod val="65000"/>
                    <a:lumOff val="35000"/>
                  </a:prstClr>
                </a:solidFill>
              </a:rPr>
              <a:t>Yapboz tabanlı (yönlendirme okları)</a:t>
            </a:r>
          </a:p>
        </p:txBody>
      </p:sp>
      <p:sp>
        <p:nvSpPr>
          <p:cNvPr id="4" name="Date Placeholder 3">
            <a:extLst>
              <a:ext uri="{FF2B5EF4-FFF2-40B4-BE49-F238E27FC236}">
                <a16:creationId xmlns:a16="http://schemas.microsoft.com/office/drawing/2014/main" id="{86AD8F86-E4D5-D040-8503-54D2DF6A2D92}"/>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423E44EF-447D-164F-97AB-E317AC4C3BC0}"/>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CEC41A4D-7148-7540-98F4-69DB6C3C9BEB}"/>
              </a:ext>
            </a:extLst>
          </p:cNvPr>
          <p:cNvSpPr>
            <a:spLocks noGrp="1"/>
          </p:cNvSpPr>
          <p:nvPr>
            <p:ph type="sldNum" sz="quarter" idx="12"/>
          </p:nvPr>
        </p:nvSpPr>
        <p:spPr/>
        <p:txBody>
          <a:bodyPr/>
          <a:lstStyle/>
          <a:p>
            <a:fld id="{21BDECD0-44A4-40B4-8A9E-AC2682E4C7A3}" type="slidenum">
              <a:rPr lang="en-US" smtClean="0"/>
              <a:pPr/>
              <a:t>11</a:t>
            </a:fld>
            <a:endParaRPr lang="en-US"/>
          </a:p>
        </p:txBody>
      </p:sp>
      <p:sp>
        <p:nvSpPr>
          <p:cNvPr id="3" name="Rectangle 2">
            <a:extLst>
              <a:ext uri="{FF2B5EF4-FFF2-40B4-BE49-F238E27FC236}">
                <a16:creationId xmlns:a16="http://schemas.microsoft.com/office/drawing/2014/main" id="{F8D31B95-10A9-B348-92DD-91915229227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10" name="Picture 22" descr="https://d2e111jq13me73.cloudfront.net/sites/default/files/styles/review_gallery_thumbnail_large/public/screenshots/csm-app/thinklearncodeapillarappss1.jpg?itok=6F2rU5gA">
            <a:extLst>
              <a:ext uri="{FF2B5EF4-FFF2-40B4-BE49-F238E27FC236}">
                <a16:creationId xmlns:a16="http://schemas.microsoft.com/office/drawing/2014/main" id="{D030562D-9655-9A46-92B8-E9705D226EE6}"/>
              </a:ext>
            </a:extLst>
          </p:cNvPr>
          <p:cNvPicPr>
            <a:picLocks noGrp="1" noChangeAspect="1" noChangeArrowheads="1"/>
          </p:cNvPicPr>
          <p:nvPr>
            <p:ph sz="half" idx="2"/>
          </p:nvPr>
        </p:nvPicPr>
        <p:blipFill>
          <a:blip r:embed="rId2" r:link="rId3">
            <a:extLst>
              <a:ext uri="{28A0092B-C50C-407E-A947-70E740481C1C}">
                <a14:useLocalDpi xmlns:a14="http://schemas.microsoft.com/office/drawing/2010/main" val="0"/>
              </a:ext>
            </a:extLst>
          </a:blip>
          <a:srcRect/>
          <a:stretch>
            <a:fillRect/>
          </a:stretch>
        </p:blipFill>
        <p:spPr bwMode="auto">
          <a:xfrm>
            <a:off x="6172200" y="2543969"/>
            <a:ext cx="5181600" cy="29146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5B9D1F1-BF4C-4148-9E41-2FF73D34D9E3}"/>
              </a:ext>
            </a:extLst>
          </p:cNvPr>
          <p:cNvSpPr/>
          <p:nvPr/>
        </p:nvSpPr>
        <p:spPr>
          <a:xfrm>
            <a:off x="826625" y="5966709"/>
            <a:ext cx="8396748" cy="230832"/>
          </a:xfrm>
          <a:prstGeom prst="rect">
            <a:avLst/>
          </a:prstGeom>
        </p:spPr>
        <p:txBody>
          <a:bodyPr wrap="square">
            <a:spAutoFit/>
          </a:bodyPr>
          <a:lstStyle/>
          <a:p>
            <a:r>
              <a:rPr lang="tr-TR" sz="900" dirty="0"/>
              <a:t>Şekil 4 .https://www.commonsensemedia.org/app-reviews/think-learn-code-a-pillar </a:t>
            </a:r>
          </a:p>
        </p:txBody>
      </p:sp>
    </p:spTree>
    <p:extLst>
      <p:ext uri="{BB962C8B-B14F-4D97-AF65-F5344CB8AC3E}">
        <p14:creationId xmlns:p14="http://schemas.microsoft.com/office/powerpoint/2010/main" val="2420677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8445-33C1-D041-97D2-04090168D2D7}"/>
              </a:ext>
            </a:extLst>
          </p:cNvPr>
          <p:cNvSpPr>
            <a:spLocks noGrp="1"/>
          </p:cNvSpPr>
          <p:nvPr>
            <p:ph type="title"/>
          </p:nvPr>
        </p:nvSpPr>
        <p:spPr/>
        <p:txBody>
          <a:bodyPr/>
          <a:lstStyle/>
          <a:p>
            <a:r>
              <a:rPr lang="tr-TR" dirty="0" err="1">
                <a:solidFill>
                  <a:schemeClr val="accent2"/>
                </a:solidFill>
              </a:rPr>
              <a:t>Think</a:t>
            </a:r>
            <a:r>
              <a:rPr lang="tr-TR" dirty="0">
                <a:solidFill>
                  <a:schemeClr val="accent2"/>
                </a:solidFill>
              </a:rPr>
              <a:t> </a:t>
            </a:r>
            <a:r>
              <a:rPr lang="tr-TR" dirty="0" err="1">
                <a:solidFill>
                  <a:schemeClr val="accent2"/>
                </a:solidFill>
              </a:rPr>
              <a:t>and</a:t>
            </a:r>
            <a:r>
              <a:rPr lang="tr-TR" dirty="0">
                <a:solidFill>
                  <a:schemeClr val="accent2"/>
                </a:solidFill>
              </a:rPr>
              <a:t> </a:t>
            </a:r>
            <a:r>
              <a:rPr lang="tr-TR" dirty="0" err="1">
                <a:solidFill>
                  <a:schemeClr val="accent2"/>
                </a:solidFill>
              </a:rPr>
              <a:t>Learn</a:t>
            </a:r>
            <a:r>
              <a:rPr lang="tr-TR" dirty="0">
                <a:solidFill>
                  <a:schemeClr val="accent2"/>
                </a:solidFill>
              </a:rPr>
              <a:t>: </a:t>
            </a:r>
            <a:r>
              <a:rPr lang="tr-TR" dirty="0" err="1">
                <a:solidFill>
                  <a:schemeClr val="accent2"/>
                </a:solidFill>
              </a:rPr>
              <a:t>Code</a:t>
            </a:r>
            <a:r>
              <a:rPr lang="tr-TR" dirty="0">
                <a:solidFill>
                  <a:schemeClr val="accent2"/>
                </a:solidFill>
              </a:rPr>
              <a:t>-a-</a:t>
            </a:r>
            <a:r>
              <a:rPr lang="tr-TR" dirty="0" err="1">
                <a:solidFill>
                  <a:schemeClr val="accent2"/>
                </a:solidFill>
              </a:rPr>
              <a:t>Pillar</a:t>
            </a:r>
            <a:r>
              <a:rPr lang="tr-TR" dirty="0">
                <a:solidFill>
                  <a:schemeClr val="accent2"/>
                </a:solidFill>
              </a:rPr>
              <a:t> </a:t>
            </a:r>
            <a:endParaRPr lang="tr-TR" dirty="0"/>
          </a:p>
        </p:txBody>
      </p:sp>
      <p:sp>
        <p:nvSpPr>
          <p:cNvPr id="4" name="Content Placeholder 3">
            <a:extLst>
              <a:ext uri="{FF2B5EF4-FFF2-40B4-BE49-F238E27FC236}">
                <a16:creationId xmlns:a16="http://schemas.microsoft.com/office/drawing/2014/main" id="{C3C7E55E-3D6A-2547-A5E5-C4483C9133F1}"/>
              </a:ext>
            </a:extLst>
          </p:cNvPr>
          <p:cNvSpPr>
            <a:spLocks noGrp="1"/>
          </p:cNvSpPr>
          <p:nvPr>
            <p:ph sz="half" idx="2"/>
          </p:nvPr>
        </p:nvSpPr>
        <p:spPr/>
        <p:txBody>
          <a:bodyPr anchor="ctr"/>
          <a:lstStyle/>
          <a:p>
            <a:pPr lvl="0"/>
            <a:r>
              <a:rPr lang="tr-TR" b="1" dirty="0">
                <a:solidFill>
                  <a:prstClr val="black">
                    <a:lumMod val="65000"/>
                    <a:lumOff val="35000"/>
                  </a:prstClr>
                </a:solidFill>
              </a:rPr>
              <a:t>Dil Desteği: </a:t>
            </a:r>
            <a:r>
              <a:rPr lang="tr-TR" dirty="0">
                <a:solidFill>
                  <a:prstClr val="black">
                    <a:lumMod val="65000"/>
                    <a:lumOff val="35000"/>
                  </a:prstClr>
                </a:solidFill>
              </a:rPr>
              <a:t>Yok</a:t>
            </a:r>
          </a:p>
          <a:p>
            <a:pPr lvl="0"/>
            <a:r>
              <a:rPr lang="tr-TR" b="1" dirty="0">
                <a:solidFill>
                  <a:prstClr val="black">
                    <a:lumMod val="65000"/>
                    <a:lumOff val="35000"/>
                  </a:prstClr>
                </a:solidFill>
              </a:rPr>
              <a:t>Ücret: </a:t>
            </a:r>
            <a:r>
              <a:rPr lang="tr-TR" dirty="0">
                <a:solidFill>
                  <a:prstClr val="black">
                    <a:lumMod val="65000"/>
                    <a:lumOff val="35000"/>
                  </a:prstClr>
                </a:solidFill>
              </a:rPr>
              <a:t>Ücretsiz</a:t>
            </a:r>
          </a:p>
          <a:p>
            <a:r>
              <a:rPr lang="tr-TR" b="1" dirty="0">
                <a:solidFill>
                  <a:prstClr val="black">
                    <a:lumMod val="65000"/>
                    <a:lumOff val="35000"/>
                  </a:prstClr>
                </a:solidFill>
              </a:rPr>
              <a:t>Kullanım Kolaylığı: </a:t>
            </a:r>
            <a:r>
              <a:rPr lang="tr-TR" dirty="0">
                <a:solidFill>
                  <a:prstClr val="black">
                    <a:lumMod val="65000"/>
                    <a:lumOff val="35000"/>
                  </a:prstClr>
                </a:solidFill>
              </a:rPr>
              <a:t>Ebeveyn veya öğretmen desteği gerekebilir </a:t>
            </a:r>
          </a:p>
          <a:p>
            <a:pPr lvl="0"/>
            <a:r>
              <a:rPr lang="tr-TR" b="1" dirty="0">
                <a:solidFill>
                  <a:prstClr val="black">
                    <a:lumMod val="65000"/>
                    <a:lumOff val="35000"/>
                  </a:prstClr>
                </a:solidFill>
              </a:rPr>
              <a:t>Platform: </a:t>
            </a:r>
            <a:r>
              <a:rPr lang="tr-TR" dirty="0" err="1">
                <a:solidFill>
                  <a:prstClr val="black">
                    <a:lumMod val="65000"/>
                    <a:lumOff val="35000"/>
                  </a:prstClr>
                </a:solidFill>
              </a:rPr>
              <a:t>Android</a:t>
            </a:r>
            <a:r>
              <a:rPr lang="tr-TR" dirty="0">
                <a:solidFill>
                  <a:prstClr val="black">
                    <a:lumMod val="65000"/>
                    <a:lumOff val="35000"/>
                  </a:prstClr>
                </a:solidFill>
              </a:rPr>
              <a:t> / </a:t>
            </a:r>
            <a:r>
              <a:rPr lang="tr-TR" dirty="0" err="1">
                <a:solidFill>
                  <a:prstClr val="black">
                    <a:lumMod val="65000"/>
                    <a:lumOff val="35000"/>
                  </a:prstClr>
                </a:solidFill>
              </a:rPr>
              <a:t>iOS</a:t>
            </a:r>
            <a:endParaRPr lang="tr-TR" dirty="0">
              <a:solidFill>
                <a:prstClr val="black">
                  <a:lumMod val="65000"/>
                  <a:lumOff val="35000"/>
                </a:prstClr>
              </a:solidFill>
            </a:endParaRPr>
          </a:p>
        </p:txBody>
      </p:sp>
      <p:sp>
        <p:nvSpPr>
          <p:cNvPr id="5" name="Date Placeholder 4">
            <a:extLst>
              <a:ext uri="{FF2B5EF4-FFF2-40B4-BE49-F238E27FC236}">
                <a16:creationId xmlns:a16="http://schemas.microsoft.com/office/drawing/2014/main" id="{97B149DA-4DF0-7045-A90E-D5F207232B6B}"/>
              </a:ext>
            </a:extLst>
          </p:cNvPr>
          <p:cNvSpPr>
            <a:spLocks noGrp="1"/>
          </p:cNvSpPr>
          <p:nvPr>
            <p:ph type="dt" sz="half" idx="10"/>
          </p:nvPr>
        </p:nvSpPr>
        <p:spPr/>
        <p:txBody>
          <a:bodyPr/>
          <a:lstStyle/>
          <a:p>
            <a:r>
              <a:rPr lang="en-US"/>
              <a:t>© 2018</a:t>
            </a:r>
            <a:endParaRPr lang="en-US" dirty="0"/>
          </a:p>
        </p:txBody>
      </p:sp>
      <p:sp>
        <p:nvSpPr>
          <p:cNvPr id="6" name="Footer Placeholder 5">
            <a:extLst>
              <a:ext uri="{FF2B5EF4-FFF2-40B4-BE49-F238E27FC236}">
                <a16:creationId xmlns:a16="http://schemas.microsoft.com/office/drawing/2014/main" id="{6E527639-1A02-E64F-825C-E637A40D95B8}"/>
              </a:ext>
            </a:extLst>
          </p:cNvPr>
          <p:cNvSpPr>
            <a:spLocks noGrp="1"/>
          </p:cNvSpPr>
          <p:nvPr>
            <p:ph type="ftr" sz="quarter" idx="11"/>
          </p:nvPr>
        </p:nvSpPr>
        <p:spPr/>
        <p:txBody>
          <a:bodyPr/>
          <a:lstStyle/>
          <a:p>
            <a:r>
              <a:rPr lang="tr-TR"/>
              <a:t>Kuramdan Uygulamaya Programlama Öğretimi</a:t>
            </a:r>
            <a:endParaRPr lang="en-US" dirty="0"/>
          </a:p>
        </p:txBody>
      </p:sp>
      <p:sp>
        <p:nvSpPr>
          <p:cNvPr id="7" name="Slide Number Placeholder 6">
            <a:extLst>
              <a:ext uri="{FF2B5EF4-FFF2-40B4-BE49-F238E27FC236}">
                <a16:creationId xmlns:a16="http://schemas.microsoft.com/office/drawing/2014/main" id="{55A6C034-190B-BF43-AB6E-47A10DFF42FD}"/>
              </a:ext>
            </a:extLst>
          </p:cNvPr>
          <p:cNvSpPr>
            <a:spLocks noGrp="1"/>
          </p:cNvSpPr>
          <p:nvPr>
            <p:ph type="sldNum" sz="quarter" idx="12"/>
          </p:nvPr>
        </p:nvSpPr>
        <p:spPr/>
        <p:txBody>
          <a:bodyPr/>
          <a:lstStyle/>
          <a:p>
            <a:fld id="{21BDECD0-44A4-40B4-8A9E-AC2682E4C7A3}" type="slidenum">
              <a:rPr lang="en-US" smtClean="0"/>
              <a:t>12</a:t>
            </a:fld>
            <a:endParaRPr lang="en-US"/>
          </a:p>
        </p:txBody>
      </p:sp>
      <p:sp>
        <p:nvSpPr>
          <p:cNvPr id="8" name="Rectangle 2">
            <a:extLst>
              <a:ext uri="{FF2B5EF4-FFF2-40B4-BE49-F238E27FC236}">
                <a16:creationId xmlns:a16="http://schemas.microsoft.com/office/drawing/2014/main" id="{0F1EADD8-EBF6-954E-9921-86E0AC9E83D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10" name="Picture 23" descr="https://d2e111jq13me73.cloudfront.net/sites/default/files/styles/review_gallery_thumbnail_large/public/screenshots/csm-app/thinklearncodeapillarappss3.jpg?itok=e_ydGS33">
            <a:extLst>
              <a:ext uri="{FF2B5EF4-FFF2-40B4-BE49-F238E27FC236}">
                <a16:creationId xmlns:a16="http://schemas.microsoft.com/office/drawing/2014/main" id="{EB4C25EF-B410-0B4E-B52F-734D41852268}"/>
              </a:ext>
            </a:extLst>
          </p:cNvPr>
          <p:cNvPicPr>
            <a:picLocks noGrp="1" noChangeAspect="1" noChangeArrowheads="1"/>
          </p:cNvPicPr>
          <p:nvPr>
            <p:ph sz="half" idx="1"/>
          </p:nvPr>
        </p:nvPicPr>
        <p:blipFill>
          <a:blip r:embed="rId2" r:link="rId3">
            <a:extLst>
              <a:ext uri="{28A0092B-C50C-407E-A947-70E740481C1C}">
                <a14:useLocalDpi xmlns:a14="http://schemas.microsoft.com/office/drawing/2010/main" val="0"/>
              </a:ext>
            </a:extLst>
          </a:blip>
          <a:srcRect/>
          <a:stretch>
            <a:fillRect/>
          </a:stretch>
        </p:blipFill>
        <p:spPr bwMode="auto">
          <a:xfrm>
            <a:off x="838200" y="2543969"/>
            <a:ext cx="5181600" cy="2914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CB3A28-9C21-194D-A18A-BDEF5E129F64}"/>
              </a:ext>
            </a:extLst>
          </p:cNvPr>
          <p:cNvSpPr/>
          <p:nvPr/>
        </p:nvSpPr>
        <p:spPr>
          <a:xfrm>
            <a:off x="838200" y="5946131"/>
            <a:ext cx="8396748" cy="230832"/>
          </a:xfrm>
          <a:prstGeom prst="rect">
            <a:avLst/>
          </a:prstGeom>
        </p:spPr>
        <p:txBody>
          <a:bodyPr wrap="square">
            <a:spAutoFit/>
          </a:bodyPr>
          <a:lstStyle/>
          <a:p>
            <a:r>
              <a:rPr lang="tr-TR" sz="900" dirty="0"/>
              <a:t>Şekil 5 .https://www.commonsensemedia.org/app-reviews/think-learn-code-a-pillar </a:t>
            </a:r>
          </a:p>
        </p:txBody>
      </p:sp>
    </p:spTree>
    <p:extLst>
      <p:ext uri="{BB962C8B-B14F-4D97-AF65-F5344CB8AC3E}">
        <p14:creationId xmlns:p14="http://schemas.microsoft.com/office/powerpoint/2010/main" val="2527231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1E5F6-E8E4-6E4B-9A5E-D00072966301}"/>
              </a:ext>
            </a:extLst>
          </p:cNvPr>
          <p:cNvSpPr>
            <a:spLocks noGrp="1"/>
          </p:cNvSpPr>
          <p:nvPr>
            <p:ph type="title"/>
          </p:nvPr>
        </p:nvSpPr>
        <p:spPr/>
        <p:txBody>
          <a:bodyPr vert="horz" lIns="91440" tIns="45720" rIns="91440" bIns="45720" rtlCol="0" anchor="ctr">
            <a:normAutofit/>
          </a:bodyPr>
          <a:lstStyle/>
          <a:p>
            <a:r>
              <a:rPr lang="tr-TR" dirty="0" err="1">
                <a:solidFill>
                  <a:schemeClr val="accent2"/>
                </a:solidFill>
              </a:rPr>
              <a:t>Scratch</a:t>
            </a:r>
            <a:r>
              <a:rPr lang="tr-TR" dirty="0">
                <a:solidFill>
                  <a:schemeClr val="accent2"/>
                </a:solidFill>
              </a:rPr>
              <a:t> </a:t>
            </a:r>
            <a:r>
              <a:rPr lang="tr-TR" dirty="0" err="1">
                <a:solidFill>
                  <a:schemeClr val="accent2"/>
                </a:solidFill>
              </a:rPr>
              <a:t>Jr</a:t>
            </a:r>
            <a:endParaRPr lang="tr-TR" dirty="0">
              <a:solidFill>
                <a:schemeClr val="accent2"/>
              </a:solidFill>
            </a:endParaRPr>
          </a:p>
        </p:txBody>
      </p:sp>
      <p:sp>
        <p:nvSpPr>
          <p:cNvPr id="7" name="Content Placeholder 6">
            <a:extLst>
              <a:ext uri="{FF2B5EF4-FFF2-40B4-BE49-F238E27FC236}">
                <a16:creationId xmlns:a16="http://schemas.microsoft.com/office/drawing/2014/main" id="{936FE40D-204B-6C42-8FCC-CFBEFD342144}"/>
              </a:ext>
            </a:extLst>
          </p:cNvPr>
          <p:cNvSpPr>
            <a:spLocks noGrp="1"/>
          </p:cNvSpPr>
          <p:nvPr>
            <p:ph sz="half" idx="1"/>
          </p:nvPr>
        </p:nvSpPr>
        <p:spPr/>
        <p:txBody>
          <a:bodyPr anchor="ctr"/>
          <a:lstStyle/>
          <a:p>
            <a:r>
              <a:rPr lang="tr-TR" sz="2400" b="1" dirty="0">
                <a:solidFill>
                  <a:prstClr val="black">
                    <a:lumMod val="65000"/>
                    <a:lumOff val="35000"/>
                  </a:prstClr>
                </a:solidFill>
              </a:rPr>
              <a:t>Amaç:</a:t>
            </a:r>
            <a:r>
              <a:rPr lang="tr-TR" sz="2400" dirty="0">
                <a:solidFill>
                  <a:prstClr val="black">
                    <a:lumMod val="65000"/>
                    <a:lumOff val="35000"/>
                  </a:prstClr>
                </a:solidFill>
              </a:rPr>
              <a:t> Etkileşimli dijital hikaye ve oyun oluşturma yoluyla öğrencilere programlama becerilerinin kazandırılması </a:t>
            </a:r>
          </a:p>
          <a:p>
            <a:r>
              <a:rPr lang="tr-TR" sz="2400" b="1" dirty="0">
                <a:solidFill>
                  <a:prstClr val="black">
                    <a:lumMod val="65000"/>
                    <a:lumOff val="35000"/>
                  </a:prstClr>
                </a:solidFill>
              </a:rPr>
              <a:t>Beceriler: </a:t>
            </a:r>
            <a:r>
              <a:rPr lang="tr-TR" sz="2400" dirty="0">
                <a:solidFill>
                  <a:prstClr val="black">
                    <a:lumMod val="65000"/>
                    <a:lumOff val="35000"/>
                  </a:prstClr>
                </a:solidFill>
              </a:rPr>
              <a:t>Problem çözme, algoritma geliştirme, </a:t>
            </a:r>
            <a:r>
              <a:rPr lang="tr-TR" sz="2400" dirty="0">
                <a:solidFill>
                  <a:schemeClr val="tx1">
                    <a:lumMod val="65000"/>
                    <a:lumOff val="35000"/>
                  </a:schemeClr>
                </a:solidFill>
              </a:rPr>
              <a:t>çözüme yönelik bir mantık dizisi oluşturma </a:t>
            </a:r>
            <a:endParaRPr lang="tr-TR" sz="2400" dirty="0">
              <a:solidFill>
                <a:prstClr val="black">
                  <a:lumMod val="65000"/>
                  <a:lumOff val="35000"/>
                </a:prstClr>
              </a:solidFill>
            </a:endParaRPr>
          </a:p>
          <a:p>
            <a:pPr lvl="0"/>
            <a:r>
              <a:rPr lang="tr-TR" sz="2400" b="1" dirty="0">
                <a:solidFill>
                  <a:prstClr val="black">
                    <a:lumMod val="65000"/>
                    <a:lumOff val="35000"/>
                  </a:prstClr>
                </a:solidFill>
              </a:rPr>
              <a:t>Yapı: </a:t>
            </a:r>
            <a:r>
              <a:rPr lang="tr-TR" sz="2400" dirty="0">
                <a:solidFill>
                  <a:prstClr val="black">
                    <a:lumMod val="65000"/>
                    <a:lumOff val="35000"/>
                  </a:prstClr>
                </a:solidFill>
              </a:rPr>
              <a:t>Esnek</a:t>
            </a:r>
          </a:p>
          <a:p>
            <a:r>
              <a:rPr lang="tr-TR" sz="2400" b="1" dirty="0">
                <a:solidFill>
                  <a:prstClr val="black">
                    <a:lumMod val="65000"/>
                    <a:lumOff val="35000"/>
                  </a:prstClr>
                </a:solidFill>
              </a:rPr>
              <a:t>Tür:</a:t>
            </a:r>
            <a:r>
              <a:rPr lang="tr-TR" sz="2400" dirty="0">
                <a:solidFill>
                  <a:prstClr val="black">
                    <a:lumMod val="65000"/>
                    <a:lumOff val="35000"/>
                  </a:prstClr>
                </a:solidFill>
              </a:rPr>
              <a:t> Yapboz tabanlı (yönlendirme okları)</a:t>
            </a:r>
          </a:p>
        </p:txBody>
      </p:sp>
      <p:sp>
        <p:nvSpPr>
          <p:cNvPr id="4" name="Date Placeholder 3">
            <a:extLst>
              <a:ext uri="{FF2B5EF4-FFF2-40B4-BE49-F238E27FC236}">
                <a16:creationId xmlns:a16="http://schemas.microsoft.com/office/drawing/2014/main" id="{86AD8F86-E4D5-D040-8503-54D2DF6A2D92}"/>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423E44EF-447D-164F-97AB-E317AC4C3BC0}"/>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CEC41A4D-7148-7540-98F4-69DB6C3C9BEB}"/>
              </a:ext>
            </a:extLst>
          </p:cNvPr>
          <p:cNvSpPr>
            <a:spLocks noGrp="1"/>
          </p:cNvSpPr>
          <p:nvPr>
            <p:ph type="sldNum" sz="quarter" idx="12"/>
          </p:nvPr>
        </p:nvSpPr>
        <p:spPr/>
        <p:txBody>
          <a:bodyPr/>
          <a:lstStyle/>
          <a:p>
            <a:fld id="{21BDECD0-44A4-40B4-8A9E-AC2682E4C7A3}" type="slidenum">
              <a:rPr lang="en-US" smtClean="0"/>
              <a:pPr/>
              <a:t>13</a:t>
            </a:fld>
            <a:endParaRPr lang="en-US"/>
          </a:p>
        </p:txBody>
      </p:sp>
      <p:pic>
        <p:nvPicPr>
          <p:cNvPr id="12" name="Content Placeholder 11">
            <a:extLst>
              <a:ext uri="{FF2B5EF4-FFF2-40B4-BE49-F238E27FC236}">
                <a16:creationId xmlns:a16="http://schemas.microsoft.com/office/drawing/2014/main" id="{7B292F09-1A76-6842-A613-A318FF8D1FC0}"/>
              </a:ext>
            </a:extLst>
          </p:cNvPr>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7490" y="2494359"/>
            <a:ext cx="4628427" cy="3013869"/>
          </a:xfrm>
          <a:prstGeom prst="rect">
            <a:avLst/>
          </a:prstGeom>
        </p:spPr>
      </p:pic>
      <p:graphicFrame>
        <p:nvGraphicFramePr>
          <p:cNvPr id="13" name="Table 12">
            <a:extLst>
              <a:ext uri="{FF2B5EF4-FFF2-40B4-BE49-F238E27FC236}">
                <a16:creationId xmlns:a16="http://schemas.microsoft.com/office/drawing/2014/main" id="{D91E4FF3-AB00-2743-AAD4-7128C5174C66}"/>
              </a:ext>
            </a:extLst>
          </p:cNvPr>
          <p:cNvGraphicFramePr>
            <a:graphicFrameLocks noGrp="1"/>
          </p:cNvGraphicFramePr>
          <p:nvPr>
            <p:extLst>
              <p:ext uri="{D42A27DB-BD31-4B8C-83A1-F6EECF244321}">
                <p14:modId xmlns:p14="http://schemas.microsoft.com/office/powerpoint/2010/main" val="2178422244"/>
              </p:ext>
            </p:extLst>
          </p:nvPr>
        </p:nvGraphicFramePr>
        <p:xfrm>
          <a:off x="838200" y="5996615"/>
          <a:ext cx="8283639" cy="180028"/>
        </p:xfrm>
        <a:graphic>
          <a:graphicData uri="http://schemas.openxmlformats.org/drawingml/2006/table">
            <a:tbl>
              <a:tblPr firstRow="1" firstCol="1" bandRow="1">
                <a:tableStyleId>{5C22544A-7EE6-4342-B048-85BDC9FD1C3A}</a:tableStyleId>
              </a:tblPr>
              <a:tblGrid>
                <a:gridCol w="8283639">
                  <a:extLst>
                    <a:ext uri="{9D8B030D-6E8A-4147-A177-3AD203B41FA5}">
                      <a16:colId xmlns:a16="http://schemas.microsoft.com/office/drawing/2014/main" val="2184935318"/>
                    </a:ext>
                  </a:extLst>
                </a:gridCol>
              </a:tblGrid>
              <a:tr h="1800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kern="1200" dirty="0" err="1">
                          <a:solidFill>
                            <a:schemeClr val="tx1"/>
                          </a:solidFill>
                          <a:effectLst/>
                          <a:latin typeface="+mn-lt"/>
                          <a:ea typeface="+mn-ea"/>
                          <a:cs typeface="+mn-cs"/>
                        </a:rPr>
                        <a:t>Şekil</a:t>
                      </a:r>
                      <a:r>
                        <a:rPr lang="en-US" sz="900" b="0" kern="1200" dirty="0">
                          <a:solidFill>
                            <a:schemeClr val="tx1"/>
                          </a:solidFill>
                          <a:effectLst/>
                          <a:latin typeface="+mn-lt"/>
                          <a:ea typeface="+mn-ea"/>
                          <a:cs typeface="+mn-cs"/>
                        </a:rPr>
                        <a:t> 6. </a:t>
                      </a:r>
                      <a:r>
                        <a:rPr lang="tr-TR" sz="900" b="0" kern="1200" dirty="0">
                          <a:solidFill>
                            <a:schemeClr val="tx1"/>
                          </a:solidFill>
                          <a:effectLst/>
                          <a:latin typeface="+mn-lt"/>
                          <a:ea typeface="+mn-ea"/>
                          <a:cs typeface="+mn-cs"/>
                        </a:rPr>
                        <a:t>https://play.google.com/store/apps/details?id=org.scratchjr.android&amp;hl=en_US) </a:t>
                      </a:r>
                    </a:p>
                  </a:txBody>
                  <a:tcPr marL="68580" marR="68580" marT="0" marB="0">
                    <a:noFill/>
                  </a:tcPr>
                </a:tc>
                <a:extLst>
                  <a:ext uri="{0D108BD9-81ED-4DB2-BD59-A6C34878D82A}">
                    <a16:rowId xmlns:a16="http://schemas.microsoft.com/office/drawing/2014/main" val="1857557690"/>
                  </a:ext>
                </a:extLst>
              </a:tr>
            </a:tbl>
          </a:graphicData>
        </a:graphic>
      </p:graphicFrame>
    </p:spTree>
    <p:extLst>
      <p:ext uri="{BB962C8B-B14F-4D97-AF65-F5344CB8AC3E}">
        <p14:creationId xmlns:p14="http://schemas.microsoft.com/office/powerpoint/2010/main" val="2709599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8445-33C1-D041-97D2-04090168D2D7}"/>
              </a:ext>
            </a:extLst>
          </p:cNvPr>
          <p:cNvSpPr>
            <a:spLocks noGrp="1"/>
          </p:cNvSpPr>
          <p:nvPr>
            <p:ph type="title"/>
          </p:nvPr>
        </p:nvSpPr>
        <p:spPr/>
        <p:txBody>
          <a:bodyPr/>
          <a:lstStyle/>
          <a:p>
            <a:r>
              <a:rPr lang="tr-TR" dirty="0" err="1">
                <a:solidFill>
                  <a:schemeClr val="accent2"/>
                </a:solidFill>
              </a:rPr>
              <a:t>Scratch</a:t>
            </a:r>
            <a:r>
              <a:rPr lang="tr-TR" dirty="0">
                <a:solidFill>
                  <a:schemeClr val="accent2"/>
                </a:solidFill>
              </a:rPr>
              <a:t> </a:t>
            </a:r>
            <a:r>
              <a:rPr lang="tr-TR" dirty="0" err="1">
                <a:solidFill>
                  <a:schemeClr val="accent2"/>
                </a:solidFill>
              </a:rPr>
              <a:t>Jr</a:t>
            </a:r>
            <a:endParaRPr lang="tr-TR" dirty="0"/>
          </a:p>
        </p:txBody>
      </p:sp>
      <p:sp>
        <p:nvSpPr>
          <p:cNvPr id="4" name="Content Placeholder 3">
            <a:extLst>
              <a:ext uri="{FF2B5EF4-FFF2-40B4-BE49-F238E27FC236}">
                <a16:creationId xmlns:a16="http://schemas.microsoft.com/office/drawing/2014/main" id="{C3C7E55E-3D6A-2547-A5E5-C4483C9133F1}"/>
              </a:ext>
            </a:extLst>
          </p:cNvPr>
          <p:cNvSpPr>
            <a:spLocks noGrp="1"/>
          </p:cNvSpPr>
          <p:nvPr>
            <p:ph sz="half" idx="2"/>
          </p:nvPr>
        </p:nvSpPr>
        <p:spPr/>
        <p:txBody>
          <a:bodyPr anchor="ctr"/>
          <a:lstStyle/>
          <a:p>
            <a:pPr lvl="0"/>
            <a:r>
              <a:rPr lang="tr-TR" b="1" dirty="0">
                <a:solidFill>
                  <a:prstClr val="black">
                    <a:lumMod val="65000"/>
                    <a:lumOff val="35000"/>
                  </a:prstClr>
                </a:solidFill>
              </a:rPr>
              <a:t>Dil Desteği: </a:t>
            </a:r>
            <a:r>
              <a:rPr lang="tr-TR" dirty="0">
                <a:solidFill>
                  <a:prstClr val="black">
                    <a:lumMod val="65000"/>
                    <a:lumOff val="35000"/>
                  </a:prstClr>
                </a:solidFill>
              </a:rPr>
              <a:t>Var</a:t>
            </a:r>
          </a:p>
          <a:p>
            <a:pPr lvl="0"/>
            <a:r>
              <a:rPr lang="tr-TR" b="1" dirty="0">
                <a:solidFill>
                  <a:prstClr val="black">
                    <a:lumMod val="65000"/>
                    <a:lumOff val="35000"/>
                  </a:prstClr>
                </a:solidFill>
              </a:rPr>
              <a:t>Ücret: </a:t>
            </a:r>
            <a:r>
              <a:rPr lang="tr-TR" dirty="0">
                <a:solidFill>
                  <a:prstClr val="black">
                    <a:lumMod val="65000"/>
                    <a:lumOff val="35000"/>
                  </a:prstClr>
                </a:solidFill>
              </a:rPr>
              <a:t>Ücretsiz</a:t>
            </a:r>
          </a:p>
          <a:p>
            <a:r>
              <a:rPr lang="tr-TR" b="1" dirty="0">
                <a:solidFill>
                  <a:prstClr val="black">
                    <a:lumMod val="65000"/>
                    <a:lumOff val="35000"/>
                  </a:prstClr>
                </a:solidFill>
              </a:rPr>
              <a:t>Kullanım Kolaylığı: </a:t>
            </a:r>
            <a:r>
              <a:rPr lang="tr-TR" dirty="0">
                <a:solidFill>
                  <a:prstClr val="black">
                    <a:lumMod val="65000"/>
                    <a:lumOff val="35000"/>
                  </a:prstClr>
                </a:solidFill>
              </a:rPr>
              <a:t>Ebeveyn veya öğretmen desteği gerekebilir </a:t>
            </a:r>
          </a:p>
          <a:p>
            <a:pPr lvl="0"/>
            <a:r>
              <a:rPr lang="tr-TR" b="1" dirty="0">
                <a:solidFill>
                  <a:prstClr val="black">
                    <a:lumMod val="65000"/>
                    <a:lumOff val="35000"/>
                  </a:prstClr>
                </a:solidFill>
              </a:rPr>
              <a:t>Platform: </a:t>
            </a:r>
            <a:r>
              <a:rPr lang="tr-TR" dirty="0" err="1">
                <a:solidFill>
                  <a:prstClr val="black">
                    <a:lumMod val="65000"/>
                    <a:lumOff val="35000"/>
                  </a:prstClr>
                </a:solidFill>
              </a:rPr>
              <a:t>Android</a:t>
            </a:r>
            <a:r>
              <a:rPr lang="tr-TR" dirty="0">
                <a:solidFill>
                  <a:prstClr val="black">
                    <a:lumMod val="65000"/>
                    <a:lumOff val="35000"/>
                  </a:prstClr>
                </a:solidFill>
              </a:rPr>
              <a:t> / </a:t>
            </a:r>
            <a:r>
              <a:rPr lang="tr-TR" dirty="0" err="1">
                <a:solidFill>
                  <a:prstClr val="black">
                    <a:lumMod val="65000"/>
                    <a:lumOff val="35000"/>
                  </a:prstClr>
                </a:solidFill>
              </a:rPr>
              <a:t>iOS</a:t>
            </a:r>
            <a:endParaRPr lang="tr-TR" dirty="0">
              <a:solidFill>
                <a:prstClr val="black">
                  <a:lumMod val="65000"/>
                  <a:lumOff val="35000"/>
                </a:prstClr>
              </a:solidFill>
            </a:endParaRPr>
          </a:p>
        </p:txBody>
      </p:sp>
      <p:sp>
        <p:nvSpPr>
          <p:cNvPr id="5" name="Date Placeholder 4">
            <a:extLst>
              <a:ext uri="{FF2B5EF4-FFF2-40B4-BE49-F238E27FC236}">
                <a16:creationId xmlns:a16="http://schemas.microsoft.com/office/drawing/2014/main" id="{97B149DA-4DF0-7045-A90E-D5F207232B6B}"/>
              </a:ext>
            </a:extLst>
          </p:cNvPr>
          <p:cNvSpPr>
            <a:spLocks noGrp="1"/>
          </p:cNvSpPr>
          <p:nvPr>
            <p:ph type="dt" sz="half" idx="10"/>
          </p:nvPr>
        </p:nvSpPr>
        <p:spPr/>
        <p:txBody>
          <a:bodyPr/>
          <a:lstStyle/>
          <a:p>
            <a:r>
              <a:rPr lang="en-US"/>
              <a:t>© 2018</a:t>
            </a:r>
            <a:endParaRPr lang="en-US" dirty="0"/>
          </a:p>
        </p:txBody>
      </p:sp>
      <p:sp>
        <p:nvSpPr>
          <p:cNvPr id="6" name="Footer Placeholder 5">
            <a:extLst>
              <a:ext uri="{FF2B5EF4-FFF2-40B4-BE49-F238E27FC236}">
                <a16:creationId xmlns:a16="http://schemas.microsoft.com/office/drawing/2014/main" id="{6E527639-1A02-E64F-825C-E637A40D95B8}"/>
              </a:ext>
            </a:extLst>
          </p:cNvPr>
          <p:cNvSpPr>
            <a:spLocks noGrp="1"/>
          </p:cNvSpPr>
          <p:nvPr>
            <p:ph type="ftr" sz="quarter" idx="11"/>
          </p:nvPr>
        </p:nvSpPr>
        <p:spPr/>
        <p:txBody>
          <a:bodyPr/>
          <a:lstStyle/>
          <a:p>
            <a:r>
              <a:rPr lang="tr-TR"/>
              <a:t>Kuramdan Uygulamaya Programlama Öğretimi</a:t>
            </a:r>
            <a:endParaRPr lang="en-US" dirty="0"/>
          </a:p>
        </p:txBody>
      </p:sp>
      <p:sp>
        <p:nvSpPr>
          <p:cNvPr id="7" name="Slide Number Placeholder 6">
            <a:extLst>
              <a:ext uri="{FF2B5EF4-FFF2-40B4-BE49-F238E27FC236}">
                <a16:creationId xmlns:a16="http://schemas.microsoft.com/office/drawing/2014/main" id="{55A6C034-190B-BF43-AB6E-47A10DFF42FD}"/>
              </a:ext>
            </a:extLst>
          </p:cNvPr>
          <p:cNvSpPr>
            <a:spLocks noGrp="1"/>
          </p:cNvSpPr>
          <p:nvPr>
            <p:ph type="sldNum" sz="quarter" idx="12"/>
          </p:nvPr>
        </p:nvSpPr>
        <p:spPr/>
        <p:txBody>
          <a:bodyPr/>
          <a:lstStyle/>
          <a:p>
            <a:fld id="{21BDECD0-44A4-40B4-8A9E-AC2682E4C7A3}" type="slidenum">
              <a:rPr lang="en-US" smtClean="0"/>
              <a:t>14</a:t>
            </a:fld>
            <a:endParaRPr lang="en-US"/>
          </a:p>
        </p:txBody>
      </p:sp>
      <p:sp>
        <p:nvSpPr>
          <p:cNvPr id="8" name="Rectangle 2">
            <a:extLst>
              <a:ext uri="{FF2B5EF4-FFF2-40B4-BE49-F238E27FC236}">
                <a16:creationId xmlns:a16="http://schemas.microsoft.com/office/drawing/2014/main" id="{EC4E7B5D-47C6-A445-A5CE-2D8CAF4988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1" name="Rectangle 4">
            <a:extLst>
              <a:ext uri="{FF2B5EF4-FFF2-40B4-BE49-F238E27FC236}">
                <a16:creationId xmlns:a16="http://schemas.microsoft.com/office/drawing/2014/main" id="{4C70856E-EA0C-E74F-A3D7-0809FE8C37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12" name="Table 11">
            <a:extLst>
              <a:ext uri="{FF2B5EF4-FFF2-40B4-BE49-F238E27FC236}">
                <a16:creationId xmlns:a16="http://schemas.microsoft.com/office/drawing/2014/main" id="{286F1ECA-D131-F44C-ABF6-40197E9DEF55}"/>
              </a:ext>
            </a:extLst>
          </p:cNvPr>
          <p:cNvGraphicFramePr>
            <a:graphicFrameLocks noGrp="1"/>
          </p:cNvGraphicFramePr>
          <p:nvPr>
            <p:extLst>
              <p:ext uri="{D42A27DB-BD31-4B8C-83A1-F6EECF244321}">
                <p14:modId xmlns:p14="http://schemas.microsoft.com/office/powerpoint/2010/main" val="2386811353"/>
              </p:ext>
            </p:extLst>
          </p:nvPr>
        </p:nvGraphicFramePr>
        <p:xfrm>
          <a:off x="838200" y="5957531"/>
          <a:ext cx="8283639" cy="137160"/>
        </p:xfrm>
        <a:graphic>
          <a:graphicData uri="http://schemas.openxmlformats.org/drawingml/2006/table">
            <a:tbl>
              <a:tblPr firstRow="1" firstCol="1" bandRow="1">
                <a:tableStyleId>{5C22544A-7EE6-4342-B048-85BDC9FD1C3A}</a:tableStyleId>
              </a:tblPr>
              <a:tblGrid>
                <a:gridCol w="8283639">
                  <a:extLst>
                    <a:ext uri="{9D8B030D-6E8A-4147-A177-3AD203B41FA5}">
                      <a16:colId xmlns:a16="http://schemas.microsoft.com/office/drawing/2014/main" val="2184935318"/>
                    </a:ext>
                  </a:extLst>
                </a:gridCol>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kern="1200" dirty="0" err="1">
                          <a:solidFill>
                            <a:schemeClr val="tx1"/>
                          </a:solidFill>
                          <a:effectLst/>
                          <a:latin typeface="+mn-lt"/>
                          <a:ea typeface="+mn-ea"/>
                          <a:cs typeface="+mn-cs"/>
                        </a:rPr>
                        <a:t>Şekil</a:t>
                      </a:r>
                      <a:r>
                        <a:rPr lang="en-US" sz="900" b="0" kern="1200" dirty="0">
                          <a:solidFill>
                            <a:schemeClr val="tx1"/>
                          </a:solidFill>
                          <a:effectLst/>
                          <a:latin typeface="+mn-lt"/>
                          <a:ea typeface="+mn-ea"/>
                          <a:cs typeface="+mn-cs"/>
                        </a:rPr>
                        <a:t> 7. </a:t>
                      </a:r>
                      <a:r>
                        <a:rPr lang="tr-TR" sz="900" b="0" kern="1200" dirty="0">
                          <a:solidFill>
                            <a:schemeClr val="tx1"/>
                          </a:solidFill>
                          <a:effectLst/>
                          <a:latin typeface="+mn-lt"/>
                          <a:ea typeface="+mn-ea"/>
                          <a:cs typeface="+mn-cs"/>
                        </a:rPr>
                        <a:t>https://play.google.com/store/apps/details?id=org.scratchjr.android&amp;hl=en_US) </a:t>
                      </a:r>
                    </a:p>
                  </a:txBody>
                  <a:tcPr marL="68580" marR="68580" marT="0" marB="0">
                    <a:noFill/>
                  </a:tcPr>
                </a:tc>
                <a:extLst>
                  <a:ext uri="{0D108BD9-81ED-4DB2-BD59-A6C34878D82A}">
                    <a16:rowId xmlns:a16="http://schemas.microsoft.com/office/drawing/2014/main" val="1857557690"/>
                  </a:ext>
                </a:extLst>
              </a:tr>
            </a:tbl>
          </a:graphicData>
        </a:graphic>
      </p:graphicFrame>
      <p:pic>
        <p:nvPicPr>
          <p:cNvPr id="13" name="Content Placeholder 12">
            <a:extLst>
              <a:ext uri="{FF2B5EF4-FFF2-40B4-BE49-F238E27FC236}">
                <a16:creationId xmlns:a16="http://schemas.microsoft.com/office/drawing/2014/main" id="{26FB033B-D46D-C348-AD92-21919211C349}"/>
              </a:ext>
            </a:extLst>
          </p:cNvPr>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71229" y="2595326"/>
            <a:ext cx="4827688" cy="3237706"/>
          </a:xfrm>
          <a:prstGeom prst="rect">
            <a:avLst/>
          </a:prstGeom>
        </p:spPr>
      </p:pic>
    </p:spTree>
    <p:extLst>
      <p:ext uri="{BB962C8B-B14F-4D97-AF65-F5344CB8AC3E}">
        <p14:creationId xmlns:p14="http://schemas.microsoft.com/office/powerpoint/2010/main" val="3275090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987E-155E-3646-AD65-124E5DEC85D3}"/>
              </a:ext>
            </a:extLst>
          </p:cNvPr>
          <p:cNvSpPr>
            <a:spLocks noGrp="1"/>
          </p:cNvSpPr>
          <p:nvPr>
            <p:ph type="title"/>
          </p:nvPr>
        </p:nvSpPr>
        <p:spPr/>
        <p:txBody>
          <a:bodyPr/>
          <a:lstStyle/>
          <a:p>
            <a:r>
              <a:rPr lang="tr-TR" dirty="0"/>
              <a:t>İlkokul Düzeyinde </a:t>
            </a:r>
          </a:p>
        </p:txBody>
      </p:sp>
      <p:sp>
        <p:nvSpPr>
          <p:cNvPr id="3" name="Content Placeholder 2">
            <a:extLst>
              <a:ext uri="{FF2B5EF4-FFF2-40B4-BE49-F238E27FC236}">
                <a16:creationId xmlns:a16="http://schemas.microsoft.com/office/drawing/2014/main" id="{4EC4A1E6-F50F-AC44-B042-EFCF5A6CF535}"/>
              </a:ext>
            </a:extLst>
          </p:cNvPr>
          <p:cNvSpPr>
            <a:spLocks noGrp="1"/>
          </p:cNvSpPr>
          <p:nvPr>
            <p:ph idx="1"/>
          </p:nvPr>
        </p:nvSpPr>
        <p:spPr/>
        <p:txBody>
          <a:bodyPr>
            <a:normAutofit/>
          </a:bodyPr>
          <a:lstStyle/>
          <a:p>
            <a:r>
              <a:rPr lang="tr-TR" dirty="0"/>
              <a:t>Programlama becerileri</a:t>
            </a:r>
          </a:p>
          <a:p>
            <a:pPr lvl="1"/>
            <a:r>
              <a:rPr lang="tr-TR" dirty="0"/>
              <a:t>sıralı diziler, döngüler ile tekrarlama, koşullar, hata ayıklama ve algoritma geliştirme </a:t>
            </a:r>
          </a:p>
          <a:p>
            <a:r>
              <a:rPr lang="tr-TR" dirty="0"/>
              <a:t>Oyun ve oyunlaştırma unsurları, </a:t>
            </a:r>
          </a:p>
          <a:p>
            <a:r>
              <a:rPr lang="tr-TR" dirty="0"/>
              <a:t>Karakter ve ortamın kişiselleştirmesine </a:t>
            </a:r>
          </a:p>
          <a:p>
            <a:r>
              <a:rPr lang="tr-TR" dirty="0"/>
              <a:t>Çocuğun yaratıcılığını kullanabileceği esnek bir çalışma ortamı</a:t>
            </a:r>
          </a:p>
          <a:p>
            <a:r>
              <a:rPr lang="tr-TR" dirty="0"/>
              <a:t>Görsel işaretler içeren kod tuğlalarının yerini metin içeren kod bloklarına bırakması </a:t>
            </a:r>
          </a:p>
          <a:p>
            <a:r>
              <a:rPr lang="tr-TR" dirty="0"/>
              <a:t>Ebeveyn hesabına ek öğretmen hesapları</a:t>
            </a:r>
          </a:p>
        </p:txBody>
      </p:sp>
      <p:sp>
        <p:nvSpPr>
          <p:cNvPr id="4" name="Date Placeholder 3">
            <a:extLst>
              <a:ext uri="{FF2B5EF4-FFF2-40B4-BE49-F238E27FC236}">
                <a16:creationId xmlns:a16="http://schemas.microsoft.com/office/drawing/2014/main" id="{BAB48CFA-65AE-B342-8144-2F62D4001A90}"/>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81E07815-E1EF-7A47-8B1F-75416657C380}"/>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64CE5487-889D-3E46-9D93-BEF79393C4BD}"/>
              </a:ext>
            </a:extLst>
          </p:cNvPr>
          <p:cNvSpPr>
            <a:spLocks noGrp="1"/>
          </p:cNvSpPr>
          <p:nvPr>
            <p:ph type="sldNum" sz="quarter" idx="12"/>
          </p:nvPr>
        </p:nvSpPr>
        <p:spPr/>
        <p:txBody>
          <a:bodyPr/>
          <a:lstStyle/>
          <a:p>
            <a:fld id="{21BDECD0-44A4-40B4-8A9E-AC2682E4C7A3}" type="slidenum">
              <a:rPr lang="en-US" smtClean="0"/>
              <a:pPr/>
              <a:t>15</a:t>
            </a:fld>
            <a:endParaRPr lang="en-US"/>
          </a:p>
        </p:txBody>
      </p:sp>
    </p:spTree>
    <p:extLst>
      <p:ext uri="{BB962C8B-B14F-4D97-AF65-F5344CB8AC3E}">
        <p14:creationId xmlns:p14="http://schemas.microsoft.com/office/powerpoint/2010/main" val="3962283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768C-2AB7-024C-BCC5-06942D6CDCF5}"/>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tr-TR" dirty="0" err="1">
                <a:solidFill>
                  <a:schemeClr val="accent2"/>
                </a:solidFill>
              </a:rPr>
              <a:t>Daisy</a:t>
            </a:r>
            <a:r>
              <a:rPr lang="tr-TR" dirty="0">
                <a:solidFill>
                  <a:schemeClr val="accent2"/>
                </a:solidFill>
              </a:rPr>
              <a:t> </a:t>
            </a:r>
            <a:r>
              <a:rPr lang="tr-TR" dirty="0" err="1">
                <a:solidFill>
                  <a:schemeClr val="accent2"/>
                </a:solidFill>
              </a:rPr>
              <a:t>the</a:t>
            </a:r>
            <a:r>
              <a:rPr lang="tr-TR" dirty="0">
                <a:solidFill>
                  <a:schemeClr val="accent2"/>
                </a:solidFill>
              </a:rPr>
              <a:t> Dinosaur</a:t>
            </a:r>
          </a:p>
        </p:txBody>
      </p:sp>
      <p:sp>
        <p:nvSpPr>
          <p:cNvPr id="3" name="Content Placeholder 2">
            <a:extLst>
              <a:ext uri="{FF2B5EF4-FFF2-40B4-BE49-F238E27FC236}">
                <a16:creationId xmlns:a16="http://schemas.microsoft.com/office/drawing/2014/main" id="{4BDE4418-DDA5-2643-8AB7-05831659E478}"/>
              </a:ext>
            </a:extLst>
          </p:cNvPr>
          <p:cNvSpPr>
            <a:spLocks noGrp="1"/>
          </p:cNvSpPr>
          <p:nvPr>
            <p:ph sz="half" idx="1"/>
          </p:nvPr>
        </p:nvSpPr>
        <p:spPr>
          <a:xfrm>
            <a:off x="838200" y="1825625"/>
            <a:ext cx="5181600" cy="4351338"/>
          </a:xfrm>
        </p:spPr>
        <p:txBody>
          <a:bodyPr anchor="ctr">
            <a:normAutofit/>
          </a:bodyPr>
          <a:lstStyle/>
          <a:p>
            <a:r>
              <a:rPr lang="tr-TR" sz="2400" b="1" dirty="0">
                <a:solidFill>
                  <a:schemeClr val="tx1">
                    <a:lumMod val="65000"/>
                    <a:lumOff val="35000"/>
                  </a:schemeClr>
                </a:solidFill>
              </a:rPr>
              <a:t>Amaç: </a:t>
            </a:r>
            <a:r>
              <a:rPr lang="tr-TR" sz="2400" dirty="0" err="1">
                <a:solidFill>
                  <a:schemeClr val="tx1">
                    <a:lumMod val="65000"/>
                    <a:lumOff val="35000"/>
                  </a:schemeClr>
                </a:solidFill>
              </a:rPr>
              <a:t>Daisy’nin</a:t>
            </a:r>
            <a:r>
              <a:rPr lang="tr-TR" sz="2400" dirty="0">
                <a:solidFill>
                  <a:schemeClr val="tx1">
                    <a:lumMod val="65000"/>
                    <a:lumOff val="35000"/>
                  </a:schemeClr>
                </a:solidFill>
              </a:rPr>
              <a:t> kod blokları kullanılarak hedeflenen noktaya doğru hareket ettirilmesi yoluyla öğrencilere algoritma ve kodlama becerilerinin kazandırılması</a:t>
            </a:r>
          </a:p>
          <a:p>
            <a:r>
              <a:rPr lang="tr-TR" sz="2400" b="1" dirty="0">
                <a:solidFill>
                  <a:schemeClr val="tx1">
                    <a:lumMod val="65000"/>
                    <a:lumOff val="35000"/>
                  </a:schemeClr>
                </a:solidFill>
              </a:rPr>
              <a:t>Beceriler: </a:t>
            </a:r>
            <a:r>
              <a:rPr lang="tr-TR" sz="2400" dirty="0">
                <a:solidFill>
                  <a:schemeClr val="tx1">
                    <a:lumMod val="65000"/>
                    <a:lumOff val="35000"/>
                  </a:schemeClr>
                </a:solidFill>
              </a:rPr>
              <a:t>Sorun tanılama, sıralama, döngü kurma, algoritma geliştirme</a:t>
            </a:r>
          </a:p>
          <a:p>
            <a:r>
              <a:rPr lang="tr-TR" sz="2400" b="1" dirty="0">
                <a:solidFill>
                  <a:schemeClr val="tx1">
                    <a:lumMod val="65000"/>
                    <a:lumOff val="35000"/>
                  </a:schemeClr>
                </a:solidFill>
              </a:rPr>
              <a:t>Yapı: </a:t>
            </a:r>
            <a:r>
              <a:rPr lang="tr-TR" sz="2400" dirty="0">
                <a:solidFill>
                  <a:schemeClr val="tx1">
                    <a:lumMod val="65000"/>
                    <a:lumOff val="35000"/>
                  </a:schemeClr>
                </a:solidFill>
              </a:rPr>
              <a:t>Basitten karmaşığa, esnek</a:t>
            </a:r>
          </a:p>
          <a:p>
            <a:r>
              <a:rPr lang="tr-TR" sz="2400" b="1" dirty="0">
                <a:solidFill>
                  <a:schemeClr val="tx1">
                    <a:lumMod val="65000"/>
                    <a:lumOff val="35000"/>
                  </a:schemeClr>
                </a:solidFill>
              </a:rPr>
              <a:t>Tür: </a:t>
            </a:r>
            <a:r>
              <a:rPr lang="tr-TR" sz="2400" dirty="0">
                <a:solidFill>
                  <a:schemeClr val="tx1">
                    <a:lumMod val="65000"/>
                    <a:lumOff val="35000"/>
                  </a:schemeClr>
                </a:solidFill>
              </a:rPr>
              <a:t>Blok tabanlı </a:t>
            </a:r>
          </a:p>
        </p:txBody>
      </p:sp>
      <p:sp>
        <p:nvSpPr>
          <p:cNvPr id="4" name="Date Placeholder 3">
            <a:extLst>
              <a:ext uri="{FF2B5EF4-FFF2-40B4-BE49-F238E27FC236}">
                <a16:creationId xmlns:a16="http://schemas.microsoft.com/office/drawing/2014/main" id="{86FF3B57-5889-3D4D-883F-8412A922CDC9}"/>
              </a:ext>
            </a:extLst>
          </p:cNvPr>
          <p:cNvSpPr>
            <a:spLocks noGrp="1"/>
          </p:cNvSpPr>
          <p:nvPr>
            <p:ph type="dt" sz="half" idx="10"/>
          </p:nvPr>
        </p:nvSpPr>
        <p:spPr>
          <a:xfrm>
            <a:off x="838200" y="6356350"/>
            <a:ext cx="2743200" cy="365125"/>
          </a:xfrm>
        </p:spPr>
        <p:txBody>
          <a:bodyPr/>
          <a:lstStyle/>
          <a:p>
            <a:r>
              <a:rPr lang="en-US"/>
              <a:t>© 2018</a:t>
            </a:r>
            <a:endParaRPr lang="en-US" dirty="0"/>
          </a:p>
        </p:txBody>
      </p:sp>
      <p:sp>
        <p:nvSpPr>
          <p:cNvPr id="5" name="Footer Placeholder 4">
            <a:extLst>
              <a:ext uri="{FF2B5EF4-FFF2-40B4-BE49-F238E27FC236}">
                <a16:creationId xmlns:a16="http://schemas.microsoft.com/office/drawing/2014/main" id="{7227FF18-1A31-674A-981F-56A6DBF55AFB}"/>
              </a:ext>
            </a:extLst>
          </p:cNvPr>
          <p:cNvSpPr>
            <a:spLocks noGrp="1"/>
          </p:cNvSpPr>
          <p:nvPr>
            <p:ph type="ftr" sz="quarter" idx="11"/>
          </p:nvPr>
        </p:nvSpPr>
        <p:spPr>
          <a:xfrm>
            <a:off x="4038600" y="6356350"/>
            <a:ext cx="4114800" cy="365125"/>
          </a:xfrm>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80FD630B-FBB2-4847-BA2A-D0BC5400FAEF}"/>
              </a:ext>
            </a:extLst>
          </p:cNvPr>
          <p:cNvSpPr>
            <a:spLocks noGrp="1"/>
          </p:cNvSpPr>
          <p:nvPr>
            <p:ph type="sldNum" sz="quarter" idx="12"/>
          </p:nvPr>
        </p:nvSpPr>
        <p:spPr>
          <a:xfrm>
            <a:off x="8610600" y="6356350"/>
            <a:ext cx="2743200" cy="365125"/>
          </a:xfrm>
        </p:spPr>
        <p:txBody>
          <a:bodyPr/>
          <a:lstStyle/>
          <a:p>
            <a:fld id="{21BDECD0-44A4-40B4-8A9E-AC2682E4C7A3}" type="slidenum">
              <a:rPr lang="en-US" smtClean="0"/>
              <a:pPr/>
              <a:t>16</a:t>
            </a:fld>
            <a:endParaRPr lang="en-US"/>
          </a:p>
        </p:txBody>
      </p:sp>
      <p:sp>
        <p:nvSpPr>
          <p:cNvPr id="11" name="Rectangle 2">
            <a:extLst>
              <a:ext uri="{FF2B5EF4-FFF2-40B4-BE49-F238E27FC236}">
                <a16:creationId xmlns:a16="http://schemas.microsoft.com/office/drawing/2014/main" id="{2C234D77-D6D2-2649-9850-03B09640461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9" name="Table 8">
            <a:extLst>
              <a:ext uri="{FF2B5EF4-FFF2-40B4-BE49-F238E27FC236}">
                <a16:creationId xmlns:a16="http://schemas.microsoft.com/office/drawing/2014/main" id="{F9292CD3-D4DC-6245-BE66-8066812252A1}"/>
              </a:ext>
            </a:extLst>
          </p:cNvPr>
          <p:cNvGraphicFramePr>
            <a:graphicFrameLocks noGrp="1"/>
          </p:cNvGraphicFramePr>
          <p:nvPr>
            <p:extLst>
              <p:ext uri="{D42A27DB-BD31-4B8C-83A1-F6EECF244321}">
                <p14:modId xmlns:p14="http://schemas.microsoft.com/office/powerpoint/2010/main" val="1410962961"/>
              </p:ext>
            </p:extLst>
          </p:nvPr>
        </p:nvGraphicFramePr>
        <p:xfrm>
          <a:off x="838200" y="5994654"/>
          <a:ext cx="7022690" cy="137160"/>
        </p:xfrm>
        <a:graphic>
          <a:graphicData uri="http://schemas.openxmlformats.org/drawingml/2006/table">
            <a:tbl>
              <a:tblPr firstRow="1" firstCol="1" bandRow="1">
                <a:tableStyleId>{5C22544A-7EE6-4342-B048-85BDC9FD1C3A}</a:tableStyleId>
              </a:tblPr>
              <a:tblGrid>
                <a:gridCol w="7022690">
                  <a:extLst>
                    <a:ext uri="{9D8B030D-6E8A-4147-A177-3AD203B41FA5}">
                      <a16:colId xmlns:a16="http://schemas.microsoft.com/office/drawing/2014/main" val="1274134241"/>
                    </a:ext>
                  </a:extLst>
                </a:gridCol>
              </a:tblGrid>
              <a:tr h="0">
                <a:tc>
                  <a:txBody>
                    <a:bodyPr/>
                    <a:lstStyle/>
                    <a:p>
                      <a:pPr algn="l">
                        <a:spcAft>
                          <a:spcPts val="0"/>
                        </a:spcAft>
                      </a:pPr>
                      <a:r>
                        <a:rPr lang="en-US" sz="900" b="0" u="none" dirty="0" err="1">
                          <a:solidFill>
                            <a:schemeClr val="tx1"/>
                          </a:solidFill>
                          <a:effectLst/>
                        </a:rPr>
                        <a:t>Şekil</a:t>
                      </a:r>
                      <a:r>
                        <a:rPr lang="en-US" sz="900" b="0" u="none" dirty="0">
                          <a:solidFill>
                            <a:schemeClr val="tx1"/>
                          </a:solidFill>
                          <a:effectLst/>
                        </a:rPr>
                        <a:t> </a:t>
                      </a:r>
                      <a:r>
                        <a:rPr lang="tr-TR" sz="900" b="0" u="none" dirty="0">
                          <a:solidFill>
                            <a:schemeClr val="tx1"/>
                          </a:solidFill>
                          <a:effectLst/>
                        </a:rPr>
                        <a:t>8</a:t>
                      </a:r>
                      <a:r>
                        <a:rPr lang="en-US" sz="900" b="0" u="none" dirty="0">
                          <a:solidFill>
                            <a:schemeClr val="tx1"/>
                          </a:solidFill>
                          <a:effectLst/>
                        </a:rPr>
                        <a:t>. https://itunes.apple.com/us/app/daisy-the-dinosaur/id490514278?mt=8</a:t>
                      </a:r>
                      <a:endParaRPr lang="tr-TR" sz="1200" b="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66687801"/>
                  </a:ext>
                </a:extLst>
              </a:tr>
            </a:tbl>
          </a:graphicData>
        </a:graphic>
      </p:graphicFrame>
      <p:pic>
        <p:nvPicPr>
          <p:cNvPr id="14" name="Picture 32"/>
          <p:cNvPicPr>
            <a:picLocks noGrp="1"/>
          </p:cNvPicPr>
          <p:nvPr>
            <p:ph sz="half" idx="2"/>
          </p:nvPr>
        </p:nvPicPr>
        <p:blipFill rotWithShape="1">
          <a:blip r:embed="rId2">
            <a:extLst>
              <a:ext uri="{28A0092B-C50C-407E-A947-70E740481C1C}">
                <a14:useLocalDpi xmlns:a14="http://schemas.microsoft.com/office/drawing/2010/main" val="0"/>
              </a:ext>
            </a:extLst>
          </a:blip>
          <a:srcRect r="1849"/>
          <a:stretch/>
        </p:blipFill>
        <p:spPr bwMode="auto">
          <a:xfrm>
            <a:off x="6514473" y="2312187"/>
            <a:ext cx="4192254" cy="30932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9813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814ADE-B310-4640-BE2E-BFF25E999132}"/>
              </a:ext>
            </a:extLst>
          </p:cNvPr>
          <p:cNvSpPr>
            <a:spLocks noGrp="1"/>
          </p:cNvSpPr>
          <p:nvPr>
            <p:ph type="title"/>
          </p:nvPr>
        </p:nvSpPr>
        <p:spPr/>
        <p:txBody>
          <a:bodyPr/>
          <a:lstStyle/>
          <a:p>
            <a:r>
              <a:rPr lang="tr-TR" dirty="0" err="1">
                <a:solidFill>
                  <a:schemeClr val="accent2"/>
                </a:solidFill>
              </a:rPr>
              <a:t>Daisy</a:t>
            </a:r>
            <a:r>
              <a:rPr lang="tr-TR" dirty="0">
                <a:solidFill>
                  <a:schemeClr val="accent2"/>
                </a:solidFill>
              </a:rPr>
              <a:t> </a:t>
            </a:r>
            <a:r>
              <a:rPr lang="tr-TR" dirty="0" err="1">
                <a:solidFill>
                  <a:schemeClr val="accent2"/>
                </a:solidFill>
              </a:rPr>
              <a:t>the</a:t>
            </a:r>
            <a:r>
              <a:rPr lang="tr-TR" dirty="0">
                <a:solidFill>
                  <a:schemeClr val="accent2"/>
                </a:solidFill>
              </a:rPr>
              <a:t> Dinosaur</a:t>
            </a:r>
            <a:endParaRPr lang="tr-TR" dirty="0"/>
          </a:p>
        </p:txBody>
      </p:sp>
      <p:sp>
        <p:nvSpPr>
          <p:cNvPr id="8" name="Content Placeholder 7">
            <a:extLst>
              <a:ext uri="{FF2B5EF4-FFF2-40B4-BE49-F238E27FC236}">
                <a16:creationId xmlns:a16="http://schemas.microsoft.com/office/drawing/2014/main" id="{1640B83B-E02D-4143-A372-0E91D7CE191D}"/>
              </a:ext>
            </a:extLst>
          </p:cNvPr>
          <p:cNvSpPr>
            <a:spLocks noGrp="1"/>
          </p:cNvSpPr>
          <p:nvPr>
            <p:ph sz="half" idx="2"/>
          </p:nvPr>
        </p:nvSpPr>
        <p:spPr/>
        <p:txBody>
          <a:bodyPr anchor="ctr">
            <a:normAutofit/>
          </a:bodyPr>
          <a:lstStyle/>
          <a:p>
            <a:r>
              <a:rPr lang="tr-TR" b="1" dirty="0">
                <a:solidFill>
                  <a:schemeClr val="tx1">
                    <a:lumMod val="65000"/>
                    <a:lumOff val="35000"/>
                  </a:schemeClr>
                </a:solidFill>
              </a:rPr>
              <a:t>Dil Desteği: </a:t>
            </a:r>
            <a:r>
              <a:rPr lang="tr-TR" dirty="0">
                <a:solidFill>
                  <a:schemeClr val="tx1">
                    <a:lumMod val="65000"/>
                    <a:lumOff val="35000"/>
                  </a:schemeClr>
                </a:solidFill>
              </a:rPr>
              <a:t>Yok</a:t>
            </a:r>
          </a:p>
          <a:p>
            <a:r>
              <a:rPr lang="tr-TR" b="1" dirty="0">
                <a:solidFill>
                  <a:schemeClr val="tx1">
                    <a:lumMod val="65000"/>
                    <a:lumOff val="35000"/>
                  </a:schemeClr>
                </a:solidFill>
              </a:rPr>
              <a:t>Ücret: </a:t>
            </a:r>
            <a:r>
              <a:rPr lang="tr-TR" dirty="0">
                <a:solidFill>
                  <a:schemeClr val="tx1">
                    <a:lumMod val="65000"/>
                    <a:lumOff val="35000"/>
                  </a:schemeClr>
                </a:solidFill>
              </a:rPr>
              <a:t>Ücretsiz</a:t>
            </a:r>
          </a:p>
          <a:p>
            <a:r>
              <a:rPr lang="tr-TR" b="1" dirty="0">
                <a:solidFill>
                  <a:schemeClr val="tx1">
                    <a:lumMod val="65000"/>
                    <a:lumOff val="35000"/>
                  </a:schemeClr>
                </a:solidFill>
              </a:rPr>
              <a:t>Kullanım Kolaylığı: </a:t>
            </a:r>
            <a:r>
              <a:rPr lang="tr-TR" dirty="0">
                <a:solidFill>
                  <a:schemeClr val="tx1">
                    <a:lumMod val="65000"/>
                    <a:lumOff val="35000"/>
                  </a:schemeClr>
                </a:solidFill>
              </a:rPr>
              <a:t>Kolay</a:t>
            </a:r>
          </a:p>
          <a:p>
            <a:r>
              <a:rPr lang="tr-TR" b="1" dirty="0">
                <a:solidFill>
                  <a:schemeClr val="tx1">
                    <a:lumMod val="65000"/>
                    <a:lumOff val="35000"/>
                  </a:schemeClr>
                </a:solidFill>
              </a:rPr>
              <a:t>Platform: </a:t>
            </a:r>
            <a:r>
              <a:rPr lang="tr-TR" dirty="0" err="1">
                <a:solidFill>
                  <a:schemeClr val="tx1">
                    <a:lumMod val="65000"/>
                    <a:lumOff val="35000"/>
                  </a:schemeClr>
                </a:solidFill>
              </a:rPr>
              <a:t>iOS</a:t>
            </a:r>
            <a:endParaRPr lang="tr-TR" dirty="0">
              <a:solidFill>
                <a:schemeClr val="tx1">
                  <a:lumMod val="65000"/>
                  <a:lumOff val="35000"/>
                </a:schemeClr>
              </a:solidFill>
            </a:endParaRPr>
          </a:p>
          <a:p>
            <a:r>
              <a:rPr lang="tr-TR" dirty="0">
                <a:solidFill>
                  <a:schemeClr val="tx1">
                    <a:lumMod val="65000"/>
                    <a:lumOff val="35000"/>
                  </a:schemeClr>
                </a:solidFill>
              </a:rPr>
              <a:t>Sınırlı geribildirim ve kullanıcı loğlarının tutulmaması</a:t>
            </a:r>
          </a:p>
          <a:p>
            <a:pPr marL="0" indent="0">
              <a:buNone/>
            </a:pPr>
            <a:endParaRPr lang="tr-TR" sz="3200" dirty="0"/>
          </a:p>
        </p:txBody>
      </p:sp>
      <p:sp>
        <p:nvSpPr>
          <p:cNvPr id="4" name="Date Placeholder 3">
            <a:extLst>
              <a:ext uri="{FF2B5EF4-FFF2-40B4-BE49-F238E27FC236}">
                <a16:creationId xmlns:a16="http://schemas.microsoft.com/office/drawing/2014/main" id="{27DDBA05-018D-1A49-9864-A9678A8A6CA0}"/>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6AA2FD51-0659-E540-B850-275140B4C978}"/>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9AA00E65-F1DF-F546-91FE-F8BE5FB65AC7}"/>
              </a:ext>
            </a:extLst>
          </p:cNvPr>
          <p:cNvSpPr>
            <a:spLocks noGrp="1"/>
          </p:cNvSpPr>
          <p:nvPr>
            <p:ph type="sldNum" sz="quarter" idx="12"/>
          </p:nvPr>
        </p:nvSpPr>
        <p:spPr/>
        <p:txBody>
          <a:bodyPr/>
          <a:lstStyle/>
          <a:p>
            <a:fld id="{21BDECD0-44A4-40B4-8A9E-AC2682E4C7A3}" type="slidenum">
              <a:rPr lang="en-US" smtClean="0"/>
              <a:pPr/>
              <a:t>17</a:t>
            </a:fld>
            <a:endParaRPr lang="en-US"/>
          </a:p>
        </p:txBody>
      </p:sp>
      <p:sp>
        <p:nvSpPr>
          <p:cNvPr id="9" name="Rectangle 2">
            <a:extLst>
              <a:ext uri="{FF2B5EF4-FFF2-40B4-BE49-F238E27FC236}">
                <a16:creationId xmlns:a16="http://schemas.microsoft.com/office/drawing/2014/main" id="{9023FC64-B5E0-2643-82C6-216F2EA9BFA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12" name="Table 11">
            <a:extLst>
              <a:ext uri="{FF2B5EF4-FFF2-40B4-BE49-F238E27FC236}">
                <a16:creationId xmlns:a16="http://schemas.microsoft.com/office/drawing/2014/main" id="{5D8820D7-36E5-8242-B541-015C2DB211E6}"/>
              </a:ext>
            </a:extLst>
          </p:cNvPr>
          <p:cNvGraphicFramePr>
            <a:graphicFrameLocks noGrp="1"/>
          </p:cNvGraphicFramePr>
          <p:nvPr>
            <p:extLst>
              <p:ext uri="{D42A27DB-BD31-4B8C-83A1-F6EECF244321}">
                <p14:modId xmlns:p14="http://schemas.microsoft.com/office/powerpoint/2010/main" val="2620242089"/>
              </p:ext>
            </p:extLst>
          </p:nvPr>
        </p:nvGraphicFramePr>
        <p:xfrm>
          <a:off x="838200" y="5994654"/>
          <a:ext cx="7022690" cy="137160"/>
        </p:xfrm>
        <a:graphic>
          <a:graphicData uri="http://schemas.openxmlformats.org/drawingml/2006/table">
            <a:tbl>
              <a:tblPr firstRow="1" firstCol="1" bandRow="1">
                <a:tableStyleId>{5C22544A-7EE6-4342-B048-85BDC9FD1C3A}</a:tableStyleId>
              </a:tblPr>
              <a:tblGrid>
                <a:gridCol w="7022690">
                  <a:extLst>
                    <a:ext uri="{9D8B030D-6E8A-4147-A177-3AD203B41FA5}">
                      <a16:colId xmlns:a16="http://schemas.microsoft.com/office/drawing/2014/main" val="1274134241"/>
                    </a:ext>
                  </a:extLst>
                </a:gridCol>
              </a:tblGrid>
              <a:tr h="0">
                <a:tc>
                  <a:txBody>
                    <a:bodyPr/>
                    <a:lstStyle/>
                    <a:p>
                      <a:pPr algn="l">
                        <a:spcAft>
                          <a:spcPts val="0"/>
                        </a:spcAft>
                      </a:pPr>
                      <a:r>
                        <a:rPr lang="en-US" sz="900" b="0" u="none" dirty="0" err="1">
                          <a:solidFill>
                            <a:schemeClr val="tx1"/>
                          </a:solidFill>
                          <a:effectLst/>
                        </a:rPr>
                        <a:t>Şekil</a:t>
                      </a:r>
                      <a:r>
                        <a:rPr lang="en-US" sz="900" b="0" u="none" dirty="0">
                          <a:solidFill>
                            <a:schemeClr val="tx1"/>
                          </a:solidFill>
                          <a:effectLst/>
                        </a:rPr>
                        <a:t> </a:t>
                      </a:r>
                      <a:r>
                        <a:rPr lang="tr-TR" sz="900" b="0" u="none" dirty="0">
                          <a:solidFill>
                            <a:schemeClr val="tx1"/>
                          </a:solidFill>
                          <a:effectLst/>
                        </a:rPr>
                        <a:t>9</a:t>
                      </a:r>
                      <a:r>
                        <a:rPr lang="en-US" sz="900" b="0" u="none" dirty="0">
                          <a:solidFill>
                            <a:schemeClr val="tx1"/>
                          </a:solidFill>
                          <a:effectLst/>
                        </a:rPr>
                        <a:t>. https://itunes.apple.com/us/app/daisy-the-dinosaur/id490514278?mt=8</a:t>
                      </a:r>
                      <a:endParaRPr lang="tr-TR" sz="1200" b="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66687801"/>
                  </a:ext>
                </a:extLst>
              </a:tr>
            </a:tbl>
          </a:graphicData>
        </a:graphic>
      </p:graphicFrame>
      <p:pic>
        <p:nvPicPr>
          <p:cNvPr id="13" name="Picture 33"/>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139290"/>
            <a:ext cx="4931903" cy="3509480"/>
          </a:xfrm>
          <a:prstGeom prst="rect">
            <a:avLst/>
          </a:prstGeom>
        </p:spPr>
      </p:pic>
    </p:spTree>
    <p:extLst>
      <p:ext uri="{BB962C8B-B14F-4D97-AF65-F5344CB8AC3E}">
        <p14:creationId xmlns:p14="http://schemas.microsoft.com/office/powerpoint/2010/main" val="3588112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D57F2-B737-8740-9592-58309F11236C}"/>
              </a:ext>
            </a:extLst>
          </p:cNvPr>
          <p:cNvSpPr>
            <a:spLocks noGrp="1"/>
          </p:cNvSpPr>
          <p:nvPr>
            <p:ph type="title"/>
          </p:nvPr>
        </p:nvSpPr>
        <p:spPr/>
        <p:txBody>
          <a:bodyPr vert="horz" lIns="91440" tIns="45720" rIns="91440" bIns="45720" rtlCol="0" anchor="ctr">
            <a:normAutofit/>
          </a:bodyPr>
          <a:lstStyle/>
          <a:p>
            <a:r>
              <a:rPr lang="tr-TR" dirty="0" err="1">
                <a:solidFill>
                  <a:schemeClr val="accent2"/>
                </a:solidFill>
              </a:rPr>
              <a:t>Move</a:t>
            </a:r>
            <a:r>
              <a:rPr lang="tr-TR" dirty="0">
                <a:solidFill>
                  <a:schemeClr val="accent2"/>
                </a:solidFill>
              </a:rPr>
              <a:t> </a:t>
            </a:r>
            <a:r>
              <a:rPr lang="tr-TR" dirty="0" err="1">
                <a:solidFill>
                  <a:schemeClr val="accent2"/>
                </a:solidFill>
              </a:rPr>
              <a:t>the</a:t>
            </a:r>
            <a:r>
              <a:rPr lang="tr-TR" dirty="0">
                <a:solidFill>
                  <a:schemeClr val="accent2"/>
                </a:solidFill>
              </a:rPr>
              <a:t> </a:t>
            </a:r>
            <a:r>
              <a:rPr lang="tr-TR" dirty="0" err="1">
                <a:solidFill>
                  <a:schemeClr val="accent2"/>
                </a:solidFill>
              </a:rPr>
              <a:t>Turtle</a:t>
            </a:r>
            <a:endParaRPr lang="tr-TR" dirty="0">
              <a:solidFill>
                <a:schemeClr val="accent2"/>
              </a:solidFill>
            </a:endParaRPr>
          </a:p>
        </p:txBody>
      </p:sp>
      <p:sp>
        <p:nvSpPr>
          <p:cNvPr id="7" name="İçerik Yer Tutucusu 6"/>
          <p:cNvSpPr>
            <a:spLocks noGrp="1"/>
          </p:cNvSpPr>
          <p:nvPr>
            <p:ph sz="half" idx="1"/>
          </p:nvPr>
        </p:nvSpPr>
        <p:spPr/>
        <p:txBody>
          <a:bodyPr>
            <a:normAutofit/>
          </a:bodyPr>
          <a:lstStyle/>
          <a:p>
            <a:r>
              <a:rPr lang="tr-TR" b="1" dirty="0">
                <a:solidFill>
                  <a:schemeClr val="tx1">
                    <a:lumMod val="65000"/>
                    <a:lumOff val="35000"/>
                  </a:schemeClr>
                </a:solidFill>
              </a:rPr>
              <a:t>Amaç: </a:t>
            </a:r>
            <a:r>
              <a:rPr lang="tr-TR" dirty="0">
                <a:solidFill>
                  <a:schemeClr val="tx1">
                    <a:lumMod val="65000"/>
                    <a:lumOff val="35000"/>
                  </a:schemeClr>
                </a:solidFill>
              </a:rPr>
              <a:t>Kaplumbağaya parkur içerisinde birbiri ardına görevler ve engeller verilerek temel programlama kavramlarının öğrencilere öğretilmesi</a:t>
            </a:r>
          </a:p>
          <a:p>
            <a:r>
              <a:rPr lang="tr-TR" b="1" dirty="0">
                <a:solidFill>
                  <a:schemeClr val="tx1">
                    <a:lumMod val="65000"/>
                    <a:lumOff val="35000"/>
                  </a:schemeClr>
                </a:solidFill>
              </a:rPr>
              <a:t>Beceriler: </a:t>
            </a:r>
            <a:r>
              <a:rPr lang="tr-TR" dirty="0">
                <a:solidFill>
                  <a:schemeClr val="tx1">
                    <a:lumMod val="65000"/>
                    <a:lumOff val="35000"/>
                  </a:schemeClr>
                </a:solidFill>
              </a:rPr>
              <a:t>Döngüler, süreçler, değişkenler ve koşullu talimatlar </a:t>
            </a:r>
          </a:p>
          <a:p>
            <a:r>
              <a:rPr lang="tr-TR" b="1" dirty="0">
                <a:solidFill>
                  <a:schemeClr val="tx1">
                    <a:lumMod val="65000"/>
                    <a:lumOff val="35000"/>
                  </a:schemeClr>
                </a:solidFill>
              </a:rPr>
              <a:t>Yapı: </a:t>
            </a:r>
            <a:r>
              <a:rPr lang="tr-TR" dirty="0">
                <a:solidFill>
                  <a:schemeClr val="tx1">
                    <a:lumMod val="65000"/>
                    <a:lumOff val="35000"/>
                  </a:schemeClr>
                </a:solidFill>
              </a:rPr>
              <a:t>Basitten karmaşığa</a:t>
            </a:r>
          </a:p>
          <a:p>
            <a:r>
              <a:rPr lang="tr-TR" b="1" dirty="0">
                <a:solidFill>
                  <a:schemeClr val="tx1">
                    <a:lumMod val="65000"/>
                    <a:lumOff val="35000"/>
                  </a:schemeClr>
                </a:solidFill>
              </a:rPr>
              <a:t>Tür: </a:t>
            </a:r>
            <a:r>
              <a:rPr lang="tr-TR" dirty="0">
                <a:solidFill>
                  <a:schemeClr val="tx1">
                    <a:lumMod val="65000"/>
                    <a:lumOff val="35000"/>
                  </a:schemeClr>
                </a:solidFill>
              </a:rPr>
              <a:t>Yapboz Tabanlı</a:t>
            </a:r>
          </a:p>
        </p:txBody>
      </p:sp>
      <p:sp>
        <p:nvSpPr>
          <p:cNvPr id="4" name="Date Placeholder 3">
            <a:extLst>
              <a:ext uri="{FF2B5EF4-FFF2-40B4-BE49-F238E27FC236}">
                <a16:creationId xmlns:a16="http://schemas.microsoft.com/office/drawing/2014/main" id="{C37CCA1D-68E8-184B-8776-7AC6100BD970}"/>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DC8C4EA4-2187-524D-B7E1-9E85A67C83C9}"/>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C133680A-112B-CD44-97E0-CE968E95C72B}"/>
              </a:ext>
            </a:extLst>
          </p:cNvPr>
          <p:cNvSpPr>
            <a:spLocks noGrp="1"/>
          </p:cNvSpPr>
          <p:nvPr>
            <p:ph type="sldNum" sz="quarter" idx="12"/>
          </p:nvPr>
        </p:nvSpPr>
        <p:spPr/>
        <p:txBody>
          <a:bodyPr/>
          <a:lstStyle/>
          <a:p>
            <a:fld id="{21BDECD0-44A4-40B4-8A9E-AC2682E4C7A3}" type="slidenum">
              <a:rPr lang="en-US" smtClean="0"/>
              <a:pPr/>
              <a:t>18</a:t>
            </a:fld>
            <a:endParaRPr lang="en-US"/>
          </a:p>
        </p:txBody>
      </p:sp>
      <p:pic>
        <p:nvPicPr>
          <p:cNvPr id="9" name="Picture 37" descr="move the turtle ile ilgili gÃ¶rsel sonucu"/>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545937" y="2368760"/>
            <a:ext cx="2803021" cy="3265067"/>
          </a:xfrm>
          <a:prstGeom prst="rect">
            <a:avLst/>
          </a:prstGeom>
          <a:noFill/>
          <a:ln>
            <a:noFill/>
          </a:ln>
        </p:spPr>
      </p:pic>
      <p:graphicFrame>
        <p:nvGraphicFramePr>
          <p:cNvPr id="10" name="Table 11">
            <a:extLst>
              <a:ext uri="{FF2B5EF4-FFF2-40B4-BE49-F238E27FC236}">
                <a16:creationId xmlns:a16="http://schemas.microsoft.com/office/drawing/2014/main" id="{5D8820D7-36E5-8242-B541-015C2DB211E6}"/>
              </a:ext>
            </a:extLst>
          </p:cNvPr>
          <p:cNvGraphicFramePr>
            <a:graphicFrameLocks noGrp="1"/>
          </p:cNvGraphicFramePr>
          <p:nvPr>
            <p:extLst>
              <p:ext uri="{D42A27DB-BD31-4B8C-83A1-F6EECF244321}">
                <p14:modId xmlns:p14="http://schemas.microsoft.com/office/powerpoint/2010/main" val="3782267737"/>
              </p:ext>
            </p:extLst>
          </p:nvPr>
        </p:nvGraphicFramePr>
        <p:xfrm>
          <a:off x="838200" y="5994654"/>
          <a:ext cx="7022690" cy="137160"/>
        </p:xfrm>
        <a:graphic>
          <a:graphicData uri="http://schemas.openxmlformats.org/drawingml/2006/table">
            <a:tbl>
              <a:tblPr firstRow="1" firstCol="1" bandRow="1">
                <a:tableStyleId>{5C22544A-7EE6-4342-B048-85BDC9FD1C3A}</a:tableStyleId>
              </a:tblPr>
              <a:tblGrid>
                <a:gridCol w="7022690">
                  <a:extLst>
                    <a:ext uri="{9D8B030D-6E8A-4147-A177-3AD203B41FA5}">
                      <a16:colId xmlns:a16="http://schemas.microsoft.com/office/drawing/2014/main" val="1274134241"/>
                    </a:ext>
                  </a:extLst>
                </a:gridCol>
              </a:tblGrid>
              <a:tr h="0">
                <a:tc>
                  <a:txBody>
                    <a:bodyPr/>
                    <a:lstStyle/>
                    <a:p>
                      <a:pPr algn="l">
                        <a:spcAft>
                          <a:spcPts val="0"/>
                        </a:spcAft>
                      </a:pPr>
                      <a:r>
                        <a:rPr lang="en-US" sz="900" b="0" u="none" dirty="0" err="1">
                          <a:solidFill>
                            <a:schemeClr val="tx1"/>
                          </a:solidFill>
                          <a:effectLst/>
                        </a:rPr>
                        <a:t>Şekil</a:t>
                      </a:r>
                      <a:r>
                        <a:rPr lang="en-US" sz="900" b="0" u="none" dirty="0">
                          <a:solidFill>
                            <a:schemeClr val="tx1"/>
                          </a:solidFill>
                          <a:effectLst/>
                        </a:rPr>
                        <a:t> </a:t>
                      </a:r>
                      <a:r>
                        <a:rPr lang="tr-TR" sz="900" b="0" u="none" dirty="0">
                          <a:solidFill>
                            <a:schemeClr val="tx1"/>
                          </a:solidFill>
                          <a:effectLst/>
                        </a:rPr>
                        <a:t>10</a:t>
                      </a:r>
                      <a:r>
                        <a:rPr lang="en-US" sz="900" b="0" u="none" dirty="0">
                          <a:solidFill>
                            <a:schemeClr val="tx1"/>
                          </a:solidFill>
                          <a:effectLst/>
                        </a:rPr>
                        <a:t>. https://</a:t>
                      </a:r>
                      <a:r>
                        <a:rPr lang="tr-TR" sz="900" b="0" u="none" dirty="0">
                          <a:solidFill>
                            <a:schemeClr val="tx1"/>
                          </a:solidFill>
                          <a:effectLst/>
                        </a:rPr>
                        <a:t>movetheturtle.com</a:t>
                      </a:r>
                      <a:endParaRPr lang="tr-TR" sz="1200" b="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66687801"/>
                  </a:ext>
                </a:extLst>
              </a:tr>
            </a:tbl>
          </a:graphicData>
        </a:graphic>
      </p:graphicFrame>
    </p:spTree>
    <p:extLst>
      <p:ext uri="{BB962C8B-B14F-4D97-AF65-F5344CB8AC3E}">
        <p14:creationId xmlns:p14="http://schemas.microsoft.com/office/powerpoint/2010/main" val="3535191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p:txBody>
          <a:bodyPr/>
          <a:lstStyle/>
          <a:p>
            <a:r>
              <a:rPr lang="tr-TR" dirty="0" err="1">
                <a:solidFill>
                  <a:schemeClr val="accent2"/>
                </a:solidFill>
              </a:rPr>
              <a:t>Move</a:t>
            </a:r>
            <a:r>
              <a:rPr lang="tr-TR" dirty="0">
                <a:solidFill>
                  <a:schemeClr val="accent2"/>
                </a:solidFill>
              </a:rPr>
              <a:t> </a:t>
            </a:r>
            <a:r>
              <a:rPr lang="tr-TR" dirty="0" err="1">
                <a:solidFill>
                  <a:schemeClr val="accent2"/>
                </a:solidFill>
              </a:rPr>
              <a:t>the</a:t>
            </a:r>
            <a:r>
              <a:rPr lang="tr-TR" dirty="0">
                <a:solidFill>
                  <a:schemeClr val="accent2"/>
                </a:solidFill>
              </a:rPr>
              <a:t> </a:t>
            </a:r>
            <a:r>
              <a:rPr lang="tr-TR" dirty="0" err="1">
                <a:solidFill>
                  <a:schemeClr val="accent2"/>
                </a:solidFill>
              </a:rPr>
              <a:t>Turtle</a:t>
            </a:r>
            <a:endParaRPr lang="tr-TR" dirty="0"/>
          </a:p>
        </p:txBody>
      </p:sp>
      <p:sp>
        <p:nvSpPr>
          <p:cNvPr id="4" name="Veri Yer Tutucusu 3"/>
          <p:cNvSpPr>
            <a:spLocks noGrp="1"/>
          </p:cNvSpPr>
          <p:nvPr>
            <p:ph type="dt" sz="half" idx="10"/>
          </p:nvPr>
        </p:nvSpPr>
        <p:spPr/>
        <p:txBody>
          <a:bodyPr/>
          <a:lstStyle/>
          <a:p>
            <a:r>
              <a:rPr lang="en-US"/>
              <a:t>© 2018</a:t>
            </a:r>
            <a:endParaRPr lang="en-US" dirty="0"/>
          </a:p>
        </p:txBody>
      </p:sp>
      <p:sp>
        <p:nvSpPr>
          <p:cNvPr id="5" name="Altbilgi Yer Tutucusu 4"/>
          <p:cNvSpPr>
            <a:spLocks noGrp="1"/>
          </p:cNvSpPr>
          <p:nvPr>
            <p:ph type="ftr" sz="quarter" idx="11"/>
          </p:nvPr>
        </p:nvSpPr>
        <p:spPr/>
        <p:txBody>
          <a:bodyPr/>
          <a:lstStyle/>
          <a:p>
            <a:r>
              <a:rPr lang="tr-TR"/>
              <a:t>Kuramdan Uygulamaya Programlama Öğretimi</a:t>
            </a:r>
            <a:endParaRPr lang="en-US" dirty="0"/>
          </a:p>
        </p:txBody>
      </p:sp>
      <p:sp>
        <p:nvSpPr>
          <p:cNvPr id="6" name="Slayt Numarası Yer Tutucusu 5"/>
          <p:cNvSpPr>
            <a:spLocks noGrp="1"/>
          </p:cNvSpPr>
          <p:nvPr>
            <p:ph type="sldNum" sz="quarter" idx="12"/>
          </p:nvPr>
        </p:nvSpPr>
        <p:spPr/>
        <p:txBody>
          <a:bodyPr/>
          <a:lstStyle/>
          <a:p>
            <a:fld id="{21BDECD0-44A4-40B4-8A9E-AC2682E4C7A3}" type="slidenum">
              <a:rPr lang="en-US" smtClean="0"/>
              <a:pPr/>
              <a:t>19</a:t>
            </a:fld>
            <a:endParaRPr lang="en-US"/>
          </a:p>
        </p:txBody>
      </p:sp>
      <p:sp>
        <p:nvSpPr>
          <p:cNvPr id="10" name="Content Placeholder 7">
            <a:extLst>
              <a:ext uri="{FF2B5EF4-FFF2-40B4-BE49-F238E27FC236}">
                <a16:creationId xmlns:a16="http://schemas.microsoft.com/office/drawing/2014/main" id="{1640B83B-E02D-4143-A372-0E91D7CE191D}"/>
              </a:ext>
            </a:extLst>
          </p:cNvPr>
          <p:cNvSpPr>
            <a:spLocks noGrp="1"/>
          </p:cNvSpPr>
          <p:nvPr>
            <p:ph sz="half" idx="2"/>
          </p:nvPr>
        </p:nvSpPr>
        <p:spPr/>
        <p:txBody>
          <a:bodyPr anchor="ctr">
            <a:normAutofit/>
          </a:bodyPr>
          <a:lstStyle/>
          <a:p>
            <a:r>
              <a:rPr lang="tr-TR" b="1" dirty="0">
                <a:solidFill>
                  <a:schemeClr val="tx1">
                    <a:lumMod val="65000"/>
                    <a:lumOff val="35000"/>
                  </a:schemeClr>
                </a:solidFill>
              </a:rPr>
              <a:t>Dil Desteği: </a:t>
            </a:r>
            <a:r>
              <a:rPr lang="tr-TR" dirty="0">
                <a:solidFill>
                  <a:schemeClr val="tx1">
                    <a:lumMod val="65000"/>
                    <a:lumOff val="35000"/>
                  </a:schemeClr>
                </a:solidFill>
              </a:rPr>
              <a:t>Yok</a:t>
            </a:r>
          </a:p>
          <a:p>
            <a:r>
              <a:rPr lang="tr-TR" b="1" dirty="0">
                <a:solidFill>
                  <a:schemeClr val="tx1">
                    <a:lumMod val="65000"/>
                    <a:lumOff val="35000"/>
                  </a:schemeClr>
                </a:solidFill>
              </a:rPr>
              <a:t>Ücret: </a:t>
            </a:r>
            <a:r>
              <a:rPr lang="tr-TR" dirty="0">
                <a:solidFill>
                  <a:schemeClr val="tx1">
                    <a:lumMod val="65000"/>
                    <a:lumOff val="35000"/>
                  </a:schemeClr>
                </a:solidFill>
              </a:rPr>
              <a:t>Ücretli</a:t>
            </a:r>
          </a:p>
          <a:p>
            <a:r>
              <a:rPr lang="tr-TR" b="1" dirty="0">
                <a:solidFill>
                  <a:schemeClr val="tx1">
                    <a:lumMod val="65000"/>
                    <a:lumOff val="35000"/>
                  </a:schemeClr>
                </a:solidFill>
              </a:rPr>
              <a:t>Kullanım Kolaylığı: </a:t>
            </a:r>
            <a:r>
              <a:rPr lang="tr-TR" dirty="0">
                <a:solidFill>
                  <a:schemeClr val="tx1">
                    <a:lumMod val="65000"/>
                    <a:lumOff val="35000"/>
                  </a:schemeClr>
                </a:solidFill>
              </a:rPr>
              <a:t>Ebeveyn veya öğretmen desteği</a:t>
            </a:r>
          </a:p>
          <a:p>
            <a:r>
              <a:rPr lang="tr-TR" b="1" dirty="0">
                <a:solidFill>
                  <a:schemeClr val="tx1">
                    <a:lumMod val="65000"/>
                    <a:lumOff val="35000"/>
                  </a:schemeClr>
                </a:solidFill>
              </a:rPr>
              <a:t>Platform: </a:t>
            </a:r>
            <a:r>
              <a:rPr lang="tr-TR" dirty="0" err="1">
                <a:solidFill>
                  <a:schemeClr val="tx1">
                    <a:lumMod val="65000"/>
                    <a:lumOff val="35000"/>
                  </a:schemeClr>
                </a:solidFill>
              </a:rPr>
              <a:t>iOS</a:t>
            </a:r>
            <a:endParaRPr lang="tr-TR" dirty="0">
              <a:solidFill>
                <a:schemeClr val="tx1">
                  <a:lumMod val="65000"/>
                  <a:lumOff val="35000"/>
                </a:schemeClr>
              </a:solidFill>
            </a:endParaRPr>
          </a:p>
          <a:p>
            <a:r>
              <a:rPr lang="tr-TR" dirty="0">
                <a:solidFill>
                  <a:schemeClr val="tx1">
                    <a:lumMod val="65000"/>
                    <a:lumOff val="35000"/>
                  </a:schemeClr>
                </a:solidFill>
              </a:rPr>
              <a:t>Etkili geribildirim</a:t>
            </a:r>
          </a:p>
          <a:p>
            <a:pPr marL="0" indent="0">
              <a:buNone/>
            </a:pPr>
            <a:endParaRPr lang="tr-TR" sz="3200" dirty="0"/>
          </a:p>
        </p:txBody>
      </p:sp>
      <p:pic>
        <p:nvPicPr>
          <p:cNvPr id="11" name="Picture 36" descr="move the turtle ile ilgili gÃ¶rsel sonucu"/>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213503" y="2117903"/>
            <a:ext cx="4260352" cy="3189035"/>
          </a:xfrm>
          <a:prstGeom prst="rect">
            <a:avLst/>
          </a:prstGeom>
          <a:noFill/>
          <a:ln>
            <a:noFill/>
          </a:ln>
        </p:spPr>
      </p:pic>
      <p:sp>
        <p:nvSpPr>
          <p:cNvPr id="12" name="Dikdörtgen 11"/>
          <p:cNvSpPr/>
          <p:nvPr/>
        </p:nvSpPr>
        <p:spPr>
          <a:xfrm>
            <a:off x="838200" y="5946131"/>
            <a:ext cx="1877437" cy="230832"/>
          </a:xfrm>
          <a:prstGeom prst="rect">
            <a:avLst/>
          </a:prstGeom>
        </p:spPr>
        <p:txBody>
          <a:bodyPr wrap="none">
            <a:spAutoFit/>
          </a:bodyPr>
          <a:lstStyle/>
          <a:p>
            <a:r>
              <a:rPr lang="en-US" sz="900" dirty="0" err="1"/>
              <a:t>Şekil</a:t>
            </a:r>
            <a:r>
              <a:rPr lang="en-US" sz="900" dirty="0"/>
              <a:t> </a:t>
            </a:r>
            <a:r>
              <a:rPr lang="tr-TR" sz="900" dirty="0"/>
              <a:t>11</a:t>
            </a:r>
            <a:r>
              <a:rPr lang="en-US" sz="900" dirty="0"/>
              <a:t>. https://</a:t>
            </a:r>
            <a:r>
              <a:rPr lang="tr-TR" sz="900" dirty="0"/>
              <a:t>movetheturtle.com</a:t>
            </a:r>
          </a:p>
        </p:txBody>
      </p:sp>
    </p:spTree>
    <p:extLst>
      <p:ext uri="{BB962C8B-B14F-4D97-AF65-F5344CB8AC3E}">
        <p14:creationId xmlns:p14="http://schemas.microsoft.com/office/powerpoint/2010/main" val="4172922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AMAÇLAR</a:t>
            </a:r>
          </a:p>
        </p:txBody>
      </p:sp>
      <p:sp>
        <p:nvSpPr>
          <p:cNvPr id="3" name="Content Placeholder 2"/>
          <p:cNvSpPr>
            <a:spLocks noGrp="1"/>
          </p:cNvSpPr>
          <p:nvPr>
            <p:ph idx="1"/>
          </p:nvPr>
        </p:nvSpPr>
        <p:spPr/>
        <p:txBody>
          <a:bodyPr>
            <a:normAutofit/>
          </a:bodyPr>
          <a:lstStyle/>
          <a:p>
            <a:r>
              <a:rPr lang="tr-TR" dirty="0"/>
              <a:t>Bu bölümü bitirdiğinizde:</a:t>
            </a:r>
          </a:p>
          <a:p>
            <a:pPr lvl="1"/>
            <a:r>
              <a:rPr lang="tr-TR" dirty="0"/>
              <a:t>Mobil uygulama (MU) kavramını tanımlayabilecek,</a:t>
            </a:r>
          </a:p>
          <a:p>
            <a:pPr lvl="1"/>
            <a:r>
              <a:rPr lang="tr-TR" dirty="0" err="1"/>
              <a:t>MU’ların</a:t>
            </a:r>
            <a:r>
              <a:rPr lang="tr-TR" dirty="0"/>
              <a:t> geçmişten günümüze gelişim sürecini açıklayabilecek,</a:t>
            </a:r>
          </a:p>
          <a:p>
            <a:pPr lvl="1"/>
            <a:r>
              <a:rPr lang="tr-TR" dirty="0" err="1"/>
              <a:t>MU’ların</a:t>
            </a:r>
            <a:r>
              <a:rPr lang="tr-TR" dirty="0"/>
              <a:t> tasarım ilkelerini sıralayabilecek,</a:t>
            </a:r>
          </a:p>
          <a:p>
            <a:pPr lvl="1"/>
            <a:r>
              <a:rPr lang="tr-TR" dirty="0" err="1"/>
              <a:t>MU’ların</a:t>
            </a:r>
            <a:r>
              <a:rPr lang="tr-TR" dirty="0"/>
              <a:t> mobil öğrenme üzerindeki etkilerini tartışabilecek,</a:t>
            </a:r>
          </a:p>
          <a:p>
            <a:pPr lvl="1"/>
            <a:r>
              <a:rPr lang="tr-TR" dirty="0"/>
              <a:t>Programlama öğretimi (PÖ) amacı ile geliştirilen </a:t>
            </a:r>
            <a:r>
              <a:rPr lang="tr-TR" dirty="0" err="1"/>
              <a:t>MU’ları</a:t>
            </a:r>
            <a:r>
              <a:rPr lang="tr-TR" dirty="0"/>
              <a:t> örneklendirebilecek,</a:t>
            </a:r>
          </a:p>
          <a:p>
            <a:pPr lvl="1"/>
            <a:r>
              <a:rPr lang="tr-TR" dirty="0"/>
              <a:t>PÖ amacı ile geliştirilen </a:t>
            </a:r>
            <a:r>
              <a:rPr lang="tr-TR" dirty="0" err="1"/>
              <a:t>MU’ları</a:t>
            </a:r>
            <a:r>
              <a:rPr lang="tr-TR" dirty="0"/>
              <a:t> öğrenme kademelerine göre sınıflandırabilecek,</a:t>
            </a:r>
          </a:p>
          <a:p>
            <a:pPr lvl="1"/>
            <a:r>
              <a:rPr lang="tr-TR" dirty="0" err="1"/>
              <a:t>MU’ların</a:t>
            </a:r>
            <a:r>
              <a:rPr lang="tr-TR" dirty="0"/>
              <a:t>  </a:t>
            </a:r>
            <a:r>
              <a:rPr lang="tr-TR" dirty="0" err="1"/>
              <a:t>PÖ’de</a:t>
            </a:r>
            <a:r>
              <a:rPr lang="tr-TR" dirty="0"/>
              <a:t> nasıl kullanılabileceğine ilişkin önerilerde bulunabileceksiniz. </a:t>
            </a:r>
          </a:p>
          <a:p>
            <a:endParaRPr lang="en-US" dirty="0"/>
          </a:p>
        </p:txBody>
      </p:sp>
      <p:sp>
        <p:nvSpPr>
          <p:cNvPr id="4" name="Footer Placeholder 3"/>
          <p:cNvSpPr>
            <a:spLocks noGrp="1"/>
          </p:cNvSpPr>
          <p:nvPr>
            <p:ph type="ftr" sz="quarter" idx="11"/>
          </p:nvPr>
        </p:nvSpPr>
        <p:spPr/>
        <p:txBody>
          <a:bodyPr/>
          <a:lstStyle/>
          <a:p>
            <a:r>
              <a:rPr lang="tr-TR"/>
              <a:t>Kuramdan Uygulamaya Programlama Öğretimi</a:t>
            </a:r>
            <a:endParaRPr lang="en-US" dirty="0"/>
          </a:p>
        </p:txBody>
      </p:sp>
      <p:sp>
        <p:nvSpPr>
          <p:cNvPr id="5" name="Slide Number Placeholder 4"/>
          <p:cNvSpPr>
            <a:spLocks noGrp="1"/>
          </p:cNvSpPr>
          <p:nvPr>
            <p:ph type="sldNum" sz="quarter" idx="12"/>
          </p:nvPr>
        </p:nvSpPr>
        <p:spPr/>
        <p:txBody>
          <a:bodyPr/>
          <a:lstStyle/>
          <a:p>
            <a:fld id="{21BDECD0-44A4-40B4-8A9E-AC2682E4C7A3}" type="slidenum">
              <a:rPr lang="en-US" smtClean="0"/>
              <a:pPr/>
              <a:t>2</a:t>
            </a:fld>
            <a:endParaRPr lang="en-US"/>
          </a:p>
        </p:txBody>
      </p:sp>
      <p:sp>
        <p:nvSpPr>
          <p:cNvPr id="6" name="Date Placeholder 5"/>
          <p:cNvSpPr>
            <a:spLocks noGrp="1"/>
          </p:cNvSpPr>
          <p:nvPr>
            <p:ph type="dt" sz="half" idx="10"/>
          </p:nvPr>
        </p:nvSpPr>
        <p:spPr/>
        <p:txBody>
          <a:bodyPr/>
          <a:lstStyle/>
          <a:p>
            <a:r>
              <a:rPr lang="en-US"/>
              <a:t>© 2018</a:t>
            </a:r>
            <a:endParaRPr lang="en-US" dirty="0"/>
          </a:p>
        </p:txBody>
      </p:sp>
    </p:spTree>
    <p:extLst>
      <p:ext uri="{BB962C8B-B14F-4D97-AF65-F5344CB8AC3E}">
        <p14:creationId xmlns:p14="http://schemas.microsoft.com/office/powerpoint/2010/main" val="4194489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DC4D-9BC9-E84C-8299-5AAAF8AFB864}"/>
              </a:ext>
            </a:extLst>
          </p:cNvPr>
          <p:cNvSpPr>
            <a:spLocks noGrp="1"/>
          </p:cNvSpPr>
          <p:nvPr>
            <p:ph type="title"/>
          </p:nvPr>
        </p:nvSpPr>
        <p:spPr/>
        <p:txBody>
          <a:bodyPr vert="horz" lIns="91440" tIns="45720" rIns="91440" bIns="45720" rtlCol="0" anchor="ctr">
            <a:normAutofit/>
          </a:bodyPr>
          <a:lstStyle/>
          <a:p>
            <a:r>
              <a:rPr lang="tr-TR" dirty="0" err="1">
                <a:solidFill>
                  <a:schemeClr val="accent2"/>
                </a:solidFill>
              </a:rPr>
              <a:t>Lightbot</a:t>
            </a:r>
            <a:r>
              <a:rPr lang="tr-TR" dirty="0">
                <a:solidFill>
                  <a:schemeClr val="accent2"/>
                </a:solidFill>
              </a:rPr>
              <a:t> </a:t>
            </a:r>
            <a:r>
              <a:rPr lang="tr-TR" dirty="0" err="1">
                <a:solidFill>
                  <a:schemeClr val="accent2"/>
                </a:solidFill>
              </a:rPr>
              <a:t>Jr</a:t>
            </a:r>
            <a:r>
              <a:rPr lang="tr-TR" dirty="0">
                <a:solidFill>
                  <a:schemeClr val="accent2"/>
                </a:solidFill>
              </a:rPr>
              <a:t> ve </a:t>
            </a:r>
            <a:r>
              <a:rPr lang="tr-TR" dirty="0" err="1">
                <a:solidFill>
                  <a:schemeClr val="accent2"/>
                </a:solidFill>
              </a:rPr>
              <a:t>Lightbot</a:t>
            </a:r>
            <a:endParaRPr lang="tr-TR" dirty="0">
              <a:solidFill>
                <a:schemeClr val="accent2"/>
              </a:solidFill>
            </a:endParaRPr>
          </a:p>
        </p:txBody>
      </p:sp>
      <p:sp>
        <p:nvSpPr>
          <p:cNvPr id="7" name="İçerik Yer Tutucusu 6"/>
          <p:cNvSpPr>
            <a:spLocks noGrp="1"/>
          </p:cNvSpPr>
          <p:nvPr>
            <p:ph sz="half" idx="1"/>
          </p:nvPr>
        </p:nvSpPr>
        <p:spPr/>
        <p:txBody>
          <a:bodyPr>
            <a:normAutofit fontScale="92500"/>
          </a:bodyPr>
          <a:lstStyle/>
          <a:p>
            <a:r>
              <a:rPr lang="tr-TR" b="1" dirty="0">
                <a:solidFill>
                  <a:schemeClr val="tx1">
                    <a:lumMod val="65000"/>
                    <a:lumOff val="35000"/>
                  </a:schemeClr>
                </a:solidFill>
              </a:rPr>
              <a:t>Amaç: </a:t>
            </a:r>
            <a:r>
              <a:rPr lang="tr-TR" dirty="0">
                <a:solidFill>
                  <a:schemeClr val="tx1">
                    <a:lumMod val="65000"/>
                    <a:lumOff val="35000"/>
                  </a:schemeClr>
                </a:solidFill>
              </a:rPr>
              <a:t>Kod tuğlaları kullanılarak bir robotun, her etapta değişen parkurda karşılaştığı engelleri çözmesi yoluyla öğrencilere temel programlama becerilerinin öğretilmesi</a:t>
            </a:r>
          </a:p>
          <a:p>
            <a:r>
              <a:rPr lang="tr-TR" b="1" dirty="0">
                <a:solidFill>
                  <a:schemeClr val="tx1">
                    <a:lumMod val="65000"/>
                    <a:lumOff val="35000"/>
                  </a:schemeClr>
                </a:solidFill>
              </a:rPr>
              <a:t>Beceriler: </a:t>
            </a:r>
            <a:r>
              <a:rPr lang="tr-TR" dirty="0">
                <a:solidFill>
                  <a:schemeClr val="tx1">
                    <a:lumMod val="65000"/>
                    <a:lumOff val="35000"/>
                  </a:schemeClr>
                </a:solidFill>
              </a:rPr>
              <a:t>Planlama, sıralama, test etme, hata ayıklama ve döngüler </a:t>
            </a:r>
          </a:p>
          <a:p>
            <a:r>
              <a:rPr lang="tr-TR" b="1" dirty="0">
                <a:solidFill>
                  <a:schemeClr val="tx1">
                    <a:lumMod val="65000"/>
                    <a:lumOff val="35000"/>
                  </a:schemeClr>
                </a:solidFill>
              </a:rPr>
              <a:t>Yapı: </a:t>
            </a:r>
            <a:r>
              <a:rPr lang="tr-TR" dirty="0">
                <a:solidFill>
                  <a:schemeClr val="tx1">
                    <a:lumMod val="65000"/>
                    <a:lumOff val="35000"/>
                  </a:schemeClr>
                </a:solidFill>
              </a:rPr>
              <a:t>Basitten karmaşığa, doğrusal</a:t>
            </a:r>
          </a:p>
          <a:p>
            <a:r>
              <a:rPr lang="tr-TR" b="1" dirty="0">
                <a:solidFill>
                  <a:schemeClr val="tx1">
                    <a:lumMod val="65000"/>
                    <a:lumOff val="35000"/>
                  </a:schemeClr>
                </a:solidFill>
              </a:rPr>
              <a:t>Tür: </a:t>
            </a:r>
            <a:r>
              <a:rPr lang="tr-TR" dirty="0">
                <a:solidFill>
                  <a:schemeClr val="tx1">
                    <a:lumMod val="65000"/>
                    <a:lumOff val="35000"/>
                  </a:schemeClr>
                </a:solidFill>
              </a:rPr>
              <a:t>Yapboz Tabanlı</a:t>
            </a:r>
          </a:p>
        </p:txBody>
      </p:sp>
      <p:sp>
        <p:nvSpPr>
          <p:cNvPr id="4" name="Date Placeholder 3">
            <a:extLst>
              <a:ext uri="{FF2B5EF4-FFF2-40B4-BE49-F238E27FC236}">
                <a16:creationId xmlns:a16="http://schemas.microsoft.com/office/drawing/2014/main" id="{6BE926D3-DED7-9146-B953-FECE85B94A61}"/>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13EDD947-C0CF-7941-8B19-2775C518A4B8}"/>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6FF43608-B70E-5C43-ADF3-C4B3D45FFD78}"/>
              </a:ext>
            </a:extLst>
          </p:cNvPr>
          <p:cNvSpPr>
            <a:spLocks noGrp="1"/>
          </p:cNvSpPr>
          <p:nvPr>
            <p:ph type="sldNum" sz="quarter" idx="12"/>
          </p:nvPr>
        </p:nvSpPr>
        <p:spPr/>
        <p:txBody>
          <a:bodyPr/>
          <a:lstStyle/>
          <a:p>
            <a:fld id="{21BDECD0-44A4-40B4-8A9E-AC2682E4C7A3}" type="slidenum">
              <a:rPr lang="en-US" smtClean="0"/>
              <a:pPr/>
              <a:t>20</a:t>
            </a:fld>
            <a:endParaRPr lang="en-US"/>
          </a:p>
        </p:txBody>
      </p:sp>
      <p:graphicFrame>
        <p:nvGraphicFramePr>
          <p:cNvPr id="9" name="Table 11">
            <a:extLst>
              <a:ext uri="{FF2B5EF4-FFF2-40B4-BE49-F238E27FC236}">
                <a16:creationId xmlns:a16="http://schemas.microsoft.com/office/drawing/2014/main" id="{5D8820D7-36E5-8242-B541-015C2DB211E6}"/>
              </a:ext>
            </a:extLst>
          </p:cNvPr>
          <p:cNvGraphicFramePr>
            <a:graphicFrameLocks noGrp="1"/>
          </p:cNvGraphicFramePr>
          <p:nvPr>
            <p:extLst>
              <p:ext uri="{D42A27DB-BD31-4B8C-83A1-F6EECF244321}">
                <p14:modId xmlns:p14="http://schemas.microsoft.com/office/powerpoint/2010/main" val="4201994843"/>
              </p:ext>
            </p:extLst>
          </p:nvPr>
        </p:nvGraphicFramePr>
        <p:xfrm>
          <a:off x="838200" y="5994654"/>
          <a:ext cx="7022690" cy="137160"/>
        </p:xfrm>
        <a:graphic>
          <a:graphicData uri="http://schemas.openxmlformats.org/drawingml/2006/table">
            <a:tbl>
              <a:tblPr firstRow="1" firstCol="1" bandRow="1">
                <a:tableStyleId>{5C22544A-7EE6-4342-B048-85BDC9FD1C3A}</a:tableStyleId>
              </a:tblPr>
              <a:tblGrid>
                <a:gridCol w="7022690">
                  <a:extLst>
                    <a:ext uri="{9D8B030D-6E8A-4147-A177-3AD203B41FA5}">
                      <a16:colId xmlns:a16="http://schemas.microsoft.com/office/drawing/2014/main" val="1274134241"/>
                    </a:ext>
                  </a:extLst>
                </a:gridCol>
              </a:tblGrid>
              <a:tr h="0">
                <a:tc>
                  <a:txBody>
                    <a:bodyPr/>
                    <a:lstStyle/>
                    <a:p>
                      <a:pPr algn="l">
                        <a:spcAft>
                          <a:spcPts val="0"/>
                        </a:spcAft>
                      </a:pPr>
                      <a:r>
                        <a:rPr lang="en-US" sz="900" b="0" u="none" dirty="0" err="1">
                          <a:solidFill>
                            <a:schemeClr val="tx1"/>
                          </a:solidFill>
                          <a:effectLst/>
                        </a:rPr>
                        <a:t>Şekil</a:t>
                      </a:r>
                      <a:r>
                        <a:rPr lang="en-US" sz="900" b="0" u="none" dirty="0">
                          <a:solidFill>
                            <a:schemeClr val="tx1"/>
                          </a:solidFill>
                          <a:effectLst/>
                        </a:rPr>
                        <a:t> </a:t>
                      </a:r>
                      <a:r>
                        <a:rPr lang="tr-TR" sz="900" b="0" u="none" dirty="0">
                          <a:solidFill>
                            <a:schemeClr val="tx1"/>
                          </a:solidFill>
                          <a:effectLst/>
                        </a:rPr>
                        <a:t>12</a:t>
                      </a:r>
                      <a:r>
                        <a:rPr lang="en-US" sz="900" b="0" u="none" dirty="0">
                          <a:solidFill>
                            <a:schemeClr val="tx1"/>
                          </a:solidFill>
                          <a:effectLst/>
                        </a:rPr>
                        <a:t>. https://</a:t>
                      </a:r>
                      <a:r>
                        <a:rPr lang="tr-TR" sz="900" b="0" u="none" dirty="0">
                          <a:solidFill>
                            <a:schemeClr val="tx1"/>
                          </a:solidFill>
                          <a:effectLst/>
                        </a:rPr>
                        <a:t>lightbot.com</a:t>
                      </a:r>
                      <a:endParaRPr lang="tr-TR" sz="1200" b="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66687801"/>
                  </a:ext>
                </a:extLst>
              </a:tr>
            </a:tbl>
          </a:graphicData>
        </a:graphic>
      </p:graphicFrame>
      <p:pic>
        <p:nvPicPr>
          <p:cNvPr id="10" name="Picture 41"/>
          <p:cNvPicPr>
            <a:picLocks noGrp="1"/>
          </p:cNvPicPr>
          <p:nvPr>
            <p:ph sz="half" idx="2"/>
          </p:nvPr>
        </p:nvPicPr>
        <p:blipFill rotWithShape="1">
          <a:blip r:embed="rId2">
            <a:extLst>
              <a:ext uri="{28A0092B-C50C-407E-A947-70E740481C1C}">
                <a14:useLocalDpi xmlns:a14="http://schemas.microsoft.com/office/drawing/2010/main" val="0"/>
              </a:ext>
            </a:extLst>
          </a:blip>
          <a:srcRect r="1707" b="4358"/>
          <a:stretch/>
        </p:blipFill>
        <p:spPr bwMode="auto">
          <a:xfrm>
            <a:off x="6483253" y="2748682"/>
            <a:ext cx="4559493" cy="25052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5282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p:txBody>
          <a:bodyPr/>
          <a:lstStyle/>
          <a:p>
            <a:r>
              <a:rPr lang="tr-TR" dirty="0" err="1">
                <a:solidFill>
                  <a:schemeClr val="accent2"/>
                </a:solidFill>
              </a:rPr>
              <a:t>Lightbot</a:t>
            </a:r>
            <a:r>
              <a:rPr lang="tr-TR" dirty="0">
                <a:solidFill>
                  <a:schemeClr val="accent2"/>
                </a:solidFill>
              </a:rPr>
              <a:t> </a:t>
            </a:r>
            <a:r>
              <a:rPr lang="tr-TR" dirty="0" err="1">
                <a:solidFill>
                  <a:schemeClr val="accent2"/>
                </a:solidFill>
              </a:rPr>
              <a:t>Jr</a:t>
            </a:r>
            <a:r>
              <a:rPr lang="tr-TR" dirty="0">
                <a:solidFill>
                  <a:schemeClr val="accent2"/>
                </a:solidFill>
              </a:rPr>
              <a:t> ve </a:t>
            </a:r>
            <a:r>
              <a:rPr lang="tr-TR" dirty="0" err="1">
                <a:solidFill>
                  <a:schemeClr val="accent2"/>
                </a:solidFill>
              </a:rPr>
              <a:t>Lightbot</a:t>
            </a:r>
            <a:endParaRPr lang="tr-TR" dirty="0"/>
          </a:p>
        </p:txBody>
      </p:sp>
      <p:sp>
        <p:nvSpPr>
          <p:cNvPr id="9" name="İçerik Yer Tutucusu 8"/>
          <p:cNvSpPr>
            <a:spLocks noGrp="1"/>
          </p:cNvSpPr>
          <p:nvPr>
            <p:ph sz="half" idx="2"/>
          </p:nvPr>
        </p:nvSpPr>
        <p:spPr/>
        <p:txBody>
          <a:bodyPr>
            <a:normAutofit/>
          </a:bodyPr>
          <a:lstStyle/>
          <a:p>
            <a:r>
              <a:rPr lang="tr-TR" b="1" dirty="0">
                <a:solidFill>
                  <a:schemeClr val="tx1">
                    <a:lumMod val="65000"/>
                    <a:lumOff val="35000"/>
                  </a:schemeClr>
                </a:solidFill>
              </a:rPr>
              <a:t>Dil Desteği: </a:t>
            </a:r>
            <a:r>
              <a:rPr lang="tr-TR" dirty="0">
                <a:solidFill>
                  <a:schemeClr val="tx1">
                    <a:lumMod val="65000"/>
                    <a:lumOff val="35000"/>
                  </a:schemeClr>
                </a:solidFill>
              </a:rPr>
              <a:t>Yok</a:t>
            </a:r>
          </a:p>
          <a:p>
            <a:r>
              <a:rPr lang="tr-TR" b="1" dirty="0">
                <a:solidFill>
                  <a:schemeClr val="tx1">
                    <a:lumMod val="65000"/>
                    <a:lumOff val="35000"/>
                  </a:schemeClr>
                </a:solidFill>
              </a:rPr>
              <a:t>Ücret: </a:t>
            </a:r>
          </a:p>
          <a:p>
            <a:pPr lvl="1"/>
            <a:r>
              <a:rPr lang="tr-TR" dirty="0" err="1">
                <a:solidFill>
                  <a:schemeClr val="tx1">
                    <a:lumMod val="65000"/>
                    <a:lumOff val="35000"/>
                  </a:schemeClr>
                </a:solidFill>
              </a:rPr>
              <a:t>Lightbot</a:t>
            </a:r>
            <a:r>
              <a:rPr lang="tr-TR" dirty="0">
                <a:solidFill>
                  <a:schemeClr val="tx1">
                    <a:lumMod val="65000"/>
                    <a:lumOff val="35000"/>
                  </a:schemeClr>
                </a:solidFill>
              </a:rPr>
              <a:t> </a:t>
            </a:r>
            <a:r>
              <a:rPr lang="tr-TR" dirty="0" err="1">
                <a:solidFill>
                  <a:schemeClr val="tx1">
                    <a:lumMod val="65000"/>
                    <a:lumOff val="35000"/>
                  </a:schemeClr>
                </a:solidFill>
              </a:rPr>
              <a:t>Jr</a:t>
            </a:r>
            <a:r>
              <a:rPr lang="tr-TR" dirty="0">
                <a:solidFill>
                  <a:schemeClr val="tx1">
                    <a:lumMod val="65000"/>
                    <a:lumOff val="35000"/>
                  </a:schemeClr>
                </a:solidFill>
              </a:rPr>
              <a:t>: Ücretli</a:t>
            </a:r>
          </a:p>
          <a:p>
            <a:pPr lvl="1"/>
            <a:r>
              <a:rPr lang="tr-TR" dirty="0" err="1">
                <a:solidFill>
                  <a:schemeClr val="tx1">
                    <a:lumMod val="65000"/>
                    <a:lumOff val="35000"/>
                  </a:schemeClr>
                </a:solidFill>
              </a:rPr>
              <a:t>Lightbot</a:t>
            </a:r>
            <a:r>
              <a:rPr lang="tr-TR" dirty="0">
                <a:solidFill>
                  <a:schemeClr val="tx1">
                    <a:lumMod val="65000"/>
                    <a:lumOff val="35000"/>
                  </a:schemeClr>
                </a:solidFill>
              </a:rPr>
              <a:t>: İlk 20 bölüm ücretsiz</a:t>
            </a:r>
          </a:p>
          <a:p>
            <a:r>
              <a:rPr lang="tr-TR" b="1" dirty="0">
                <a:solidFill>
                  <a:schemeClr val="tx1">
                    <a:lumMod val="65000"/>
                    <a:lumOff val="35000"/>
                  </a:schemeClr>
                </a:solidFill>
              </a:rPr>
              <a:t>Kullanım Kolaylığı: </a:t>
            </a:r>
          </a:p>
          <a:p>
            <a:pPr lvl="1"/>
            <a:r>
              <a:rPr lang="tr-TR" dirty="0" err="1">
                <a:solidFill>
                  <a:schemeClr val="tx1">
                    <a:lumMod val="65000"/>
                    <a:lumOff val="35000"/>
                  </a:schemeClr>
                </a:solidFill>
              </a:rPr>
              <a:t>Lightbot</a:t>
            </a:r>
            <a:r>
              <a:rPr lang="tr-TR" dirty="0">
                <a:solidFill>
                  <a:schemeClr val="tx1">
                    <a:lumMod val="65000"/>
                    <a:lumOff val="35000"/>
                  </a:schemeClr>
                </a:solidFill>
              </a:rPr>
              <a:t> </a:t>
            </a:r>
            <a:r>
              <a:rPr lang="tr-TR" dirty="0" err="1">
                <a:solidFill>
                  <a:schemeClr val="tx1">
                    <a:lumMod val="65000"/>
                    <a:lumOff val="35000"/>
                  </a:schemeClr>
                </a:solidFill>
              </a:rPr>
              <a:t>Jr</a:t>
            </a:r>
            <a:r>
              <a:rPr lang="tr-TR" dirty="0">
                <a:solidFill>
                  <a:schemeClr val="tx1">
                    <a:lumMod val="65000"/>
                    <a:lumOff val="35000"/>
                  </a:schemeClr>
                </a:solidFill>
              </a:rPr>
              <a:t>: Kolay, </a:t>
            </a:r>
          </a:p>
          <a:p>
            <a:pPr lvl="1"/>
            <a:r>
              <a:rPr lang="tr-TR" dirty="0" err="1">
                <a:solidFill>
                  <a:schemeClr val="tx1">
                    <a:lumMod val="65000"/>
                    <a:lumOff val="35000"/>
                  </a:schemeClr>
                </a:solidFill>
              </a:rPr>
              <a:t>Lightbot</a:t>
            </a:r>
            <a:r>
              <a:rPr lang="tr-TR" dirty="0">
                <a:solidFill>
                  <a:schemeClr val="tx1">
                    <a:lumMod val="65000"/>
                    <a:lumOff val="35000"/>
                  </a:schemeClr>
                </a:solidFill>
              </a:rPr>
              <a:t>: Ebeveyn veya öğretmen desteği</a:t>
            </a:r>
          </a:p>
          <a:p>
            <a:r>
              <a:rPr lang="tr-TR" b="1" dirty="0">
                <a:solidFill>
                  <a:schemeClr val="tx1">
                    <a:lumMod val="65000"/>
                    <a:lumOff val="35000"/>
                  </a:schemeClr>
                </a:solidFill>
              </a:rPr>
              <a:t>Platform: </a:t>
            </a:r>
            <a:r>
              <a:rPr lang="tr-TR" dirty="0" err="1">
                <a:solidFill>
                  <a:schemeClr val="tx1">
                    <a:lumMod val="65000"/>
                    <a:lumOff val="35000"/>
                  </a:schemeClr>
                </a:solidFill>
              </a:rPr>
              <a:t>iOS</a:t>
            </a:r>
            <a:r>
              <a:rPr lang="tr-TR" dirty="0">
                <a:solidFill>
                  <a:schemeClr val="tx1">
                    <a:lumMod val="65000"/>
                    <a:lumOff val="35000"/>
                  </a:schemeClr>
                </a:solidFill>
              </a:rPr>
              <a:t> / </a:t>
            </a:r>
            <a:r>
              <a:rPr lang="tr-TR" dirty="0" err="1">
                <a:solidFill>
                  <a:schemeClr val="tx1">
                    <a:lumMod val="65000"/>
                    <a:lumOff val="35000"/>
                  </a:schemeClr>
                </a:solidFill>
              </a:rPr>
              <a:t>Android</a:t>
            </a:r>
            <a:endParaRPr lang="tr-TR" dirty="0">
              <a:solidFill>
                <a:schemeClr val="tx1">
                  <a:lumMod val="65000"/>
                  <a:lumOff val="35000"/>
                </a:schemeClr>
              </a:solidFill>
            </a:endParaRPr>
          </a:p>
          <a:p>
            <a:pPr marL="0" indent="0">
              <a:buNone/>
            </a:pPr>
            <a:endParaRPr lang="tr-TR" sz="3200" dirty="0"/>
          </a:p>
        </p:txBody>
      </p:sp>
      <p:sp>
        <p:nvSpPr>
          <p:cNvPr id="4" name="Veri Yer Tutucusu 3"/>
          <p:cNvSpPr>
            <a:spLocks noGrp="1"/>
          </p:cNvSpPr>
          <p:nvPr>
            <p:ph type="dt" sz="half" idx="10"/>
          </p:nvPr>
        </p:nvSpPr>
        <p:spPr/>
        <p:txBody>
          <a:bodyPr/>
          <a:lstStyle/>
          <a:p>
            <a:r>
              <a:rPr lang="en-US"/>
              <a:t>© 2018</a:t>
            </a:r>
            <a:endParaRPr lang="en-US" dirty="0"/>
          </a:p>
        </p:txBody>
      </p:sp>
      <p:sp>
        <p:nvSpPr>
          <p:cNvPr id="5" name="Altbilgi Yer Tutucusu 4"/>
          <p:cNvSpPr>
            <a:spLocks noGrp="1"/>
          </p:cNvSpPr>
          <p:nvPr>
            <p:ph type="ftr" sz="quarter" idx="11"/>
          </p:nvPr>
        </p:nvSpPr>
        <p:spPr/>
        <p:txBody>
          <a:bodyPr/>
          <a:lstStyle/>
          <a:p>
            <a:r>
              <a:rPr lang="tr-TR"/>
              <a:t>Kuramdan Uygulamaya Programlama Öğretimi</a:t>
            </a:r>
            <a:endParaRPr lang="en-US" dirty="0"/>
          </a:p>
        </p:txBody>
      </p:sp>
      <p:sp>
        <p:nvSpPr>
          <p:cNvPr id="6" name="Slayt Numarası Yer Tutucusu 5"/>
          <p:cNvSpPr>
            <a:spLocks noGrp="1"/>
          </p:cNvSpPr>
          <p:nvPr>
            <p:ph type="sldNum" sz="quarter" idx="12"/>
          </p:nvPr>
        </p:nvSpPr>
        <p:spPr/>
        <p:txBody>
          <a:bodyPr/>
          <a:lstStyle/>
          <a:p>
            <a:fld id="{21BDECD0-44A4-40B4-8A9E-AC2682E4C7A3}" type="slidenum">
              <a:rPr lang="en-US" smtClean="0"/>
              <a:pPr/>
              <a:t>21</a:t>
            </a:fld>
            <a:endParaRPr lang="en-US"/>
          </a:p>
        </p:txBody>
      </p:sp>
      <p:graphicFrame>
        <p:nvGraphicFramePr>
          <p:cNvPr id="10" name="Table 11">
            <a:extLst>
              <a:ext uri="{FF2B5EF4-FFF2-40B4-BE49-F238E27FC236}">
                <a16:creationId xmlns:a16="http://schemas.microsoft.com/office/drawing/2014/main" id="{5D8820D7-36E5-8242-B541-015C2DB211E6}"/>
              </a:ext>
            </a:extLst>
          </p:cNvPr>
          <p:cNvGraphicFramePr>
            <a:graphicFrameLocks noGrp="1"/>
          </p:cNvGraphicFramePr>
          <p:nvPr>
            <p:extLst>
              <p:ext uri="{D42A27DB-BD31-4B8C-83A1-F6EECF244321}">
                <p14:modId xmlns:p14="http://schemas.microsoft.com/office/powerpoint/2010/main" val="3036568465"/>
              </p:ext>
            </p:extLst>
          </p:nvPr>
        </p:nvGraphicFramePr>
        <p:xfrm>
          <a:off x="838200" y="5994654"/>
          <a:ext cx="7022690" cy="137160"/>
        </p:xfrm>
        <a:graphic>
          <a:graphicData uri="http://schemas.openxmlformats.org/drawingml/2006/table">
            <a:tbl>
              <a:tblPr firstRow="1" firstCol="1" bandRow="1">
                <a:tableStyleId>{5C22544A-7EE6-4342-B048-85BDC9FD1C3A}</a:tableStyleId>
              </a:tblPr>
              <a:tblGrid>
                <a:gridCol w="7022690">
                  <a:extLst>
                    <a:ext uri="{9D8B030D-6E8A-4147-A177-3AD203B41FA5}">
                      <a16:colId xmlns:a16="http://schemas.microsoft.com/office/drawing/2014/main" val="1274134241"/>
                    </a:ext>
                  </a:extLst>
                </a:gridCol>
              </a:tblGrid>
              <a:tr h="0">
                <a:tc>
                  <a:txBody>
                    <a:bodyPr/>
                    <a:lstStyle/>
                    <a:p>
                      <a:pPr algn="l">
                        <a:spcAft>
                          <a:spcPts val="0"/>
                        </a:spcAft>
                      </a:pPr>
                      <a:r>
                        <a:rPr lang="en-US" sz="900" b="0" u="none" dirty="0" err="1">
                          <a:solidFill>
                            <a:schemeClr val="tx1"/>
                          </a:solidFill>
                          <a:effectLst/>
                        </a:rPr>
                        <a:t>Şekil</a:t>
                      </a:r>
                      <a:r>
                        <a:rPr lang="en-US" sz="900" b="0" u="none" dirty="0">
                          <a:solidFill>
                            <a:schemeClr val="tx1"/>
                          </a:solidFill>
                          <a:effectLst/>
                        </a:rPr>
                        <a:t> </a:t>
                      </a:r>
                      <a:r>
                        <a:rPr lang="tr-TR" sz="900" b="0" u="none" dirty="0">
                          <a:solidFill>
                            <a:schemeClr val="tx1"/>
                          </a:solidFill>
                          <a:effectLst/>
                        </a:rPr>
                        <a:t>13</a:t>
                      </a:r>
                      <a:r>
                        <a:rPr lang="en-US" sz="900" b="0" u="none" dirty="0">
                          <a:solidFill>
                            <a:schemeClr val="tx1"/>
                          </a:solidFill>
                          <a:effectLst/>
                        </a:rPr>
                        <a:t>. https://</a:t>
                      </a:r>
                      <a:r>
                        <a:rPr lang="tr-TR" sz="900" b="0" u="none" dirty="0">
                          <a:solidFill>
                            <a:schemeClr val="tx1"/>
                          </a:solidFill>
                          <a:effectLst/>
                        </a:rPr>
                        <a:t>lightbot.com</a:t>
                      </a:r>
                      <a:endParaRPr lang="tr-TR" sz="1200" b="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66687801"/>
                  </a:ext>
                </a:extLst>
              </a:tr>
            </a:tbl>
          </a:graphicData>
        </a:graphic>
      </p:graphicFrame>
      <p:pic>
        <p:nvPicPr>
          <p:cNvPr id="11" name="Picture 40" descr="lightbot screen ile ilgili gÃ¶rsel sonucu"/>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307506" y="2452644"/>
            <a:ext cx="4061820" cy="2791108"/>
          </a:xfrm>
          <a:prstGeom prst="rect">
            <a:avLst/>
          </a:prstGeom>
          <a:noFill/>
          <a:ln>
            <a:noFill/>
          </a:ln>
        </p:spPr>
      </p:pic>
    </p:spTree>
    <p:extLst>
      <p:ext uri="{BB962C8B-B14F-4D97-AF65-F5344CB8AC3E}">
        <p14:creationId xmlns:p14="http://schemas.microsoft.com/office/powerpoint/2010/main" val="161199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A678-3B7E-FA4D-B656-BF282A3985BB}"/>
              </a:ext>
            </a:extLst>
          </p:cNvPr>
          <p:cNvSpPr>
            <a:spLocks noGrp="1"/>
          </p:cNvSpPr>
          <p:nvPr>
            <p:ph type="title"/>
          </p:nvPr>
        </p:nvSpPr>
        <p:spPr/>
        <p:txBody>
          <a:bodyPr vert="horz" lIns="91440" tIns="45720" rIns="91440" bIns="45720" rtlCol="0" anchor="ctr">
            <a:normAutofit/>
          </a:bodyPr>
          <a:lstStyle/>
          <a:p>
            <a:r>
              <a:rPr lang="tr-TR" dirty="0" err="1">
                <a:solidFill>
                  <a:schemeClr val="accent2"/>
                </a:solidFill>
              </a:rPr>
              <a:t>Kodable</a:t>
            </a:r>
            <a:endParaRPr lang="tr-TR" dirty="0">
              <a:solidFill>
                <a:schemeClr val="accent2"/>
              </a:solidFill>
            </a:endParaRPr>
          </a:p>
        </p:txBody>
      </p:sp>
      <p:sp>
        <p:nvSpPr>
          <p:cNvPr id="7" name="İçerik Yer Tutucusu 6"/>
          <p:cNvSpPr>
            <a:spLocks noGrp="1"/>
          </p:cNvSpPr>
          <p:nvPr>
            <p:ph sz="half" idx="1"/>
          </p:nvPr>
        </p:nvSpPr>
        <p:spPr>
          <a:xfrm>
            <a:off x="838199" y="1825625"/>
            <a:ext cx="5673695" cy="4351338"/>
          </a:xfrm>
        </p:spPr>
        <p:txBody>
          <a:bodyPr>
            <a:normAutofit fontScale="92500"/>
          </a:bodyPr>
          <a:lstStyle/>
          <a:p>
            <a:r>
              <a:rPr lang="tr-TR" b="1" dirty="0">
                <a:solidFill>
                  <a:schemeClr val="tx1">
                    <a:lumMod val="65000"/>
                    <a:lumOff val="35000"/>
                  </a:schemeClr>
                </a:solidFill>
              </a:rPr>
              <a:t>Amaç: </a:t>
            </a:r>
            <a:r>
              <a:rPr lang="tr-TR" dirty="0">
                <a:solidFill>
                  <a:schemeClr val="tx1">
                    <a:lumMod val="65000"/>
                    <a:lumOff val="35000"/>
                  </a:schemeClr>
                </a:solidFill>
              </a:rPr>
              <a:t>Uzay maceraları biçiminde </a:t>
            </a:r>
            <a:r>
              <a:rPr lang="tr-TR" dirty="0" err="1">
                <a:solidFill>
                  <a:schemeClr val="tx1">
                    <a:lumMod val="65000"/>
                    <a:lumOff val="35000"/>
                  </a:schemeClr>
                </a:solidFill>
              </a:rPr>
              <a:t>hikayelendirilmiş</a:t>
            </a:r>
            <a:r>
              <a:rPr lang="tr-TR" dirty="0">
                <a:solidFill>
                  <a:schemeClr val="tx1">
                    <a:lumMod val="65000"/>
                    <a:lumOff val="35000"/>
                  </a:schemeClr>
                </a:solidFill>
              </a:rPr>
              <a:t> öğrenme ortamında öğrencilere, kod tuğlaları kullanılarak temel düzeyde programlama kavramlarının öğretilmesi ve problem çözme becerilerinin kazandırılması</a:t>
            </a:r>
          </a:p>
          <a:p>
            <a:r>
              <a:rPr lang="tr-TR" b="1" dirty="0">
                <a:solidFill>
                  <a:schemeClr val="tx1">
                    <a:lumMod val="65000"/>
                    <a:lumOff val="35000"/>
                  </a:schemeClr>
                </a:solidFill>
              </a:rPr>
              <a:t>Beceriler: </a:t>
            </a:r>
            <a:r>
              <a:rPr lang="tr-TR" dirty="0">
                <a:solidFill>
                  <a:schemeClr val="tx1">
                    <a:lumMod val="65000"/>
                    <a:lumOff val="35000"/>
                  </a:schemeClr>
                </a:solidFill>
              </a:rPr>
              <a:t>Döngü, koşullar, fonksiyonlar ve hata ayıklama kodlarını</a:t>
            </a:r>
          </a:p>
          <a:p>
            <a:r>
              <a:rPr lang="tr-TR" b="1" dirty="0">
                <a:solidFill>
                  <a:schemeClr val="tx1">
                    <a:lumMod val="65000"/>
                    <a:lumOff val="35000"/>
                  </a:schemeClr>
                </a:solidFill>
              </a:rPr>
              <a:t>Yapı: </a:t>
            </a:r>
            <a:r>
              <a:rPr lang="tr-TR" dirty="0">
                <a:solidFill>
                  <a:schemeClr val="tx1">
                    <a:lumMod val="65000"/>
                    <a:lumOff val="35000"/>
                  </a:schemeClr>
                </a:solidFill>
              </a:rPr>
              <a:t>Basitten karmaşığa, esnek</a:t>
            </a:r>
          </a:p>
          <a:p>
            <a:r>
              <a:rPr lang="tr-TR" b="1" dirty="0">
                <a:solidFill>
                  <a:schemeClr val="tx1">
                    <a:lumMod val="65000"/>
                    <a:lumOff val="35000"/>
                  </a:schemeClr>
                </a:solidFill>
              </a:rPr>
              <a:t>Tür: </a:t>
            </a:r>
            <a:r>
              <a:rPr lang="tr-TR" dirty="0">
                <a:solidFill>
                  <a:schemeClr val="tx1">
                    <a:lumMod val="65000"/>
                    <a:lumOff val="35000"/>
                  </a:schemeClr>
                </a:solidFill>
              </a:rPr>
              <a:t>Yapboz Tabanlı</a:t>
            </a:r>
          </a:p>
        </p:txBody>
      </p:sp>
      <p:sp>
        <p:nvSpPr>
          <p:cNvPr id="4" name="Date Placeholder 3">
            <a:extLst>
              <a:ext uri="{FF2B5EF4-FFF2-40B4-BE49-F238E27FC236}">
                <a16:creationId xmlns:a16="http://schemas.microsoft.com/office/drawing/2014/main" id="{D5097287-DB52-D04C-9ECE-401794D70C0B}"/>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50724E3C-146B-7C46-A02F-07950757A66B}"/>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56FF5550-F134-0843-BB31-CAEF2788DDD7}"/>
              </a:ext>
            </a:extLst>
          </p:cNvPr>
          <p:cNvSpPr>
            <a:spLocks noGrp="1"/>
          </p:cNvSpPr>
          <p:nvPr>
            <p:ph type="sldNum" sz="quarter" idx="12"/>
          </p:nvPr>
        </p:nvSpPr>
        <p:spPr/>
        <p:txBody>
          <a:bodyPr/>
          <a:lstStyle/>
          <a:p>
            <a:fld id="{21BDECD0-44A4-40B4-8A9E-AC2682E4C7A3}" type="slidenum">
              <a:rPr lang="en-US" smtClean="0"/>
              <a:pPr/>
              <a:t>22</a:t>
            </a:fld>
            <a:endParaRPr lang="en-US"/>
          </a:p>
        </p:txBody>
      </p:sp>
      <p:pic>
        <p:nvPicPr>
          <p:cNvPr id="9" name="Picture 11" descr="https://cpb-us-w2.wpmucdn.com/sites.gsu.edu/dist/8/428/files/2015/06/IMG_4382-veftzc.pn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781554" y="2606468"/>
            <a:ext cx="3658092" cy="2525882"/>
          </a:xfrm>
          <a:prstGeom prst="rect">
            <a:avLst/>
          </a:prstGeom>
          <a:noFill/>
          <a:ln>
            <a:noFill/>
          </a:ln>
        </p:spPr>
      </p:pic>
      <p:sp>
        <p:nvSpPr>
          <p:cNvPr id="10" name="Dikdörtgen 9"/>
          <p:cNvSpPr/>
          <p:nvPr/>
        </p:nvSpPr>
        <p:spPr>
          <a:xfrm>
            <a:off x="838200" y="5920409"/>
            <a:ext cx="6096000" cy="230832"/>
          </a:xfrm>
          <a:prstGeom prst="rect">
            <a:avLst/>
          </a:prstGeom>
        </p:spPr>
        <p:txBody>
          <a:bodyPr>
            <a:spAutoFit/>
          </a:bodyPr>
          <a:lstStyle/>
          <a:p>
            <a:r>
              <a:rPr lang="tr-TR" sz="900" dirty="0"/>
              <a:t>Şekil 14. http://sites.gsu.edu/bestpractices/2015/07/01/kodable-computer-programming-for-little-ones/</a:t>
            </a:r>
          </a:p>
        </p:txBody>
      </p:sp>
    </p:spTree>
    <p:extLst>
      <p:ext uri="{BB962C8B-B14F-4D97-AF65-F5344CB8AC3E}">
        <p14:creationId xmlns:p14="http://schemas.microsoft.com/office/powerpoint/2010/main" val="603771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p:txBody>
          <a:bodyPr/>
          <a:lstStyle/>
          <a:p>
            <a:r>
              <a:rPr lang="tr-TR" dirty="0" err="1">
                <a:solidFill>
                  <a:schemeClr val="accent2"/>
                </a:solidFill>
              </a:rPr>
              <a:t>Kodable</a:t>
            </a:r>
            <a:endParaRPr lang="tr-TR" dirty="0"/>
          </a:p>
        </p:txBody>
      </p:sp>
      <p:sp>
        <p:nvSpPr>
          <p:cNvPr id="4" name="Veri Yer Tutucusu 3"/>
          <p:cNvSpPr>
            <a:spLocks noGrp="1"/>
          </p:cNvSpPr>
          <p:nvPr>
            <p:ph type="dt" sz="half" idx="10"/>
          </p:nvPr>
        </p:nvSpPr>
        <p:spPr/>
        <p:txBody>
          <a:bodyPr/>
          <a:lstStyle/>
          <a:p>
            <a:r>
              <a:rPr lang="en-US"/>
              <a:t>© 2018</a:t>
            </a:r>
            <a:endParaRPr lang="en-US" dirty="0"/>
          </a:p>
        </p:txBody>
      </p:sp>
      <p:sp>
        <p:nvSpPr>
          <p:cNvPr id="5" name="Altbilgi Yer Tutucusu 4"/>
          <p:cNvSpPr>
            <a:spLocks noGrp="1"/>
          </p:cNvSpPr>
          <p:nvPr>
            <p:ph type="ftr" sz="quarter" idx="11"/>
          </p:nvPr>
        </p:nvSpPr>
        <p:spPr/>
        <p:txBody>
          <a:bodyPr/>
          <a:lstStyle/>
          <a:p>
            <a:r>
              <a:rPr lang="tr-TR"/>
              <a:t>Kuramdan Uygulamaya Programlama Öğretimi</a:t>
            </a:r>
            <a:endParaRPr lang="en-US" dirty="0"/>
          </a:p>
        </p:txBody>
      </p:sp>
      <p:sp>
        <p:nvSpPr>
          <p:cNvPr id="6" name="Slayt Numarası Yer Tutucusu 5"/>
          <p:cNvSpPr>
            <a:spLocks noGrp="1"/>
          </p:cNvSpPr>
          <p:nvPr>
            <p:ph type="sldNum" sz="quarter" idx="12"/>
          </p:nvPr>
        </p:nvSpPr>
        <p:spPr/>
        <p:txBody>
          <a:bodyPr/>
          <a:lstStyle/>
          <a:p>
            <a:fld id="{21BDECD0-44A4-40B4-8A9E-AC2682E4C7A3}" type="slidenum">
              <a:rPr lang="en-US" smtClean="0"/>
              <a:pPr/>
              <a:t>23</a:t>
            </a:fld>
            <a:endParaRPr lang="en-US"/>
          </a:p>
        </p:txBody>
      </p:sp>
      <p:sp>
        <p:nvSpPr>
          <p:cNvPr id="11" name="İçerik Yer Tutucusu 10"/>
          <p:cNvSpPr>
            <a:spLocks noGrp="1"/>
          </p:cNvSpPr>
          <p:nvPr>
            <p:ph sz="half" idx="2"/>
          </p:nvPr>
        </p:nvSpPr>
        <p:spPr/>
        <p:txBody>
          <a:bodyPr anchor="ctr"/>
          <a:lstStyle/>
          <a:p>
            <a:r>
              <a:rPr lang="tr-TR" b="1" dirty="0">
                <a:solidFill>
                  <a:schemeClr val="tx1">
                    <a:lumMod val="65000"/>
                    <a:lumOff val="35000"/>
                  </a:schemeClr>
                </a:solidFill>
              </a:rPr>
              <a:t>Dil Desteği: </a:t>
            </a:r>
            <a:r>
              <a:rPr lang="tr-TR" dirty="0">
                <a:solidFill>
                  <a:schemeClr val="tx1">
                    <a:lumMod val="65000"/>
                    <a:lumOff val="35000"/>
                  </a:schemeClr>
                </a:solidFill>
              </a:rPr>
              <a:t>Yok</a:t>
            </a:r>
          </a:p>
          <a:p>
            <a:r>
              <a:rPr lang="tr-TR" b="1" dirty="0">
                <a:solidFill>
                  <a:schemeClr val="tx1">
                    <a:lumMod val="65000"/>
                    <a:lumOff val="35000"/>
                  </a:schemeClr>
                </a:solidFill>
              </a:rPr>
              <a:t>Ücret: </a:t>
            </a:r>
            <a:r>
              <a:rPr lang="tr-TR" dirty="0">
                <a:solidFill>
                  <a:schemeClr val="tx1">
                    <a:lumMod val="65000"/>
                    <a:lumOff val="35000"/>
                  </a:schemeClr>
                </a:solidFill>
              </a:rPr>
              <a:t>Ücretli </a:t>
            </a:r>
            <a:r>
              <a:rPr lang="tr-TR" sz="2000" dirty="0">
                <a:solidFill>
                  <a:schemeClr val="tx1">
                    <a:lumMod val="65000"/>
                    <a:lumOff val="35000"/>
                  </a:schemeClr>
                </a:solidFill>
              </a:rPr>
              <a:t>(3 gün deneme sürümü – 49 seviye)</a:t>
            </a:r>
          </a:p>
          <a:p>
            <a:r>
              <a:rPr lang="tr-TR" b="1" dirty="0">
                <a:solidFill>
                  <a:schemeClr val="tx1">
                    <a:lumMod val="65000"/>
                    <a:lumOff val="35000"/>
                  </a:schemeClr>
                </a:solidFill>
              </a:rPr>
              <a:t>Kullanım Kolaylığı: </a:t>
            </a:r>
            <a:r>
              <a:rPr lang="tr-TR" dirty="0">
                <a:solidFill>
                  <a:schemeClr val="tx1">
                    <a:lumMod val="65000"/>
                    <a:lumOff val="35000"/>
                  </a:schemeClr>
                </a:solidFill>
              </a:rPr>
              <a:t>Kolay</a:t>
            </a:r>
          </a:p>
          <a:p>
            <a:r>
              <a:rPr lang="tr-TR" b="1" dirty="0">
                <a:solidFill>
                  <a:schemeClr val="tx1">
                    <a:lumMod val="65000"/>
                    <a:lumOff val="35000"/>
                  </a:schemeClr>
                </a:solidFill>
              </a:rPr>
              <a:t>Platform: </a:t>
            </a:r>
            <a:r>
              <a:rPr lang="tr-TR" dirty="0" err="1">
                <a:solidFill>
                  <a:schemeClr val="tx1">
                    <a:lumMod val="65000"/>
                    <a:lumOff val="35000"/>
                  </a:schemeClr>
                </a:solidFill>
              </a:rPr>
              <a:t>iOS</a:t>
            </a:r>
            <a:r>
              <a:rPr lang="tr-TR" dirty="0">
                <a:solidFill>
                  <a:schemeClr val="tx1">
                    <a:lumMod val="65000"/>
                    <a:lumOff val="35000"/>
                  </a:schemeClr>
                </a:solidFill>
              </a:rPr>
              <a:t> / Web</a:t>
            </a:r>
          </a:p>
          <a:p>
            <a:r>
              <a:rPr lang="tr-TR" dirty="0">
                <a:solidFill>
                  <a:schemeClr val="tx1">
                    <a:lumMod val="65000"/>
                    <a:lumOff val="35000"/>
                  </a:schemeClr>
                </a:solidFill>
              </a:rPr>
              <a:t>Google </a:t>
            </a:r>
            <a:r>
              <a:rPr lang="tr-TR" dirty="0" err="1">
                <a:solidFill>
                  <a:schemeClr val="tx1">
                    <a:lumMod val="65000"/>
                    <a:lumOff val="35000"/>
                  </a:schemeClr>
                </a:solidFill>
              </a:rPr>
              <a:t>Classroom</a:t>
            </a:r>
            <a:r>
              <a:rPr lang="tr-TR" dirty="0">
                <a:solidFill>
                  <a:schemeClr val="tx1">
                    <a:lumMod val="65000"/>
                    <a:lumOff val="35000"/>
                  </a:schemeClr>
                </a:solidFill>
              </a:rPr>
              <a:t> ile senkronize</a:t>
            </a:r>
          </a:p>
          <a:p>
            <a:r>
              <a:rPr lang="tr-TR" dirty="0">
                <a:solidFill>
                  <a:schemeClr val="tx1">
                    <a:lumMod val="65000"/>
                    <a:lumOff val="35000"/>
                  </a:schemeClr>
                </a:solidFill>
              </a:rPr>
              <a:t>Öğrenci, öğretmen ve ebeveyn hesabı</a:t>
            </a:r>
          </a:p>
        </p:txBody>
      </p:sp>
      <p:pic>
        <p:nvPicPr>
          <p:cNvPr id="12" name="Picture 12" descr="https://cpb-us-w2.wpmucdn.com/sites.gsu.edu/dist/8/428/files/2015/06/IMG_4385-1-14o1lfh.pn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367327" y="2503918"/>
            <a:ext cx="3855092" cy="2625698"/>
          </a:xfrm>
          <a:prstGeom prst="rect">
            <a:avLst/>
          </a:prstGeom>
          <a:noFill/>
          <a:ln>
            <a:noFill/>
          </a:ln>
        </p:spPr>
      </p:pic>
      <p:sp>
        <p:nvSpPr>
          <p:cNvPr id="14" name="Dikdörtgen 13"/>
          <p:cNvSpPr/>
          <p:nvPr/>
        </p:nvSpPr>
        <p:spPr>
          <a:xfrm>
            <a:off x="838200" y="5920409"/>
            <a:ext cx="6096000" cy="230832"/>
          </a:xfrm>
          <a:prstGeom prst="rect">
            <a:avLst/>
          </a:prstGeom>
        </p:spPr>
        <p:txBody>
          <a:bodyPr>
            <a:spAutoFit/>
          </a:bodyPr>
          <a:lstStyle/>
          <a:p>
            <a:r>
              <a:rPr lang="tr-TR" sz="900" dirty="0"/>
              <a:t>Şekil 15. http://sites.gsu.edu/bestpractices/2015/07/01/kodable-computer-programming-for-little-ones/</a:t>
            </a:r>
          </a:p>
        </p:txBody>
      </p:sp>
    </p:spTree>
    <p:extLst>
      <p:ext uri="{BB962C8B-B14F-4D97-AF65-F5344CB8AC3E}">
        <p14:creationId xmlns:p14="http://schemas.microsoft.com/office/powerpoint/2010/main" val="1156094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AC402-ADFB-7E40-A6F1-4DBA24BE4C77}"/>
              </a:ext>
            </a:extLst>
          </p:cNvPr>
          <p:cNvSpPr>
            <a:spLocks noGrp="1"/>
          </p:cNvSpPr>
          <p:nvPr>
            <p:ph type="title"/>
          </p:nvPr>
        </p:nvSpPr>
        <p:spPr>
          <a:xfrm>
            <a:off x="838200" y="365125"/>
            <a:ext cx="10515600" cy="1325563"/>
          </a:xfrm>
        </p:spPr>
        <p:txBody>
          <a:bodyPr>
            <a:normAutofit/>
          </a:bodyPr>
          <a:lstStyle/>
          <a:p>
            <a:r>
              <a:rPr lang="tr-TR" dirty="0"/>
              <a:t>Ortaokul Düzeyinde </a:t>
            </a:r>
          </a:p>
        </p:txBody>
      </p:sp>
      <p:sp>
        <p:nvSpPr>
          <p:cNvPr id="4" name="Date Placeholder 3">
            <a:extLst>
              <a:ext uri="{FF2B5EF4-FFF2-40B4-BE49-F238E27FC236}">
                <a16:creationId xmlns:a16="http://schemas.microsoft.com/office/drawing/2014/main" id="{F6711720-C246-324D-9AB0-C568F551ADEF}"/>
              </a:ext>
            </a:extLst>
          </p:cNvPr>
          <p:cNvSpPr>
            <a:spLocks noGrp="1"/>
          </p:cNvSpPr>
          <p:nvPr>
            <p:ph type="dt" sz="half" idx="10"/>
          </p:nvPr>
        </p:nvSpPr>
        <p:spPr>
          <a:xfrm>
            <a:off x="838200" y="6356350"/>
            <a:ext cx="2743200" cy="365125"/>
          </a:xfrm>
        </p:spPr>
        <p:txBody>
          <a:bodyPr>
            <a:normAutofit/>
          </a:bodyPr>
          <a:lstStyle/>
          <a:p>
            <a:pPr>
              <a:spcAft>
                <a:spcPts val="600"/>
              </a:spcAft>
            </a:pPr>
            <a:r>
              <a:rPr lang="en-US"/>
              <a:t>© 2018</a:t>
            </a:r>
          </a:p>
        </p:txBody>
      </p:sp>
      <p:sp>
        <p:nvSpPr>
          <p:cNvPr id="5" name="Footer Placeholder 4">
            <a:extLst>
              <a:ext uri="{FF2B5EF4-FFF2-40B4-BE49-F238E27FC236}">
                <a16:creationId xmlns:a16="http://schemas.microsoft.com/office/drawing/2014/main" id="{FC04F231-4FF5-4E4F-B2C4-ECD123521ED4}"/>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a:t>Kuramdan Uygulamaya Programlama Öğretimi</a:t>
            </a:r>
            <a:endParaRPr lang="en-US"/>
          </a:p>
        </p:txBody>
      </p:sp>
      <p:sp>
        <p:nvSpPr>
          <p:cNvPr id="6" name="Slide Number Placeholder 5">
            <a:extLst>
              <a:ext uri="{FF2B5EF4-FFF2-40B4-BE49-F238E27FC236}">
                <a16:creationId xmlns:a16="http://schemas.microsoft.com/office/drawing/2014/main" id="{C7358A48-93FF-BD4E-8A2C-8A27FD647096}"/>
              </a:ext>
            </a:extLst>
          </p:cNvPr>
          <p:cNvSpPr>
            <a:spLocks noGrp="1"/>
          </p:cNvSpPr>
          <p:nvPr>
            <p:ph type="sldNum" sz="quarter" idx="12"/>
          </p:nvPr>
        </p:nvSpPr>
        <p:spPr>
          <a:xfrm>
            <a:off x="8610600" y="6356350"/>
            <a:ext cx="2743200" cy="365125"/>
          </a:xfrm>
        </p:spPr>
        <p:txBody>
          <a:bodyPr>
            <a:normAutofit/>
          </a:bodyPr>
          <a:lstStyle/>
          <a:p>
            <a:pPr>
              <a:spcAft>
                <a:spcPts val="600"/>
              </a:spcAft>
            </a:pPr>
            <a:fld id="{21BDECD0-44A4-40B4-8A9E-AC2682E4C7A3}" type="slidenum">
              <a:rPr lang="en-US" smtClean="0"/>
              <a:pPr>
                <a:spcAft>
                  <a:spcPts val="600"/>
                </a:spcAft>
              </a:pPr>
              <a:t>24</a:t>
            </a:fld>
            <a:endParaRPr lang="en-US"/>
          </a:p>
        </p:txBody>
      </p:sp>
      <p:graphicFrame>
        <p:nvGraphicFramePr>
          <p:cNvPr id="8" name="Content Placeholder 2">
            <a:extLst>
              <a:ext uri="{FF2B5EF4-FFF2-40B4-BE49-F238E27FC236}">
                <a16:creationId xmlns:a16="http://schemas.microsoft.com/office/drawing/2014/main" id="{E7A49382-1B21-4F5B-8609-1D20F944C9AB}"/>
              </a:ext>
            </a:extLst>
          </p:cNvPr>
          <p:cNvGraphicFramePr>
            <a:graphicFrameLocks noGrp="1"/>
          </p:cNvGraphicFramePr>
          <p:nvPr>
            <p:ph idx="1"/>
            <p:extLst>
              <p:ext uri="{D42A27DB-BD31-4B8C-83A1-F6EECF244321}">
                <p14:modId xmlns:p14="http://schemas.microsoft.com/office/powerpoint/2010/main" val="95478217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3316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35D7E-B2F5-2E4D-BF5F-F37FCF07BA5B}"/>
              </a:ext>
            </a:extLst>
          </p:cNvPr>
          <p:cNvSpPr>
            <a:spLocks noGrp="1"/>
          </p:cNvSpPr>
          <p:nvPr>
            <p:ph type="title"/>
          </p:nvPr>
        </p:nvSpPr>
        <p:spPr/>
        <p:txBody>
          <a:bodyPr vert="horz" lIns="91440" tIns="45720" rIns="91440" bIns="45720" rtlCol="0" anchor="ctr">
            <a:normAutofit/>
          </a:bodyPr>
          <a:lstStyle/>
          <a:p>
            <a:r>
              <a:rPr lang="tr-TR" dirty="0">
                <a:solidFill>
                  <a:schemeClr val="accent2"/>
                </a:solidFill>
              </a:rPr>
              <a:t>Run </a:t>
            </a:r>
            <a:r>
              <a:rPr lang="tr-TR" dirty="0" err="1">
                <a:solidFill>
                  <a:schemeClr val="accent2"/>
                </a:solidFill>
              </a:rPr>
              <a:t>Marco</a:t>
            </a:r>
            <a:r>
              <a:rPr lang="tr-TR" dirty="0">
                <a:solidFill>
                  <a:schemeClr val="accent2"/>
                </a:solidFill>
              </a:rPr>
              <a:t>!</a:t>
            </a:r>
          </a:p>
        </p:txBody>
      </p:sp>
      <p:sp>
        <p:nvSpPr>
          <p:cNvPr id="4" name="Date Placeholder 3">
            <a:extLst>
              <a:ext uri="{FF2B5EF4-FFF2-40B4-BE49-F238E27FC236}">
                <a16:creationId xmlns:a16="http://schemas.microsoft.com/office/drawing/2014/main" id="{CED1F349-75E6-C443-96DC-6DA8DDFFCBF4}"/>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67440565-0EF0-F74E-AEA1-79CA971D2D21}"/>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048D575B-4A5B-7E45-8C02-C2D6435ED8F6}"/>
              </a:ext>
            </a:extLst>
          </p:cNvPr>
          <p:cNvSpPr>
            <a:spLocks noGrp="1"/>
          </p:cNvSpPr>
          <p:nvPr>
            <p:ph type="sldNum" sz="quarter" idx="12"/>
          </p:nvPr>
        </p:nvSpPr>
        <p:spPr/>
        <p:txBody>
          <a:bodyPr/>
          <a:lstStyle/>
          <a:p>
            <a:fld id="{21BDECD0-44A4-40B4-8A9E-AC2682E4C7A3}" type="slidenum">
              <a:rPr lang="en-US" smtClean="0"/>
              <a:pPr/>
              <a:t>25</a:t>
            </a:fld>
            <a:endParaRPr lang="en-US"/>
          </a:p>
        </p:txBody>
      </p:sp>
      <p:pic>
        <p:nvPicPr>
          <p:cNvPr id="9" name="Picture 18"/>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20953" y="2603157"/>
            <a:ext cx="4179293" cy="2606086"/>
          </a:xfrm>
          <a:prstGeom prst="rect">
            <a:avLst/>
          </a:prstGeom>
        </p:spPr>
      </p:pic>
      <p:sp>
        <p:nvSpPr>
          <p:cNvPr id="3" name="Rectangle 2">
            <a:extLst>
              <a:ext uri="{FF2B5EF4-FFF2-40B4-BE49-F238E27FC236}">
                <a16:creationId xmlns:a16="http://schemas.microsoft.com/office/drawing/2014/main" id="{A0947DB9-48C4-004D-9654-E103151A0E58}"/>
              </a:ext>
            </a:extLst>
          </p:cNvPr>
          <p:cNvSpPr/>
          <p:nvPr/>
        </p:nvSpPr>
        <p:spPr>
          <a:xfrm>
            <a:off x="838200" y="5920409"/>
            <a:ext cx="6096000" cy="230832"/>
          </a:xfrm>
          <a:prstGeom prst="rect">
            <a:avLst/>
          </a:prstGeom>
        </p:spPr>
        <p:txBody>
          <a:bodyPr>
            <a:spAutoFit/>
          </a:bodyPr>
          <a:lstStyle/>
          <a:p>
            <a:r>
              <a:rPr lang="tr-TR" sz="900" dirty="0"/>
              <a:t>Şekil 16. </a:t>
            </a:r>
            <a:r>
              <a:rPr lang="tr-TR" sz="900" dirty="0" err="1"/>
              <a:t>https</a:t>
            </a:r>
            <a:r>
              <a:rPr lang="tr-TR" sz="900" dirty="0"/>
              <a:t>://</a:t>
            </a:r>
            <a:r>
              <a:rPr lang="tr-TR" sz="900" dirty="0" err="1"/>
              <a:t>play.google.com</a:t>
            </a:r>
            <a:r>
              <a:rPr lang="tr-TR" sz="900" dirty="0"/>
              <a:t>/</a:t>
            </a:r>
            <a:r>
              <a:rPr lang="tr-TR" sz="900" dirty="0" err="1"/>
              <a:t>store</a:t>
            </a:r>
            <a:r>
              <a:rPr lang="tr-TR" sz="900" dirty="0"/>
              <a:t>/</a:t>
            </a:r>
            <a:r>
              <a:rPr lang="tr-TR" sz="900" dirty="0" err="1"/>
              <a:t>apps</a:t>
            </a:r>
            <a:r>
              <a:rPr lang="tr-TR" sz="900" dirty="0"/>
              <a:t>/</a:t>
            </a:r>
            <a:r>
              <a:rPr lang="tr-TR" sz="900" dirty="0" err="1"/>
              <a:t>details?id</a:t>
            </a:r>
            <a:r>
              <a:rPr lang="tr-TR" sz="900" dirty="0"/>
              <a:t>=</a:t>
            </a:r>
            <a:r>
              <a:rPr lang="tr-TR" sz="900" dirty="0" err="1"/>
              <a:t>com.allcancode.runmarco&amp;hl</a:t>
            </a:r>
            <a:r>
              <a:rPr lang="tr-TR" sz="900" dirty="0"/>
              <a:t>=tr</a:t>
            </a:r>
          </a:p>
        </p:txBody>
      </p:sp>
      <p:sp>
        <p:nvSpPr>
          <p:cNvPr id="10" name="İçerik Yer Tutucusu 6">
            <a:extLst>
              <a:ext uri="{FF2B5EF4-FFF2-40B4-BE49-F238E27FC236}">
                <a16:creationId xmlns:a16="http://schemas.microsoft.com/office/drawing/2014/main" id="{002CB11F-B4BF-DA4A-9ABB-00D5EBEA17D1}"/>
              </a:ext>
            </a:extLst>
          </p:cNvPr>
          <p:cNvSpPr>
            <a:spLocks noGrp="1"/>
          </p:cNvSpPr>
          <p:nvPr>
            <p:ph sz="half" idx="1"/>
          </p:nvPr>
        </p:nvSpPr>
        <p:spPr/>
        <p:txBody>
          <a:bodyPr anchor="ctr">
            <a:normAutofit/>
          </a:bodyPr>
          <a:lstStyle/>
          <a:p>
            <a:r>
              <a:rPr lang="tr-TR" sz="2400" b="1" dirty="0">
                <a:solidFill>
                  <a:schemeClr val="tx1">
                    <a:lumMod val="65000"/>
                    <a:lumOff val="35000"/>
                  </a:schemeClr>
                </a:solidFill>
              </a:rPr>
              <a:t>Amaç:</a:t>
            </a:r>
            <a:r>
              <a:rPr lang="tr-TR" sz="2400" dirty="0">
                <a:solidFill>
                  <a:schemeClr val="tx1">
                    <a:lumMod val="65000"/>
                    <a:lumOff val="35000"/>
                  </a:schemeClr>
                </a:solidFill>
              </a:rPr>
              <a:t> Sürükle-bırak yöntemine dayalı kod bloklarını kullanarak temel düzeyde programlama kavramlarının öğretilmesi ve problem çözme becerilerinin kazandırılması </a:t>
            </a:r>
          </a:p>
          <a:p>
            <a:r>
              <a:rPr lang="tr-TR" sz="2400" b="1" dirty="0">
                <a:solidFill>
                  <a:schemeClr val="tx1">
                    <a:lumMod val="65000"/>
                    <a:lumOff val="35000"/>
                  </a:schemeClr>
                </a:solidFill>
              </a:rPr>
              <a:t>Beceriler: </a:t>
            </a:r>
            <a:r>
              <a:rPr lang="tr-TR" sz="2400" dirty="0">
                <a:solidFill>
                  <a:schemeClr val="tx1">
                    <a:lumMod val="65000"/>
                    <a:lumOff val="35000"/>
                  </a:schemeClr>
                </a:solidFill>
              </a:rPr>
              <a:t>Temel komutlar, komut dizileri ve koşullu mantık </a:t>
            </a:r>
          </a:p>
          <a:p>
            <a:r>
              <a:rPr lang="tr-TR" sz="2400" b="1" dirty="0">
                <a:solidFill>
                  <a:schemeClr val="tx1">
                    <a:lumMod val="65000"/>
                    <a:lumOff val="35000"/>
                  </a:schemeClr>
                </a:solidFill>
              </a:rPr>
              <a:t>Yapı: </a:t>
            </a:r>
            <a:r>
              <a:rPr lang="tr-TR" sz="2400" dirty="0">
                <a:solidFill>
                  <a:schemeClr val="tx1">
                    <a:lumMod val="65000"/>
                    <a:lumOff val="35000"/>
                  </a:schemeClr>
                </a:solidFill>
              </a:rPr>
              <a:t>Basitten karmaşığa, doğrusal</a:t>
            </a:r>
          </a:p>
          <a:p>
            <a:r>
              <a:rPr lang="tr-TR" sz="2400" b="1" dirty="0">
                <a:solidFill>
                  <a:schemeClr val="tx1">
                    <a:lumMod val="65000"/>
                    <a:lumOff val="35000"/>
                  </a:schemeClr>
                </a:solidFill>
              </a:rPr>
              <a:t>Tür: </a:t>
            </a:r>
            <a:r>
              <a:rPr lang="tr-TR" sz="2400" dirty="0">
                <a:solidFill>
                  <a:schemeClr val="tx1">
                    <a:lumMod val="65000"/>
                    <a:lumOff val="35000"/>
                  </a:schemeClr>
                </a:solidFill>
              </a:rPr>
              <a:t>Blok tabanlı</a:t>
            </a:r>
          </a:p>
        </p:txBody>
      </p:sp>
    </p:spTree>
    <p:extLst>
      <p:ext uri="{BB962C8B-B14F-4D97-AF65-F5344CB8AC3E}">
        <p14:creationId xmlns:p14="http://schemas.microsoft.com/office/powerpoint/2010/main" val="3255672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accent2"/>
                </a:solidFill>
              </a:rPr>
              <a:t>Run </a:t>
            </a:r>
            <a:r>
              <a:rPr lang="tr-TR" dirty="0" err="1">
                <a:solidFill>
                  <a:schemeClr val="accent2"/>
                </a:solidFill>
              </a:rPr>
              <a:t>Marco</a:t>
            </a:r>
            <a:r>
              <a:rPr lang="tr-TR" dirty="0">
                <a:solidFill>
                  <a:schemeClr val="accent2"/>
                </a:solidFill>
              </a:rPr>
              <a:t>!</a:t>
            </a:r>
            <a:endParaRPr lang="tr-TR" dirty="0"/>
          </a:p>
        </p:txBody>
      </p:sp>
      <p:sp>
        <p:nvSpPr>
          <p:cNvPr id="5" name="Veri Yer Tutucusu 4"/>
          <p:cNvSpPr>
            <a:spLocks noGrp="1"/>
          </p:cNvSpPr>
          <p:nvPr>
            <p:ph type="dt" sz="half" idx="10"/>
          </p:nvPr>
        </p:nvSpPr>
        <p:spPr/>
        <p:txBody>
          <a:bodyPr/>
          <a:lstStyle/>
          <a:p>
            <a:r>
              <a:rPr lang="en-US"/>
              <a:t>© 2018</a:t>
            </a:r>
            <a:endParaRPr lang="en-US" dirty="0"/>
          </a:p>
        </p:txBody>
      </p:sp>
      <p:sp>
        <p:nvSpPr>
          <p:cNvPr id="6" name="Altbilgi Yer Tutucusu 5"/>
          <p:cNvSpPr>
            <a:spLocks noGrp="1"/>
          </p:cNvSpPr>
          <p:nvPr>
            <p:ph type="ftr" sz="quarter" idx="11"/>
          </p:nvPr>
        </p:nvSpPr>
        <p:spPr/>
        <p:txBody>
          <a:bodyPr/>
          <a:lstStyle/>
          <a:p>
            <a:r>
              <a:rPr lang="tr-TR"/>
              <a:t>Kuramdan Uygulamaya Programlama Öğretimi</a:t>
            </a:r>
            <a:endParaRPr lang="en-US" dirty="0"/>
          </a:p>
        </p:txBody>
      </p:sp>
      <p:sp>
        <p:nvSpPr>
          <p:cNvPr id="7" name="Slayt Numarası Yer Tutucusu 6"/>
          <p:cNvSpPr>
            <a:spLocks noGrp="1"/>
          </p:cNvSpPr>
          <p:nvPr>
            <p:ph type="sldNum" sz="quarter" idx="12"/>
          </p:nvPr>
        </p:nvSpPr>
        <p:spPr/>
        <p:txBody>
          <a:bodyPr/>
          <a:lstStyle/>
          <a:p>
            <a:fld id="{21BDECD0-44A4-40B4-8A9E-AC2682E4C7A3}" type="slidenum">
              <a:rPr lang="en-US" smtClean="0"/>
              <a:t>26</a:t>
            </a:fld>
            <a:endParaRPr lang="en-US"/>
          </a:p>
        </p:txBody>
      </p:sp>
      <p:pic>
        <p:nvPicPr>
          <p:cNvPr id="8" name="Picture 19"/>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52584" y="2793419"/>
            <a:ext cx="3919632" cy="2429369"/>
          </a:xfrm>
          <a:prstGeom prst="rect">
            <a:avLst/>
          </a:prstGeom>
        </p:spPr>
      </p:pic>
      <p:sp>
        <p:nvSpPr>
          <p:cNvPr id="9" name="Rectangle 8">
            <a:extLst>
              <a:ext uri="{FF2B5EF4-FFF2-40B4-BE49-F238E27FC236}">
                <a16:creationId xmlns:a16="http://schemas.microsoft.com/office/drawing/2014/main" id="{3EB24A88-81AE-F544-BCE3-F9D9FE764820}"/>
              </a:ext>
            </a:extLst>
          </p:cNvPr>
          <p:cNvSpPr/>
          <p:nvPr/>
        </p:nvSpPr>
        <p:spPr>
          <a:xfrm>
            <a:off x="838200" y="5946131"/>
            <a:ext cx="6096000" cy="230832"/>
          </a:xfrm>
          <a:prstGeom prst="rect">
            <a:avLst/>
          </a:prstGeom>
        </p:spPr>
        <p:txBody>
          <a:bodyPr>
            <a:spAutoFit/>
          </a:bodyPr>
          <a:lstStyle/>
          <a:p>
            <a:r>
              <a:rPr lang="tr-TR" sz="900" dirty="0"/>
              <a:t>Şekil 17. </a:t>
            </a:r>
            <a:r>
              <a:rPr lang="tr-TR" sz="900" dirty="0" err="1"/>
              <a:t>https</a:t>
            </a:r>
            <a:r>
              <a:rPr lang="tr-TR" sz="900" dirty="0"/>
              <a:t>://</a:t>
            </a:r>
            <a:r>
              <a:rPr lang="tr-TR" sz="900" dirty="0" err="1"/>
              <a:t>play.google.com</a:t>
            </a:r>
            <a:r>
              <a:rPr lang="tr-TR" sz="900" dirty="0"/>
              <a:t>/</a:t>
            </a:r>
            <a:r>
              <a:rPr lang="tr-TR" sz="900" dirty="0" err="1"/>
              <a:t>store</a:t>
            </a:r>
            <a:r>
              <a:rPr lang="tr-TR" sz="900" dirty="0"/>
              <a:t>/</a:t>
            </a:r>
            <a:r>
              <a:rPr lang="tr-TR" sz="900" dirty="0" err="1"/>
              <a:t>apps</a:t>
            </a:r>
            <a:r>
              <a:rPr lang="tr-TR" sz="900" dirty="0"/>
              <a:t>/</a:t>
            </a:r>
            <a:r>
              <a:rPr lang="tr-TR" sz="900" dirty="0" err="1"/>
              <a:t>details?id</a:t>
            </a:r>
            <a:r>
              <a:rPr lang="tr-TR" sz="900" dirty="0"/>
              <a:t>=</a:t>
            </a:r>
            <a:r>
              <a:rPr lang="tr-TR" sz="900" dirty="0" err="1"/>
              <a:t>com.allcancode.runmarco&amp;hl</a:t>
            </a:r>
            <a:r>
              <a:rPr lang="tr-TR" sz="900" dirty="0"/>
              <a:t>=tr</a:t>
            </a:r>
          </a:p>
        </p:txBody>
      </p:sp>
      <p:sp>
        <p:nvSpPr>
          <p:cNvPr id="10" name="İçerik Yer Tutucusu 10">
            <a:extLst>
              <a:ext uri="{FF2B5EF4-FFF2-40B4-BE49-F238E27FC236}">
                <a16:creationId xmlns:a16="http://schemas.microsoft.com/office/drawing/2014/main" id="{15A9CA78-93EC-BC45-82D8-E02704AD50F8}"/>
              </a:ext>
            </a:extLst>
          </p:cNvPr>
          <p:cNvSpPr>
            <a:spLocks noGrp="1"/>
          </p:cNvSpPr>
          <p:nvPr>
            <p:ph sz="half" idx="2"/>
          </p:nvPr>
        </p:nvSpPr>
        <p:spPr/>
        <p:txBody>
          <a:bodyPr anchor="ctr"/>
          <a:lstStyle/>
          <a:p>
            <a:r>
              <a:rPr lang="tr-TR" b="1" dirty="0">
                <a:solidFill>
                  <a:schemeClr val="tx1">
                    <a:lumMod val="65000"/>
                    <a:lumOff val="35000"/>
                  </a:schemeClr>
                </a:solidFill>
              </a:rPr>
              <a:t>Dil Desteği: </a:t>
            </a:r>
            <a:r>
              <a:rPr lang="tr-TR" dirty="0">
                <a:solidFill>
                  <a:schemeClr val="tx1">
                    <a:lumMod val="65000"/>
                    <a:lumOff val="35000"/>
                  </a:schemeClr>
                </a:solidFill>
              </a:rPr>
              <a:t>Var</a:t>
            </a:r>
          </a:p>
          <a:p>
            <a:r>
              <a:rPr lang="tr-TR" b="1" dirty="0">
                <a:solidFill>
                  <a:schemeClr val="tx1">
                    <a:lumMod val="65000"/>
                    <a:lumOff val="35000"/>
                  </a:schemeClr>
                </a:solidFill>
              </a:rPr>
              <a:t>Ücret: </a:t>
            </a:r>
            <a:r>
              <a:rPr lang="tr-TR" dirty="0">
                <a:solidFill>
                  <a:schemeClr val="tx1">
                    <a:lumMod val="65000"/>
                    <a:lumOff val="35000"/>
                  </a:schemeClr>
                </a:solidFill>
              </a:rPr>
              <a:t>Ücretsiz</a:t>
            </a:r>
          </a:p>
          <a:p>
            <a:r>
              <a:rPr lang="tr-TR" b="1" dirty="0">
                <a:solidFill>
                  <a:schemeClr val="tx1">
                    <a:lumMod val="65000"/>
                    <a:lumOff val="35000"/>
                  </a:schemeClr>
                </a:solidFill>
              </a:rPr>
              <a:t>Kullanım Kolaylığı: </a:t>
            </a:r>
            <a:r>
              <a:rPr lang="tr-TR" dirty="0">
                <a:solidFill>
                  <a:schemeClr val="tx1">
                    <a:lumMod val="65000"/>
                    <a:lumOff val="35000"/>
                  </a:schemeClr>
                </a:solidFill>
              </a:rPr>
              <a:t>Kolay</a:t>
            </a:r>
          </a:p>
          <a:p>
            <a:r>
              <a:rPr lang="tr-TR" b="1" dirty="0">
                <a:solidFill>
                  <a:schemeClr val="tx1">
                    <a:lumMod val="65000"/>
                    <a:lumOff val="35000"/>
                  </a:schemeClr>
                </a:solidFill>
              </a:rPr>
              <a:t>Platform: </a:t>
            </a:r>
            <a:r>
              <a:rPr lang="tr-TR" dirty="0" err="1">
                <a:solidFill>
                  <a:schemeClr val="tx1">
                    <a:lumMod val="65000"/>
                    <a:lumOff val="35000"/>
                  </a:schemeClr>
                </a:solidFill>
              </a:rPr>
              <a:t>iOS</a:t>
            </a:r>
            <a:r>
              <a:rPr lang="tr-TR" dirty="0">
                <a:solidFill>
                  <a:schemeClr val="tx1">
                    <a:lumMod val="65000"/>
                    <a:lumOff val="35000"/>
                  </a:schemeClr>
                </a:solidFill>
              </a:rPr>
              <a:t> / </a:t>
            </a:r>
            <a:r>
              <a:rPr lang="tr-TR" dirty="0" err="1">
                <a:solidFill>
                  <a:schemeClr val="tx1">
                    <a:lumMod val="65000"/>
                    <a:lumOff val="35000"/>
                  </a:schemeClr>
                </a:solidFill>
              </a:rPr>
              <a:t>Android</a:t>
            </a:r>
            <a:endParaRPr lang="tr-TR" dirty="0">
              <a:solidFill>
                <a:schemeClr val="tx1">
                  <a:lumMod val="65000"/>
                  <a:lumOff val="35000"/>
                </a:schemeClr>
              </a:solidFill>
            </a:endParaRPr>
          </a:p>
          <a:p>
            <a:r>
              <a:rPr lang="tr-TR" dirty="0">
                <a:solidFill>
                  <a:schemeClr val="tx1">
                    <a:lumMod val="65000"/>
                    <a:lumOff val="35000"/>
                  </a:schemeClr>
                </a:solidFill>
              </a:rPr>
              <a:t>Google </a:t>
            </a:r>
            <a:r>
              <a:rPr lang="tr-TR" dirty="0" err="1">
                <a:solidFill>
                  <a:schemeClr val="tx1">
                    <a:lumMod val="65000"/>
                    <a:lumOff val="35000"/>
                  </a:schemeClr>
                </a:solidFill>
              </a:rPr>
              <a:t>Classroom</a:t>
            </a:r>
            <a:r>
              <a:rPr lang="tr-TR" dirty="0">
                <a:solidFill>
                  <a:schemeClr val="tx1">
                    <a:lumMod val="65000"/>
                    <a:lumOff val="35000"/>
                  </a:schemeClr>
                </a:solidFill>
              </a:rPr>
              <a:t> ile senkronize</a:t>
            </a:r>
          </a:p>
        </p:txBody>
      </p:sp>
    </p:spTree>
    <p:extLst>
      <p:ext uri="{BB962C8B-B14F-4D97-AF65-F5344CB8AC3E}">
        <p14:creationId xmlns:p14="http://schemas.microsoft.com/office/powerpoint/2010/main" val="79427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8F8D-7736-CF4E-AE63-8DA8E51BD81E}"/>
              </a:ext>
            </a:extLst>
          </p:cNvPr>
          <p:cNvSpPr>
            <a:spLocks noGrp="1"/>
          </p:cNvSpPr>
          <p:nvPr>
            <p:ph type="title"/>
          </p:nvPr>
        </p:nvSpPr>
        <p:spPr/>
        <p:txBody>
          <a:bodyPr vert="horz" lIns="91440" tIns="45720" rIns="91440" bIns="45720" rtlCol="0" anchor="ctr">
            <a:normAutofit/>
          </a:bodyPr>
          <a:lstStyle/>
          <a:p>
            <a:r>
              <a:rPr lang="tr-TR" dirty="0" err="1">
                <a:solidFill>
                  <a:schemeClr val="accent2"/>
                </a:solidFill>
              </a:rPr>
              <a:t>Tynker</a:t>
            </a:r>
            <a:endParaRPr lang="tr-TR" dirty="0">
              <a:solidFill>
                <a:schemeClr val="accent2"/>
              </a:solidFill>
            </a:endParaRPr>
          </a:p>
        </p:txBody>
      </p:sp>
      <p:sp>
        <p:nvSpPr>
          <p:cNvPr id="4" name="Date Placeholder 3">
            <a:extLst>
              <a:ext uri="{FF2B5EF4-FFF2-40B4-BE49-F238E27FC236}">
                <a16:creationId xmlns:a16="http://schemas.microsoft.com/office/drawing/2014/main" id="{A9131A12-228C-9C41-AA2E-CE964DD619BC}"/>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1B8E2E6F-E4AC-3044-977B-C907E4B78B86}"/>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730FB0CC-FB85-7147-B4B1-E49AFBA3D680}"/>
              </a:ext>
            </a:extLst>
          </p:cNvPr>
          <p:cNvSpPr>
            <a:spLocks noGrp="1"/>
          </p:cNvSpPr>
          <p:nvPr>
            <p:ph type="sldNum" sz="quarter" idx="12"/>
          </p:nvPr>
        </p:nvSpPr>
        <p:spPr/>
        <p:txBody>
          <a:bodyPr/>
          <a:lstStyle/>
          <a:p>
            <a:fld id="{21BDECD0-44A4-40B4-8A9E-AC2682E4C7A3}" type="slidenum">
              <a:rPr lang="en-US" smtClean="0"/>
              <a:pPr/>
              <a:t>27</a:t>
            </a:fld>
            <a:endParaRPr lang="en-US"/>
          </a:p>
        </p:txBody>
      </p:sp>
      <p:pic>
        <p:nvPicPr>
          <p:cNvPr id="9" name="Picture 24" descr="tynker ile ilgili gÃ¶rsel sonucu"/>
          <p:cNvPicPr>
            <a:picLocks noGrp="1"/>
          </p:cNvPicPr>
          <p:nvPr>
            <p:ph sz="half" idx="2"/>
          </p:nvPr>
        </p:nvPicPr>
        <p:blipFill rotWithShape="1">
          <a:blip r:embed="rId2" cstate="print">
            <a:extLst>
              <a:ext uri="{28A0092B-C50C-407E-A947-70E740481C1C}">
                <a14:useLocalDpi xmlns:a14="http://schemas.microsoft.com/office/drawing/2010/main" val="0"/>
              </a:ext>
            </a:extLst>
          </a:blip>
          <a:srcRect b="5489"/>
          <a:stretch/>
        </p:blipFill>
        <p:spPr bwMode="auto">
          <a:xfrm>
            <a:off x="7211961" y="3937820"/>
            <a:ext cx="4407310" cy="2128812"/>
          </a:xfrm>
          <a:prstGeom prst="rect">
            <a:avLst/>
          </a:prstGeom>
          <a:noFill/>
          <a:ln>
            <a:noFill/>
          </a:ln>
        </p:spPr>
      </p:pic>
      <p:sp>
        <p:nvSpPr>
          <p:cNvPr id="8" name="Rectangle 7">
            <a:extLst>
              <a:ext uri="{FF2B5EF4-FFF2-40B4-BE49-F238E27FC236}">
                <a16:creationId xmlns:a16="http://schemas.microsoft.com/office/drawing/2014/main" id="{EB2E8E41-0FBA-8644-818B-E6785ECD0621}"/>
              </a:ext>
            </a:extLst>
          </p:cNvPr>
          <p:cNvSpPr/>
          <p:nvPr/>
        </p:nvSpPr>
        <p:spPr>
          <a:xfrm>
            <a:off x="838200" y="5951215"/>
            <a:ext cx="6096000" cy="230832"/>
          </a:xfrm>
          <a:prstGeom prst="rect">
            <a:avLst/>
          </a:prstGeom>
        </p:spPr>
        <p:txBody>
          <a:bodyPr>
            <a:spAutoFit/>
          </a:bodyPr>
          <a:lstStyle/>
          <a:p>
            <a:r>
              <a:rPr lang="tr-TR" sz="900" dirty="0"/>
              <a:t>Şekil 18. </a:t>
            </a:r>
            <a:r>
              <a:rPr lang="tr-TR" sz="900" dirty="0" err="1"/>
              <a:t>https</a:t>
            </a:r>
            <a:r>
              <a:rPr lang="tr-TR" sz="900" dirty="0"/>
              <a:t>://</a:t>
            </a:r>
            <a:r>
              <a:rPr lang="tr-TR" sz="900" dirty="0" err="1"/>
              <a:t>www.tynker.com</a:t>
            </a:r>
            <a:r>
              <a:rPr lang="tr-TR" sz="900" dirty="0"/>
              <a:t>/</a:t>
            </a:r>
          </a:p>
        </p:txBody>
      </p:sp>
      <p:sp>
        <p:nvSpPr>
          <p:cNvPr id="10" name="İçerik Yer Tutucusu 6">
            <a:extLst>
              <a:ext uri="{FF2B5EF4-FFF2-40B4-BE49-F238E27FC236}">
                <a16:creationId xmlns:a16="http://schemas.microsoft.com/office/drawing/2014/main" id="{5C45A881-8366-7349-B2A7-A9A4B1CC571C}"/>
              </a:ext>
            </a:extLst>
          </p:cNvPr>
          <p:cNvSpPr>
            <a:spLocks noGrp="1"/>
          </p:cNvSpPr>
          <p:nvPr>
            <p:ph sz="half" idx="1"/>
          </p:nvPr>
        </p:nvSpPr>
        <p:spPr>
          <a:xfrm>
            <a:off x="838200" y="1825625"/>
            <a:ext cx="10515600" cy="4351338"/>
          </a:xfrm>
        </p:spPr>
        <p:txBody>
          <a:bodyPr anchor="ctr">
            <a:normAutofit/>
          </a:bodyPr>
          <a:lstStyle/>
          <a:p>
            <a:r>
              <a:rPr lang="tr-TR" sz="2400" b="1" dirty="0">
                <a:solidFill>
                  <a:schemeClr val="tx1">
                    <a:lumMod val="65000"/>
                    <a:lumOff val="35000"/>
                  </a:schemeClr>
                </a:solidFill>
              </a:rPr>
              <a:t>Amaç:</a:t>
            </a:r>
            <a:r>
              <a:rPr lang="tr-TR" sz="2400" dirty="0">
                <a:solidFill>
                  <a:schemeClr val="tx1">
                    <a:lumMod val="65000"/>
                    <a:lumOff val="35000"/>
                  </a:schemeClr>
                </a:solidFill>
              </a:rPr>
              <a:t> Öğrencilerin uygulama ve oyun geliştirebilecekleri, animasyon üretebilecekleri, robotları programlayabilecekleri, </a:t>
            </a:r>
            <a:r>
              <a:rPr lang="tr-TR" sz="2400" dirty="0" err="1">
                <a:solidFill>
                  <a:schemeClr val="tx1">
                    <a:lumMod val="65000"/>
                    <a:lumOff val="35000"/>
                  </a:schemeClr>
                </a:solidFill>
              </a:rPr>
              <a:t>drone</a:t>
            </a:r>
            <a:r>
              <a:rPr lang="tr-TR" sz="2400" dirty="0">
                <a:solidFill>
                  <a:schemeClr val="tx1">
                    <a:lumMod val="65000"/>
                    <a:lumOff val="35000"/>
                  </a:schemeClr>
                </a:solidFill>
              </a:rPr>
              <a:t> kodlayarak uçurabilecekleri oyunlaştırılmış çevrimiçi etkinlikler aracılığıyla öğrencilere temel programlama becerilerinin öğretilmesi </a:t>
            </a:r>
          </a:p>
          <a:p>
            <a:r>
              <a:rPr lang="tr-TR" sz="2400" b="1" dirty="0">
                <a:solidFill>
                  <a:schemeClr val="tx1">
                    <a:lumMod val="65000"/>
                    <a:lumOff val="35000"/>
                  </a:schemeClr>
                </a:solidFill>
              </a:rPr>
              <a:t>Beceriler: </a:t>
            </a:r>
            <a:r>
              <a:rPr lang="tr-TR" sz="2400" dirty="0">
                <a:solidFill>
                  <a:schemeClr val="tx1">
                    <a:lumMod val="65000"/>
                    <a:lumOff val="35000"/>
                  </a:schemeClr>
                </a:solidFill>
              </a:rPr>
              <a:t>Temel programlama ve bilgi </a:t>
            </a:r>
            <a:r>
              <a:rPr lang="tr-TR" sz="2400" dirty="0" err="1">
                <a:solidFill>
                  <a:schemeClr val="tx1">
                    <a:lumMod val="65000"/>
                    <a:lumOff val="35000"/>
                  </a:schemeClr>
                </a:solidFill>
              </a:rPr>
              <a:t>işlemsel</a:t>
            </a:r>
            <a:r>
              <a:rPr lang="tr-TR" sz="2400" dirty="0">
                <a:solidFill>
                  <a:schemeClr val="tx1">
                    <a:lumMod val="65000"/>
                    <a:lumOff val="35000"/>
                  </a:schemeClr>
                </a:solidFill>
              </a:rPr>
              <a:t> düşünme becerileri</a:t>
            </a:r>
          </a:p>
          <a:p>
            <a:r>
              <a:rPr lang="tr-TR" sz="2400" dirty="0" err="1">
                <a:solidFill>
                  <a:schemeClr val="tx1">
                    <a:lumMod val="65000"/>
                    <a:lumOff val="35000"/>
                  </a:schemeClr>
                </a:solidFill>
              </a:rPr>
              <a:t>JavaScript</a:t>
            </a:r>
            <a:r>
              <a:rPr lang="tr-TR" sz="2400" dirty="0">
                <a:solidFill>
                  <a:schemeClr val="tx1">
                    <a:lumMod val="65000"/>
                    <a:lumOff val="35000"/>
                  </a:schemeClr>
                </a:solidFill>
              </a:rPr>
              <a:t> ve </a:t>
            </a:r>
            <a:r>
              <a:rPr lang="tr-TR" sz="2400" dirty="0" err="1">
                <a:solidFill>
                  <a:schemeClr val="tx1">
                    <a:lumMod val="65000"/>
                    <a:lumOff val="35000"/>
                  </a:schemeClr>
                </a:solidFill>
              </a:rPr>
              <a:t>Python’a</a:t>
            </a:r>
            <a:r>
              <a:rPr lang="tr-TR" sz="2400" dirty="0">
                <a:solidFill>
                  <a:schemeClr val="tx1">
                    <a:lumMod val="65000"/>
                    <a:lumOff val="35000"/>
                  </a:schemeClr>
                </a:solidFill>
              </a:rPr>
              <a:t> rahat geçiş</a:t>
            </a:r>
          </a:p>
          <a:p>
            <a:r>
              <a:rPr lang="tr-TR" sz="2400" dirty="0">
                <a:solidFill>
                  <a:schemeClr val="tx1">
                    <a:lumMod val="65000"/>
                    <a:lumOff val="35000"/>
                  </a:schemeClr>
                </a:solidFill>
              </a:rPr>
              <a:t>Fiziksel programlama</a:t>
            </a:r>
          </a:p>
          <a:p>
            <a:r>
              <a:rPr lang="tr-TR" sz="2400" b="1" dirty="0">
                <a:solidFill>
                  <a:schemeClr val="tx1">
                    <a:lumMod val="65000"/>
                    <a:lumOff val="35000"/>
                  </a:schemeClr>
                </a:solidFill>
              </a:rPr>
              <a:t>Yapı: </a:t>
            </a:r>
            <a:r>
              <a:rPr lang="tr-TR" sz="2400" dirty="0">
                <a:solidFill>
                  <a:schemeClr val="tx1">
                    <a:lumMod val="65000"/>
                    <a:lumOff val="35000"/>
                  </a:schemeClr>
                </a:solidFill>
              </a:rPr>
              <a:t>Basitten karmaşığa, doğrusal</a:t>
            </a:r>
          </a:p>
          <a:p>
            <a:r>
              <a:rPr lang="tr-TR" sz="2400" b="1" dirty="0">
                <a:solidFill>
                  <a:schemeClr val="tx1">
                    <a:lumMod val="65000"/>
                    <a:lumOff val="35000"/>
                  </a:schemeClr>
                </a:solidFill>
              </a:rPr>
              <a:t>Tür: </a:t>
            </a:r>
            <a:r>
              <a:rPr lang="tr-TR" sz="2400" dirty="0">
                <a:solidFill>
                  <a:schemeClr val="tx1">
                    <a:lumMod val="65000"/>
                    <a:lumOff val="35000"/>
                  </a:schemeClr>
                </a:solidFill>
              </a:rPr>
              <a:t>Çevrimiçi dersler + Blok tabanlı</a:t>
            </a:r>
          </a:p>
        </p:txBody>
      </p:sp>
    </p:spTree>
    <p:extLst>
      <p:ext uri="{BB962C8B-B14F-4D97-AF65-F5344CB8AC3E}">
        <p14:creationId xmlns:p14="http://schemas.microsoft.com/office/powerpoint/2010/main" val="1745962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chemeClr val="accent2"/>
                </a:solidFill>
              </a:rPr>
              <a:t>Tynker</a:t>
            </a:r>
            <a:endParaRPr lang="tr-TR" dirty="0"/>
          </a:p>
        </p:txBody>
      </p:sp>
      <p:sp>
        <p:nvSpPr>
          <p:cNvPr id="5" name="Veri Yer Tutucusu 4"/>
          <p:cNvSpPr>
            <a:spLocks noGrp="1"/>
          </p:cNvSpPr>
          <p:nvPr>
            <p:ph type="dt" sz="half" idx="10"/>
          </p:nvPr>
        </p:nvSpPr>
        <p:spPr/>
        <p:txBody>
          <a:bodyPr/>
          <a:lstStyle/>
          <a:p>
            <a:r>
              <a:rPr lang="en-US"/>
              <a:t>© 2018</a:t>
            </a:r>
            <a:endParaRPr lang="en-US" dirty="0"/>
          </a:p>
        </p:txBody>
      </p:sp>
      <p:sp>
        <p:nvSpPr>
          <p:cNvPr id="6" name="Altbilgi Yer Tutucusu 5"/>
          <p:cNvSpPr>
            <a:spLocks noGrp="1"/>
          </p:cNvSpPr>
          <p:nvPr>
            <p:ph type="ftr" sz="quarter" idx="11"/>
          </p:nvPr>
        </p:nvSpPr>
        <p:spPr/>
        <p:txBody>
          <a:bodyPr/>
          <a:lstStyle/>
          <a:p>
            <a:r>
              <a:rPr lang="tr-TR"/>
              <a:t>Kuramdan Uygulamaya Programlama Öğretimi</a:t>
            </a:r>
            <a:endParaRPr lang="en-US" dirty="0"/>
          </a:p>
        </p:txBody>
      </p:sp>
      <p:sp>
        <p:nvSpPr>
          <p:cNvPr id="7" name="Slayt Numarası Yer Tutucusu 6"/>
          <p:cNvSpPr>
            <a:spLocks noGrp="1"/>
          </p:cNvSpPr>
          <p:nvPr>
            <p:ph type="sldNum" sz="quarter" idx="12"/>
          </p:nvPr>
        </p:nvSpPr>
        <p:spPr/>
        <p:txBody>
          <a:bodyPr/>
          <a:lstStyle/>
          <a:p>
            <a:fld id="{21BDECD0-44A4-40B4-8A9E-AC2682E4C7A3}" type="slidenum">
              <a:rPr lang="en-US" smtClean="0"/>
              <a:t>28</a:t>
            </a:fld>
            <a:endParaRPr lang="en-US"/>
          </a:p>
        </p:txBody>
      </p:sp>
      <p:pic>
        <p:nvPicPr>
          <p:cNvPr id="8" name="Picture 26"/>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1044146" y="2520778"/>
            <a:ext cx="4510087" cy="2787500"/>
          </a:xfrm>
          <a:prstGeom prst="rect">
            <a:avLst/>
          </a:prstGeom>
        </p:spPr>
      </p:pic>
      <p:sp>
        <p:nvSpPr>
          <p:cNvPr id="9" name="İçerik Yer Tutucusu 10">
            <a:extLst>
              <a:ext uri="{FF2B5EF4-FFF2-40B4-BE49-F238E27FC236}">
                <a16:creationId xmlns:a16="http://schemas.microsoft.com/office/drawing/2014/main" id="{0181EAFC-881C-704C-95FE-DBA8B5708245}"/>
              </a:ext>
            </a:extLst>
          </p:cNvPr>
          <p:cNvSpPr>
            <a:spLocks noGrp="1"/>
          </p:cNvSpPr>
          <p:nvPr>
            <p:ph sz="half" idx="2"/>
          </p:nvPr>
        </p:nvSpPr>
        <p:spPr/>
        <p:txBody>
          <a:bodyPr anchor="ctr">
            <a:normAutofit/>
          </a:bodyPr>
          <a:lstStyle/>
          <a:p>
            <a:r>
              <a:rPr lang="tr-TR" b="1" dirty="0">
                <a:solidFill>
                  <a:schemeClr val="tx1">
                    <a:lumMod val="65000"/>
                    <a:lumOff val="35000"/>
                  </a:schemeClr>
                </a:solidFill>
              </a:rPr>
              <a:t>Dil Desteği: Yok</a:t>
            </a:r>
            <a:endParaRPr lang="tr-TR" dirty="0">
              <a:solidFill>
                <a:schemeClr val="tx1">
                  <a:lumMod val="65000"/>
                  <a:lumOff val="35000"/>
                </a:schemeClr>
              </a:solidFill>
            </a:endParaRPr>
          </a:p>
          <a:p>
            <a:r>
              <a:rPr lang="tr-TR" b="1" dirty="0">
                <a:solidFill>
                  <a:schemeClr val="tx1">
                    <a:lumMod val="65000"/>
                    <a:lumOff val="35000"/>
                  </a:schemeClr>
                </a:solidFill>
              </a:rPr>
              <a:t>Ücret: </a:t>
            </a:r>
            <a:r>
              <a:rPr lang="tr-TR" dirty="0">
                <a:solidFill>
                  <a:schemeClr val="tx1">
                    <a:lumMod val="65000"/>
                    <a:lumOff val="35000"/>
                  </a:schemeClr>
                </a:solidFill>
              </a:rPr>
              <a:t>Kısmen ücretli </a:t>
            </a:r>
            <a:r>
              <a:rPr lang="tr-TR" sz="2000" dirty="0">
                <a:solidFill>
                  <a:schemeClr val="tx1">
                    <a:lumMod val="65000"/>
                    <a:lumOff val="35000"/>
                  </a:schemeClr>
                </a:solidFill>
              </a:rPr>
              <a:t>(Giriş dersleri, sınırlı oyunlar, etkinlikler, ücretsiz) </a:t>
            </a:r>
          </a:p>
          <a:p>
            <a:r>
              <a:rPr lang="tr-TR" b="1" dirty="0">
                <a:solidFill>
                  <a:schemeClr val="tx1">
                    <a:lumMod val="65000"/>
                    <a:lumOff val="35000"/>
                  </a:schemeClr>
                </a:solidFill>
              </a:rPr>
              <a:t>Kullanım Kolaylığı: </a:t>
            </a:r>
            <a:r>
              <a:rPr lang="tr-TR" dirty="0">
                <a:solidFill>
                  <a:schemeClr val="tx1">
                    <a:lumMod val="65000"/>
                    <a:lumOff val="35000"/>
                  </a:schemeClr>
                </a:solidFill>
              </a:rPr>
              <a:t>Kolay</a:t>
            </a:r>
          </a:p>
          <a:p>
            <a:r>
              <a:rPr lang="tr-TR" b="1" dirty="0">
                <a:solidFill>
                  <a:schemeClr val="tx1">
                    <a:lumMod val="65000"/>
                    <a:lumOff val="35000"/>
                  </a:schemeClr>
                </a:solidFill>
              </a:rPr>
              <a:t>Platform: </a:t>
            </a:r>
            <a:r>
              <a:rPr lang="tr-TR" dirty="0" err="1">
                <a:solidFill>
                  <a:schemeClr val="tx1">
                    <a:lumMod val="65000"/>
                    <a:lumOff val="35000"/>
                  </a:schemeClr>
                </a:solidFill>
              </a:rPr>
              <a:t>iOS</a:t>
            </a:r>
            <a:r>
              <a:rPr lang="tr-TR" dirty="0">
                <a:solidFill>
                  <a:schemeClr val="tx1">
                    <a:lumMod val="65000"/>
                    <a:lumOff val="35000"/>
                  </a:schemeClr>
                </a:solidFill>
              </a:rPr>
              <a:t> / </a:t>
            </a:r>
            <a:r>
              <a:rPr lang="tr-TR" dirty="0" err="1">
                <a:solidFill>
                  <a:schemeClr val="tx1">
                    <a:lumMod val="65000"/>
                    <a:lumOff val="35000"/>
                  </a:schemeClr>
                </a:solidFill>
              </a:rPr>
              <a:t>Android</a:t>
            </a:r>
            <a:r>
              <a:rPr lang="tr-TR" dirty="0">
                <a:solidFill>
                  <a:schemeClr val="tx1">
                    <a:lumMod val="65000"/>
                    <a:lumOff val="35000"/>
                  </a:schemeClr>
                </a:solidFill>
              </a:rPr>
              <a:t> / Web</a:t>
            </a:r>
          </a:p>
          <a:p>
            <a:r>
              <a:rPr lang="tr-TR" dirty="0">
                <a:solidFill>
                  <a:schemeClr val="tx1">
                    <a:lumMod val="65000"/>
                    <a:lumOff val="35000"/>
                  </a:schemeClr>
                </a:solidFill>
              </a:rPr>
              <a:t>Öğrenci, öğretmen ve ebeveyn hesabı</a:t>
            </a:r>
          </a:p>
        </p:txBody>
      </p:sp>
      <p:sp>
        <p:nvSpPr>
          <p:cNvPr id="10" name="Rectangle 9">
            <a:extLst>
              <a:ext uri="{FF2B5EF4-FFF2-40B4-BE49-F238E27FC236}">
                <a16:creationId xmlns:a16="http://schemas.microsoft.com/office/drawing/2014/main" id="{9E9DD018-8EB4-1A4D-B9DC-4381B5E5BF41}"/>
              </a:ext>
            </a:extLst>
          </p:cNvPr>
          <p:cNvSpPr/>
          <p:nvPr/>
        </p:nvSpPr>
        <p:spPr>
          <a:xfrm>
            <a:off x="838200" y="5951215"/>
            <a:ext cx="6096000" cy="230832"/>
          </a:xfrm>
          <a:prstGeom prst="rect">
            <a:avLst/>
          </a:prstGeom>
        </p:spPr>
        <p:txBody>
          <a:bodyPr>
            <a:spAutoFit/>
          </a:bodyPr>
          <a:lstStyle/>
          <a:p>
            <a:r>
              <a:rPr lang="tr-TR" sz="900" dirty="0"/>
              <a:t>Şekil 19. </a:t>
            </a:r>
            <a:r>
              <a:rPr lang="tr-TR" sz="900" dirty="0" err="1"/>
              <a:t>https</a:t>
            </a:r>
            <a:r>
              <a:rPr lang="tr-TR" sz="900" dirty="0"/>
              <a:t>://</a:t>
            </a:r>
            <a:r>
              <a:rPr lang="tr-TR" sz="900" dirty="0" err="1"/>
              <a:t>www.tynker.com</a:t>
            </a:r>
            <a:r>
              <a:rPr lang="tr-TR" sz="900" dirty="0"/>
              <a:t>/</a:t>
            </a:r>
          </a:p>
        </p:txBody>
      </p:sp>
    </p:spTree>
    <p:extLst>
      <p:ext uri="{BB962C8B-B14F-4D97-AF65-F5344CB8AC3E}">
        <p14:creationId xmlns:p14="http://schemas.microsoft.com/office/powerpoint/2010/main" val="3754274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EDA0-8340-914F-BBF5-1567398280F9}"/>
              </a:ext>
            </a:extLst>
          </p:cNvPr>
          <p:cNvSpPr>
            <a:spLocks noGrp="1"/>
          </p:cNvSpPr>
          <p:nvPr>
            <p:ph type="title"/>
          </p:nvPr>
        </p:nvSpPr>
        <p:spPr/>
        <p:txBody>
          <a:bodyPr vert="horz" lIns="91440" tIns="45720" rIns="91440" bIns="45720" rtlCol="0" anchor="ctr">
            <a:normAutofit/>
          </a:bodyPr>
          <a:lstStyle/>
          <a:p>
            <a:r>
              <a:rPr lang="tr-TR" dirty="0">
                <a:solidFill>
                  <a:schemeClr val="accent2"/>
                </a:solidFill>
              </a:rPr>
              <a:t>Cargo-Bot</a:t>
            </a:r>
          </a:p>
        </p:txBody>
      </p:sp>
      <p:sp>
        <p:nvSpPr>
          <p:cNvPr id="4" name="Date Placeholder 3">
            <a:extLst>
              <a:ext uri="{FF2B5EF4-FFF2-40B4-BE49-F238E27FC236}">
                <a16:creationId xmlns:a16="http://schemas.microsoft.com/office/drawing/2014/main" id="{D7641056-2DCD-D040-AB55-537899222ADC}"/>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A6130C71-33CE-454A-8B92-6865E6290A15}"/>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02E45596-4477-D743-B483-6FA5D8C3F92E}"/>
              </a:ext>
            </a:extLst>
          </p:cNvPr>
          <p:cNvSpPr>
            <a:spLocks noGrp="1"/>
          </p:cNvSpPr>
          <p:nvPr>
            <p:ph type="sldNum" sz="quarter" idx="12"/>
          </p:nvPr>
        </p:nvSpPr>
        <p:spPr/>
        <p:txBody>
          <a:bodyPr/>
          <a:lstStyle/>
          <a:p>
            <a:fld id="{21BDECD0-44A4-40B4-8A9E-AC2682E4C7A3}" type="slidenum">
              <a:rPr lang="en-US" smtClean="0"/>
              <a:pPr/>
              <a:t>29</a:t>
            </a:fld>
            <a:endParaRPr lang="en-US"/>
          </a:p>
        </p:txBody>
      </p:sp>
      <p:pic>
        <p:nvPicPr>
          <p:cNvPr id="10" name="Picture 35"/>
          <p:cNvPicPr/>
          <p:nvPr/>
        </p:nvPicPr>
        <p:blipFill>
          <a:blip r:embed="rId2" cstate="print">
            <a:extLst>
              <a:ext uri="{28A0092B-C50C-407E-A947-70E740481C1C}">
                <a14:useLocalDpi xmlns:a14="http://schemas.microsoft.com/office/drawing/2010/main" val="0"/>
              </a:ext>
            </a:extLst>
          </a:blip>
          <a:stretch>
            <a:fillRect/>
          </a:stretch>
        </p:blipFill>
        <p:spPr>
          <a:xfrm>
            <a:off x="6563780" y="2492477"/>
            <a:ext cx="2253298" cy="2925483"/>
          </a:xfrm>
          <a:prstGeom prst="rect">
            <a:avLst/>
          </a:prstGeom>
        </p:spPr>
      </p:pic>
      <p:sp>
        <p:nvSpPr>
          <p:cNvPr id="3" name="Rectangle 2">
            <a:extLst>
              <a:ext uri="{FF2B5EF4-FFF2-40B4-BE49-F238E27FC236}">
                <a16:creationId xmlns:a16="http://schemas.microsoft.com/office/drawing/2014/main" id="{9868D90A-88BF-6F4A-9CBC-C57E08F85A4C}"/>
              </a:ext>
            </a:extLst>
          </p:cNvPr>
          <p:cNvSpPr/>
          <p:nvPr/>
        </p:nvSpPr>
        <p:spPr>
          <a:xfrm>
            <a:off x="838200" y="5951215"/>
            <a:ext cx="6096000" cy="230832"/>
          </a:xfrm>
          <a:prstGeom prst="rect">
            <a:avLst/>
          </a:prstGeom>
        </p:spPr>
        <p:txBody>
          <a:bodyPr>
            <a:spAutoFit/>
          </a:bodyPr>
          <a:lstStyle/>
          <a:p>
            <a:r>
              <a:rPr lang="tr-TR" sz="900" dirty="0"/>
              <a:t>Şekil 20. </a:t>
            </a:r>
            <a:r>
              <a:rPr lang="tr-TR" sz="900" dirty="0" err="1"/>
              <a:t>https</a:t>
            </a:r>
            <a:r>
              <a:rPr lang="tr-TR" sz="900" dirty="0"/>
              <a:t>://</a:t>
            </a:r>
            <a:r>
              <a:rPr lang="tr-TR" sz="900" dirty="0" err="1"/>
              <a:t>twolivesleft.com</a:t>
            </a:r>
            <a:r>
              <a:rPr lang="tr-TR" sz="900" dirty="0"/>
              <a:t>/</a:t>
            </a:r>
            <a:r>
              <a:rPr lang="tr-TR" sz="900" dirty="0" err="1"/>
              <a:t>CargoBot</a:t>
            </a:r>
            <a:r>
              <a:rPr lang="tr-TR" sz="900" dirty="0"/>
              <a:t>/</a:t>
            </a:r>
          </a:p>
        </p:txBody>
      </p:sp>
      <p:pic>
        <p:nvPicPr>
          <p:cNvPr id="13" name="Picture 12">
            <a:extLst>
              <a:ext uri="{FF2B5EF4-FFF2-40B4-BE49-F238E27FC236}">
                <a16:creationId xmlns:a16="http://schemas.microsoft.com/office/drawing/2014/main" id="{343929BD-A9D8-7947-9A86-98AB2EBE919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100502" y="2492477"/>
            <a:ext cx="2253298" cy="2925483"/>
          </a:xfrm>
          <a:prstGeom prst="rect">
            <a:avLst/>
          </a:prstGeom>
        </p:spPr>
      </p:pic>
      <p:sp>
        <p:nvSpPr>
          <p:cNvPr id="14" name="İçerik Yer Tutucusu 6">
            <a:extLst>
              <a:ext uri="{FF2B5EF4-FFF2-40B4-BE49-F238E27FC236}">
                <a16:creationId xmlns:a16="http://schemas.microsoft.com/office/drawing/2014/main" id="{232DB349-87AF-8444-8948-54ECBA7FCBB4}"/>
              </a:ext>
            </a:extLst>
          </p:cNvPr>
          <p:cNvSpPr>
            <a:spLocks noGrp="1"/>
          </p:cNvSpPr>
          <p:nvPr>
            <p:ph sz="half" idx="1"/>
          </p:nvPr>
        </p:nvSpPr>
        <p:spPr>
          <a:xfrm>
            <a:off x="838200" y="1825625"/>
            <a:ext cx="5621594" cy="4351338"/>
          </a:xfrm>
        </p:spPr>
        <p:txBody>
          <a:bodyPr anchor="ctr">
            <a:normAutofit/>
          </a:bodyPr>
          <a:lstStyle/>
          <a:p>
            <a:r>
              <a:rPr lang="tr-TR" sz="2400" b="1" dirty="0">
                <a:solidFill>
                  <a:schemeClr val="tx1">
                    <a:lumMod val="65000"/>
                    <a:lumOff val="35000"/>
                  </a:schemeClr>
                </a:solidFill>
              </a:rPr>
              <a:t>Amaç:</a:t>
            </a:r>
            <a:r>
              <a:rPr lang="tr-TR" sz="2400" dirty="0">
                <a:solidFill>
                  <a:schemeClr val="tx1">
                    <a:lumMod val="65000"/>
                    <a:lumOff val="35000"/>
                  </a:schemeClr>
                </a:solidFill>
              </a:rPr>
              <a:t> Kod tuğlaları kullanılarak zorlu hedefleri çözmeleri yoluyla öğrencilere temel ve orta düzey programlama becerilerinin öğretilmesi </a:t>
            </a:r>
          </a:p>
          <a:p>
            <a:r>
              <a:rPr lang="tr-TR" sz="2400" b="1" dirty="0">
                <a:solidFill>
                  <a:schemeClr val="tx1">
                    <a:lumMod val="65000"/>
                    <a:lumOff val="35000"/>
                  </a:schemeClr>
                </a:solidFill>
              </a:rPr>
              <a:t>Beceriler: </a:t>
            </a:r>
            <a:r>
              <a:rPr lang="tr-TR" sz="2400" dirty="0">
                <a:solidFill>
                  <a:schemeClr val="tx1">
                    <a:lumMod val="65000"/>
                    <a:lumOff val="35000"/>
                  </a:schemeClr>
                </a:solidFill>
              </a:rPr>
              <a:t>Dizi, planlama, döngüler, test etme, hata ayıklama ve koşullu mantık </a:t>
            </a:r>
          </a:p>
          <a:p>
            <a:r>
              <a:rPr lang="tr-TR" sz="2400" b="1" dirty="0">
                <a:solidFill>
                  <a:schemeClr val="tx1">
                    <a:lumMod val="65000"/>
                    <a:lumOff val="35000"/>
                  </a:schemeClr>
                </a:solidFill>
              </a:rPr>
              <a:t>Yapı: </a:t>
            </a:r>
            <a:r>
              <a:rPr lang="tr-TR" sz="2400" dirty="0">
                <a:solidFill>
                  <a:schemeClr val="tx1">
                    <a:lumMod val="65000"/>
                    <a:lumOff val="35000"/>
                  </a:schemeClr>
                </a:solidFill>
              </a:rPr>
              <a:t>Basitten karmaşığa, esnek</a:t>
            </a:r>
          </a:p>
          <a:p>
            <a:r>
              <a:rPr lang="tr-TR" sz="2400" b="1" dirty="0">
                <a:solidFill>
                  <a:schemeClr val="tx1">
                    <a:lumMod val="65000"/>
                    <a:lumOff val="35000"/>
                  </a:schemeClr>
                </a:solidFill>
              </a:rPr>
              <a:t>Tür: </a:t>
            </a:r>
            <a:r>
              <a:rPr lang="tr-TR" sz="2400" dirty="0">
                <a:solidFill>
                  <a:schemeClr val="tx1">
                    <a:lumMod val="65000"/>
                    <a:lumOff val="35000"/>
                  </a:schemeClr>
                </a:solidFill>
              </a:rPr>
              <a:t>Blok tabanlı</a:t>
            </a:r>
          </a:p>
        </p:txBody>
      </p:sp>
    </p:spTree>
    <p:extLst>
      <p:ext uri="{BB962C8B-B14F-4D97-AF65-F5344CB8AC3E}">
        <p14:creationId xmlns:p14="http://schemas.microsoft.com/office/powerpoint/2010/main" val="819178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14C957-89DA-E04A-B435-E1DB28C08212}"/>
              </a:ext>
            </a:extLst>
          </p:cNvPr>
          <p:cNvSpPr>
            <a:spLocks noGrp="1"/>
          </p:cNvSpPr>
          <p:nvPr>
            <p:ph type="title"/>
          </p:nvPr>
        </p:nvSpPr>
        <p:spPr>
          <a:xfrm>
            <a:off x="648929" y="629266"/>
            <a:ext cx="6586491" cy="1676603"/>
          </a:xfrm>
        </p:spPr>
        <p:txBody>
          <a:bodyPr>
            <a:normAutofit/>
          </a:bodyPr>
          <a:lstStyle/>
          <a:p>
            <a:r>
              <a:rPr lang="tr-TR" dirty="0"/>
              <a:t>Mobil Öğrenme</a:t>
            </a:r>
          </a:p>
        </p:txBody>
      </p:sp>
      <p:sp>
        <p:nvSpPr>
          <p:cNvPr id="9" name="Content Placeholder 8">
            <a:extLst>
              <a:ext uri="{FF2B5EF4-FFF2-40B4-BE49-F238E27FC236}">
                <a16:creationId xmlns:a16="http://schemas.microsoft.com/office/drawing/2014/main" id="{7F0907C3-8E30-974A-9E81-8CFFD088D855}"/>
              </a:ext>
            </a:extLst>
          </p:cNvPr>
          <p:cNvSpPr>
            <a:spLocks noGrp="1"/>
          </p:cNvSpPr>
          <p:nvPr>
            <p:ph idx="1"/>
          </p:nvPr>
        </p:nvSpPr>
        <p:spPr>
          <a:xfrm>
            <a:off x="722670" y="1932040"/>
            <a:ext cx="7787147" cy="4291780"/>
          </a:xfrm>
        </p:spPr>
        <p:txBody>
          <a:bodyPr anchor="t">
            <a:normAutofit/>
          </a:bodyPr>
          <a:lstStyle/>
          <a:p>
            <a:pPr marL="0" indent="0">
              <a:lnSpc>
                <a:spcPct val="100000"/>
              </a:lnSpc>
              <a:spcAft>
                <a:spcPts val="1800"/>
              </a:spcAft>
              <a:buNone/>
            </a:pPr>
            <a:r>
              <a:rPr lang="tr-TR" b="1" dirty="0">
                <a:solidFill>
                  <a:schemeClr val="accent2"/>
                </a:solidFill>
              </a:rPr>
              <a:t>TANIMLAR</a:t>
            </a:r>
          </a:p>
          <a:p>
            <a:pPr>
              <a:lnSpc>
                <a:spcPct val="100000"/>
              </a:lnSpc>
            </a:pPr>
            <a:r>
              <a:rPr lang="tr-TR" dirty="0"/>
              <a:t>Mobil cihazlar ile gerçekleştirilen e-öğrenme </a:t>
            </a:r>
            <a:r>
              <a:rPr lang="tr-TR" sz="2000" dirty="0"/>
              <a:t>(</a:t>
            </a:r>
            <a:r>
              <a:rPr lang="tr-TR" sz="2000" dirty="0" err="1"/>
              <a:t>Trifonova</a:t>
            </a:r>
            <a:r>
              <a:rPr lang="tr-TR" sz="2000" dirty="0"/>
              <a:t> ve </a:t>
            </a:r>
            <a:r>
              <a:rPr lang="tr-TR" sz="2000" dirty="0" err="1"/>
              <a:t>Ronchetti</a:t>
            </a:r>
            <a:r>
              <a:rPr lang="tr-TR" sz="2000" dirty="0"/>
              <a:t>, 2003) </a:t>
            </a:r>
          </a:p>
          <a:p>
            <a:pPr>
              <a:lnSpc>
                <a:spcPct val="100000"/>
              </a:lnSpc>
            </a:pPr>
            <a:r>
              <a:rPr lang="tr-TR" dirty="0"/>
              <a:t>Sadece mobil cihazlarla yapılan öğrenme olarak değil, bağlamlar arası öğrenme </a:t>
            </a:r>
            <a:r>
              <a:rPr lang="tr-TR" sz="2000" dirty="0"/>
              <a:t>(</a:t>
            </a:r>
            <a:r>
              <a:rPr lang="tr-TR" sz="2000" dirty="0" err="1"/>
              <a:t>Walker</a:t>
            </a:r>
            <a:r>
              <a:rPr lang="tr-TR" sz="2000" dirty="0"/>
              <a:t>, 2007) </a:t>
            </a:r>
          </a:p>
          <a:p>
            <a:pPr>
              <a:lnSpc>
                <a:spcPct val="100000"/>
              </a:lnSpc>
            </a:pPr>
            <a:r>
              <a:rPr lang="tr-TR" dirty="0"/>
              <a:t>Farklı bağlamlarda mobil cihazlarla gerçekleştirilen öğrenme etkinliği</a:t>
            </a:r>
          </a:p>
        </p:txBody>
      </p:sp>
      <p:sp>
        <p:nvSpPr>
          <p:cNvPr id="5" name="Date Placeholder 4">
            <a:extLst>
              <a:ext uri="{FF2B5EF4-FFF2-40B4-BE49-F238E27FC236}">
                <a16:creationId xmlns:a16="http://schemas.microsoft.com/office/drawing/2014/main" id="{65BD8ED8-EF2D-6F47-AB17-7C21BB25E764}"/>
              </a:ext>
            </a:extLst>
          </p:cNvPr>
          <p:cNvSpPr>
            <a:spLocks noGrp="1"/>
          </p:cNvSpPr>
          <p:nvPr>
            <p:ph type="dt" sz="half" idx="10"/>
          </p:nvPr>
        </p:nvSpPr>
        <p:spPr>
          <a:xfrm>
            <a:off x="838200" y="6356350"/>
            <a:ext cx="2743200" cy="365125"/>
          </a:xfrm>
        </p:spPr>
        <p:txBody>
          <a:bodyPr>
            <a:normAutofit/>
          </a:bodyPr>
          <a:lstStyle/>
          <a:p>
            <a:pPr>
              <a:spcAft>
                <a:spcPts val="600"/>
              </a:spcAft>
            </a:pPr>
            <a:r>
              <a:rPr lang="en-US"/>
              <a:t>© 2018</a:t>
            </a:r>
          </a:p>
        </p:txBody>
      </p:sp>
      <p:sp>
        <p:nvSpPr>
          <p:cNvPr id="6" name="Footer Placeholder 5">
            <a:extLst>
              <a:ext uri="{FF2B5EF4-FFF2-40B4-BE49-F238E27FC236}">
                <a16:creationId xmlns:a16="http://schemas.microsoft.com/office/drawing/2014/main" id="{9DF32889-50A7-D443-B0DC-400F9DAA4C12}"/>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a:t>Kuramdan Uygulamaya Programlama Öğretimi</a:t>
            </a:r>
            <a:endParaRPr lang="en-US"/>
          </a:p>
        </p:txBody>
      </p:sp>
      <p:sp>
        <p:nvSpPr>
          <p:cNvPr id="7" name="Slide Number Placeholder 6">
            <a:extLst>
              <a:ext uri="{FF2B5EF4-FFF2-40B4-BE49-F238E27FC236}">
                <a16:creationId xmlns:a16="http://schemas.microsoft.com/office/drawing/2014/main" id="{D75F18E9-7A7B-494A-8571-DCC6552D8E89}"/>
              </a:ext>
            </a:extLst>
          </p:cNvPr>
          <p:cNvSpPr>
            <a:spLocks noGrp="1"/>
          </p:cNvSpPr>
          <p:nvPr>
            <p:ph type="sldNum" sz="quarter" idx="12"/>
          </p:nvPr>
        </p:nvSpPr>
        <p:spPr>
          <a:xfrm>
            <a:off x="8610600" y="6356350"/>
            <a:ext cx="2743200" cy="365125"/>
          </a:xfrm>
        </p:spPr>
        <p:txBody>
          <a:bodyPr>
            <a:normAutofit/>
          </a:bodyPr>
          <a:lstStyle/>
          <a:p>
            <a:pPr>
              <a:spcAft>
                <a:spcPts val="600"/>
              </a:spcAft>
            </a:pPr>
            <a:fld id="{21BDECD0-44A4-40B4-8A9E-AC2682E4C7A3}" type="slidenum">
              <a:rPr lang="en-US" smtClean="0"/>
              <a:pPr>
                <a:spcAft>
                  <a:spcPts val="600"/>
                </a:spcAft>
              </a:pPr>
              <a:t>3</a:t>
            </a:fld>
            <a:endParaRPr lang="en-US"/>
          </a:p>
        </p:txBody>
      </p:sp>
      <p:pic>
        <p:nvPicPr>
          <p:cNvPr id="13" name="Picture 12">
            <a:extLst>
              <a:ext uri="{FF2B5EF4-FFF2-40B4-BE49-F238E27FC236}">
                <a16:creationId xmlns:a16="http://schemas.microsoft.com/office/drawing/2014/main" id="{8D579F19-86EC-6D4C-A4F7-20714FFD86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129"/>
          <a:stretch/>
        </p:blipFill>
        <p:spPr>
          <a:xfrm>
            <a:off x="8120760" y="2739514"/>
            <a:ext cx="3811368" cy="3425313"/>
          </a:xfrm>
          <a:prstGeom prst="rect">
            <a:avLst/>
          </a:prstGeom>
        </p:spPr>
      </p:pic>
      <p:sp>
        <p:nvSpPr>
          <p:cNvPr id="2" name="TextBox 1">
            <a:extLst>
              <a:ext uri="{FF2B5EF4-FFF2-40B4-BE49-F238E27FC236}">
                <a16:creationId xmlns:a16="http://schemas.microsoft.com/office/drawing/2014/main" id="{8691BFA7-FDB9-4B41-9C7C-E8CC497A11C6}"/>
              </a:ext>
            </a:extLst>
          </p:cNvPr>
          <p:cNvSpPr txBox="1"/>
          <p:nvPr/>
        </p:nvSpPr>
        <p:spPr>
          <a:xfrm>
            <a:off x="722670" y="5891257"/>
            <a:ext cx="10515600" cy="246221"/>
          </a:xfrm>
          <a:prstGeom prst="rect">
            <a:avLst/>
          </a:prstGeom>
          <a:noFill/>
        </p:spPr>
        <p:txBody>
          <a:bodyPr wrap="square" rtlCol="0">
            <a:spAutoFit/>
          </a:bodyPr>
          <a:lstStyle/>
          <a:p>
            <a:r>
              <a:rPr lang="tr-TR" sz="1000" dirty="0"/>
              <a:t>Şekil 1. &lt;a </a:t>
            </a:r>
            <a:r>
              <a:rPr lang="tr-TR" sz="1000" dirty="0" err="1"/>
              <a:t>href</a:t>
            </a:r>
            <a:r>
              <a:rPr lang="tr-TR" sz="1000" dirty="0"/>
              <a:t>="</a:t>
            </a:r>
            <a:r>
              <a:rPr lang="tr-TR" sz="1000" dirty="0" err="1"/>
              <a:t>https</a:t>
            </a:r>
            <a:r>
              <a:rPr lang="tr-TR" sz="1000" dirty="0"/>
              <a:t>://</a:t>
            </a:r>
            <a:r>
              <a:rPr lang="tr-TR" sz="1000" dirty="0" err="1"/>
              <a:t>www.freepik.com</a:t>
            </a:r>
            <a:r>
              <a:rPr lang="tr-TR" sz="1000" dirty="0"/>
              <a:t>/</a:t>
            </a:r>
            <a:r>
              <a:rPr lang="tr-TR" sz="1000" dirty="0" err="1"/>
              <a:t>free-photos-vectors</a:t>
            </a:r>
            <a:r>
              <a:rPr lang="tr-TR" sz="1000" dirty="0"/>
              <a:t>/</a:t>
            </a:r>
            <a:r>
              <a:rPr lang="tr-TR" sz="1000" dirty="0" err="1"/>
              <a:t>school</a:t>
            </a:r>
            <a:r>
              <a:rPr lang="tr-TR" sz="1000" dirty="0"/>
              <a:t>"&gt;School </a:t>
            </a:r>
            <a:r>
              <a:rPr lang="tr-TR" sz="1000" dirty="0" err="1"/>
              <a:t>vector</a:t>
            </a:r>
            <a:r>
              <a:rPr lang="tr-TR" sz="1000" dirty="0"/>
              <a:t> </a:t>
            </a:r>
            <a:r>
              <a:rPr lang="tr-TR" sz="1000" dirty="0" err="1"/>
              <a:t>created</a:t>
            </a:r>
            <a:r>
              <a:rPr lang="tr-TR" sz="1000" dirty="0"/>
              <a:t> </a:t>
            </a:r>
            <a:r>
              <a:rPr lang="tr-TR" sz="1000" dirty="0" err="1"/>
              <a:t>by</a:t>
            </a:r>
            <a:r>
              <a:rPr lang="tr-TR" sz="1000" dirty="0"/>
              <a:t> </a:t>
            </a:r>
            <a:r>
              <a:rPr lang="tr-TR" sz="1000" dirty="0" err="1"/>
              <a:t>macrovector</a:t>
            </a:r>
            <a:r>
              <a:rPr lang="tr-TR" sz="1000" dirty="0"/>
              <a:t> - </a:t>
            </a:r>
            <a:r>
              <a:rPr lang="tr-TR" sz="1000" dirty="0" err="1"/>
              <a:t>www.freepik.com</a:t>
            </a:r>
            <a:r>
              <a:rPr lang="tr-TR" sz="1000" dirty="0"/>
              <a:t>&lt;/a&gt;</a:t>
            </a:r>
          </a:p>
        </p:txBody>
      </p:sp>
    </p:spTree>
    <p:extLst>
      <p:ext uri="{BB962C8B-B14F-4D97-AF65-F5344CB8AC3E}">
        <p14:creationId xmlns:p14="http://schemas.microsoft.com/office/powerpoint/2010/main" val="2548519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325563"/>
          </a:xfrm>
        </p:spPr>
        <p:txBody>
          <a:bodyPr/>
          <a:lstStyle/>
          <a:p>
            <a:r>
              <a:rPr lang="tr-TR">
                <a:solidFill>
                  <a:schemeClr val="accent2"/>
                </a:solidFill>
              </a:rPr>
              <a:t>Cargo-Bot</a:t>
            </a:r>
            <a:endParaRPr lang="tr-TR" dirty="0"/>
          </a:p>
        </p:txBody>
      </p:sp>
      <p:sp>
        <p:nvSpPr>
          <p:cNvPr id="5" name="Veri Yer Tutucusu 4"/>
          <p:cNvSpPr>
            <a:spLocks noGrp="1"/>
          </p:cNvSpPr>
          <p:nvPr>
            <p:ph type="dt" sz="half" idx="10"/>
          </p:nvPr>
        </p:nvSpPr>
        <p:spPr>
          <a:xfrm>
            <a:off x="838200" y="6356350"/>
            <a:ext cx="2743200" cy="365125"/>
          </a:xfrm>
        </p:spPr>
        <p:txBody>
          <a:bodyPr/>
          <a:lstStyle/>
          <a:p>
            <a:r>
              <a:rPr lang="en-US"/>
              <a:t>© 2018</a:t>
            </a:r>
            <a:endParaRPr lang="en-US" dirty="0"/>
          </a:p>
        </p:txBody>
      </p:sp>
      <p:sp>
        <p:nvSpPr>
          <p:cNvPr id="6" name="Altbilgi Yer Tutucusu 5"/>
          <p:cNvSpPr>
            <a:spLocks noGrp="1"/>
          </p:cNvSpPr>
          <p:nvPr>
            <p:ph type="ftr" sz="quarter" idx="11"/>
          </p:nvPr>
        </p:nvSpPr>
        <p:spPr>
          <a:xfrm>
            <a:off x="4038600" y="6356350"/>
            <a:ext cx="4114800" cy="365125"/>
          </a:xfrm>
        </p:spPr>
        <p:txBody>
          <a:bodyPr/>
          <a:lstStyle/>
          <a:p>
            <a:r>
              <a:rPr lang="tr-TR"/>
              <a:t>Kuramdan Uygulamaya Programlama Öğretimi</a:t>
            </a:r>
            <a:endParaRPr lang="en-US" dirty="0"/>
          </a:p>
        </p:txBody>
      </p:sp>
      <p:sp>
        <p:nvSpPr>
          <p:cNvPr id="7" name="Slayt Numarası Yer Tutucusu 6"/>
          <p:cNvSpPr>
            <a:spLocks noGrp="1"/>
          </p:cNvSpPr>
          <p:nvPr>
            <p:ph type="sldNum" sz="quarter" idx="12"/>
          </p:nvPr>
        </p:nvSpPr>
        <p:spPr>
          <a:xfrm>
            <a:off x="8610600" y="6356350"/>
            <a:ext cx="2743200" cy="365125"/>
          </a:xfrm>
        </p:spPr>
        <p:txBody>
          <a:bodyPr/>
          <a:lstStyle/>
          <a:p>
            <a:fld id="{21BDECD0-44A4-40B4-8A9E-AC2682E4C7A3}" type="slidenum">
              <a:rPr lang="en-US" smtClean="0"/>
              <a:t>30</a:t>
            </a:fld>
            <a:endParaRPr lang="en-US"/>
          </a:p>
        </p:txBody>
      </p:sp>
      <p:sp>
        <p:nvSpPr>
          <p:cNvPr id="9" name="İçerik Yer Tutucusu 10">
            <a:extLst>
              <a:ext uri="{FF2B5EF4-FFF2-40B4-BE49-F238E27FC236}">
                <a16:creationId xmlns:a16="http://schemas.microsoft.com/office/drawing/2014/main" id="{3F34AC89-C94C-B048-8390-3A7A48103343}"/>
              </a:ext>
            </a:extLst>
          </p:cNvPr>
          <p:cNvSpPr>
            <a:spLocks noGrp="1"/>
          </p:cNvSpPr>
          <p:nvPr>
            <p:ph sz="half" idx="2"/>
          </p:nvPr>
        </p:nvSpPr>
        <p:spPr>
          <a:xfrm>
            <a:off x="6172200" y="1825625"/>
            <a:ext cx="5181600" cy="4351338"/>
          </a:xfrm>
        </p:spPr>
        <p:txBody>
          <a:bodyPr anchor="ctr"/>
          <a:lstStyle/>
          <a:p>
            <a:r>
              <a:rPr lang="tr-TR" b="1">
                <a:solidFill>
                  <a:schemeClr val="tx1">
                    <a:lumMod val="65000"/>
                    <a:lumOff val="35000"/>
                  </a:schemeClr>
                </a:solidFill>
              </a:rPr>
              <a:t>Dil Desteği: </a:t>
            </a:r>
            <a:r>
              <a:rPr lang="tr-TR">
                <a:solidFill>
                  <a:schemeClr val="tx1">
                    <a:lumMod val="65000"/>
                    <a:lumOff val="35000"/>
                  </a:schemeClr>
                </a:solidFill>
              </a:rPr>
              <a:t>Yok</a:t>
            </a:r>
          </a:p>
          <a:p>
            <a:r>
              <a:rPr lang="tr-TR" b="1">
                <a:solidFill>
                  <a:schemeClr val="tx1">
                    <a:lumMod val="65000"/>
                    <a:lumOff val="35000"/>
                  </a:schemeClr>
                </a:solidFill>
              </a:rPr>
              <a:t>Ücret: </a:t>
            </a:r>
            <a:r>
              <a:rPr lang="tr-TR">
                <a:solidFill>
                  <a:schemeClr val="tx1">
                    <a:lumMod val="65000"/>
                    <a:lumOff val="35000"/>
                  </a:schemeClr>
                </a:solidFill>
              </a:rPr>
              <a:t>Ücretsiz</a:t>
            </a:r>
          </a:p>
          <a:p>
            <a:r>
              <a:rPr lang="tr-TR" b="1">
                <a:solidFill>
                  <a:schemeClr val="tx1">
                    <a:lumMod val="65000"/>
                    <a:lumOff val="35000"/>
                  </a:schemeClr>
                </a:solidFill>
              </a:rPr>
              <a:t>Kullanım Kolaylığı: </a:t>
            </a:r>
            <a:r>
              <a:rPr lang="tr-TR">
                <a:solidFill>
                  <a:schemeClr val="tx1">
                    <a:lumMod val="65000"/>
                    <a:lumOff val="35000"/>
                  </a:schemeClr>
                </a:solidFill>
              </a:rPr>
              <a:t>Ebeveyn/Öğretmen desteği gerekebilir </a:t>
            </a:r>
          </a:p>
          <a:p>
            <a:r>
              <a:rPr lang="tr-TR" b="1">
                <a:solidFill>
                  <a:schemeClr val="tx1">
                    <a:lumMod val="65000"/>
                    <a:lumOff val="35000"/>
                  </a:schemeClr>
                </a:solidFill>
              </a:rPr>
              <a:t>Platform: </a:t>
            </a:r>
            <a:r>
              <a:rPr lang="tr-TR">
                <a:solidFill>
                  <a:schemeClr val="tx1">
                    <a:lumMod val="65000"/>
                    <a:lumOff val="35000"/>
                  </a:schemeClr>
                </a:solidFill>
              </a:rPr>
              <a:t>iOS</a:t>
            </a:r>
            <a:endParaRPr lang="tr-TR" dirty="0">
              <a:solidFill>
                <a:schemeClr val="tx1">
                  <a:lumMod val="65000"/>
                  <a:lumOff val="35000"/>
                </a:schemeClr>
              </a:solidFill>
            </a:endParaRPr>
          </a:p>
        </p:txBody>
      </p:sp>
      <p:pic>
        <p:nvPicPr>
          <p:cNvPr id="22" name="IMG-0875.mp4">
            <a:hlinkClick r:id="" action="ppaction://media"/>
            <a:extLst>
              <a:ext uri="{FF2B5EF4-FFF2-40B4-BE49-F238E27FC236}">
                <a16:creationId xmlns:a16="http://schemas.microsoft.com/office/drawing/2014/main" id="{C7BFBD8B-F912-E34C-B08C-64C50E9ACD22}"/>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797050" y="1779176"/>
            <a:ext cx="3263900" cy="4351338"/>
          </a:xfrm>
        </p:spPr>
      </p:pic>
    </p:spTree>
    <p:extLst>
      <p:ext uri="{BB962C8B-B14F-4D97-AF65-F5344CB8AC3E}">
        <p14:creationId xmlns:p14="http://schemas.microsoft.com/office/powerpoint/2010/main" val="9031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8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1078-F4C7-9648-8137-FCF08EDBB2CA}"/>
              </a:ext>
            </a:extLst>
          </p:cNvPr>
          <p:cNvSpPr>
            <a:spLocks noGrp="1"/>
          </p:cNvSpPr>
          <p:nvPr>
            <p:ph type="title"/>
          </p:nvPr>
        </p:nvSpPr>
        <p:spPr/>
        <p:txBody>
          <a:bodyPr vert="horz" lIns="91440" tIns="45720" rIns="91440" bIns="45720" rtlCol="0" anchor="ctr">
            <a:normAutofit/>
          </a:bodyPr>
          <a:lstStyle/>
          <a:p>
            <a:r>
              <a:rPr lang="tr-TR" dirty="0" err="1">
                <a:solidFill>
                  <a:schemeClr val="accent2"/>
                </a:solidFill>
              </a:rPr>
              <a:t>Hopscotch</a:t>
            </a:r>
            <a:endParaRPr lang="tr-TR" dirty="0">
              <a:solidFill>
                <a:schemeClr val="accent2"/>
              </a:solidFill>
            </a:endParaRPr>
          </a:p>
        </p:txBody>
      </p:sp>
      <p:sp>
        <p:nvSpPr>
          <p:cNvPr id="4" name="Date Placeholder 3">
            <a:extLst>
              <a:ext uri="{FF2B5EF4-FFF2-40B4-BE49-F238E27FC236}">
                <a16:creationId xmlns:a16="http://schemas.microsoft.com/office/drawing/2014/main" id="{EECDC5BC-6AC3-7F48-A421-D7A1FC7C28A9}"/>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6065E5F6-E0CB-C842-A7F2-1FDABEAC3EE8}"/>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0307282A-C6BE-F04C-AF5D-5FFDA2CADEC2}"/>
              </a:ext>
            </a:extLst>
          </p:cNvPr>
          <p:cNvSpPr>
            <a:spLocks noGrp="1"/>
          </p:cNvSpPr>
          <p:nvPr>
            <p:ph type="sldNum" sz="quarter" idx="12"/>
          </p:nvPr>
        </p:nvSpPr>
        <p:spPr/>
        <p:txBody>
          <a:bodyPr/>
          <a:lstStyle/>
          <a:p>
            <a:fld id="{21BDECD0-44A4-40B4-8A9E-AC2682E4C7A3}" type="slidenum">
              <a:rPr lang="en-US" smtClean="0"/>
              <a:pPr/>
              <a:t>31</a:t>
            </a:fld>
            <a:endParaRPr lang="en-US"/>
          </a:p>
        </p:txBody>
      </p:sp>
      <p:pic>
        <p:nvPicPr>
          <p:cNvPr id="9" name="Picture 48"/>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652066" y="2592924"/>
            <a:ext cx="3787766" cy="2861190"/>
          </a:xfrm>
          <a:prstGeom prst="rect">
            <a:avLst/>
          </a:prstGeom>
        </p:spPr>
      </p:pic>
      <p:sp>
        <p:nvSpPr>
          <p:cNvPr id="8" name="İçerik Yer Tutucusu 6">
            <a:extLst>
              <a:ext uri="{FF2B5EF4-FFF2-40B4-BE49-F238E27FC236}">
                <a16:creationId xmlns:a16="http://schemas.microsoft.com/office/drawing/2014/main" id="{EA412226-C65F-4C49-B191-F6363477F6C2}"/>
              </a:ext>
            </a:extLst>
          </p:cNvPr>
          <p:cNvSpPr>
            <a:spLocks noGrp="1"/>
          </p:cNvSpPr>
          <p:nvPr>
            <p:ph sz="half" idx="1"/>
          </p:nvPr>
        </p:nvSpPr>
        <p:spPr>
          <a:xfrm>
            <a:off x="838200" y="2194325"/>
            <a:ext cx="6757220" cy="4351338"/>
          </a:xfrm>
        </p:spPr>
        <p:txBody>
          <a:bodyPr anchor="t">
            <a:normAutofit/>
          </a:bodyPr>
          <a:lstStyle/>
          <a:p>
            <a:r>
              <a:rPr lang="tr-TR" sz="2400" b="1" dirty="0">
                <a:solidFill>
                  <a:schemeClr val="tx1">
                    <a:lumMod val="65000"/>
                    <a:lumOff val="35000"/>
                  </a:schemeClr>
                </a:solidFill>
              </a:rPr>
              <a:t>Amaç:</a:t>
            </a:r>
            <a:r>
              <a:rPr lang="tr-TR" sz="2400" dirty="0">
                <a:solidFill>
                  <a:schemeClr val="tx1">
                    <a:lumMod val="65000"/>
                    <a:lumOff val="35000"/>
                  </a:schemeClr>
                </a:solidFill>
              </a:rPr>
              <a:t> Öğrencilerin analitik ve sanatsal etkinliklere dayalı dijital hikayeler oluşturmaları yoluyla öğrencilere temel ve orta düzey programlama becerilerinin uygulamalı olarak öğretilmesi </a:t>
            </a:r>
          </a:p>
          <a:p>
            <a:r>
              <a:rPr lang="tr-TR" sz="2400" b="1" dirty="0">
                <a:solidFill>
                  <a:schemeClr val="tx1">
                    <a:lumMod val="65000"/>
                    <a:lumOff val="35000"/>
                  </a:schemeClr>
                </a:solidFill>
              </a:rPr>
              <a:t>Beceriler: </a:t>
            </a:r>
            <a:r>
              <a:rPr lang="tr-TR" sz="2400" dirty="0">
                <a:solidFill>
                  <a:schemeClr val="tx1">
                    <a:lumMod val="65000"/>
                    <a:lumOff val="35000"/>
                  </a:schemeClr>
                </a:solidFill>
              </a:rPr>
              <a:t>Dizi, döngü, olay, hata ayıklama, koşullu ifadeler ve temel algoritmalar </a:t>
            </a:r>
          </a:p>
          <a:p>
            <a:r>
              <a:rPr lang="tr-TR" sz="2400" b="1" dirty="0">
                <a:solidFill>
                  <a:schemeClr val="tx1">
                    <a:lumMod val="65000"/>
                    <a:lumOff val="35000"/>
                  </a:schemeClr>
                </a:solidFill>
              </a:rPr>
              <a:t>Yapı: </a:t>
            </a:r>
            <a:r>
              <a:rPr lang="tr-TR" sz="2400" dirty="0">
                <a:solidFill>
                  <a:schemeClr val="tx1">
                    <a:lumMod val="65000"/>
                    <a:lumOff val="35000"/>
                  </a:schemeClr>
                </a:solidFill>
              </a:rPr>
              <a:t>Oyun ve oluşturma bölümleri</a:t>
            </a:r>
          </a:p>
          <a:p>
            <a:r>
              <a:rPr lang="tr-TR" sz="2400" b="1" dirty="0">
                <a:solidFill>
                  <a:schemeClr val="tx1">
                    <a:lumMod val="65000"/>
                    <a:lumOff val="35000"/>
                  </a:schemeClr>
                </a:solidFill>
              </a:rPr>
              <a:t>Tür: </a:t>
            </a:r>
            <a:r>
              <a:rPr lang="tr-TR" sz="2400" dirty="0">
                <a:solidFill>
                  <a:schemeClr val="tx1">
                    <a:lumMod val="65000"/>
                    <a:lumOff val="35000"/>
                  </a:schemeClr>
                </a:solidFill>
              </a:rPr>
              <a:t>Blok tabanlı + Dijital Hikaye</a:t>
            </a:r>
          </a:p>
        </p:txBody>
      </p:sp>
    </p:spTree>
    <p:extLst>
      <p:ext uri="{BB962C8B-B14F-4D97-AF65-F5344CB8AC3E}">
        <p14:creationId xmlns:p14="http://schemas.microsoft.com/office/powerpoint/2010/main" val="2658883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5" name="Veri Yer Tutucusu 4"/>
          <p:cNvSpPr>
            <a:spLocks noGrp="1"/>
          </p:cNvSpPr>
          <p:nvPr>
            <p:ph type="dt" sz="half" idx="10"/>
          </p:nvPr>
        </p:nvSpPr>
        <p:spPr/>
        <p:txBody>
          <a:bodyPr/>
          <a:lstStyle/>
          <a:p>
            <a:r>
              <a:rPr lang="en-US"/>
              <a:t>© 2018</a:t>
            </a:r>
            <a:endParaRPr lang="en-US" dirty="0"/>
          </a:p>
        </p:txBody>
      </p:sp>
      <p:sp>
        <p:nvSpPr>
          <p:cNvPr id="6" name="Altbilgi Yer Tutucusu 5"/>
          <p:cNvSpPr>
            <a:spLocks noGrp="1"/>
          </p:cNvSpPr>
          <p:nvPr>
            <p:ph type="ftr" sz="quarter" idx="11"/>
          </p:nvPr>
        </p:nvSpPr>
        <p:spPr/>
        <p:txBody>
          <a:bodyPr/>
          <a:lstStyle/>
          <a:p>
            <a:r>
              <a:rPr lang="tr-TR"/>
              <a:t>Kuramdan Uygulamaya Programlama Öğretimi</a:t>
            </a:r>
            <a:endParaRPr lang="en-US" dirty="0"/>
          </a:p>
        </p:txBody>
      </p:sp>
      <p:sp>
        <p:nvSpPr>
          <p:cNvPr id="7" name="Slayt Numarası Yer Tutucusu 6"/>
          <p:cNvSpPr>
            <a:spLocks noGrp="1"/>
          </p:cNvSpPr>
          <p:nvPr>
            <p:ph type="sldNum" sz="quarter" idx="12"/>
          </p:nvPr>
        </p:nvSpPr>
        <p:spPr/>
        <p:txBody>
          <a:bodyPr/>
          <a:lstStyle/>
          <a:p>
            <a:fld id="{21BDECD0-44A4-40B4-8A9E-AC2682E4C7A3}" type="slidenum">
              <a:rPr lang="en-US" smtClean="0"/>
              <a:t>32</a:t>
            </a:fld>
            <a:endParaRPr lang="en-US"/>
          </a:p>
        </p:txBody>
      </p:sp>
      <p:pic>
        <p:nvPicPr>
          <p:cNvPr id="8" name="Picture 56" descr="https://d1e2bohyu2u2w9.cloudfront.net/education/sites/default/files/experience-media-file/hopscotch_ss1_0.jpg?width=660&amp;height=415&amp;iframe=1&amp;slide=0&amp;scalePhotos=1"/>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ln>
            <a:noFill/>
          </a:ln>
        </p:spPr>
      </p:pic>
      <p:sp>
        <p:nvSpPr>
          <p:cNvPr id="9" name="İçerik Yer Tutucusu 10">
            <a:extLst>
              <a:ext uri="{FF2B5EF4-FFF2-40B4-BE49-F238E27FC236}">
                <a16:creationId xmlns:a16="http://schemas.microsoft.com/office/drawing/2014/main" id="{71CF1AB2-D131-9E46-938C-03898D316E24}"/>
              </a:ext>
            </a:extLst>
          </p:cNvPr>
          <p:cNvSpPr>
            <a:spLocks noGrp="1"/>
          </p:cNvSpPr>
          <p:nvPr>
            <p:ph sz="half" idx="2"/>
          </p:nvPr>
        </p:nvSpPr>
        <p:spPr/>
        <p:txBody>
          <a:bodyPr anchor="ctr"/>
          <a:lstStyle/>
          <a:p>
            <a:r>
              <a:rPr lang="tr-TR" b="1" dirty="0">
                <a:solidFill>
                  <a:schemeClr val="tx1">
                    <a:lumMod val="65000"/>
                    <a:lumOff val="35000"/>
                  </a:schemeClr>
                </a:solidFill>
              </a:rPr>
              <a:t>Dil Desteği: </a:t>
            </a:r>
            <a:r>
              <a:rPr lang="tr-TR" dirty="0">
                <a:solidFill>
                  <a:schemeClr val="tx1">
                    <a:lumMod val="65000"/>
                    <a:lumOff val="35000"/>
                  </a:schemeClr>
                </a:solidFill>
              </a:rPr>
              <a:t>Yok</a:t>
            </a:r>
          </a:p>
          <a:p>
            <a:r>
              <a:rPr lang="tr-TR" b="1" dirty="0">
                <a:solidFill>
                  <a:schemeClr val="tx1">
                    <a:lumMod val="65000"/>
                    <a:lumOff val="35000"/>
                  </a:schemeClr>
                </a:solidFill>
              </a:rPr>
              <a:t>Ücret: </a:t>
            </a:r>
            <a:r>
              <a:rPr lang="tr-TR" dirty="0">
                <a:solidFill>
                  <a:schemeClr val="tx1">
                    <a:lumMod val="65000"/>
                    <a:lumOff val="35000"/>
                  </a:schemeClr>
                </a:solidFill>
              </a:rPr>
              <a:t>Kısmen ücretli </a:t>
            </a:r>
            <a:r>
              <a:rPr lang="tr-TR" sz="2000" dirty="0">
                <a:solidFill>
                  <a:schemeClr val="tx1">
                    <a:lumMod val="65000"/>
                    <a:lumOff val="35000"/>
                  </a:schemeClr>
                </a:solidFill>
              </a:rPr>
              <a:t>(7 günlük deneme sürümü ücretsiz) </a:t>
            </a:r>
          </a:p>
          <a:p>
            <a:r>
              <a:rPr lang="tr-TR" b="1" dirty="0">
                <a:solidFill>
                  <a:schemeClr val="tx1">
                    <a:lumMod val="65000"/>
                    <a:lumOff val="35000"/>
                  </a:schemeClr>
                </a:solidFill>
              </a:rPr>
              <a:t>Kullanım Kolaylığı: </a:t>
            </a:r>
            <a:r>
              <a:rPr lang="tr-TR" dirty="0">
                <a:solidFill>
                  <a:schemeClr val="tx1">
                    <a:lumMod val="65000"/>
                    <a:lumOff val="35000"/>
                  </a:schemeClr>
                </a:solidFill>
              </a:rPr>
              <a:t>Ebeveyn/Öğretmen desteği gerekebilir </a:t>
            </a:r>
          </a:p>
          <a:p>
            <a:r>
              <a:rPr lang="tr-TR" b="1" dirty="0">
                <a:solidFill>
                  <a:schemeClr val="tx1">
                    <a:lumMod val="65000"/>
                    <a:lumOff val="35000"/>
                  </a:schemeClr>
                </a:solidFill>
              </a:rPr>
              <a:t>Platform: </a:t>
            </a:r>
            <a:r>
              <a:rPr lang="tr-TR" dirty="0" err="1">
                <a:solidFill>
                  <a:schemeClr val="tx1">
                    <a:lumMod val="65000"/>
                    <a:lumOff val="35000"/>
                  </a:schemeClr>
                </a:solidFill>
              </a:rPr>
              <a:t>iOS</a:t>
            </a:r>
            <a:endParaRPr lang="tr-TR" dirty="0">
              <a:solidFill>
                <a:schemeClr val="tx1">
                  <a:lumMod val="65000"/>
                  <a:lumOff val="35000"/>
                </a:schemeClr>
              </a:solidFill>
            </a:endParaRPr>
          </a:p>
        </p:txBody>
      </p:sp>
    </p:spTree>
    <p:extLst>
      <p:ext uri="{BB962C8B-B14F-4D97-AF65-F5344CB8AC3E}">
        <p14:creationId xmlns:p14="http://schemas.microsoft.com/office/powerpoint/2010/main" val="3644051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D4481-B725-7741-A981-864E4DC5C992}"/>
              </a:ext>
            </a:extLst>
          </p:cNvPr>
          <p:cNvSpPr>
            <a:spLocks noGrp="1"/>
          </p:cNvSpPr>
          <p:nvPr>
            <p:ph type="title"/>
          </p:nvPr>
        </p:nvSpPr>
        <p:spPr/>
        <p:txBody>
          <a:bodyPr/>
          <a:lstStyle/>
          <a:p>
            <a:r>
              <a:rPr lang="tr-TR" dirty="0"/>
              <a:t>Lise Düzeyinde </a:t>
            </a:r>
          </a:p>
        </p:txBody>
      </p:sp>
      <p:sp>
        <p:nvSpPr>
          <p:cNvPr id="3" name="Content Placeholder 2">
            <a:extLst>
              <a:ext uri="{FF2B5EF4-FFF2-40B4-BE49-F238E27FC236}">
                <a16:creationId xmlns:a16="http://schemas.microsoft.com/office/drawing/2014/main" id="{0044344D-ABC5-7443-A126-A9EE9448223A}"/>
              </a:ext>
            </a:extLst>
          </p:cNvPr>
          <p:cNvSpPr>
            <a:spLocks noGrp="1"/>
          </p:cNvSpPr>
          <p:nvPr>
            <p:ph idx="1"/>
          </p:nvPr>
        </p:nvSpPr>
        <p:spPr/>
        <p:txBody>
          <a:bodyPr/>
          <a:lstStyle/>
          <a:p>
            <a:r>
              <a:rPr lang="tr-TR" dirty="0"/>
              <a:t>Lise ve üstü öğrencilere orta ve ileri seviye programlama konularının konu anlatımı, alıştırma ve geri bildirim içerecek şekilde mobil öğrenme içeriklerine uygun bir biçimde küçük parçalara ayırarak sunan çevrimiçi kurslar yoluyla öğretilmesi </a:t>
            </a:r>
          </a:p>
          <a:p>
            <a:endParaRPr lang="tr-TR" dirty="0"/>
          </a:p>
        </p:txBody>
      </p:sp>
      <p:sp>
        <p:nvSpPr>
          <p:cNvPr id="4" name="Date Placeholder 3">
            <a:extLst>
              <a:ext uri="{FF2B5EF4-FFF2-40B4-BE49-F238E27FC236}">
                <a16:creationId xmlns:a16="http://schemas.microsoft.com/office/drawing/2014/main" id="{7ED272A3-728B-F149-96E2-14903BDE1851}"/>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1AE7B855-7D75-2D4C-BB63-0E405D3066D7}"/>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EE20E923-71CA-CC45-AE9E-F1D2C0EB0AFB}"/>
              </a:ext>
            </a:extLst>
          </p:cNvPr>
          <p:cNvSpPr>
            <a:spLocks noGrp="1"/>
          </p:cNvSpPr>
          <p:nvPr>
            <p:ph type="sldNum" sz="quarter" idx="12"/>
          </p:nvPr>
        </p:nvSpPr>
        <p:spPr/>
        <p:txBody>
          <a:bodyPr/>
          <a:lstStyle/>
          <a:p>
            <a:fld id="{21BDECD0-44A4-40B4-8A9E-AC2682E4C7A3}" type="slidenum">
              <a:rPr lang="en-US" smtClean="0"/>
              <a:pPr/>
              <a:t>33</a:t>
            </a:fld>
            <a:endParaRPr lang="en-US"/>
          </a:p>
        </p:txBody>
      </p:sp>
    </p:spTree>
    <p:extLst>
      <p:ext uri="{BB962C8B-B14F-4D97-AF65-F5344CB8AC3E}">
        <p14:creationId xmlns:p14="http://schemas.microsoft.com/office/powerpoint/2010/main" val="1529527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62BB-5432-2046-B855-CAE6126BF159}"/>
              </a:ext>
            </a:extLst>
          </p:cNvPr>
          <p:cNvSpPr>
            <a:spLocks noGrp="1"/>
          </p:cNvSpPr>
          <p:nvPr>
            <p:ph type="title"/>
          </p:nvPr>
        </p:nvSpPr>
        <p:spPr/>
        <p:txBody>
          <a:bodyPr vert="horz" lIns="91440" tIns="45720" rIns="91440" bIns="45720" rtlCol="0" anchor="ctr">
            <a:normAutofit/>
          </a:bodyPr>
          <a:lstStyle/>
          <a:p>
            <a:r>
              <a:rPr lang="tr-TR" dirty="0" err="1">
                <a:solidFill>
                  <a:schemeClr val="accent2"/>
                </a:solidFill>
              </a:rPr>
              <a:t>Mimo</a:t>
            </a:r>
            <a:r>
              <a:rPr lang="tr-TR" dirty="0">
                <a:solidFill>
                  <a:schemeClr val="accent2"/>
                </a:solidFill>
              </a:rPr>
              <a:t>: </a:t>
            </a:r>
            <a:r>
              <a:rPr lang="tr-TR" dirty="0" err="1">
                <a:solidFill>
                  <a:schemeClr val="accent2"/>
                </a:solidFill>
              </a:rPr>
              <a:t>Learn</a:t>
            </a:r>
            <a:r>
              <a:rPr lang="tr-TR" dirty="0">
                <a:solidFill>
                  <a:schemeClr val="accent2"/>
                </a:solidFill>
              </a:rPr>
              <a:t> </a:t>
            </a:r>
            <a:r>
              <a:rPr lang="tr-TR" dirty="0" err="1">
                <a:solidFill>
                  <a:schemeClr val="accent2"/>
                </a:solidFill>
              </a:rPr>
              <a:t>to</a:t>
            </a:r>
            <a:r>
              <a:rPr lang="tr-TR" dirty="0">
                <a:solidFill>
                  <a:schemeClr val="accent2"/>
                </a:solidFill>
              </a:rPr>
              <a:t> </a:t>
            </a:r>
            <a:r>
              <a:rPr lang="tr-TR" dirty="0" err="1">
                <a:solidFill>
                  <a:schemeClr val="accent2"/>
                </a:solidFill>
              </a:rPr>
              <a:t>code</a:t>
            </a:r>
            <a:r>
              <a:rPr lang="tr-TR" dirty="0">
                <a:solidFill>
                  <a:schemeClr val="accent2"/>
                </a:solidFill>
              </a:rPr>
              <a:t> on </a:t>
            </a:r>
            <a:r>
              <a:rPr lang="tr-TR" dirty="0" err="1">
                <a:solidFill>
                  <a:schemeClr val="accent2"/>
                </a:solidFill>
              </a:rPr>
              <a:t>the</a:t>
            </a:r>
            <a:r>
              <a:rPr lang="tr-TR" dirty="0">
                <a:solidFill>
                  <a:schemeClr val="accent2"/>
                </a:solidFill>
              </a:rPr>
              <a:t> </a:t>
            </a:r>
            <a:r>
              <a:rPr lang="tr-TR" dirty="0" err="1">
                <a:solidFill>
                  <a:schemeClr val="accent2"/>
                </a:solidFill>
              </a:rPr>
              <a:t>go</a:t>
            </a:r>
            <a:endParaRPr lang="tr-TR" dirty="0">
              <a:solidFill>
                <a:schemeClr val="accent2"/>
              </a:solidFill>
            </a:endParaRPr>
          </a:p>
        </p:txBody>
      </p:sp>
      <p:sp>
        <p:nvSpPr>
          <p:cNvPr id="4" name="Date Placeholder 3">
            <a:extLst>
              <a:ext uri="{FF2B5EF4-FFF2-40B4-BE49-F238E27FC236}">
                <a16:creationId xmlns:a16="http://schemas.microsoft.com/office/drawing/2014/main" id="{7240BDA2-0882-024D-B1A6-7097ED20FEBA}"/>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E56066E6-1E8C-A24B-9FE4-419541E0FE06}"/>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C2852B71-4048-2D45-B467-CF135E9C670E}"/>
              </a:ext>
            </a:extLst>
          </p:cNvPr>
          <p:cNvSpPr>
            <a:spLocks noGrp="1"/>
          </p:cNvSpPr>
          <p:nvPr>
            <p:ph type="sldNum" sz="quarter" idx="12"/>
          </p:nvPr>
        </p:nvSpPr>
        <p:spPr/>
        <p:txBody>
          <a:bodyPr/>
          <a:lstStyle/>
          <a:p>
            <a:fld id="{21BDECD0-44A4-40B4-8A9E-AC2682E4C7A3}" type="slidenum">
              <a:rPr lang="en-US" smtClean="0"/>
              <a:pPr/>
              <a:t>34</a:t>
            </a:fld>
            <a:endParaRPr lang="en-US"/>
          </a:p>
        </p:txBody>
      </p:sp>
      <p:pic>
        <p:nvPicPr>
          <p:cNvPr id="9" name="Picture 61" descr="Ä°lgili resim"/>
          <p:cNvPicPr>
            <a:picLocks noGrp="1"/>
          </p:cNvPicPr>
          <p:nvPr>
            <p:ph sz="half" idx="2"/>
          </p:nvPr>
        </p:nvPicPr>
        <p:blipFill rotWithShape="1">
          <a:blip r:embed="rId2" cstate="print">
            <a:extLst>
              <a:ext uri="{28A0092B-C50C-407E-A947-70E740481C1C}">
                <a14:useLocalDpi xmlns:a14="http://schemas.microsoft.com/office/drawing/2010/main" val="0"/>
              </a:ext>
            </a:extLst>
          </a:blip>
          <a:srcRect l="3643" r="2338"/>
          <a:stretch/>
        </p:blipFill>
        <p:spPr bwMode="auto">
          <a:xfrm>
            <a:off x="6172200" y="1904165"/>
            <a:ext cx="5181600" cy="4194258"/>
          </a:xfrm>
          <a:prstGeom prst="rect">
            <a:avLst/>
          </a:prstGeom>
          <a:noFill/>
          <a:ln>
            <a:noFill/>
          </a:ln>
          <a:extLst>
            <a:ext uri="{53640926-AAD7-44D8-BBD7-CCE9431645EC}">
              <a14:shadowObscured xmlns:a14="http://schemas.microsoft.com/office/drawing/2010/main"/>
            </a:ext>
          </a:extLst>
        </p:spPr>
      </p:pic>
      <p:sp>
        <p:nvSpPr>
          <p:cNvPr id="8" name="İçerik Yer Tutucusu 6">
            <a:extLst>
              <a:ext uri="{FF2B5EF4-FFF2-40B4-BE49-F238E27FC236}">
                <a16:creationId xmlns:a16="http://schemas.microsoft.com/office/drawing/2014/main" id="{1657809E-558E-7A4F-A735-1B8C70985D94}"/>
              </a:ext>
            </a:extLst>
          </p:cNvPr>
          <p:cNvSpPr>
            <a:spLocks noGrp="1"/>
          </p:cNvSpPr>
          <p:nvPr>
            <p:ph sz="half" idx="1"/>
          </p:nvPr>
        </p:nvSpPr>
        <p:spPr/>
        <p:txBody>
          <a:bodyPr anchor="ctr">
            <a:normAutofit/>
          </a:bodyPr>
          <a:lstStyle/>
          <a:p>
            <a:r>
              <a:rPr lang="tr-TR" sz="2400" b="1" dirty="0">
                <a:solidFill>
                  <a:schemeClr val="tx1">
                    <a:lumMod val="65000"/>
                    <a:lumOff val="35000"/>
                  </a:schemeClr>
                </a:solidFill>
              </a:rPr>
              <a:t>Dersler:</a:t>
            </a:r>
            <a:r>
              <a:rPr lang="tr-TR" sz="2400" dirty="0">
                <a:solidFill>
                  <a:schemeClr val="tx1">
                    <a:lumMod val="65000"/>
                    <a:lumOff val="35000"/>
                  </a:schemeClr>
                </a:solidFill>
              </a:rPr>
              <a:t> HTML, CSS, </a:t>
            </a:r>
            <a:r>
              <a:rPr lang="tr-TR" sz="2400" dirty="0" err="1">
                <a:solidFill>
                  <a:schemeClr val="tx1">
                    <a:lumMod val="65000"/>
                    <a:lumOff val="35000"/>
                  </a:schemeClr>
                </a:solidFill>
              </a:rPr>
              <a:t>JavaScript</a:t>
            </a:r>
            <a:r>
              <a:rPr lang="tr-TR" sz="2400" dirty="0">
                <a:solidFill>
                  <a:schemeClr val="tx1">
                    <a:lumMod val="65000"/>
                    <a:lumOff val="35000"/>
                  </a:schemeClr>
                </a:solidFill>
              </a:rPr>
              <a:t>, Swift, </a:t>
            </a:r>
            <a:r>
              <a:rPr lang="tr-TR" sz="2400" dirty="0" err="1">
                <a:solidFill>
                  <a:schemeClr val="tx1">
                    <a:lumMod val="65000"/>
                    <a:lumOff val="35000"/>
                  </a:schemeClr>
                </a:solidFill>
              </a:rPr>
              <a:t>Python</a:t>
            </a:r>
            <a:r>
              <a:rPr lang="tr-TR" sz="2400" dirty="0">
                <a:solidFill>
                  <a:schemeClr val="tx1">
                    <a:lumMod val="65000"/>
                    <a:lumOff val="35000"/>
                  </a:schemeClr>
                </a:solidFill>
              </a:rPr>
              <a:t>, </a:t>
            </a:r>
            <a:r>
              <a:rPr lang="tr-TR" sz="2400" dirty="0" err="1">
                <a:solidFill>
                  <a:schemeClr val="tx1">
                    <a:lumMod val="65000"/>
                    <a:lumOff val="35000"/>
                  </a:schemeClr>
                </a:solidFill>
              </a:rPr>
              <a:t>Ruby</a:t>
            </a:r>
            <a:r>
              <a:rPr lang="tr-TR" sz="2400" dirty="0">
                <a:solidFill>
                  <a:schemeClr val="tx1">
                    <a:lumMod val="65000"/>
                    <a:lumOff val="35000"/>
                  </a:schemeClr>
                </a:solidFill>
              </a:rPr>
              <a:t>, Java, C#, C++ ve SQL </a:t>
            </a:r>
          </a:p>
          <a:p>
            <a:r>
              <a:rPr lang="tr-TR" sz="2400" b="1" dirty="0">
                <a:solidFill>
                  <a:schemeClr val="tx1">
                    <a:lumMod val="65000"/>
                    <a:lumOff val="35000"/>
                  </a:schemeClr>
                </a:solidFill>
              </a:rPr>
              <a:t>Eğitimler: </a:t>
            </a:r>
            <a:r>
              <a:rPr lang="tr-TR" sz="2400" dirty="0">
                <a:solidFill>
                  <a:schemeClr val="tx1">
                    <a:lumMod val="65000"/>
                    <a:lumOff val="35000"/>
                  </a:schemeClr>
                </a:solidFill>
              </a:rPr>
              <a:t>Oyun geliştirme, mobil uygulama geliştirme, web geliştirici olma, bilgisayar korsanı (hacker) olma, siber güvenlik ve benzeri konular </a:t>
            </a:r>
          </a:p>
          <a:p>
            <a:r>
              <a:rPr lang="tr-TR" sz="2400" b="1" dirty="0">
                <a:solidFill>
                  <a:schemeClr val="tx1">
                    <a:lumMod val="65000"/>
                    <a:lumOff val="35000"/>
                  </a:schemeClr>
                </a:solidFill>
              </a:rPr>
              <a:t>Yapı: </a:t>
            </a:r>
            <a:r>
              <a:rPr lang="tr-TR" sz="2400" dirty="0">
                <a:solidFill>
                  <a:schemeClr val="tx1">
                    <a:lumMod val="65000"/>
                    <a:lumOff val="35000"/>
                  </a:schemeClr>
                </a:solidFill>
              </a:rPr>
              <a:t>Basitten karmaşığa, esnek</a:t>
            </a:r>
          </a:p>
          <a:p>
            <a:r>
              <a:rPr lang="tr-TR" sz="2400" b="1" dirty="0">
                <a:solidFill>
                  <a:schemeClr val="tx1">
                    <a:lumMod val="65000"/>
                    <a:lumOff val="35000"/>
                  </a:schemeClr>
                </a:solidFill>
              </a:rPr>
              <a:t>Tür: </a:t>
            </a:r>
            <a:r>
              <a:rPr lang="tr-TR" sz="2400" dirty="0">
                <a:solidFill>
                  <a:schemeClr val="tx1">
                    <a:lumMod val="65000"/>
                    <a:lumOff val="35000"/>
                  </a:schemeClr>
                </a:solidFill>
              </a:rPr>
              <a:t>Kod tabanlı</a:t>
            </a:r>
          </a:p>
          <a:p>
            <a:r>
              <a:rPr lang="tr-TR" sz="2400" dirty="0">
                <a:solidFill>
                  <a:schemeClr val="tx1">
                    <a:lumMod val="65000"/>
                    <a:lumOff val="35000"/>
                  </a:schemeClr>
                </a:solidFill>
              </a:rPr>
              <a:t>Günlük pratik yapma amacı ile hedef özelliği</a:t>
            </a:r>
          </a:p>
        </p:txBody>
      </p:sp>
    </p:spTree>
    <p:extLst>
      <p:ext uri="{BB962C8B-B14F-4D97-AF65-F5344CB8AC3E}">
        <p14:creationId xmlns:p14="http://schemas.microsoft.com/office/powerpoint/2010/main" val="995052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chemeClr val="accent2"/>
                </a:solidFill>
              </a:rPr>
              <a:t>Mimo</a:t>
            </a:r>
            <a:r>
              <a:rPr lang="tr-TR" dirty="0">
                <a:solidFill>
                  <a:schemeClr val="accent2"/>
                </a:solidFill>
              </a:rPr>
              <a:t>: </a:t>
            </a:r>
            <a:r>
              <a:rPr lang="tr-TR" dirty="0" err="1">
                <a:solidFill>
                  <a:schemeClr val="accent2"/>
                </a:solidFill>
              </a:rPr>
              <a:t>Learn</a:t>
            </a:r>
            <a:r>
              <a:rPr lang="tr-TR" dirty="0">
                <a:solidFill>
                  <a:schemeClr val="accent2"/>
                </a:solidFill>
              </a:rPr>
              <a:t> </a:t>
            </a:r>
            <a:r>
              <a:rPr lang="tr-TR" dirty="0" err="1">
                <a:solidFill>
                  <a:schemeClr val="accent2"/>
                </a:solidFill>
              </a:rPr>
              <a:t>to</a:t>
            </a:r>
            <a:r>
              <a:rPr lang="tr-TR" dirty="0">
                <a:solidFill>
                  <a:schemeClr val="accent2"/>
                </a:solidFill>
              </a:rPr>
              <a:t> </a:t>
            </a:r>
            <a:r>
              <a:rPr lang="tr-TR" dirty="0" err="1">
                <a:solidFill>
                  <a:schemeClr val="accent2"/>
                </a:solidFill>
              </a:rPr>
              <a:t>code</a:t>
            </a:r>
            <a:r>
              <a:rPr lang="tr-TR" dirty="0">
                <a:solidFill>
                  <a:schemeClr val="accent2"/>
                </a:solidFill>
              </a:rPr>
              <a:t> on </a:t>
            </a:r>
            <a:r>
              <a:rPr lang="tr-TR" dirty="0" err="1">
                <a:solidFill>
                  <a:schemeClr val="accent2"/>
                </a:solidFill>
              </a:rPr>
              <a:t>the</a:t>
            </a:r>
            <a:r>
              <a:rPr lang="tr-TR" dirty="0">
                <a:solidFill>
                  <a:schemeClr val="accent2"/>
                </a:solidFill>
              </a:rPr>
              <a:t> </a:t>
            </a:r>
            <a:r>
              <a:rPr lang="tr-TR" dirty="0" err="1">
                <a:solidFill>
                  <a:schemeClr val="accent2"/>
                </a:solidFill>
              </a:rPr>
              <a:t>go</a:t>
            </a:r>
            <a:endParaRPr lang="tr-TR" dirty="0"/>
          </a:p>
        </p:txBody>
      </p:sp>
      <p:sp>
        <p:nvSpPr>
          <p:cNvPr id="5" name="Veri Yer Tutucusu 4"/>
          <p:cNvSpPr>
            <a:spLocks noGrp="1"/>
          </p:cNvSpPr>
          <p:nvPr>
            <p:ph type="dt" sz="half" idx="10"/>
          </p:nvPr>
        </p:nvSpPr>
        <p:spPr/>
        <p:txBody>
          <a:bodyPr/>
          <a:lstStyle/>
          <a:p>
            <a:r>
              <a:rPr lang="en-US"/>
              <a:t>© 2018</a:t>
            </a:r>
            <a:endParaRPr lang="en-US" dirty="0"/>
          </a:p>
        </p:txBody>
      </p:sp>
      <p:sp>
        <p:nvSpPr>
          <p:cNvPr id="6" name="Altbilgi Yer Tutucusu 5"/>
          <p:cNvSpPr>
            <a:spLocks noGrp="1"/>
          </p:cNvSpPr>
          <p:nvPr>
            <p:ph type="ftr" sz="quarter" idx="11"/>
          </p:nvPr>
        </p:nvSpPr>
        <p:spPr/>
        <p:txBody>
          <a:bodyPr/>
          <a:lstStyle/>
          <a:p>
            <a:r>
              <a:rPr lang="tr-TR"/>
              <a:t>Kuramdan Uygulamaya Programlama Öğretimi</a:t>
            </a:r>
            <a:endParaRPr lang="en-US" dirty="0"/>
          </a:p>
        </p:txBody>
      </p:sp>
      <p:sp>
        <p:nvSpPr>
          <p:cNvPr id="7" name="Slayt Numarası Yer Tutucusu 6"/>
          <p:cNvSpPr>
            <a:spLocks noGrp="1"/>
          </p:cNvSpPr>
          <p:nvPr>
            <p:ph type="sldNum" sz="quarter" idx="12"/>
          </p:nvPr>
        </p:nvSpPr>
        <p:spPr/>
        <p:txBody>
          <a:bodyPr/>
          <a:lstStyle/>
          <a:p>
            <a:fld id="{21BDECD0-44A4-40B4-8A9E-AC2682E4C7A3}" type="slidenum">
              <a:rPr lang="en-US" smtClean="0"/>
              <a:t>35</a:t>
            </a:fld>
            <a:endParaRPr lang="en-US"/>
          </a:p>
        </p:txBody>
      </p:sp>
      <p:pic>
        <p:nvPicPr>
          <p:cNvPr id="8" name="Picture 60" descr="Ä°lgili resim"/>
          <p:cNvPicPr>
            <a:picLocks noGrp="1"/>
          </p:cNvPicPr>
          <p:nvPr>
            <p:ph sz="half" idx="1"/>
          </p:nvPr>
        </p:nvPicPr>
        <p:blipFill rotWithShape="1">
          <a:blip r:embed="rId2" cstate="print">
            <a:extLst>
              <a:ext uri="{28A0092B-C50C-407E-A947-70E740481C1C}">
                <a14:useLocalDpi xmlns:a14="http://schemas.microsoft.com/office/drawing/2010/main" val="0"/>
              </a:ext>
            </a:extLst>
          </a:blip>
          <a:srcRect l="4639" r="2255"/>
          <a:stretch/>
        </p:blipFill>
        <p:spPr bwMode="auto">
          <a:xfrm>
            <a:off x="838200" y="1883601"/>
            <a:ext cx="5181600" cy="4235386"/>
          </a:xfrm>
          <a:prstGeom prst="rect">
            <a:avLst/>
          </a:prstGeom>
          <a:noFill/>
          <a:ln>
            <a:noFill/>
          </a:ln>
          <a:extLst>
            <a:ext uri="{53640926-AAD7-44D8-BBD7-CCE9431645EC}">
              <a14:shadowObscured xmlns:a14="http://schemas.microsoft.com/office/drawing/2010/main"/>
            </a:ext>
          </a:extLst>
        </p:spPr>
      </p:pic>
      <p:sp>
        <p:nvSpPr>
          <p:cNvPr id="9" name="İçerik Yer Tutucusu 10">
            <a:extLst>
              <a:ext uri="{FF2B5EF4-FFF2-40B4-BE49-F238E27FC236}">
                <a16:creationId xmlns:a16="http://schemas.microsoft.com/office/drawing/2014/main" id="{66B553E6-BDFB-784E-870D-5F895704D1EA}"/>
              </a:ext>
            </a:extLst>
          </p:cNvPr>
          <p:cNvSpPr>
            <a:spLocks noGrp="1"/>
          </p:cNvSpPr>
          <p:nvPr>
            <p:ph sz="half" idx="2"/>
          </p:nvPr>
        </p:nvSpPr>
        <p:spPr/>
        <p:txBody>
          <a:bodyPr anchor="ctr"/>
          <a:lstStyle/>
          <a:p>
            <a:r>
              <a:rPr lang="tr-TR" b="1" dirty="0">
                <a:solidFill>
                  <a:schemeClr val="tx1">
                    <a:lumMod val="65000"/>
                    <a:lumOff val="35000"/>
                  </a:schemeClr>
                </a:solidFill>
              </a:rPr>
              <a:t>Dil Desteği: Yok</a:t>
            </a:r>
            <a:endParaRPr lang="tr-TR" dirty="0">
              <a:solidFill>
                <a:schemeClr val="tx1">
                  <a:lumMod val="65000"/>
                  <a:lumOff val="35000"/>
                </a:schemeClr>
              </a:solidFill>
            </a:endParaRPr>
          </a:p>
          <a:p>
            <a:r>
              <a:rPr lang="tr-TR" b="1" dirty="0">
                <a:solidFill>
                  <a:schemeClr val="tx1">
                    <a:lumMod val="65000"/>
                    <a:lumOff val="35000"/>
                  </a:schemeClr>
                </a:solidFill>
              </a:rPr>
              <a:t>Ücret: </a:t>
            </a:r>
            <a:r>
              <a:rPr lang="tr-TR" dirty="0">
                <a:solidFill>
                  <a:schemeClr val="tx1">
                    <a:lumMod val="65000"/>
                    <a:lumOff val="35000"/>
                  </a:schemeClr>
                </a:solidFill>
              </a:rPr>
              <a:t>Kısmen ücretli </a:t>
            </a:r>
            <a:r>
              <a:rPr lang="tr-TR" sz="2000" dirty="0">
                <a:solidFill>
                  <a:schemeClr val="tx1">
                    <a:lumMod val="65000"/>
                    <a:lumOff val="35000"/>
                  </a:schemeClr>
                </a:solidFill>
              </a:rPr>
              <a:t>(Giriş dersleri ücretsiz) </a:t>
            </a:r>
          </a:p>
          <a:p>
            <a:r>
              <a:rPr lang="tr-TR" b="1" dirty="0">
                <a:solidFill>
                  <a:schemeClr val="tx1">
                    <a:lumMod val="65000"/>
                    <a:lumOff val="35000"/>
                  </a:schemeClr>
                </a:solidFill>
              </a:rPr>
              <a:t>Kullanım Kolaylığı: </a:t>
            </a:r>
            <a:r>
              <a:rPr lang="tr-TR" dirty="0">
                <a:solidFill>
                  <a:schemeClr val="tx1">
                    <a:lumMod val="65000"/>
                    <a:lumOff val="35000"/>
                  </a:schemeClr>
                </a:solidFill>
              </a:rPr>
              <a:t>Kolay</a:t>
            </a:r>
          </a:p>
          <a:p>
            <a:r>
              <a:rPr lang="tr-TR" b="1" dirty="0">
                <a:solidFill>
                  <a:schemeClr val="tx1">
                    <a:lumMod val="65000"/>
                    <a:lumOff val="35000"/>
                  </a:schemeClr>
                </a:solidFill>
              </a:rPr>
              <a:t>Platform: </a:t>
            </a:r>
            <a:r>
              <a:rPr lang="tr-TR" dirty="0" err="1">
                <a:solidFill>
                  <a:schemeClr val="tx1">
                    <a:lumMod val="65000"/>
                    <a:lumOff val="35000"/>
                  </a:schemeClr>
                </a:solidFill>
              </a:rPr>
              <a:t>iOS</a:t>
            </a:r>
            <a:r>
              <a:rPr lang="tr-TR" dirty="0">
                <a:solidFill>
                  <a:schemeClr val="tx1">
                    <a:lumMod val="65000"/>
                    <a:lumOff val="35000"/>
                  </a:schemeClr>
                </a:solidFill>
              </a:rPr>
              <a:t> / </a:t>
            </a:r>
            <a:r>
              <a:rPr lang="tr-TR" dirty="0" err="1">
                <a:solidFill>
                  <a:schemeClr val="tx1">
                    <a:lumMod val="65000"/>
                    <a:lumOff val="35000"/>
                  </a:schemeClr>
                </a:solidFill>
              </a:rPr>
              <a:t>Android</a:t>
            </a:r>
            <a:endParaRPr lang="tr-TR" dirty="0">
              <a:solidFill>
                <a:schemeClr val="tx1">
                  <a:lumMod val="65000"/>
                  <a:lumOff val="35000"/>
                </a:schemeClr>
              </a:solidFill>
            </a:endParaRPr>
          </a:p>
        </p:txBody>
      </p:sp>
    </p:spTree>
    <p:extLst>
      <p:ext uri="{BB962C8B-B14F-4D97-AF65-F5344CB8AC3E}">
        <p14:creationId xmlns:p14="http://schemas.microsoft.com/office/powerpoint/2010/main" val="935586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437A0-9A66-F249-BFBB-A9961614F397}"/>
              </a:ext>
            </a:extLst>
          </p:cNvPr>
          <p:cNvSpPr>
            <a:spLocks noGrp="1"/>
          </p:cNvSpPr>
          <p:nvPr>
            <p:ph type="title"/>
          </p:nvPr>
        </p:nvSpPr>
        <p:spPr/>
        <p:txBody>
          <a:bodyPr/>
          <a:lstStyle/>
          <a:p>
            <a:r>
              <a:rPr lang="tr-TR" dirty="0" err="1">
                <a:solidFill>
                  <a:schemeClr val="accent2"/>
                </a:solidFill>
              </a:rPr>
              <a:t>Enki</a:t>
            </a:r>
            <a:r>
              <a:rPr lang="tr-TR" dirty="0">
                <a:solidFill>
                  <a:schemeClr val="accent2"/>
                </a:solidFill>
              </a:rPr>
              <a:t>: </a:t>
            </a:r>
            <a:r>
              <a:rPr lang="tr-TR" dirty="0" err="1">
                <a:solidFill>
                  <a:schemeClr val="accent2"/>
                </a:solidFill>
              </a:rPr>
              <a:t>Learn</a:t>
            </a:r>
            <a:r>
              <a:rPr lang="tr-TR" dirty="0">
                <a:solidFill>
                  <a:schemeClr val="accent2"/>
                </a:solidFill>
              </a:rPr>
              <a:t> </a:t>
            </a:r>
            <a:r>
              <a:rPr lang="tr-TR" dirty="0" err="1">
                <a:solidFill>
                  <a:schemeClr val="accent2"/>
                </a:solidFill>
              </a:rPr>
              <a:t>better</a:t>
            </a:r>
            <a:r>
              <a:rPr lang="tr-TR" dirty="0">
                <a:solidFill>
                  <a:schemeClr val="accent2"/>
                </a:solidFill>
              </a:rPr>
              <a:t> </a:t>
            </a:r>
            <a:r>
              <a:rPr lang="tr-TR" dirty="0" err="1">
                <a:solidFill>
                  <a:schemeClr val="accent2"/>
                </a:solidFill>
              </a:rPr>
              <a:t>code</a:t>
            </a:r>
            <a:r>
              <a:rPr lang="tr-TR" dirty="0">
                <a:solidFill>
                  <a:schemeClr val="accent2"/>
                </a:solidFill>
              </a:rPr>
              <a:t>, </a:t>
            </a:r>
            <a:r>
              <a:rPr lang="tr-TR" dirty="0" err="1">
                <a:solidFill>
                  <a:schemeClr val="accent2"/>
                </a:solidFill>
              </a:rPr>
              <a:t>daily</a:t>
            </a:r>
            <a:endParaRPr lang="tr-TR" dirty="0">
              <a:solidFill>
                <a:schemeClr val="accent2"/>
              </a:solidFill>
            </a:endParaRPr>
          </a:p>
        </p:txBody>
      </p:sp>
      <p:sp>
        <p:nvSpPr>
          <p:cNvPr id="4" name="Date Placeholder 3">
            <a:extLst>
              <a:ext uri="{FF2B5EF4-FFF2-40B4-BE49-F238E27FC236}">
                <a16:creationId xmlns:a16="http://schemas.microsoft.com/office/drawing/2014/main" id="{7732352E-1CE0-B641-9F4E-2C87BF391B6D}"/>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8DFE1F7C-88E7-9644-8AE5-0382C5554823}"/>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B376CE9A-AD42-E74A-B29D-26F0CFC7A232}"/>
              </a:ext>
            </a:extLst>
          </p:cNvPr>
          <p:cNvSpPr>
            <a:spLocks noGrp="1"/>
          </p:cNvSpPr>
          <p:nvPr>
            <p:ph type="sldNum" sz="quarter" idx="12"/>
          </p:nvPr>
        </p:nvSpPr>
        <p:spPr/>
        <p:txBody>
          <a:bodyPr/>
          <a:lstStyle/>
          <a:p>
            <a:fld id="{21BDECD0-44A4-40B4-8A9E-AC2682E4C7A3}" type="slidenum">
              <a:rPr lang="en-US" smtClean="0"/>
              <a:pPr/>
              <a:t>36</a:t>
            </a:fld>
            <a:endParaRPr lang="en-US"/>
          </a:p>
        </p:txBody>
      </p:sp>
      <p:pic>
        <p:nvPicPr>
          <p:cNvPr id="9" name="Picture 64" descr="enki learn better app store ile ilgili gÃ¶rsel sonucu"/>
          <p:cNvPicPr>
            <a:picLocks noGrp="1"/>
          </p:cNvPicPr>
          <p:nvPr>
            <p:ph sz="half" idx="2"/>
          </p:nvPr>
        </p:nvPicPr>
        <p:blipFill rotWithShape="1">
          <a:blip r:embed="rId2">
            <a:extLst>
              <a:ext uri="{28A0092B-C50C-407E-A947-70E740481C1C}">
                <a14:useLocalDpi xmlns:a14="http://schemas.microsoft.com/office/drawing/2010/main" val="0"/>
              </a:ext>
            </a:extLst>
          </a:blip>
          <a:srcRect l="15298" t="16839" r="14946" b="5295"/>
          <a:stretch/>
        </p:blipFill>
        <p:spPr bwMode="auto">
          <a:xfrm>
            <a:off x="7566643" y="1825625"/>
            <a:ext cx="2392714" cy="4351338"/>
          </a:xfrm>
          <a:prstGeom prst="rect">
            <a:avLst/>
          </a:prstGeom>
          <a:noFill/>
          <a:ln>
            <a:noFill/>
          </a:ln>
          <a:extLst>
            <a:ext uri="{53640926-AAD7-44D8-BBD7-CCE9431645EC}">
              <a14:shadowObscured xmlns:a14="http://schemas.microsoft.com/office/drawing/2010/main"/>
            </a:ext>
          </a:extLst>
        </p:spPr>
      </p:pic>
      <p:sp>
        <p:nvSpPr>
          <p:cNvPr id="8" name="İçerik Yer Tutucusu 6">
            <a:extLst>
              <a:ext uri="{FF2B5EF4-FFF2-40B4-BE49-F238E27FC236}">
                <a16:creationId xmlns:a16="http://schemas.microsoft.com/office/drawing/2014/main" id="{B5DFB7EC-FB04-3145-BDBB-653FFDAB60A0}"/>
              </a:ext>
            </a:extLst>
          </p:cNvPr>
          <p:cNvSpPr>
            <a:spLocks noGrp="1"/>
          </p:cNvSpPr>
          <p:nvPr>
            <p:ph sz="half" idx="1"/>
          </p:nvPr>
        </p:nvSpPr>
        <p:spPr/>
        <p:txBody>
          <a:bodyPr anchor="ctr">
            <a:normAutofit/>
          </a:bodyPr>
          <a:lstStyle/>
          <a:p>
            <a:r>
              <a:rPr lang="tr-TR" sz="2400" b="1" dirty="0" err="1">
                <a:solidFill>
                  <a:schemeClr val="tx1">
                    <a:lumMod val="65000"/>
                    <a:lumOff val="35000"/>
                  </a:schemeClr>
                </a:solidFill>
              </a:rPr>
              <a:t>Önşart</a:t>
            </a:r>
            <a:r>
              <a:rPr lang="tr-TR" sz="2400" b="1" dirty="0">
                <a:solidFill>
                  <a:schemeClr val="tx1">
                    <a:lumMod val="65000"/>
                    <a:lumOff val="35000"/>
                  </a:schemeClr>
                </a:solidFill>
              </a:rPr>
              <a:t>:</a:t>
            </a:r>
            <a:r>
              <a:rPr lang="tr-TR" sz="2400" dirty="0">
                <a:solidFill>
                  <a:schemeClr val="tx1">
                    <a:lumMod val="65000"/>
                    <a:lumOff val="35000"/>
                  </a:schemeClr>
                </a:solidFill>
              </a:rPr>
              <a:t> Üyelik öncesi listelenen derslerden en az iki dersin seçilmesi ve bu derslere ilişkin bilgi seviyesinin girilmesi </a:t>
            </a:r>
          </a:p>
          <a:p>
            <a:r>
              <a:rPr lang="tr-TR" sz="2400" b="1" dirty="0">
                <a:solidFill>
                  <a:schemeClr val="tx1">
                    <a:lumMod val="65000"/>
                    <a:lumOff val="35000"/>
                  </a:schemeClr>
                </a:solidFill>
              </a:rPr>
              <a:t>Dersler: </a:t>
            </a:r>
            <a:r>
              <a:rPr lang="tr-TR" sz="2400" dirty="0">
                <a:solidFill>
                  <a:schemeClr val="tx1">
                    <a:lumMod val="65000"/>
                    <a:lumOff val="35000"/>
                  </a:schemeClr>
                </a:solidFill>
              </a:rPr>
              <a:t>Web, </a:t>
            </a:r>
            <a:r>
              <a:rPr lang="tr-TR" sz="2400" dirty="0" err="1">
                <a:solidFill>
                  <a:schemeClr val="tx1">
                    <a:lumMod val="65000"/>
                    <a:lumOff val="35000"/>
                  </a:schemeClr>
                </a:solidFill>
              </a:rPr>
              <a:t>Python</a:t>
            </a:r>
            <a:r>
              <a:rPr lang="tr-TR" sz="2400" dirty="0">
                <a:solidFill>
                  <a:schemeClr val="tx1">
                    <a:lumMod val="65000"/>
                    <a:lumOff val="35000"/>
                  </a:schemeClr>
                </a:solidFill>
              </a:rPr>
              <a:t>, </a:t>
            </a:r>
            <a:r>
              <a:rPr lang="tr-TR" sz="2400" dirty="0" err="1">
                <a:solidFill>
                  <a:schemeClr val="tx1">
                    <a:lumMod val="65000"/>
                    <a:lumOff val="35000"/>
                  </a:schemeClr>
                </a:solidFill>
              </a:rPr>
              <a:t>JavaScript</a:t>
            </a:r>
            <a:r>
              <a:rPr lang="tr-TR" sz="2400" dirty="0">
                <a:solidFill>
                  <a:schemeClr val="tx1">
                    <a:lumMod val="65000"/>
                    <a:lumOff val="35000"/>
                  </a:schemeClr>
                </a:solidFill>
              </a:rPr>
              <a:t>, Git, Linux, Java, Bilgisayar Bilimleri, SQL ve Güvenlik, …</a:t>
            </a:r>
          </a:p>
          <a:p>
            <a:r>
              <a:rPr lang="tr-TR" sz="2400" b="1" dirty="0">
                <a:solidFill>
                  <a:schemeClr val="tx1">
                    <a:lumMod val="65000"/>
                    <a:lumOff val="35000"/>
                  </a:schemeClr>
                </a:solidFill>
              </a:rPr>
              <a:t>Yapı: </a:t>
            </a:r>
            <a:r>
              <a:rPr lang="tr-TR" sz="2400" dirty="0">
                <a:solidFill>
                  <a:schemeClr val="tx1">
                    <a:lumMod val="65000"/>
                    <a:lumOff val="35000"/>
                  </a:schemeClr>
                </a:solidFill>
              </a:rPr>
              <a:t>Bite-</a:t>
            </a:r>
            <a:r>
              <a:rPr lang="tr-TR" sz="2400" dirty="0" err="1">
                <a:solidFill>
                  <a:schemeClr val="tx1">
                    <a:lumMod val="65000"/>
                    <a:lumOff val="35000"/>
                  </a:schemeClr>
                </a:solidFill>
              </a:rPr>
              <a:t>sized</a:t>
            </a:r>
            <a:r>
              <a:rPr lang="tr-TR" sz="2400" dirty="0">
                <a:solidFill>
                  <a:schemeClr val="tx1">
                    <a:lumMod val="65000"/>
                    <a:lumOff val="35000"/>
                  </a:schemeClr>
                </a:solidFill>
              </a:rPr>
              <a:t> içerikler ve oyun, esnek</a:t>
            </a:r>
          </a:p>
          <a:p>
            <a:r>
              <a:rPr lang="tr-TR" sz="2400" b="1" dirty="0">
                <a:solidFill>
                  <a:schemeClr val="tx1">
                    <a:lumMod val="65000"/>
                    <a:lumOff val="35000"/>
                  </a:schemeClr>
                </a:solidFill>
              </a:rPr>
              <a:t>Tür: </a:t>
            </a:r>
            <a:r>
              <a:rPr lang="tr-TR" sz="2400" dirty="0">
                <a:solidFill>
                  <a:schemeClr val="tx1">
                    <a:lumMod val="65000"/>
                    <a:lumOff val="35000"/>
                  </a:schemeClr>
                </a:solidFill>
              </a:rPr>
              <a:t>Kod tabanlı</a:t>
            </a:r>
          </a:p>
        </p:txBody>
      </p:sp>
    </p:spTree>
    <p:extLst>
      <p:ext uri="{BB962C8B-B14F-4D97-AF65-F5344CB8AC3E}">
        <p14:creationId xmlns:p14="http://schemas.microsoft.com/office/powerpoint/2010/main" val="340602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chemeClr val="accent2"/>
                </a:solidFill>
              </a:rPr>
              <a:t>Enki</a:t>
            </a:r>
            <a:r>
              <a:rPr lang="tr-TR" dirty="0">
                <a:solidFill>
                  <a:schemeClr val="accent2"/>
                </a:solidFill>
              </a:rPr>
              <a:t>: </a:t>
            </a:r>
            <a:r>
              <a:rPr lang="tr-TR" dirty="0" err="1">
                <a:solidFill>
                  <a:schemeClr val="accent2"/>
                </a:solidFill>
              </a:rPr>
              <a:t>Learn</a:t>
            </a:r>
            <a:r>
              <a:rPr lang="tr-TR" dirty="0">
                <a:solidFill>
                  <a:schemeClr val="accent2"/>
                </a:solidFill>
              </a:rPr>
              <a:t> </a:t>
            </a:r>
            <a:r>
              <a:rPr lang="tr-TR" dirty="0" err="1">
                <a:solidFill>
                  <a:schemeClr val="accent2"/>
                </a:solidFill>
              </a:rPr>
              <a:t>better</a:t>
            </a:r>
            <a:r>
              <a:rPr lang="tr-TR" dirty="0">
                <a:solidFill>
                  <a:schemeClr val="accent2"/>
                </a:solidFill>
              </a:rPr>
              <a:t> </a:t>
            </a:r>
            <a:r>
              <a:rPr lang="tr-TR" dirty="0" err="1">
                <a:solidFill>
                  <a:schemeClr val="accent2"/>
                </a:solidFill>
              </a:rPr>
              <a:t>code</a:t>
            </a:r>
            <a:r>
              <a:rPr lang="tr-TR" dirty="0">
                <a:solidFill>
                  <a:schemeClr val="accent2"/>
                </a:solidFill>
              </a:rPr>
              <a:t>, </a:t>
            </a:r>
            <a:r>
              <a:rPr lang="tr-TR" dirty="0" err="1">
                <a:solidFill>
                  <a:schemeClr val="accent2"/>
                </a:solidFill>
              </a:rPr>
              <a:t>daily</a:t>
            </a:r>
            <a:endParaRPr lang="tr-TR" dirty="0"/>
          </a:p>
        </p:txBody>
      </p:sp>
      <p:sp>
        <p:nvSpPr>
          <p:cNvPr id="5" name="Veri Yer Tutucusu 4"/>
          <p:cNvSpPr>
            <a:spLocks noGrp="1"/>
          </p:cNvSpPr>
          <p:nvPr>
            <p:ph type="dt" sz="half" idx="10"/>
          </p:nvPr>
        </p:nvSpPr>
        <p:spPr/>
        <p:txBody>
          <a:bodyPr/>
          <a:lstStyle/>
          <a:p>
            <a:r>
              <a:rPr lang="en-US"/>
              <a:t>© 2018</a:t>
            </a:r>
            <a:endParaRPr lang="en-US" dirty="0"/>
          </a:p>
        </p:txBody>
      </p:sp>
      <p:sp>
        <p:nvSpPr>
          <p:cNvPr id="6" name="Altbilgi Yer Tutucusu 5"/>
          <p:cNvSpPr>
            <a:spLocks noGrp="1"/>
          </p:cNvSpPr>
          <p:nvPr>
            <p:ph type="ftr" sz="quarter" idx="11"/>
          </p:nvPr>
        </p:nvSpPr>
        <p:spPr/>
        <p:txBody>
          <a:bodyPr/>
          <a:lstStyle/>
          <a:p>
            <a:r>
              <a:rPr lang="tr-TR"/>
              <a:t>Kuramdan Uygulamaya Programlama Öğretimi</a:t>
            </a:r>
            <a:endParaRPr lang="en-US" dirty="0"/>
          </a:p>
        </p:txBody>
      </p:sp>
      <p:sp>
        <p:nvSpPr>
          <p:cNvPr id="7" name="Slayt Numarası Yer Tutucusu 6"/>
          <p:cNvSpPr>
            <a:spLocks noGrp="1"/>
          </p:cNvSpPr>
          <p:nvPr>
            <p:ph type="sldNum" sz="quarter" idx="12"/>
          </p:nvPr>
        </p:nvSpPr>
        <p:spPr/>
        <p:txBody>
          <a:bodyPr/>
          <a:lstStyle/>
          <a:p>
            <a:fld id="{21BDECD0-44A4-40B4-8A9E-AC2682E4C7A3}" type="slidenum">
              <a:rPr lang="en-US" smtClean="0"/>
              <a:t>37</a:t>
            </a:fld>
            <a:endParaRPr lang="en-US"/>
          </a:p>
        </p:txBody>
      </p:sp>
      <p:pic>
        <p:nvPicPr>
          <p:cNvPr id="8" name="Picture 65" descr="enki app enki com ile ilgili gÃ¶rsel sonucu"/>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86774" y="1825625"/>
            <a:ext cx="2284452" cy="4351338"/>
          </a:xfrm>
          <a:prstGeom prst="rect">
            <a:avLst/>
          </a:prstGeom>
          <a:noFill/>
          <a:ln>
            <a:noFill/>
          </a:ln>
        </p:spPr>
      </p:pic>
      <p:sp>
        <p:nvSpPr>
          <p:cNvPr id="9" name="İçerik Yer Tutucusu 10">
            <a:extLst>
              <a:ext uri="{FF2B5EF4-FFF2-40B4-BE49-F238E27FC236}">
                <a16:creationId xmlns:a16="http://schemas.microsoft.com/office/drawing/2014/main" id="{2876B8CE-56CA-1046-883A-8635C2D40550}"/>
              </a:ext>
            </a:extLst>
          </p:cNvPr>
          <p:cNvSpPr>
            <a:spLocks noGrp="1"/>
          </p:cNvSpPr>
          <p:nvPr>
            <p:ph sz="half" idx="2"/>
          </p:nvPr>
        </p:nvSpPr>
        <p:spPr/>
        <p:txBody>
          <a:bodyPr anchor="ctr"/>
          <a:lstStyle/>
          <a:p>
            <a:r>
              <a:rPr lang="tr-TR" b="1" dirty="0">
                <a:solidFill>
                  <a:schemeClr val="tx1">
                    <a:lumMod val="65000"/>
                    <a:lumOff val="35000"/>
                  </a:schemeClr>
                </a:solidFill>
              </a:rPr>
              <a:t>Dil Desteği: Yok</a:t>
            </a:r>
            <a:endParaRPr lang="tr-TR" dirty="0">
              <a:solidFill>
                <a:schemeClr val="tx1">
                  <a:lumMod val="65000"/>
                  <a:lumOff val="35000"/>
                </a:schemeClr>
              </a:solidFill>
            </a:endParaRPr>
          </a:p>
          <a:p>
            <a:r>
              <a:rPr lang="tr-TR" b="1" dirty="0">
                <a:solidFill>
                  <a:schemeClr val="tx1">
                    <a:lumMod val="65000"/>
                    <a:lumOff val="35000"/>
                  </a:schemeClr>
                </a:solidFill>
              </a:rPr>
              <a:t>Ücret: </a:t>
            </a:r>
            <a:r>
              <a:rPr lang="tr-TR" dirty="0">
                <a:solidFill>
                  <a:schemeClr val="tx1">
                    <a:lumMod val="65000"/>
                    <a:lumOff val="35000"/>
                  </a:schemeClr>
                </a:solidFill>
              </a:rPr>
              <a:t>Kısmen ücretli </a:t>
            </a:r>
            <a:r>
              <a:rPr lang="tr-TR" sz="2000" dirty="0">
                <a:solidFill>
                  <a:schemeClr val="tx1">
                    <a:lumMod val="65000"/>
                    <a:lumOff val="35000"/>
                  </a:schemeClr>
                </a:solidFill>
              </a:rPr>
              <a:t>(İki ders ücretsiz) </a:t>
            </a:r>
          </a:p>
          <a:p>
            <a:r>
              <a:rPr lang="tr-TR" b="1" dirty="0">
                <a:solidFill>
                  <a:schemeClr val="tx1">
                    <a:lumMod val="65000"/>
                    <a:lumOff val="35000"/>
                  </a:schemeClr>
                </a:solidFill>
              </a:rPr>
              <a:t>Kullanım Kolaylığı: </a:t>
            </a:r>
            <a:r>
              <a:rPr lang="tr-TR" dirty="0">
                <a:solidFill>
                  <a:schemeClr val="tx1">
                    <a:lumMod val="65000"/>
                    <a:lumOff val="35000"/>
                  </a:schemeClr>
                </a:solidFill>
              </a:rPr>
              <a:t>Kolay</a:t>
            </a:r>
          </a:p>
          <a:p>
            <a:r>
              <a:rPr lang="tr-TR" b="1" dirty="0">
                <a:solidFill>
                  <a:schemeClr val="tx1">
                    <a:lumMod val="65000"/>
                    <a:lumOff val="35000"/>
                  </a:schemeClr>
                </a:solidFill>
              </a:rPr>
              <a:t>Platform: </a:t>
            </a:r>
            <a:r>
              <a:rPr lang="tr-TR" dirty="0" err="1">
                <a:solidFill>
                  <a:schemeClr val="tx1">
                    <a:lumMod val="65000"/>
                    <a:lumOff val="35000"/>
                  </a:schemeClr>
                </a:solidFill>
              </a:rPr>
              <a:t>iOS</a:t>
            </a:r>
            <a:r>
              <a:rPr lang="tr-TR" dirty="0">
                <a:solidFill>
                  <a:schemeClr val="tx1">
                    <a:lumMod val="65000"/>
                    <a:lumOff val="35000"/>
                  </a:schemeClr>
                </a:solidFill>
              </a:rPr>
              <a:t> / </a:t>
            </a:r>
            <a:r>
              <a:rPr lang="tr-TR" dirty="0" err="1">
                <a:solidFill>
                  <a:schemeClr val="tx1">
                    <a:lumMod val="65000"/>
                    <a:lumOff val="35000"/>
                  </a:schemeClr>
                </a:solidFill>
              </a:rPr>
              <a:t>Android</a:t>
            </a:r>
            <a:endParaRPr lang="tr-TR" dirty="0">
              <a:solidFill>
                <a:schemeClr val="tx1">
                  <a:lumMod val="65000"/>
                  <a:lumOff val="35000"/>
                </a:schemeClr>
              </a:solidFill>
            </a:endParaRPr>
          </a:p>
          <a:p>
            <a:r>
              <a:rPr lang="tr-TR" dirty="0">
                <a:solidFill>
                  <a:schemeClr val="tx1">
                    <a:lumMod val="65000"/>
                    <a:lumOff val="35000"/>
                  </a:schemeClr>
                </a:solidFill>
              </a:rPr>
              <a:t>Geribildirim</a:t>
            </a:r>
          </a:p>
        </p:txBody>
      </p:sp>
    </p:spTree>
    <p:extLst>
      <p:ext uri="{BB962C8B-B14F-4D97-AF65-F5344CB8AC3E}">
        <p14:creationId xmlns:p14="http://schemas.microsoft.com/office/powerpoint/2010/main" val="943306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69E3-EFA0-664A-8A28-AEF44C68B48E}"/>
              </a:ext>
            </a:extLst>
          </p:cNvPr>
          <p:cNvSpPr>
            <a:spLocks noGrp="1"/>
          </p:cNvSpPr>
          <p:nvPr>
            <p:ph type="title"/>
          </p:nvPr>
        </p:nvSpPr>
        <p:spPr/>
        <p:txBody>
          <a:bodyPr>
            <a:normAutofit/>
          </a:bodyPr>
          <a:lstStyle/>
          <a:p>
            <a:r>
              <a:rPr lang="tr-TR" dirty="0" err="1">
                <a:solidFill>
                  <a:schemeClr val="accent2"/>
                </a:solidFill>
              </a:rPr>
              <a:t>SoloLearn</a:t>
            </a:r>
            <a:r>
              <a:rPr lang="tr-TR" dirty="0">
                <a:solidFill>
                  <a:schemeClr val="accent2"/>
                </a:solidFill>
              </a:rPr>
              <a:t> </a:t>
            </a:r>
          </a:p>
        </p:txBody>
      </p:sp>
      <p:sp>
        <p:nvSpPr>
          <p:cNvPr id="7" name="İçerik Yer Tutucusu 6"/>
          <p:cNvSpPr>
            <a:spLocks noGrp="1"/>
          </p:cNvSpPr>
          <p:nvPr>
            <p:ph sz="half" idx="1"/>
          </p:nvPr>
        </p:nvSpPr>
        <p:spPr>
          <a:xfrm>
            <a:off x="838199" y="1825625"/>
            <a:ext cx="6683477" cy="4351338"/>
          </a:xfrm>
        </p:spPr>
        <p:txBody>
          <a:bodyPr>
            <a:normAutofit lnSpcReduction="10000"/>
          </a:bodyPr>
          <a:lstStyle/>
          <a:p>
            <a:r>
              <a:rPr lang="tr-TR" b="1" dirty="0">
                <a:solidFill>
                  <a:schemeClr val="tx1">
                    <a:lumMod val="65000"/>
                    <a:lumOff val="35000"/>
                  </a:schemeClr>
                </a:solidFill>
              </a:rPr>
              <a:t>Dersler: </a:t>
            </a:r>
            <a:r>
              <a:rPr lang="tr-TR" dirty="0">
                <a:solidFill>
                  <a:schemeClr val="tx1">
                    <a:lumMod val="65000"/>
                    <a:lumOff val="35000"/>
                  </a:schemeClr>
                </a:solidFill>
              </a:rPr>
              <a:t>C++, </a:t>
            </a:r>
            <a:r>
              <a:rPr lang="tr-TR" dirty="0" err="1">
                <a:solidFill>
                  <a:schemeClr val="tx1">
                    <a:lumMod val="65000"/>
                    <a:lumOff val="35000"/>
                  </a:schemeClr>
                </a:solidFill>
              </a:rPr>
              <a:t>Python</a:t>
            </a:r>
            <a:r>
              <a:rPr lang="tr-TR" dirty="0">
                <a:solidFill>
                  <a:schemeClr val="tx1">
                    <a:lumMod val="65000"/>
                    <a:lumOff val="35000"/>
                  </a:schemeClr>
                </a:solidFill>
              </a:rPr>
              <a:t>, Java, C#, PHP, Swift, </a:t>
            </a:r>
            <a:r>
              <a:rPr lang="tr-TR" dirty="0" err="1">
                <a:solidFill>
                  <a:schemeClr val="tx1">
                    <a:lumMod val="65000"/>
                    <a:lumOff val="35000"/>
                  </a:schemeClr>
                </a:solidFill>
              </a:rPr>
              <a:t>Ruby</a:t>
            </a:r>
            <a:r>
              <a:rPr lang="tr-TR" dirty="0">
                <a:solidFill>
                  <a:schemeClr val="tx1">
                    <a:lumMod val="65000"/>
                    <a:lumOff val="35000"/>
                  </a:schemeClr>
                </a:solidFill>
              </a:rPr>
              <a:t>, </a:t>
            </a:r>
            <a:r>
              <a:rPr lang="tr-TR" dirty="0" err="1">
                <a:solidFill>
                  <a:schemeClr val="tx1">
                    <a:lumMod val="65000"/>
                    <a:lumOff val="35000"/>
                  </a:schemeClr>
                </a:solidFill>
              </a:rPr>
              <a:t>JQuery</a:t>
            </a:r>
            <a:r>
              <a:rPr lang="tr-TR" dirty="0">
                <a:solidFill>
                  <a:schemeClr val="tx1">
                    <a:lumMod val="65000"/>
                    <a:lumOff val="35000"/>
                  </a:schemeClr>
                </a:solidFill>
              </a:rPr>
              <a:t>, HTML, CSS ve SQL</a:t>
            </a:r>
          </a:p>
          <a:p>
            <a:r>
              <a:rPr lang="tr-TR" b="1" dirty="0">
                <a:solidFill>
                  <a:schemeClr val="tx1">
                    <a:lumMod val="65000"/>
                    <a:lumOff val="35000"/>
                  </a:schemeClr>
                </a:solidFill>
              </a:rPr>
              <a:t>Tür: </a:t>
            </a:r>
            <a:r>
              <a:rPr lang="tr-TR" dirty="0">
                <a:solidFill>
                  <a:schemeClr val="tx1">
                    <a:lumMod val="65000"/>
                    <a:lumOff val="35000"/>
                  </a:schemeClr>
                </a:solidFill>
              </a:rPr>
              <a:t>Kod tabanlı</a:t>
            </a:r>
          </a:p>
          <a:p>
            <a:r>
              <a:rPr lang="tr-TR" b="1" dirty="0">
                <a:solidFill>
                  <a:schemeClr val="tx1">
                    <a:lumMod val="65000"/>
                    <a:lumOff val="35000"/>
                  </a:schemeClr>
                </a:solidFill>
              </a:rPr>
              <a:t>Dil Desteği: </a:t>
            </a:r>
            <a:r>
              <a:rPr lang="tr-TR" dirty="0">
                <a:solidFill>
                  <a:schemeClr val="tx1">
                    <a:lumMod val="65000"/>
                    <a:lumOff val="35000"/>
                  </a:schemeClr>
                </a:solidFill>
              </a:rPr>
              <a:t>Yok</a:t>
            </a:r>
          </a:p>
          <a:p>
            <a:r>
              <a:rPr lang="tr-TR" b="1" dirty="0">
                <a:solidFill>
                  <a:schemeClr val="tx1">
                    <a:lumMod val="65000"/>
                    <a:lumOff val="35000"/>
                  </a:schemeClr>
                </a:solidFill>
              </a:rPr>
              <a:t>Ücret: </a:t>
            </a:r>
            <a:r>
              <a:rPr lang="tr-TR" dirty="0">
                <a:solidFill>
                  <a:schemeClr val="tx1">
                    <a:lumMod val="65000"/>
                    <a:lumOff val="35000"/>
                  </a:schemeClr>
                </a:solidFill>
              </a:rPr>
              <a:t>Ücretsiz</a:t>
            </a:r>
            <a:endParaRPr lang="tr-TR" sz="2000" dirty="0">
              <a:solidFill>
                <a:schemeClr val="tx1">
                  <a:lumMod val="65000"/>
                  <a:lumOff val="35000"/>
                </a:schemeClr>
              </a:solidFill>
            </a:endParaRPr>
          </a:p>
          <a:p>
            <a:r>
              <a:rPr lang="tr-TR" b="1" dirty="0">
                <a:solidFill>
                  <a:schemeClr val="tx1">
                    <a:lumMod val="65000"/>
                    <a:lumOff val="35000"/>
                  </a:schemeClr>
                </a:solidFill>
              </a:rPr>
              <a:t>Kullanım Kolaylığı: </a:t>
            </a:r>
            <a:r>
              <a:rPr lang="tr-TR" dirty="0">
                <a:solidFill>
                  <a:schemeClr val="tx1">
                    <a:lumMod val="65000"/>
                    <a:lumOff val="35000"/>
                  </a:schemeClr>
                </a:solidFill>
              </a:rPr>
              <a:t>Kolay</a:t>
            </a:r>
          </a:p>
          <a:p>
            <a:r>
              <a:rPr lang="tr-TR" b="1" dirty="0">
                <a:solidFill>
                  <a:schemeClr val="tx1">
                    <a:lumMod val="65000"/>
                    <a:lumOff val="35000"/>
                  </a:schemeClr>
                </a:solidFill>
              </a:rPr>
              <a:t>Platform: </a:t>
            </a:r>
            <a:r>
              <a:rPr lang="tr-TR" dirty="0" err="1">
                <a:solidFill>
                  <a:schemeClr val="tx1">
                    <a:lumMod val="65000"/>
                    <a:lumOff val="35000"/>
                  </a:schemeClr>
                </a:solidFill>
              </a:rPr>
              <a:t>iOS</a:t>
            </a:r>
            <a:r>
              <a:rPr lang="tr-TR" dirty="0">
                <a:solidFill>
                  <a:schemeClr val="tx1">
                    <a:lumMod val="65000"/>
                    <a:lumOff val="35000"/>
                  </a:schemeClr>
                </a:solidFill>
              </a:rPr>
              <a:t> / </a:t>
            </a:r>
            <a:r>
              <a:rPr lang="tr-TR" dirty="0" err="1">
                <a:solidFill>
                  <a:schemeClr val="tx1">
                    <a:lumMod val="65000"/>
                    <a:lumOff val="35000"/>
                  </a:schemeClr>
                </a:solidFill>
              </a:rPr>
              <a:t>Android</a:t>
            </a:r>
            <a:r>
              <a:rPr lang="tr-TR" dirty="0">
                <a:solidFill>
                  <a:schemeClr val="tx1">
                    <a:lumMod val="65000"/>
                    <a:lumOff val="35000"/>
                  </a:schemeClr>
                </a:solidFill>
              </a:rPr>
              <a:t> / Web</a:t>
            </a:r>
          </a:p>
          <a:p>
            <a:r>
              <a:rPr lang="tr-TR" dirty="0">
                <a:solidFill>
                  <a:schemeClr val="tx1">
                    <a:lumMod val="65000"/>
                    <a:lumOff val="35000"/>
                  </a:schemeClr>
                </a:solidFill>
              </a:rPr>
              <a:t>Kod Oyun Alanı</a:t>
            </a:r>
          </a:p>
          <a:p>
            <a:r>
              <a:rPr lang="tr-TR" dirty="0">
                <a:solidFill>
                  <a:schemeClr val="tx1">
                    <a:lumMod val="65000"/>
                    <a:lumOff val="35000"/>
                  </a:schemeClr>
                </a:solidFill>
              </a:rPr>
              <a:t>Oyunlaştırma</a:t>
            </a:r>
          </a:p>
          <a:p>
            <a:endParaRPr lang="tr-TR" dirty="0">
              <a:solidFill>
                <a:schemeClr val="tx1">
                  <a:lumMod val="65000"/>
                  <a:lumOff val="35000"/>
                </a:schemeClr>
              </a:solidFill>
            </a:endParaRPr>
          </a:p>
          <a:p>
            <a:endParaRPr lang="tr-TR" dirty="0">
              <a:solidFill>
                <a:schemeClr val="tx1">
                  <a:lumMod val="65000"/>
                  <a:lumOff val="35000"/>
                </a:schemeClr>
              </a:solidFill>
            </a:endParaRPr>
          </a:p>
        </p:txBody>
      </p:sp>
      <p:sp>
        <p:nvSpPr>
          <p:cNvPr id="4" name="Date Placeholder 3">
            <a:extLst>
              <a:ext uri="{FF2B5EF4-FFF2-40B4-BE49-F238E27FC236}">
                <a16:creationId xmlns:a16="http://schemas.microsoft.com/office/drawing/2014/main" id="{6C65947D-1DC4-B04E-BEA2-DF7CD7608B55}"/>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0E7A3251-DE8C-5D41-9298-22E1BBEF6FCF}"/>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14BF94B2-A820-7349-A991-BEE813B26D10}"/>
              </a:ext>
            </a:extLst>
          </p:cNvPr>
          <p:cNvSpPr>
            <a:spLocks noGrp="1"/>
          </p:cNvSpPr>
          <p:nvPr>
            <p:ph type="sldNum" sz="quarter" idx="12"/>
          </p:nvPr>
        </p:nvSpPr>
        <p:spPr/>
        <p:txBody>
          <a:bodyPr/>
          <a:lstStyle/>
          <a:p>
            <a:fld id="{21BDECD0-44A4-40B4-8A9E-AC2682E4C7A3}" type="slidenum">
              <a:rPr lang="en-US" smtClean="0"/>
              <a:pPr/>
              <a:t>38</a:t>
            </a:fld>
            <a:endParaRPr lang="en-US"/>
          </a:p>
        </p:txBody>
      </p:sp>
      <p:pic>
        <p:nvPicPr>
          <p:cNvPr id="9" name="Picture 39" descr="sololearn ile ilgili gÃ¶rsel sonucu"/>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28852" y="2435485"/>
            <a:ext cx="5424948" cy="3552360"/>
          </a:xfrm>
          <a:prstGeom prst="rect">
            <a:avLst/>
          </a:prstGeom>
          <a:noFill/>
          <a:ln>
            <a:noFill/>
          </a:ln>
        </p:spPr>
      </p:pic>
    </p:spTree>
    <p:extLst>
      <p:ext uri="{BB962C8B-B14F-4D97-AF65-F5344CB8AC3E}">
        <p14:creationId xmlns:p14="http://schemas.microsoft.com/office/powerpoint/2010/main" val="1256642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1E09-7D82-C14B-A181-C4F496F1999C}"/>
              </a:ext>
            </a:extLst>
          </p:cNvPr>
          <p:cNvSpPr>
            <a:spLocks noGrp="1"/>
          </p:cNvSpPr>
          <p:nvPr>
            <p:ph type="title"/>
          </p:nvPr>
        </p:nvSpPr>
        <p:spPr/>
        <p:txBody>
          <a:bodyPr/>
          <a:lstStyle/>
          <a:p>
            <a:r>
              <a:rPr lang="tr-TR" dirty="0" err="1">
                <a:solidFill>
                  <a:schemeClr val="accent2"/>
                </a:solidFill>
              </a:rPr>
              <a:t>Codecademy</a:t>
            </a:r>
            <a:endParaRPr lang="tr-TR" dirty="0">
              <a:solidFill>
                <a:schemeClr val="accent2"/>
              </a:solidFill>
            </a:endParaRPr>
          </a:p>
        </p:txBody>
      </p:sp>
      <p:sp>
        <p:nvSpPr>
          <p:cNvPr id="4" name="Date Placeholder 3">
            <a:extLst>
              <a:ext uri="{FF2B5EF4-FFF2-40B4-BE49-F238E27FC236}">
                <a16:creationId xmlns:a16="http://schemas.microsoft.com/office/drawing/2014/main" id="{892774DB-CB24-BA4D-9008-F0E17F6CE5CA}"/>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F2E73FC6-061F-424B-AD4F-F6D063684873}"/>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4AB786B1-5E60-E645-A390-CEEC601E47FC}"/>
              </a:ext>
            </a:extLst>
          </p:cNvPr>
          <p:cNvSpPr>
            <a:spLocks noGrp="1"/>
          </p:cNvSpPr>
          <p:nvPr>
            <p:ph type="sldNum" sz="quarter" idx="12"/>
          </p:nvPr>
        </p:nvSpPr>
        <p:spPr/>
        <p:txBody>
          <a:bodyPr/>
          <a:lstStyle/>
          <a:p>
            <a:fld id="{21BDECD0-44A4-40B4-8A9E-AC2682E4C7A3}" type="slidenum">
              <a:rPr lang="en-US" smtClean="0"/>
              <a:pPr/>
              <a:t>39</a:t>
            </a:fld>
            <a:endParaRPr lang="en-US"/>
          </a:p>
        </p:txBody>
      </p:sp>
      <p:pic>
        <p:nvPicPr>
          <p:cNvPr id="9" name="Picture 52"/>
          <p:cNvPicPr>
            <a:picLocks noGrp="1"/>
          </p:cNvPicPr>
          <p:nvPr>
            <p:ph sz="half" idx="2"/>
          </p:nvPr>
        </p:nvPicPr>
        <p:blipFill rotWithShape="1">
          <a:blip r:embed="rId2" cstate="print">
            <a:extLst>
              <a:ext uri="{28A0092B-C50C-407E-A947-70E740481C1C}">
                <a14:useLocalDpi xmlns:a14="http://schemas.microsoft.com/office/drawing/2010/main" val="0"/>
              </a:ext>
            </a:extLst>
          </a:blip>
          <a:srcRect t="11553"/>
          <a:stretch/>
        </p:blipFill>
        <p:spPr bwMode="auto">
          <a:xfrm>
            <a:off x="7431279" y="2026508"/>
            <a:ext cx="2627121" cy="3814119"/>
          </a:xfrm>
          <a:prstGeom prst="rect">
            <a:avLst/>
          </a:prstGeom>
          <a:ln>
            <a:noFill/>
          </a:ln>
          <a:extLst>
            <a:ext uri="{53640926-AAD7-44D8-BBD7-CCE9431645EC}">
              <a14:shadowObscured xmlns:a14="http://schemas.microsoft.com/office/drawing/2010/main"/>
            </a:ext>
          </a:extLst>
        </p:spPr>
      </p:pic>
      <p:sp>
        <p:nvSpPr>
          <p:cNvPr id="8" name="İçerik Yer Tutucusu 6">
            <a:extLst>
              <a:ext uri="{FF2B5EF4-FFF2-40B4-BE49-F238E27FC236}">
                <a16:creationId xmlns:a16="http://schemas.microsoft.com/office/drawing/2014/main" id="{9C3A99E8-17C6-2543-A23C-47A8F2B8EE1A}"/>
              </a:ext>
            </a:extLst>
          </p:cNvPr>
          <p:cNvSpPr>
            <a:spLocks noGrp="1"/>
          </p:cNvSpPr>
          <p:nvPr>
            <p:ph sz="half" idx="1"/>
          </p:nvPr>
        </p:nvSpPr>
        <p:spPr/>
        <p:txBody>
          <a:bodyPr anchor="ctr">
            <a:normAutofit/>
          </a:bodyPr>
          <a:lstStyle/>
          <a:p>
            <a:r>
              <a:rPr lang="tr-TR" sz="2400" b="1" dirty="0">
                <a:solidFill>
                  <a:schemeClr val="tx1">
                    <a:lumMod val="65000"/>
                    <a:lumOff val="35000"/>
                  </a:schemeClr>
                </a:solidFill>
              </a:rPr>
              <a:t>Yapı</a:t>
            </a:r>
          </a:p>
          <a:p>
            <a:pPr lvl="1"/>
            <a:r>
              <a:rPr lang="tr-TR" sz="2000" dirty="0">
                <a:solidFill>
                  <a:schemeClr val="tx1">
                    <a:lumMod val="65000"/>
                    <a:lumOff val="35000"/>
                  </a:schemeClr>
                </a:solidFill>
              </a:rPr>
              <a:t>Kurs tavsiyesi: Çoktan seçmeli sorular ile amaca uygun kurs tavsiyesi</a:t>
            </a:r>
          </a:p>
          <a:p>
            <a:pPr lvl="1"/>
            <a:r>
              <a:rPr lang="tr-TR" sz="2000" dirty="0">
                <a:solidFill>
                  <a:schemeClr val="tx1">
                    <a:lumMod val="65000"/>
                    <a:lumOff val="35000"/>
                  </a:schemeClr>
                </a:solidFill>
              </a:rPr>
              <a:t>Hatırlatma Saati</a:t>
            </a:r>
          </a:p>
          <a:p>
            <a:pPr lvl="1"/>
            <a:r>
              <a:rPr lang="tr-TR" sz="2000" dirty="0">
                <a:solidFill>
                  <a:schemeClr val="tx1">
                    <a:lumMod val="65000"/>
                    <a:lumOff val="35000"/>
                  </a:schemeClr>
                </a:solidFill>
              </a:rPr>
              <a:t>Kurslar</a:t>
            </a:r>
          </a:p>
          <a:p>
            <a:pPr lvl="2"/>
            <a:r>
              <a:rPr lang="tr-TR" sz="1600" dirty="0">
                <a:solidFill>
                  <a:schemeClr val="tx1">
                    <a:lumMod val="65000"/>
                    <a:lumOff val="35000"/>
                  </a:schemeClr>
                </a:solidFill>
              </a:rPr>
              <a:t>Gözden Geçirme</a:t>
            </a:r>
          </a:p>
          <a:p>
            <a:pPr lvl="2"/>
            <a:r>
              <a:rPr lang="tr-TR" sz="1600" dirty="0">
                <a:solidFill>
                  <a:schemeClr val="tx1">
                    <a:lumMod val="65000"/>
                    <a:lumOff val="35000"/>
                  </a:schemeClr>
                </a:solidFill>
              </a:rPr>
              <a:t>Uygulama</a:t>
            </a:r>
          </a:p>
          <a:p>
            <a:r>
              <a:rPr lang="tr-TR" sz="2400" b="1" dirty="0">
                <a:solidFill>
                  <a:schemeClr val="tx1">
                    <a:lumMod val="65000"/>
                    <a:lumOff val="35000"/>
                  </a:schemeClr>
                </a:solidFill>
              </a:rPr>
              <a:t>Beceriler: </a:t>
            </a:r>
            <a:r>
              <a:rPr lang="tr-TR" sz="2400" dirty="0">
                <a:solidFill>
                  <a:schemeClr val="tx1">
                    <a:lumMod val="65000"/>
                    <a:lumOff val="35000"/>
                  </a:schemeClr>
                </a:solidFill>
              </a:rPr>
              <a:t>Üst düzey programlama becerileri</a:t>
            </a:r>
          </a:p>
          <a:p>
            <a:r>
              <a:rPr lang="tr-TR" sz="2400" b="1" dirty="0" err="1">
                <a:solidFill>
                  <a:schemeClr val="tx1">
                    <a:lumMod val="65000"/>
                    <a:lumOff val="35000"/>
                  </a:schemeClr>
                </a:solidFill>
              </a:rPr>
              <a:t>YTür</a:t>
            </a:r>
            <a:r>
              <a:rPr lang="tr-TR" sz="2400" b="1" dirty="0">
                <a:solidFill>
                  <a:schemeClr val="tx1">
                    <a:lumMod val="65000"/>
                    <a:lumOff val="35000"/>
                  </a:schemeClr>
                </a:solidFill>
              </a:rPr>
              <a:t>: </a:t>
            </a:r>
            <a:r>
              <a:rPr lang="tr-TR" sz="2400" dirty="0">
                <a:solidFill>
                  <a:schemeClr val="tx1">
                    <a:lumMod val="65000"/>
                    <a:lumOff val="35000"/>
                  </a:schemeClr>
                </a:solidFill>
              </a:rPr>
              <a:t>Kod tabanlı</a:t>
            </a:r>
          </a:p>
        </p:txBody>
      </p:sp>
    </p:spTree>
    <p:extLst>
      <p:ext uri="{BB962C8B-B14F-4D97-AF65-F5344CB8AC3E}">
        <p14:creationId xmlns:p14="http://schemas.microsoft.com/office/powerpoint/2010/main" val="330807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64D08-EB42-EB47-9D13-A047CD02BE2B}"/>
              </a:ext>
            </a:extLst>
          </p:cNvPr>
          <p:cNvSpPr>
            <a:spLocks noGrp="1"/>
          </p:cNvSpPr>
          <p:nvPr>
            <p:ph type="title"/>
          </p:nvPr>
        </p:nvSpPr>
        <p:spPr/>
        <p:txBody>
          <a:bodyPr/>
          <a:lstStyle/>
          <a:p>
            <a:r>
              <a:rPr lang="tr-TR" dirty="0"/>
              <a:t>Mobil Öğrenmenin Tasarımı</a:t>
            </a:r>
          </a:p>
        </p:txBody>
      </p:sp>
      <p:graphicFrame>
        <p:nvGraphicFramePr>
          <p:cNvPr id="7" name="Content Placeholder 6">
            <a:extLst>
              <a:ext uri="{FF2B5EF4-FFF2-40B4-BE49-F238E27FC236}">
                <a16:creationId xmlns:a16="http://schemas.microsoft.com/office/drawing/2014/main" id="{7D0BDC27-1BBD-8241-8C2D-D8824E65AB52}"/>
              </a:ext>
            </a:extLst>
          </p:cNvPr>
          <p:cNvGraphicFramePr>
            <a:graphicFrameLocks noGrp="1"/>
          </p:cNvGraphicFramePr>
          <p:nvPr>
            <p:ph idx="1"/>
            <p:extLst>
              <p:ext uri="{D42A27DB-BD31-4B8C-83A1-F6EECF244321}">
                <p14:modId xmlns:p14="http://schemas.microsoft.com/office/powerpoint/2010/main" val="2322291295"/>
              </p:ext>
            </p:extLst>
          </p:nvPr>
        </p:nvGraphicFramePr>
        <p:xfrm>
          <a:off x="1268361" y="2256503"/>
          <a:ext cx="9657735" cy="3463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B08B1B31-2B3D-E042-A9BC-A447E83BEEE6}"/>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9BFF3E45-1DB3-A54E-AFCC-B3E5FB00CE50}"/>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9D9087F2-1A5C-0E45-A613-A0D6C2B42E50}"/>
              </a:ext>
            </a:extLst>
          </p:cNvPr>
          <p:cNvSpPr>
            <a:spLocks noGrp="1"/>
          </p:cNvSpPr>
          <p:nvPr>
            <p:ph type="sldNum" sz="quarter" idx="12"/>
          </p:nvPr>
        </p:nvSpPr>
        <p:spPr/>
        <p:txBody>
          <a:bodyPr/>
          <a:lstStyle/>
          <a:p>
            <a:fld id="{21BDECD0-44A4-40B4-8A9E-AC2682E4C7A3}" type="slidenum">
              <a:rPr lang="en-US" smtClean="0"/>
              <a:pPr/>
              <a:t>4</a:t>
            </a:fld>
            <a:endParaRPr lang="en-US"/>
          </a:p>
        </p:txBody>
      </p:sp>
    </p:spTree>
    <p:extLst>
      <p:ext uri="{BB962C8B-B14F-4D97-AF65-F5344CB8AC3E}">
        <p14:creationId xmlns:p14="http://schemas.microsoft.com/office/powerpoint/2010/main" val="2155726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chemeClr val="accent2"/>
                </a:solidFill>
              </a:rPr>
              <a:t>Codecademy</a:t>
            </a:r>
            <a:endParaRPr lang="tr-TR" dirty="0"/>
          </a:p>
        </p:txBody>
      </p:sp>
      <p:sp>
        <p:nvSpPr>
          <p:cNvPr id="5" name="Veri Yer Tutucusu 4"/>
          <p:cNvSpPr>
            <a:spLocks noGrp="1"/>
          </p:cNvSpPr>
          <p:nvPr>
            <p:ph type="dt" sz="half" idx="10"/>
          </p:nvPr>
        </p:nvSpPr>
        <p:spPr/>
        <p:txBody>
          <a:bodyPr/>
          <a:lstStyle/>
          <a:p>
            <a:r>
              <a:rPr lang="en-US"/>
              <a:t>© 2018</a:t>
            </a:r>
            <a:endParaRPr lang="en-US" dirty="0"/>
          </a:p>
        </p:txBody>
      </p:sp>
      <p:sp>
        <p:nvSpPr>
          <p:cNvPr id="6" name="Altbilgi Yer Tutucusu 5"/>
          <p:cNvSpPr>
            <a:spLocks noGrp="1"/>
          </p:cNvSpPr>
          <p:nvPr>
            <p:ph type="ftr" sz="quarter" idx="11"/>
          </p:nvPr>
        </p:nvSpPr>
        <p:spPr/>
        <p:txBody>
          <a:bodyPr/>
          <a:lstStyle/>
          <a:p>
            <a:r>
              <a:rPr lang="tr-TR"/>
              <a:t>Kuramdan Uygulamaya Programlama Öğretimi</a:t>
            </a:r>
            <a:endParaRPr lang="en-US" dirty="0"/>
          </a:p>
        </p:txBody>
      </p:sp>
      <p:sp>
        <p:nvSpPr>
          <p:cNvPr id="7" name="Slayt Numarası Yer Tutucusu 6"/>
          <p:cNvSpPr>
            <a:spLocks noGrp="1"/>
          </p:cNvSpPr>
          <p:nvPr>
            <p:ph type="sldNum" sz="quarter" idx="12"/>
          </p:nvPr>
        </p:nvSpPr>
        <p:spPr/>
        <p:txBody>
          <a:bodyPr/>
          <a:lstStyle/>
          <a:p>
            <a:fld id="{21BDECD0-44A4-40B4-8A9E-AC2682E4C7A3}" type="slidenum">
              <a:rPr lang="en-US" smtClean="0"/>
              <a:t>40</a:t>
            </a:fld>
            <a:endParaRPr lang="en-US"/>
          </a:p>
        </p:txBody>
      </p:sp>
      <p:pic>
        <p:nvPicPr>
          <p:cNvPr id="8" name="Picture 54"/>
          <p:cNvPicPr>
            <a:picLocks noGrp="1"/>
          </p:cNvPicPr>
          <p:nvPr>
            <p:ph sz="half" idx="1"/>
          </p:nvPr>
        </p:nvPicPr>
        <p:blipFill rotWithShape="1">
          <a:blip r:embed="rId2" cstate="print">
            <a:extLst>
              <a:ext uri="{28A0092B-C50C-407E-A947-70E740481C1C}">
                <a14:useLocalDpi xmlns:a14="http://schemas.microsoft.com/office/drawing/2010/main" val="0"/>
              </a:ext>
            </a:extLst>
          </a:blip>
          <a:srcRect t="10151"/>
          <a:stretch/>
        </p:blipFill>
        <p:spPr bwMode="auto">
          <a:xfrm>
            <a:off x="1957254" y="2067831"/>
            <a:ext cx="2771265" cy="3904602"/>
          </a:xfrm>
          <a:prstGeom prst="rect">
            <a:avLst/>
          </a:prstGeom>
          <a:ln>
            <a:noFill/>
          </a:ln>
          <a:extLst>
            <a:ext uri="{53640926-AAD7-44D8-BBD7-CCE9431645EC}">
              <a14:shadowObscured xmlns:a14="http://schemas.microsoft.com/office/drawing/2010/main"/>
            </a:ext>
          </a:extLst>
        </p:spPr>
      </p:pic>
      <p:sp>
        <p:nvSpPr>
          <p:cNvPr id="9" name="İçerik Yer Tutucusu 10">
            <a:extLst>
              <a:ext uri="{FF2B5EF4-FFF2-40B4-BE49-F238E27FC236}">
                <a16:creationId xmlns:a16="http://schemas.microsoft.com/office/drawing/2014/main" id="{A72108E6-3D85-ED4E-947C-8A70CC91E8DA}"/>
              </a:ext>
            </a:extLst>
          </p:cNvPr>
          <p:cNvSpPr>
            <a:spLocks noGrp="1"/>
          </p:cNvSpPr>
          <p:nvPr>
            <p:ph sz="half" idx="2"/>
          </p:nvPr>
        </p:nvSpPr>
        <p:spPr/>
        <p:txBody>
          <a:bodyPr anchor="ctr">
            <a:normAutofit/>
          </a:bodyPr>
          <a:lstStyle/>
          <a:p>
            <a:r>
              <a:rPr lang="tr-TR" b="1" dirty="0">
                <a:solidFill>
                  <a:schemeClr val="tx1">
                    <a:lumMod val="65000"/>
                    <a:lumOff val="35000"/>
                  </a:schemeClr>
                </a:solidFill>
              </a:rPr>
              <a:t>Dil Desteği: </a:t>
            </a:r>
            <a:r>
              <a:rPr lang="tr-TR" dirty="0">
                <a:solidFill>
                  <a:schemeClr val="tx1">
                    <a:lumMod val="65000"/>
                    <a:lumOff val="35000"/>
                  </a:schemeClr>
                </a:solidFill>
              </a:rPr>
              <a:t>Yok</a:t>
            </a:r>
          </a:p>
          <a:p>
            <a:r>
              <a:rPr lang="tr-TR" b="1" dirty="0">
                <a:solidFill>
                  <a:schemeClr val="tx1">
                    <a:lumMod val="65000"/>
                    <a:lumOff val="35000"/>
                  </a:schemeClr>
                </a:solidFill>
              </a:rPr>
              <a:t>Ücret: </a:t>
            </a:r>
            <a:r>
              <a:rPr lang="tr-TR" dirty="0">
                <a:solidFill>
                  <a:schemeClr val="tx1">
                    <a:lumMod val="65000"/>
                    <a:lumOff val="35000"/>
                  </a:schemeClr>
                </a:solidFill>
              </a:rPr>
              <a:t>Kısmen ücretli </a:t>
            </a:r>
            <a:r>
              <a:rPr lang="tr-TR" sz="2000" dirty="0">
                <a:solidFill>
                  <a:schemeClr val="tx1">
                    <a:lumMod val="65000"/>
                    <a:lumOff val="35000"/>
                  </a:schemeClr>
                </a:solidFill>
              </a:rPr>
              <a:t>(Giriş dersleri ücretsiz) </a:t>
            </a:r>
          </a:p>
          <a:p>
            <a:pPr lvl="1"/>
            <a:r>
              <a:rPr lang="tr-TR" dirty="0">
                <a:solidFill>
                  <a:schemeClr val="tx1">
                    <a:lumMod val="65000"/>
                    <a:lumOff val="35000"/>
                  </a:schemeClr>
                </a:solidFill>
              </a:rPr>
              <a:t>Ücretsiz: HTML, CSS ve </a:t>
            </a:r>
            <a:r>
              <a:rPr lang="tr-TR" dirty="0" err="1">
                <a:solidFill>
                  <a:schemeClr val="tx1">
                    <a:lumMod val="65000"/>
                    <a:lumOff val="35000"/>
                  </a:schemeClr>
                </a:solidFill>
              </a:rPr>
              <a:t>Python</a:t>
            </a:r>
            <a:r>
              <a:rPr lang="tr-TR" dirty="0">
                <a:solidFill>
                  <a:schemeClr val="tx1">
                    <a:lumMod val="65000"/>
                    <a:lumOff val="35000"/>
                  </a:schemeClr>
                </a:solidFill>
              </a:rPr>
              <a:t> </a:t>
            </a:r>
          </a:p>
          <a:p>
            <a:pPr lvl="1"/>
            <a:r>
              <a:rPr lang="tr-TR" dirty="0">
                <a:solidFill>
                  <a:schemeClr val="tx1">
                    <a:lumMod val="65000"/>
                    <a:lumOff val="35000"/>
                  </a:schemeClr>
                </a:solidFill>
              </a:rPr>
              <a:t>Ücretli: </a:t>
            </a:r>
            <a:r>
              <a:rPr lang="tr-TR" dirty="0" err="1">
                <a:solidFill>
                  <a:schemeClr val="tx1">
                    <a:lumMod val="65000"/>
                    <a:lumOff val="35000"/>
                  </a:schemeClr>
                </a:solidFill>
              </a:rPr>
              <a:t>JavaScript</a:t>
            </a:r>
            <a:r>
              <a:rPr lang="tr-TR" dirty="0">
                <a:solidFill>
                  <a:schemeClr val="tx1">
                    <a:lumMod val="65000"/>
                    <a:lumOff val="35000"/>
                  </a:schemeClr>
                </a:solidFill>
              </a:rPr>
              <a:t>, Machine Learning, </a:t>
            </a:r>
            <a:r>
              <a:rPr lang="tr-TR" dirty="0" err="1">
                <a:solidFill>
                  <a:schemeClr val="tx1">
                    <a:lumMod val="65000"/>
                    <a:lumOff val="35000"/>
                  </a:schemeClr>
                </a:solidFill>
              </a:rPr>
              <a:t>Blockchain</a:t>
            </a:r>
            <a:r>
              <a:rPr lang="tr-TR" dirty="0">
                <a:solidFill>
                  <a:schemeClr val="tx1">
                    <a:lumMod val="65000"/>
                    <a:lumOff val="35000"/>
                  </a:schemeClr>
                </a:solidFill>
              </a:rPr>
              <a:t>, Java, SQL, </a:t>
            </a:r>
            <a:r>
              <a:rPr lang="tr-TR" dirty="0" err="1">
                <a:solidFill>
                  <a:schemeClr val="tx1">
                    <a:lumMod val="65000"/>
                    <a:lumOff val="35000"/>
                  </a:schemeClr>
                </a:solidFill>
              </a:rPr>
              <a:t>jQuery</a:t>
            </a:r>
            <a:r>
              <a:rPr lang="tr-TR" dirty="0">
                <a:solidFill>
                  <a:schemeClr val="tx1">
                    <a:lumMod val="65000"/>
                    <a:lumOff val="35000"/>
                  </a:schemeClr>
                </a:solidFill>
              </a:rPr>
              <a:t>, </a:t>
            </a:r>
            <a:r>
              <a:rPr lang="tr-TR" dirty="0" err="1">
                <a:solidFill>
                  <a:schemeClr val="tx1">
                    <a:lumMod val="65000"/>
                    <a:lumOff val="35000"/>
                  </a:schemeClr>
                </a:solidFill>
              </a:rPr>
              <a:t>Ruby</a:t>
            </a:r>
            <a:endParaRPr lang="tr-TR" dirty="0">
              <a:solidFill>
                <a:schemeClr val="tx1">
                  <a:lumMod val="65000"/>
                  <a:lumOff val="35000"/>
                </a:schemeClr>
              </a:solidFill>
            </a:endParaRPr>
          </a:p>
          <a:p>
            <a:r>
              <a:rPr lang="tr-TR" b="1" dirty="0">
                <a:solidFill>
                  <a:schemeClr val="tx1">
                    <a:lumMod val="65000"/>
                    <a:lumOff val="35000"/>
                  </a:schemeClr>
                </a:solidFill>
              </a:rPr>
              <a:t>Kullanım Kolaylığı: </a:t>
            </a:r>
            <a:r>
              <a:rPr lang="tr-TR" dirty="0">
                <a:solidFill>
                  <a:schemeClr val="tx1">
                    <a:lumMod val="65000"/>
                    <a:lumOff val="35000"/>
                  </a:schemeClr>
                </a:solidFill>
              </a:rPr>
              <a:t>Kolay</a:t>
            </a:r>
          </a:p>
          <a:p>
            <a:r>
              <a:rPr lang="tr-TR" b="1" dirty="0">
                <a:solidFill>
                  <a:schemeClr val="tx1">
                    <a:lumMod val="65000"/>
                    <a:lumOff val="35000"/>
                  </a:schemeClr>
                </a:solidFill>
              </a:rPr>
              <a:t>Platform: </a:t>
            </a:r>
            <a:r>
              <a:rPr lang="tr-TR" dirty="0" err="1">
                <a:solidFill>
                  <a:schemeClr val="tx1">
                    <a:lumMod val="65000"/>
                    <a:lumOff val="35000"/>
                  </a:schemeClr>
                </a:solidFill>
              </a:rPr>
              <a:t>Android</a:t>
            </a:r>
            <a:r>
              <a:rPr lang="tr-TR" dirty="0">
                <a:solidFill>
                  <a:schemeClr val="tx1">
                    <a:lumMod val="65000"/>
                    <a:lumOff val="35000"/>
                  </a:schemeClr>
                </a:solidFill>
              </a:rPr>
              <a:t> / Web</a:t>
            </a:r>
          </a:p>
        </p:txBody>
      </p:sp>
    </p:spTree>
    <p:extLst>
      <p:ext uri="{BB962C8B-B14F-4D97-AF65-F5344CB8AC3E}">
        <p14:creationId xmlns:p14="http://schemas.microsoft.com/office/powerpoint/2010/main" val="2109874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68167-B09A-374E-890C-368BAB2DFB40}"/>
              </a:ext>
            </a:extLst>
          </p:cNvPr>
          <p:cNvSpPr>
            <a:spLocks noGrp="1"/>
          </p:cNvSpPr>
          <p:nvPr>
            <p:ph type="title"/>
          </p:nvPr>
        </p:nvSpPr>
        <p:spPr/>
        <p:txBody>
          <a:bodyPr/>
          <a:lstStyle/>
          <a:p>
            <a:r>
              <a:rPr lang="tr-TR" dirty="0"/>
              <a:t>Sonuç</a:t>
            </a:r>
          </a:p>
        </p:txBody>
      </p:sp>
      <p:graphicFrame>
        <p:nvGraphicFramePr>
          <p:cNvPr id="8" name="Content Placeholder 7">
            <a:extLst>
              <a:ext uri="{FF2B5EF4-FFF2-40B4-BE49-F238E27FC236}">
                <a16:creationId xmlns:a16="http://schemas.microsoft.com/office/drawing/2014/main" id="{47FDF856-C0B3-1244-9602-E3D1F5ABA1D1}"/>
              </a:ext>
            </a:extLst>
          </p:cNvPr>
          <p:cNvGraphicFramePr>
            <a:graphicFrameLocks noGrp="1"/>
          </p:cNvGraphicFramePr>
          <p:nvPr>
            <p:ph sz="half" idx="1"/>
            <p:extLst>
              <p:ext uri="{D42A27DB-BD31-4B8C-83A1-F6EECF244321}">
                <p14:modId xmlns:p14="http://schemas.microsoft.com/office/powerpoint/2010/main" val="1068407609"/>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8">
            <a:extLst>
              <a:ext uri="{FF2B5EF4-FFF2-40B4-BE49-F238E27FC236}">
                <a16:creationId xmlns:a16="http://schemas.microsoft.com/office/drawing/2014/main" id="{2080D630-7D21-EA45-ADF3-54995C0DD896}"/>
              </a:ext>
            </a:extLst>
          </p:cNvPr>
          <p:cNvSpPr>
            <a:spLocks noGrp="1"/>
          </p:cNvSpPr>
          <p:nvPr>
            <p:ph sz="half" idx="2"/>
          </p:nvPr>
        </p:nvSpPr>
        <p:spPr/>
        <p:txBody>
          <a:bodyPr anchor="ctr"/>
          <a:lstStyle/>
          <a:p>
            <a:r>
              <a:rPr lang="tr-TR" b="1" dirty="0"/>
              <a:t>Ulusal hedef: </a:t>
            </a:r>
            <a:r>
              <a:rPr lang="tr-TR" dirty="0"/>
              <a:t>Yazılım alanında yetişmiş insan gücüne ulaşmak </a:t>
            </a:r>
          </a:p>
          <a:p>
            <a:r>
              <a:rPr lang="tr-TR" dirty="0"/>
              <a:t>Erken çocukluktan itibaren programlama öğretimi</a:t>
            </a:r>
          </a:p>
          <a:p>
            <a:r>
              <a:rPr lang="tr-TR" dirty="0"/>
              <a:t>Programlama öğretiminde bilgi ve iletişim teknolojilerinin önemi</a:t>
            </a:r>
          </a:p>
          <a:p>
            <a:pPr marL="0" indent="0">
              <a:buNone/>
            </a:pPr>
            <a:endParaRPr lang="tr-TR" dirty="0"/>
          </a:p>
        </p:txBody>
      </p:sp>
      <p:sp>
        <p:nvSpPr>
          <p:cNvPr id="4" name="Date Placeholder 3">
            <a:extLst>
              <a:ext uri="{FF2B5EF4-FFF2-40B4-BE49-F238E27FC236}">
                <a16:creationId xmlns:a16="http://schemas.microsoft.com/office/drawing/2014/main" id="{9B7547C6-C333-FD48-82A0-4E39431F0E5B}"/>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F3B02E53-51CC-3F4F-9B29-769BDBA6EEFB}"/>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702784E0-7D0C-5B4B-9050-5DC2443B37A7}"/>
              </a:ext>
            </a:extLst>
          </p:cNvPr>
          <p:cNvSpPr>
            <a:spLocks noGrp="1"/>
          </p:cNvSpPr>
          <p:nvPr>
            <p:ph type="sldNum" sz="quarter" idx="12"/>
          </p:nvPr>
        </p:nvSpPr>
        <p:spPr/>
        <p:txBody>
          <a:bodyPr/>
          <a:lstStyle/>
          <a:p>
            <a:fld id="{21BDECD0-44A4-40B4-8A9E-AC2682E4C7A3}" type="slidenum">
              <a:rPr lang="en-US" smtClean="0"/>
              <a:pPr/>
              <a:t>41</a:t>
            </a:fld>
            <a:endParaRPr lang="en-US"/>
          </a:p>
        </p:txBody>
      </p:sp>
    </p:spTree>
    <p:extLst>
      <p:ext uri="{BB962C8B-B14F-4D97-AF65-F5344CB8AC3E}">
        <p14:creationId xmlns:p14="http://schemas.microsoft.com/office/powerpoint/2010/main" val="3222275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D5CCCF-9988-D346-B654-BEAB62D825C8}"/>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66C3BB6D-D91C-9049-8087-76210E87B565}"/>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BE6F4C34-A788-F840-B627-77FE8C2AC8A6}"/>
              </a:ext>
            </a:extLst>
          </p:cNvPr>
          <p:cNvSpPr>
            <a:spLocks noGrp="1"/>
          </p:cNvSpPr>
          <p:nvPr>
            <p:ph type="sldNum" sz="quarter" idx="12"/>
          </p:nvPr>
        </p:nvSpPr>
        <p:spPr/>
        <p:txBody>
          <a:bodyPr/>
          <a:lstStyle/>
          <a:p>
            <a:fld id="{21BDECD0-44A4-40B4-8A9E-AC2682E4C7A3}" type="slidenum">
              <a:rPr lang="en-US" smtClean="0"/>
              <a:pPr/>
              <a:t>42</a:t>
            </a:fld>
            <a:endParaRPr lang="en-US"/>
          </a:p>
        </p:txBody>
      </p:sp>
      <p:graphicFrame>
        <p:nvGraphicFramePr>
          <p:cNvPr id="7" name="Table 6">
            <a:extLst>
              <a:ext uri="{FF2B5EF4-FFF2-40B4-BE49-F238E27FC236}">
                <a16:creationId xmlns:a16="http://schemas.microsoft.com/office/drawing/2014/main" id="{57E4F033-0513-A647-91BB-563044B34F63}"/>
              </a:ext>
            </a:extLst>
          </p:cNvPr>
          <p:cNvGraphicFramePr>
            <a:graphicFrameLocks noGrp="1"/>
          </p:cNvGraphicFramePr>
          <p:nvPr>
            <p:extLst>
              <p:ext uri="{D42A27DB-BD31-4B8C-83A1-F6EECF244321}">
                <p14:modId xmlns:p14="http://schemas.microsoft.com/office/powerpoint/2010/main" val="3715199286"/>
              </p:ext>
            </p:extLst>
          </p:nvPr>
        </p:nvGraphicFramePr>
        <p:xfrm>
          <a:off x="2062316" y="320880"/>
          <a:ext cx="8261555" cy="5814452"/>
        </p:xfrm>
        <a:graphic>
          <a:graphicData uri="http://schemas.openxmlformats.org/drawingml/2006/table">
            <a:tbl>
              <a:tblPr firstRow="1" bandRow="1">
                <a:tableStyleId>{21E4AEA4-8DFA-4A89-87EB-49C32662AFE0}</a:tableStyleId>
              </a:tblPr>
              <a:tblGrid>
                <a:gridCol w="1620259">
                  <a:extLst>
                    <a:ext uri="{9D8B030D-6E8A-4147-A177-3AD203B41FA5}">
                      <a16:colId xmlns:a16="http://schemas.microsoft.com/office/drawing/2014/main" val="1776586562"/>
                    </a:ext>
                  </a:extLst>
                </a:gridCol>
                <a:gridCol w="6641296">
                  <a:extLst>
                    <a:ext uri="{9D8B030D-6E8A-4147-A177-3AD203B41FA5}">
                      <a16:colId xmlns:a16="http://schemas.microsoft.com/office/drawing/2014/main" val="1455514664"/>
                    </a:ext>
                  </a:extLst>
                </a:gridCol>
              </a:tblGrid>
              <a:tr h="571362">
                <a:tc gridSpan="2">
                  <a:txBody>
                    <a:bodyPr/>
                    <a:lstStyle/>
                    <a:p>
                      <a:pPr algn="ctr"/>
                      <a:r>
                        <a:rPr lang="tr-TR" sz="2800" b="1" dirty="0"/>
                        <a:t>Mobil Uygulamalar</a:t>
                      </a:r>
                    </a:p>
                  </a:txBody>
                  <a:tcPr/>
                </a:tc>
                <a:tc hMerge="1">
                  <a:txBody>
                    <a:bodyPr/>
                    <a:lstStyle/>
                    <a:p>
                      <a:endParaRPr lang="tr-TR" dirty="0"/>
                    </a:p>
                  </a:txBody>
                  <a:tcPr/>
                </a:tc>
                <a:extLst>
                  <a:ext uri="{0D108BD9-81ED-4DB2-BD59-A6C34878D82A}">
                    <a16:rowId xmlns:a16="http://schemas.microsoft.com/office/drawing/2014/main" val="3970221478"/>
                  </a:ext>
                </a:extLst>
              </a:tr>
              <a:tr h="2218229">
                <a:tc>
                  <a:txBody>
                    <a:bodyPr/>
                    <a:lstStyle/>
                    <a:p>
                      <a:r>
                        <a:rPr lang="tr-TR" dirty="0"/>
                        <a:t>Okulöncesi</a:t>
                      </a:r>
                    </a:p>
                  </a:txBody>
                  <a:tcPr/>
                </a:tc>
                <a:tc>
                  <a:txBody>
                    <a:bodyPr/>
                    <a:lstStyle/>
                    <a:p>
                      <a:r>
                        <a:rPr lang="tr-TR" dirty="0"/>
                        <a:t>Oyun tabanlı </a:t>
                      </a:r>
                    </a:p>
                    <a:p>
                      <a:r>
                        <a:rPr lang="tr-TR" dirty="0"/>
                        <a:t>Okuryazarlık gerektirmeyen</a:t>
                      </a:r>
                    </a:p>
                    <a:p>
                      <a:r>
                        <a:rPr lang="tr-TR" dirty="0"/>
                        <a:t>Görsel içeren kod tuğlaları</a:t>
                      </a:r>
                    </a:p>
                    <a:p>
                      <a:r>
                        <a:rPr lang="tr-TR" dirty="0"/>
                        <a:t>Bilgi </a:t>
                      </a:r>
                      <a:r>
                        <a:rPr lang="tr-TR" dirty="0" err="1"/>
                        <a:t>işlemsel</a:t>
                      </a:r>
                      <a:r>
                        <a:rPr lang="tr-TR" dirty="0"/>
                        <a:t> düşünme ve </a:t>
                      </a:r>
                      <a:r>
                        <a:rPr lang="tr-TR" dirty="0" err="1"/>
                        <a:t>algoritmik</a:t>
                      </a:r>
                      <a:r>
                        <a:rPr lang="tr-TR" dirty="0"/>
                        <a:t> düşünmeye odaklanan </a:t>
                      </a:r>
                    </a:p>
                    <a:p>
                      <a:r>
                        <a:rPr lang="tr-TR" sz="1800" kern="1200" dirty="0">
                          <a:effectLst/>
                        </a:rPr>
                        <a:t>Sıralama, tekrarlama ve basit algoritmalar kurma gibi temel programlama becerileri</a:t>
                      </a:r>
                    </a:p>
                    <a:p>
                      <a:r>
                        <a:rPr lang="tr-TR" sz="1800" kern="1200" dirty="0">
                          <a:effectLst/>
                        </a:rPr>
                        <a:t>Yapboz tabanlı</a:t>
                      </a:r>
                      <a:endParaRPr lang="tr-TR" dirty="0"/>
                    </a:p>
                  </a:txBody>
                  <a:tcPr/>
                </a:tc>
                <a:extLst>
                  <a:ext uri="{0D108BD9-81ED-4DB2-BD59-A6C34878D82A}">
                    <a16:rowId xmlns:a16="http://schemas.microsoft.com/office/drawing/2014/main" val="2312858674"/>
                  </a:ext>
                </a:extLst>
              </a:tr>
              <a:tr h="1008287">
                <a:tc>
                  <a:txBody>
                    <a:bodyPr/>
                    <a:lstStyle/>
                    <a:p>
                      <a:r>
                        <a:rPr lang="tr-TR" dirty="0"/>
                        <a:t>İlkokul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Görsel içeren kod tuğlalarından metin içeren kod bloklarına geçiş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Karar yapıları, döngüleri, test etme, hata ayıklama</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Yapboz tabanlıdan blok tabanlıya geçiş</a:t>
                      </a:r>
                    </a:p>
                  </a:txBody>
                  <a:tcPr/>
                </a:tc>
                <a:extLst>
                  <a:ext uri="{0D108BD9-81ED-4DB2-BD59-A6C34878D82A}">
                    <a16:rowId xmlns:a16="http://schemas.microsoft.com/office/drawing/2014/main" val="286957907"/>
                  </a:ext>
                </a:extLst>
              </a:tr>
              <a:tr h="1008287">
                <a:tc>
                  <a:txBody>
                    <a:bodyPr/>
                    <a:lstStyle/>
                    <a:p>
                      <a:r>
                        <a:rPr lang="tr-TR" dirty="0"/>
                        <a:t>Ortaokul</a:t>
                      </a:r>
                    </a:p>
                  </a:txBody>
                  <a:tcPr/>
                </a:tc>
                <a:tc>
                  <a:txBody>
                    <a:bodyPr/>
                    <a:lstStyle/>
                    <a:p>
                      <a:r>
                        <a:rPr lang="tr-TR" dirty="0"/>
                        <a:t>Esnek öğrenme ortamları</a:t>
                      </a:r>
                    </a:p>
                    <a:p>
                      <a:r>
                        <a:rPr lang="tr-TR" dirty="0"/>
                        <a:t>Yaratıcılık ve üretime dayalı etkinlikler</a:t>
                      </a:r>
                    </a:p>
                    <a:p>
                      <a:r>
                        <a:rPr lang="tr-TR" dirty="0"/>
                        <a:t>Blok tabanlı</a:t>
                      </a:r>
                    </a:p>
                  </a:txBody>
                  <a:tcPr/>
                </a:tc>
                <a:extLst>
                  <a:ext uri="{0D108BD9-81ED-4DB2-BD59-A6C34878D82A}">
                    <a16:rowId xmlns:a16="http://schemas.microsoft.com/office/drawing/2014/main" val="2471167393"/>
                  </a:ext>
                </a:extLst>
              </a:tr>
              <a:tr h="1008287">
                <a:tc>
                  <a:txBody>
                    <a:bodyPr/>
                    <a:lstStyle/>
                    <a:p>
                      <a:r>
                        <a:rPr lang="tr-TR" dirty="0"/>
                        <a:t>Lise</a:t>
                      </a:r>
                    </a:p>
                  </a:txBody>
                  <a:tcPr/>
                </a:tc>
                <a:tc>
                  <a:txBody>
                    <a:bodyPr/>
                    <a:lstStyle/>
                    <a:p>
                      <a:r>
                        <a:rPr lang="tr-TR" dirty="0"/>
                        <a:t>Gereksinim tabanlı uygulamalar</a:t>
                      </a:r>
                    </a:p>
                    <a:p>
                      <a:r>
                        <a:rPr lang="tr-TR" dirty="0"/>
                        <a:t>Çevrimiçi kurslar</a:t>
                      </a:r>
                    </a:p>
                    <a:p>
                      <a:r>
                        <a:rPr lang="tr-TR" dirty="0"/>
                        <a:t>Metin tabanlı programlama</a:t>
                      </a:r>
                    </a:p>
                  </a:txBody>
                  <a:tcPr/>
                </a:tc>
                <a:extLst>
                  <a:ext uri="{0D108BD9-81ED-4DB2-BD59-A6C34878D82A}">
                    <a16:rowId xmlns:a16="http://schemas.microsoft.com/office/drawing/2014/main" val="1150813756"/>
                  </a:ext>
                </a:extLst>
              </a:tr>
            </a:tbl>
          </a:graphicData>
        </a:graphic>
      </p:graphicFrame>
    </p:spTree>
    <p:extLst>
      <p:ext uri="{BB962C8B-B14F-4D97-AF65-F5344CB8AC3E}">
        <p14:creationId xmlns:p14="http://schemas.microsoft.com/office/powerpoint/2010/main" val="248297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B506-5EE0-B54A-8DEC-4788C61F9ADD}"/>
              </a:ext>
            </a:extLst>
          </p:cNvPr>
          <p:cNvSpPr>
            <a:spLocks noGrp="1"/>
          </p:cNvSpPr>
          <p:nvPr>
            <p:ph type="title"/>
          </p:nvPr>
        </p:nvSpPr>
        <p:spPr/>
        <p:txBody>
          <a:bodyPr/>
          <a:lstStyle/>
          <a:p>
            <a:br>
              <a:rPr lang="tr-TR" dirty="0"/>
            </a:br>
            <a:r>
              <a:rPr lang="tr-TR" dirty="0"/>
              <a:t>Mobil Öğrenme</a:t>
            </a:r>
          </a:p>
        </p:txBody>
      </p:sp>
      <p:graphicFrame>
        <p:nvGraphicFramePr>
          <p:cNvPr id="8" name="Content Placeholder 7">
            <a:extLst>
              <a:ext uri="{FF2B5EF4-FFF2-40B4-BE49-F238E27FC236}">
                <a16:creationId xmlns:a16="http://schemas.microsoft.com/office/drawing/2014/main" id="{625328AD-DD63-0F42-BF21-87FCD0D47B2D}"/>
              </a:ext>
            </a:extLst>
          </p:cNvPr>
          <p:cNvGraphicFramePr>
            <a:graphicFrameLocks noGrp="1"/>
          </p:cNvGraphicFramePr>
          <p:nvPr>
            <p:ph idx="1"/>
            <p:extLst>
              <p:ext uri="{D42A27DB-BD31-4B8C-83A1-F6EECF244321}">
                <p14:modId xmlns:p14="http://schemas.microsoft.com/office/powerpoint/2010/main" val="227336987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689D989F-D5FA-B842-AC09-747BA963C7C0}"/>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41366F23-3C2D-C844-8318-1E03D702B960}"/>
              </a:ext>
            </a:extLst>
          </p:cNvPr>
          <p:cNvSpPr>
            <a:spLocks noGrp="1"/>
          </p:cNvSpPr>
          <p:nvPr>
            <p:ph type="ftr" sz="quarter" idx="11"/>
          </p:nvPr>
        </p:nvSpPr>
        <p:spPr/>
        <p:txBody>
          <a:bodyPr/>
          <a:lstStyle/>
          <a:p>
            <a:r>
              <a:rPr lang="tr-TR" dirty="0"/>
              <a:t>Kuramdan Uygulamaya Programlama Öğretimi</a:t>
            </a:r>
            <a:endParaRPr lang="en-US" dirty="0"/>
          </a:p>
        </p:txBody>
      </p:sp>
      <p:sp>
        <p:nvSpPr>
          <p:cNvPr id="6" name="Slide Number Placeholder 5">
            <a:extLst>
              <a:ext uri="{FF2B5EF4-FFF2-40B4-BE49-F238E27FC236}">
                <a16:creationId xmlns:a16="http://schemas.microsoft.com/office/drawing/2014/main" id="{4ED640F8-3981-694E-A879-70243A5B50E1}"/>
              </a:ext>
            </a:extLst>
          </p:cNvPr>
          <p:cNvSpPr>
            <a:spLocks noGrp="1"/>
          </p:cNvSpPr>
          <p:nvPr>
            <p:ph type="sldNum" sz="quarter" idx="12"/>
          </p:nvPr>
        </p:nvSpPr>
        <p:spPr/>
        <p:txBody>
          <a:bodyPr/>
          <a:lstStyle/>
          <a:p>
            <a:fld id="{21BDECD0-44A4-40B4-8A9E-AC2682E4C7A3}" type="slidenum">
              <a:rPr lang="en-US" smtClean="0"/>
              <a:pPr/>
              <a:t>5</a:t>
            </a:fld>
            <a:endParaRPr lang="en-US"/>
          </a:p>
        </p:txBody>
      </p:sp>
    </p:spTree>
    <p:extLst>
      <p:ext uri="{BB962C8B-B14F-4D97-AF65-F5344CB8AC3E}">
        <p14:creationId xmlns:p14="http://schemas.microsoft.com/office/powerpoint/2010/main" val="3046303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C2E49-0175-3440-AB5C-937328E17CB0}"/>
              </a:ext>
            </a:extLst>
          </p:cNvPr>
          <p:cNvSpPr>
            <a:spLocks noGrp="1"/>
          </p:cNvSpPr>
          <p:nvPr>
            <p:ph type="title"/>
          </p:nvPr>
        </p:nvSpPr>
        <p:spPr/>
        <p:txBody>
          <a:bodyPr/>
          <a:lstStyle/>
          <a:p>
            <a:r>
              <a:rPr lang="tr-TR" dirty="0"/>
              <a:t>Etkili Mobil Öğrenme Deneyimi için..</a:t>
            </a:r>
          </a:p>
        </p:txBody>
      </p:sp>
      <p:graphicFrame>
        <p:nvGraphicFramePr>
          <p:cNvPr id="7" name="Content Placeholder 6">
            <a:extLst>
              <a:ext uri="{FF2B5EF4-FFF2-40B4-BE49-F238E27FC236}">
                <a16:creationId xmlns:a16="http://schemas.microsoft.com/office/drawing/2014/main" id="{E379CC83-2808-D449-BE43-066F544E1890}"/>
              </a:ext>
            </a:extLst>
          </p:cNvPr>
          <p:cNvGraphicFramePr>
            <a:graphicFrameLocks noGrp="1"/>
          </p:cNvGraphicFramePr>
          <p:nvPr>
            <p:ph idx="1"/>
            <p:extLst>
              <p:ext uri="{D42A27DB-BD31-4B8C-83A1-F6EECF244321}">
                <p14:modId xmlns:p14="http://schemas.microsoft.com/office/powerpoint/2010/main" val="39346016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46AB5747-E4FF-CF4C-8524-3FCD1318C3EC}"/>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13446650-46FA-5E46-9A61-891AEF317359}"/>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9EF0E2BB-E454-0944-8488-FFD698D4A73F}"/>
              </a:ext>
            </a:extLst>
          </p:cNvPr>
          <p:cNvSpPr>
            <a:spLocks noGrp="1"/>
          </p:cNvSpPr>
          <p:nvPr>
            <p:ph type="sldNum" sz="quarter" idx="12"/>
          </p:nvPr>
        </p:nvSpPr>
        <p:spPr/>
        <p:txBody>
          <a:bodyPr/>
          <a:lstStyle/>
          <a:p>
            <a:fld id="{21BDECD0-44A4-40B4-8A9E-AC2682E4C7A3}" type="slidenum">
              <a:rPr lang="en-US" smtClean="0"/>
              <a:pPr/>
              <a:t>6</a:t>
            </a:fld>
            <a:endParaRPr lang="en-US"/>
          </a:p>
        </p:txBody>
      </p:sp>
    </p:spTree>
    <p:extLst>
      <p:ext uri="{BB962C8B-B14F-4D97-AF65-F5344CB8AC3E}">
        <p14:creationId xmlns:p14="http://schemas.microsoft.com/office/powerpoint/2010/main" val="2648200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282C9-EA22-F54C-9CEE-DF98364FCA7A}"/>
              </a:ext>
            </a:extLst>
          </p:cNvPr>
          <p:cNvSpPr>
            <a:spLocks noGrp="1"/>
          </p:cNvSpPr>
          <p:nvPr>
            <p:ph type="title"/>
          </p:nvPr>
        </p:nvSpPr>
        <p:spPr/>
        <p:txBody>
          <a:bodyPr/>
          <a:lstStyle/>
          <a:p>
            <a:r>
              <a:rPr lang="tr-TR" dirty="0"/>
              <a:t>Öğretim Kademesine Göre …</a:t>
            </a:r>
          </a:p>
        </p:txBody>
      </p:sp>
      <p:sp>
        <p:nvSpPr>
          <p:cNvPr id="3" name="Content Placeholder 2">
            <a:extLst>
              <a:ext uri="{FF2B5EF4-FFF2-40B4-BE49-F238E27FC236}">
                <a16:creationId xmlns:a16="http://schemas.microsoft.com/office/drawing/2014/main" id="{3F2EF9CD-17FF-9D4D-B39E-BB9C437E0818}"/>
              </a:ext>
            </a:extLst>
          </p:cNvPr>
          <p:cNvSpPr>
            <a:spLocks noGrp="1"/>
          </p:cNvSpPr>
          <p:nvPr>
            <p:ph idx="1"/>
          </p:nvPr>
        </p:nvSpPr>
        <p:spPr>
          <a:xfrm>
            <a:off x="838200" y="1973105"/>
            <a:ext cx="10515600" cy="4351338"/>
          </a:xfrm>
        </p:spPr>
        <p:txBody>
          <a:bodyPr anchor="ctr">
            <a:normAutofit fontScale="92500" lnSpcReduction="10000"/>
          </a:bodyPr>
          <a:lstStyle/>
          <a:p>
            <a:pPr>
              <a:lnSpc>
                <a:spcPct val="100000"/>
              </a:lnSpc>
            </a:pPr>
            <a:r>
              <a:rPr lang="tr-TR" dirty="0"/>
              <a:t>Kütüphanelerde programlama öğretimine yönelik birçok mobil uygulama bulunmakta.</a:t>
            </a:r>
          </a:p>
          <a:p>
            <a:pPr lvl="1">
              <a:lnSpc>
                <a:spcPct val="100000"/>
              </a:lnSpc>
            </a:pPr>
            <a:r>
              <a:rPr lang="tr-TR" dirty="0"/>
              <a:t>Uygulamaya ilişkin bilgiler, genellikle uygulamanın kullanımına yönelik sayısal bilgiler.</a:t>
            </a:r>
          </a:p>
          <a:p>
            <a:pPr lvl="1">
              <a:lnSpc>
                <a:spcPct val="100000"/>
              </a:lnSpc>
            </a:pPr>
            <a:r>
              <a:rPr lang="tr-TR" dirty="0"/>
              <a:t>Uygulamanın pedagojik özellikleri açısından yeterli bilgi bulunmamakta. </a:t>
            </a:r>
          </a:p>
          <a:p>
            <a:pPr>
              <a:lnSpc>
                <a:spcPct val="100000"/>
              </a:lnSpc>
            </a:pPr>
            <a:r>
              <a:rPr lang="tr-TR" dirty="0"/>
              <a:t>Kitapta </a:t>
            </a:r>
          </a:p>
          <a:p>
            <a:pPr lvl="1">
              <a:lnSpc>
                <a:spcPct val="100000"/>
              </a:lnSpc>
            </a:pPr>
            <a:r>
              <a:rPr lang="tr-TR" dirty="0"/>
              <a:t>okul öncesi (3), </a:t>
            </a:r>
          </a:p>
          <a:p>
            <a:pPr lvl="1">
              <a:lnSpc>
                <a:spcPct val="100000"/>
              </a:lnSpc>
            </a:pPr>
            <a:r>
              <a:rPr lang="tr-TR" dirty="0"/>
              <a:t>ilkokul (4), </a:t>
            </a:r>
          </a:p>
          <a:p>
            <a:pPr lvl="1">
              <a:lnSpc>
                <a:spcPct val="100000"/>
              </a:lnSpc>
            </a:pPr>
            <a:r>
              <a:rPr lang="tr-TR" dirty="0"/>
              <a:t>ortaokul (4) ve </a:t>
            </a:r>
          </a:p>
          <a:p>
            <a:pPr lvl="1">
              <a:lnSpc>
                <a:spcPct val="100000"/>
              </a:lnSpc>
            </a:pPr>
            <a:r>
              <a:rPr lang="tr-TR" dirty="0"/>
              <a:t>lise (4) </a:t>
            </a:r>
          </a:p>
          <a:p>
            <a:pPr marL="233363" indent="-219075">
              <a:lnSpc>
                <a:spcPct val="100000"/>
              </a:lnSpc>
              <a:buNone/>
            </a:pPr>
            <a:r>
              <a:rPr lang="tr-TR" dirty="0"/>
              <a:t>   düzeyinde programlama becerilerinin öğretilmesine yönelik </a:t>
            </a:r>
            <a:r>
              <a:rPr lang="tr-TR" dirty="0" err="1"/>
              <a:t>öğretimsel</a:t>
            </a:r>
            <a:r>
              <a:rPr lang="tr-TR" dirty="0"/>
              <a:t>     özellikleri açısından dikkate değer mobil uygulamalar incelenmektedir. </a:t>
            </a:r>
          </a:p>
          <a:p>
            <a:pPr marL="0" indent="0">
              <a:lnSpc>
                <a:spcPct val="100000"/>
              </a:lnSpc>
              <a:buNone/>
            </a:pPr>
            <a:endParaRPr lang="tr-TR" dirty="0"/>
          </a:p>
        </p:txBody>
      </p:sp>
      <p:sp>
        <p:nvSpPr>
          <p:cNvPr id="4" name="Date Placeholder 3">
            <a:extLst>
              <a:ext uri="{FF2B5EF4-FFF2-40B4-BE49-F238E27FC236}">
                <a16:creationId xmlns:a16="http://schemas.microsoft.com/office/drawing/2014/main" id="{816721A0-F867-3148-BD45-B34BCDCFB29F}"/>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A95258C0-81E2-5B43-94D4-DF4E1A452134}"/>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32671106-F6FF-984F-A864-86F0A16E671C}"/>
              </a:ext>
            </a:extLst>
          </p:cNvPr>
          <p:cNvSpPr>
            <a:spLocks noGrp="1"/>
          </p:cNvSpPr>
          <p:nvPr>
            <p:ph type="sldNum" sz="quarter" idx="12"/>
          </p:nvPr>
        </p:nvSpPr>
        <p:spPr/>
        <p:txBody>
          <a:bodyPr/>
          <a:lstStyle/>
          <a:p>
            <a:fld id="{21BDECD0-44A4-40B4-8A9E-AC2682E4C7A3}" type="slidenum">
              <a:rPr lang="en-US" smtClean="0"/>
              <a:pPr/>
              <a:t>7</a:t>
            </a:fld>
            <a:endParaRPr lang="en-US"/>
          </a:p>
        </p:txBody>
      </p:sp>
    </p:spTree>
    <p:extLst>
      <p:ext uri="{BB962C8B-B14F-4D97-AF65-F5344CB8AC3E}">
        <p14:creationId xmlns:p14="http://schemas.microsoft.com/office/powerpoint/2010/main" val="3654428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4879-EED5-D34F-A915-84A1856F54C5}"/>
              </a:ext>
            </a:extLst>
          </p:cNvPr>
          <p:cNvSpPr>
            <a:spLocks noGrp="1"/>
          </p:cNvSpPr>
          <p:nvPr>
            <p:ph type="title"/>
          </p:nvPr>
        </p:nvSpPr>
        <p:spPr/>
        <p:txBody>
          <a:bodyPr/>
          <a:lstStyle/>
          <a:p>
            <a:r>
              <a:rPr lang="tr-TR" dirty="0"/>
              <a:t>Okul </a:t>
            </a:r>
            <a:r>
              <a:rPr lang="tr-TR"/>
              <a:t>Öncesi Düzeyinde </a:t>
            </a:r>
            <a:endParaRPr lang="tr-TR" dirty="0"/>
          </a:p>
        </p:txBody>
      </p:sp>
      <p:sp>
        <p:nvSpPr>
          <p:cNvPr id="3" name="Content Placeholder 2">
            <a:extLst>
              <a:ext uri="{FF2B5EF4-FFF2-40B4-BE49-F238E27FC236}">
                <a16:creationId xmlns:a16="http://schemas.microsoft.com/office/drawing/2014/main" id="{2006B947-35B1-1345-A4EF-E1B60258D914}"/>
              </a:ext>
            </a:extLst>
          </p:cNvPr>
          <p:cNvSpPr>
            <a:spLocks noGrp="1"/>
          </p:cNvSpPr>
          <p:nvPr>
            <p:ph idx="1"/>
          </p:nvPr>
        </p:nvSpPr>
        <p:spPr/>
        <p:txBody>
          <a:bodyPr anchor="ctr">
            <a:normAutofit/>
          </a:bodyPr>
          <a:lstStyle/>
          <a:p>
            <a:r>
              <a:rPr lang="tr-TR" dirty="0"/>
              <a:t>Erken programlama becerileri</a:t>
            </a:r>
          </a:p>
          <a:p>
            <a:pPr lvl="1"/>
            <a:r>
              <a:rPr lang="tr-TR" dirty="0"/>
              <a:t>Dizi, tekrarlama, hata ayıklama, ve basit düzey algoritma geliştirme becerileri </a:t>
            </a:r>
          </a:p>
          <a:p>
            <a:r>
              <a:rPr lang="tr-TR" dirty="0"/>
              <a:t>Oyun tabanlı</a:t>
            </a:r>
          </a:p>
          <a:p>
            <a:r>
              <a:rPr lang="tr-TR" dirty="0"/>
              <a:t>Metin içermeyen ve görsellerle ifade edilen kod tuğlaları</a:t>
            </a:r>
          </a:p>
          <a:p>
            <a:r>
              <a:rPr lang="tr-TR" dirty="0"/>
              <a:t>Sürükle-bırak yöntemi, </a:t>
            </a:r>
          </a:p>
          <a:p>
            <a:r>
              <a:rPr lang="tr-TR" dirty="0"/>
              <a:t>Basitten karmaşığa, doğrusal bir yapı</a:t>
            </a:r>
          </a:p>
          <a:p>
            <a:r>
              <a:rPr lang="tr-TR" dirty="0"/>
              <a:t>Seviye atlama esnekliğinin bulunmaması </a:t>
            </a:r>
          </a:p>
        </p:txBody>
      </p:sp>
      <p:sp>
        <p:nvSpPr>
          <p:cNvPr id="4" name="Date Placeholder 3">
            <a:extLst>
              <a:ext uri="{FF2B5EF4-FFF2-40B4-BE49-F238E27FC236}">
                <a16:creationId xmlns:a16="http://schemas.microsoft.com/office/drawing/2014/main" id="{B4DEA2FA-9585-B749-8126-C19BC3DAED3C}"/>
              </a:ext>
            </a:extLst>
          </p:cNvPr>
          <p:cNvSpPr>
            <a:spLocks noGrp="1"/>
          </p:cNvSpPr>
          <p:nvPr>
            <p:ph type="dt" sz="half" idx="10"/>
          </p:nvPr>
        </p:nvSpPr>
        <p:spPr/>
        <p:txBody>
          <a:bodyPr/>
          <a:lstStyle/>
          <a:p>
            <a:r>
              <a:rPr lang="en-US"/>
              <a:t>© 2018</a:t>
            </a:r>
            <a:endParaRPr lang="en-US" dirty="0"/>
          </a:p>
        </p:txBody>
      </p:sp>
      <p:sp>
        <p:nvSpPr>
          <p:cNvPr id="5" name="Footer Placeholder 4">
            <a:extLst>
              <a:ext uri="{FF2B5EF4-FFF2-40B4-BE49-F238E27FC236}">
                <a16:creationId xmlns:a16="http://schemas.microsoft.com/office/drawing/2014/main" id="{C5478CEF-8FD6-8144-94ED-E0DD35C43BD6}"/>
              </a:ext>
            </a:extLst>
          </p:cNvPr>
          <p:cNvSpPr>
            <a:spLocks noGrp="1"/>
          </p:cNvSpPr>
          <p:nvPr>
            <p:ph type="ftr" sz="quarter" idx="11"/>
          </p:nvPr>
        </p:nvSpPr>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D1E2537E-3382-4E4B-A588-767794009B83}"/>
              </a:ext>
            </a:extLst>
          </p:cNvPr>
          <p:cNvSpPr>
            <a:spLocks noGrp="1"/>
          </p:cNvSpPr>
          <p:nvPr>
            <p:ph type="sldNum" sz="quarter" idx="12"/>
          </p:nvPr>
        </p:nvSpPr>
        <p:spPr/>
        <p:txBody>
          <a:bodyPr/>
          <a:lstStyle/>
          <a:p>
            <a:fld id="{21BDECD0-44A4-40B4-8A9E-AC2682E4C7A3}" type="slidenum">
              <a:rPr lang="en-US" smtClean="0"/>
              <a:pPr/>
              <a:t>8</a:t>
            </a:fld>
            <a:endParaRPr lang="en-US"/>
          </a:p>
        </p:txBody>
      </p:sp>
    </p:spTree>
    <p:extLst>
      <p:ext uri="{BB962C8B-B14F-4D97-AF65-F5344CB8AC3E}">
        <p14:creationId xmlns:p14="http://schemas.microsoft.com/office/powerpoint/2010/main" val="2829914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768C-2AB7-024C-BCC5-06942D6CDCF5}"/>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tr-TR" dirty="0" err="1">
                <a:solidFill>
                  <a:schemeClr val="accent2"/>
                </a:solidFill>
              </a:rPr>
              <a:t>Code</a:t>
            </a:r>
            <a:r>
              <a:rPr lang="tr-TR" dirty="0">
                <a:solidFill>
                  <a:schemeClr val="accent2"/>
                </a:solidFill>
              </a:rPr>
              <a:t> </a:t>
            </a:r>
            <a:r>
              <a:rPr lang="tr-TR" dirty="0" err="1">
                <a:solidFill>
                  <a:schemeClr val="accent2"/>
                </a:solidFill>
              </a:rPr>
              <a:t>Karts</a:t>
            </a:r>
            <a:endParaRPr lang="tr-TR" dirty="0">
              <a:solidFill>
                <a:schemeClr val="accent2"/>
              </a:solidFill>
            </a:endParaRPr>
          </a:p>
        </p:txBody>
      </p:sp>
      <p:sp>
        <p:nvSpPr>
          <p:cNvPr id="3" name="Content Placeholder 2">
            <a:extLst>
              <a:ext uri="{FF2B5EF4-FFF2-40B4-BE49-F238E27FC236}">
                <a16:creationId xmlns:a16="http://schemas.microsoft.com/office/drawing/2014/main" id="{4BDE4418-DDA5-2643-8AB7-05831659E478}"/>
              </a:ext>
            </a:extLst>
          </p:cNvPr>
          <p:cNvSpPr>
            <a:spLocks noGrp="1"/>
          </p:cNvSpPr>
          <p:nvPr>
            <p:ph sz="half" idx="1"/>
          </p:nvPr>
        </p:nvSpPr>
        <p:spPr>
          <a:xfrm>
            <a:off x="838200" y="1825625"/>
            <a:ext cx="5181600" cy="4351338"/>
          </a:xfrm>
        </p:spPr>
        <p:txBody>
          <a:bodyPr anchor="ctr">
            <a:normAutofit/>
          </a:bodyPr>
          <a:lstStyle/>
          <a:p>
            <a:r>
              <a:rPr lang="tr-TR" sz="2400" b="1" dirty="0">
                <a:solidFill>
                  <a:schemeClr val="tx1">
                    <a:lumMod val="65000"/>
                    <a:lumOff val="35000"/>
                  </a:schemeClr>
                </a:solidFill>
              </a:rPr>
              <a:t>Amaç: </a:t>
            </a:r>
            <a:r>
              <a:rPr lang="tr-TR" sz="2400" dirty="0">
                <a:solidFill>
                  <a:schemeClr val="tx1">
                    <a:lumMod val="65000"/>
                    <a:lumOff val="35000"/>
                  </a:schemeClr>
                </a:solidFill>
              </a:rPr>
              <a:t>4 yaş ve üzeri öğrencilerde bir araba yarışı oyunu aracılığıyla ön kodlama becerilerinin kazandırılması. </a:t>
            </a:r>
          </a:p>
          <a:p>
            <a:r>
              <a:rPr lang="tr-TR" sz="2400" b="1" dirty="0">
                <a:solidFill>
                  <a:schemeClr val="tx1">
                    <a:lumMod val="65000"/>
                    <a:lumOff val="35000"/>
                  </a:schemeClr>
                </a:solidFill>
              </a:rPr>
              <a:t>Beceriler: </a:t>
            </a:r>
            <a:r>
              <a:rPr lang="tr-TR" sz="2400" dirty="0">
                <a:solidFill>
                  <a:schemeClr val="tx1">
                    <a:lumMod val="65000"/>
                    <a:lumOff val="35000"/>
                  </a:schemeClr>
                </a:solidFill>
              </a:rPr>
              <a:t>Sorun tanılama, veri toplama, problem çözme ve çözüme yönelik bir mantık dizisi oluşturma </a:t>
            </a:r>
          </a:p>
          <a:p>
            <a:r>
              <a:rPr lang="tr-TR" sz="2400" b="1" dirty="0">
                <a:solidFill>
                  <a:schemeClr val="tx1">
                    <a:lumMod val="65000"/>
                    <a:lumOff val="35000"/>
                  </a:schemeClr>
                </a:solidFill>
              </a:rPr>
              <a:t>Yapı: </a:t>
            </a:r>
            <a:r>
              <a:rPr lang="tr-TR" sz="2400" dirty="0">
                <a:solidFill>
                  <a:schemeClr val="tx1">
                    <a:lumMod val="65000"/>
                    <a:lumOff val="35000"/>
                  </a:schemeClr>
                </a:solidFill>
              </a:rPr>
              <a:t>Basitten karmaşığa, doğrusal</a:t>
            </a:r>
          </a:p>
          <a:p>
            <a:r>
              <a:rPr lang="tr-TR" sz="2400" b="1" dirty="0">
                <a:solidFill>
                  <a:schemeClr val="tx1">
                    <a:lumMod val="65000"/>
                    <a:lumOff val="35000"/>
                  </a:schemeClr>
                </a:solidFill>
              </a:rPr>
              <a:t>Tür: </a:t>
            </a:r>
            <a:r>
              <a:rPr lang="tr-TR" sz="2400" dirty="0">
                <a:solidFill>
                  <a:schemeClr val="tx1">
                    <a:lumMod val="65000"/>
                    <a:lumOff val="35000"/>
                  </a:schemeClr>
                </a:solidFill>
              </a:rPr>
              <a:t>Yapboz tabanlı </a:t>
            </a:r>
            <a:r>
              <a:rPr lang="tr-TR" sz="2400" dirty="0">
                <a:solidFill>
                  <a:prstClr val="black">
                    <a:lumMod val="65000"/>
                    <a:lumOff val="35000"/>
                  </a:prstClr>
                </a:solidFill>
              </a:rPr>
              <a:t>(yönlendirme okları)</a:t>
            </a:r>
            <a:endParaRPr lang="tr-TR" sz="2400" dirty="0">
              <a:solidFill>
                <a:schemeClr val="tx1">
                  <a:lumMod val="65000"/>
                  <a:lumOff val="35000"/>
                </a:schemeClr>
              </a:solidFill>
            </a:endParaRPr>
          </a:p>
        </p:txBody>
      </p:sp>
      <p:sp>
        <p:nvSpPr>
          <p:cNvPr id="4" name="Date Placeholder 3">
            <a:extLst>
              <a:ext uri="{FF2B5EF4-FFF2-40B4-BE49-F238E27FC236}">
                <a16:creationId xmlns:a16="http://schemas.microsoft.com/office/drawing/2014/main" id="{86FF3B57-5889-3D4D-883F-8412A922CDC9}"/>
              </a:ext>
            </a:extLst>
          </p:cNvPr>
          <p:cNvSpPr>
            <a:spLocks noGrp="1"/>
          </p:cNvSpPr>
          <p:nvPr>
            <p:ph type="dt" sz="half" idx="10"/>
          </p:nvPr>
        </p:nvSpPr>
        <p:spPr>
          <a:xfrm>
            <a:off x="838200" y="6356350"/>
            <a:ext cx="2743200" cy="365125"/>
          </a:xfrm>
        </p:spPr>
        <p:txBody>
          <a:bodyPr/>
          <a:lstStyle/>
          <a:p>
            <a:r>
              <a:rPr lang="en-US"/>
              <a:t>© 2018</a:t>
            </a:r>
            <a:endParaRPr lang="en-US" dirty="0"/>
          </a:p>
        </p:txBody>
      </p:sp>
      <p:sp>
        <p:nvSpPr>
          <p:cNvPr id="5" name="Footer Placeholder 4">
            <a:extLst>
              <a:ext uri="{FF2B5EF4-FFF2-40B4-BE49-F238E27FC236}">
                <a16:creationId xmlns:a16="http://schemas.microsoft.com/office/drawing/2014/main" id="{7227FF18-1A31-674A-981F-56A6DBF55AFB}"/>
              </a:ext>
            </a:extLst>
          </p:cNvPr>
          <p:cNvSpPr>
            <a:spLocks noGrp="1"/>
          </p:cNvSpPr>
          <p:nvPr>
            <p:ph type="ftr" sz="quarter" idx="11"/>
          </p:nvPr>
        </p:nvSpPr>
        <p:spPr>
          <a:xfrm>
            <a:off x="4038600" y="6356350"/>
            <a:ext cx="4114800" cy="365125"/>
          </a:xfrm>
        </p:spPr>
        <p:txBody>
          <a:bodyPr/>
          <a:lstStyle/>
          <a:p>
            <a:r>
              <a:rPr lang="tr-TR"/>
              <a:t>Kuramdan Uygulamaya Programlama Öğretimi</a:t>
            </a:r>
            <a:endParaRPr lang="en-US" dirty="0"/>
          </a:p>
        </p:txBody>
      </p:sp>
      <p:sp>
        <p:nvSpPr>
          <p:cNvPr id="6" name="Slide Number Placeholder 5">
            <a:extLst>
              <a:ext uri="{FF2B5EF4-FFF2-40B4-BE49-F238E27FC236}">
                <a16:creationId xmlns:a16="http://schemas.microsoft.com/office/drawing/2014/main" id="{80FD630B-FBB2-4847-BA2A-D0BC5400FAEF}"/>
              </a:ext>
            </a:extLst>
          </p:cNvPr>
          <p:cNvSpPr>
            <a:spLocks noGrp="1"/>
          </p:cNvSpPr>
          <p:nvPr>
            <p:ph type="sldNum" sz="quarter" idx="12"/>
          </p:nvPr>
        </p:nvSpPr>
        <p:spPr>
          <a:xfrm>
            <a:off x="8610600" y="6356350"/>
            <a:ext cx="2743200" cy="365125"/>
          </a:xfrm>
        </p:spPr>
        <p:txBody>
          <a:bodyPr/>
          <a:lstStyle/>
          <a:p>
            <a:fld id="{21BDECD0-44A4-40B4-8A9E-AC2682E4C7A3}" type="slidenum">
              <a:rPr lang="en-US" smtClean="0"/>
              <a:pPr/>
              <a:t>9</a:t>
            </a:fld>
            <a:endParaRPr lang="en-US"/>
          </a:p>
        </p:txBody>
      </p:sp>
      <p:sp>
        <p:nvSpPr>
          <p:cNvPr id="11" name="Rectangle 2">
            <a:extLst>
              <a:ext uri="{FF2B5EF4-FFF2-40B4-BE49-F238E27FC236}">
                <a16:creationId xmlns:a16="http://schemas.microsoft.com/office/drawing/2014/main" id="{2C234D77-D6D2-2649-9850-03B09640461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13" name="Picture 15" descr="code karts google play ile ilgili gÃ¶rsel sonucu">
            <a:extLst>
              <a:ext uri="{FF2B5EF4-FFF2-40B4-BE49-F238E27FC236}">
                <a16:creationId xmlns:a16="http://schemas.microsoft.com/office/drawing/2014/main" id="{C32FF1A0-1D77-704B-B670-7AAAA17AE97E}"/>
              </a:ext>
            </a:extLst>
          </p:cNvPr>
          <p:cNvPicPr>
            <a:picLocks noGrp="1" noChangeAspect="1" noChangeArrowheads="1"/>
          </p:cNvPicPr>
          <p:nvPr>
            <p:ph sz="half" idx="2"/>
          </p:nvPr>
        </p:nvPicPr>
        <p:blipFill>
          <a:blip r:embed="rId2" r:link="rId3">
            <a:extLst>
              <a:ext uri="{28A0092B-C50C-407E-A947-70E740481C1C}">
                <a14:useLocalDpi xmlns:a14="http://schemas.microsoft.com/office/drawing/2010/main" val="0"/>
              </a:ext>
            </a:extLst>
          </a:blip>
          <a:srcRect/>
          <a:stretch>
            <a:fillRect/>
          </a:stretch>
        </p:blipFill>
        <p:spPr bwMode="auto">
          <a:xfrm>
            <a:off x="6172200" y="1899571"/>
            <a:ext cx="5181600" cy="3886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F9292CD3-D4DC-6245-BE66-8066812252A1}"/>
              </a:ext>
            </a:extLst>
          </p:cNvPr>
          <p:cNvGraphicFramePr>
            <a:graphicFrameLocks noGrp="1"/>
          </p:cNvGraphicFramePr>
          <p:nvPr>
            <p:extLst>
              <p:ext uri="{D42A27DB-BD31-4B8C-83A1-F6EECF244321}">
                <p14:modId xmlns:p14="http://schemas.microsoft.com/office/powerpoint/2010/main" val="2587356614"/>
              </p:ext>
            </p:extLst>
          </p:nvPr>
        </p:nvGraphicFramePr>
        <p:xfrm>
          <a:off x="838200" y="5994654"/>
          <a:ext cx="7022690" cy="137160"/>
        </p:xfrm>
        <a:graphic>
          <a:graphicData uri="http://schemas.openxmlformats.org/drawingml/2006/table">
            <a:tbl>
              <a:tblPr firstRow="1" firstCol="1" bandRow="1">
                <a:tableStyleId>{5C22544A-7EE6-4342-B048-85BDC9FD1C3A}</a:tableStyleId>
              </a:tblPr>
              <a:tblGrid>
                <a:gridCol w="7022690">
                  <a:extLst>
                    <a:ext uri="{9D8B030D-6E8A-4147-A177-3AD203B41FA5}">
                      <a16:colId xmlns:a16="http://schemas.microsoft.com/office/drawing/2014/main" val="1274134241"/>
                    </a:ext>
                  </a:extLst>
                </a:gridCol>
              </a:tblGrid>
              <a:tr h="0">
                <a:tc>
                  <a:txBody>
                    <a:bodyPr/>
                    <a:lstStyle/>
                    <a:p>
                      <a:pPr algn="l">
                        <a:spcAft>
                          <a:spcPts val="0"/>
                        </a:spcAft>
                      </a:pPr>
                      <a:r>
                        <a:rPr lang="en-US" sz="900" b="0" u="none" dirty="0" err="1">
                          <a:solidFill>
                            <a:schemeClr val="tx1"/>
                          </a:solidFill>
                          <a:effectLst/>
                        </a:rPr>
                        <a:t>Şekil</a:t>
                      </a:r>
                      <a:r>
                        <a:rPr lang="en-US" sz="900" b="0" u="none" dirty="0">
                          <a:solidFill>
                            <a:schemeClr val="tx1"/>
                          </a:solidFill>
                          <a:effectLst/>
                        </a:rPr>
                        <a:t> 2.  https://play.google.com/store/apps/details?id=com.edokiacademy.babycoding&amp;hl=</a:t>
                      </a:r>
                      <a:r>
                        <a:rPr lang="en-US" sz="900" b="0" u="none" dirty="0" err="1">
                          <a:solidFill>
                            <a:schemeClr val="tx1"/>
                          </a:solidFill>
                          <a:effectLst/>
                        </a:rPr>
                        <a:t>en_US</a:t>
                      </a:r>
                      <a:endParaRPr lang="tr-TR" sz="1200" b="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66687801"/>
                  </a:ext>
                </a:extLst>
              </a:tr>
            </a:tbl>
          </a:graphicData>
        </a:graphic>
      </p:graphicFrame>
    </p:spTree>
    <p:extLst>
      <p:ext uri="{BB962C8B-B14F-4D97-AF65-F5344CB8AC3E}">
        <p14:creationId xmlns:p14="http://schemas.microsoft.com/office/powerpoint/2010/main" val="2042591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893</TotalTime>
  <Words>2345</Words>
  <Application>Microsoft Macintosh PowerPoint</Application>
  <PresentationFormat>Widescreen</PresentationFormat>
  <Paragraphs>415</Paragraphs>
  <Slides>42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Times New Roman</vt:lpstr>
      <vt:lpstr>Office Theme</vt:lpstr>
      <vt:lpstr>Bölüm 12</vt:lpstr>
      <vt:lpstr>AMAÇLAR</vt:lpstr>
      <vt:lpstr>Mobil Öğrenme</vt:lpstr>
      <vt:lpstr>Mobil Öğrenmenin Tasarımı</vt:lpstr>
      <vt:lpstr> Mobil Öğrenme</vt:lpstr>
      <vt:lpstr>Etkili Mobil Öğrenme Deneyimi için..</vt:lpstr>
      <vt:lpstr>Öğretim Kademesine Göre …</vt:lpstr>
      <vt:lpstr>Okul Öncesi Düzeyinde </vt:lpstr>
      <vt:lpstr>Code Karts</vt:lpstr>
      <vt:lpstr>Code Karts</vt:lpstr>
      <vt:lpstr>Think and Learn: Code-a-Pillar </vt:lpstr>
      <vt:lpstr>Think and Learn: Code-a-Pillar </vt:lpstr>
      <vt:lpstr>Scratch Jr</vt:lpstr>
      <vt:lpstr>Scratch Jr</vt:lpstr>
      <vt:lpstr>İlkokul Düzeyinde </vt:lpstr>
      <vt:lpstr>Daisy the Dinosaur</vt:lpstr>
      <vt:lpstr>Daisy the Dinosaur</vt:lpstr>
      <vt:lpstr>Move the Turtle</vt:lpstr>
      <vt:lpstr>Move the Turtle</vt:lpstr>
      <vt:lpstr>Lightbot Jr ve Lightbot</vt:lpstr>
      <vt:lpstr>Lightbot Jr ve Lightbot</vt:lpstr>
      <vt:lpstr>Kodable</vt:lpstr>
      <vt:lpstr>Kodable</vt:lpstr>
      <vt:lpstr>Ortaokul Düzeyinde </vt:lpstr>
      <vt:lpstr>Run Marco!</vt:lpstr>
      <vt:lpstr>Run Marco!</vt:lpstr>
      <vt:lpstr>Tynker</vt:lpstr>
      <vt:lpstr>Tynker</vt:lpstr>
      <vt:lpstr>Cargo-Bot</vt:lpstr>
      <vt:lpstr>Cargo-Bot</vt:lpstr>
      <vt:lpstr>Hopscotch</vt:lpstr>
      <vt:lpstr>PowerPoint Presentation</vt:lpstr>
      <vt:lpstr>Lise Düzeyinde </vt:lpstr>
      <vt:lpstr>Mimo: Learn to code on the go</vt:lpstr>
      <vt:lpstr>Mimo: Learn to code on the go</vt:lpstr>
      <vt:lpstr>Enki: Learn better code, daily</vt:lpstr>
      <vt:lpstr>Enki: Learn better code, daily</vt:lpstr>
      <vt:lpstr>SoloLearn </vt:lpstr>
      <vt:lpstr>Codecademy</vt:lpstr>
      <vt:lpstr>Codecademy</vt:lpstr>
      <vt:lpstr>Sonuç</vt:lpstr>
      <vt:lpstr>PowerPoint Presentation</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Bölüm #</dc:title>
  <dc:creator>Yasemin Gulbahar</dc:creator>
  <cp:lastModifiedBy>Elif Buğra Kuzu Demir</cp:lastModifiedBy>
  <cp:revision>85</cp:revision>
  <dcterms:created xsi:type="dcterms:W3CDTF">2019-01-04T17:54:52Z</dcterms:created>
  <dcterms:modified xsi:type="dcterms:W3CDTF">2019-03-15T20:25:37Z</dcterms:modified>
</cp:coreProperties>
</file>