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0" r:id="rId7"/>
    <p:sldId id="262" r:id="rId8"/>
    <p:sldId id="263" r:id="rId9"/>
    <p:sldId id="264"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61063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017351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4435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712259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06697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591528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234087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18221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04992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1884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43764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05727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385550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846971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234576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51303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19193555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ERKEN ÇOCUKLUK DÖNEMİNİN ÖNEMİ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25942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Times New Roman" panose="02020603050405020304" pitchFamily="18" charset="0"/>
                <a:cs typeface="Times New Roman" panose="02020603050405020304" pitchFamily="18" charset="0"/>
              </a:rPr>
              <a:t>Ne Yapılmalı?</a:t>
            </a:r>
          </a:p>
        </p:txBody>
      </p:sp>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Onunla daha çok konuşun, konuşmasına olanak tanıyın.</a:t>
            </a:r>
          </a:p>
          <a:p>
            <a:r>
              <a:rPr lang="tr-TR" dirty="0">
                <a:latin typeface="Times New Roman" panose="02020603050405020304" pitchFamily="18" charset="0"/>
                <a:cs typeface="Times New Roman" panose="02020603050405020304" pitchFamily="18" charset="0"/>
              </a:rPr>
              <a:t>Daha çok insanla tanışmasını ve iletişim kurmasını sağlayın.</a:t>
            </a:r>
          </a:p>
          <a:p>
            <a:r>
              <a:rPr lang="tr-TR" dirty="0">
                <a:latin typeface="Times New Roman" panose="02020603050405020304" pitchFamily="18" charset="0"/>
                <a:cs typeface="Times New Roman" panose="02020603050405020304" pitchFamily="18" charset="0"/>
              </a:rPr>
              <a:t>Farklı müzikler dinletin.</a:t>
            </a:r>
          </a:p>
          <a:p>
            <a:r>
              <a:rPr lang="tr-TR" dirty="0">
                <a:latin typeface="Times New Roman" panose="02020603050405020304" pitchFamily="18" charset="0"/>
                <a:cs typeface="Times New Roman" panose="02020603050405020304" pitchFamily="18" charset="0"/>
              </a:rPr>
              <a:t>Evrendeki renk-şekil çeşitliliğini fark etmesi için farklı mekanlarda bulunmasını sağlayın.</a:t>
            </a:r>
          </a:p>
          <a:p>
            <a:r>
              <a:rPr lang="tr-TR" dirty="0">
                <a:latin typeface="Times New Roman" panose="02020603050405020304" pitchFamily="18" charset="0"/>
                <a:cs typeface="Times New Roman" panose="02020603050405020304" pitchFamily="18" charset="0"/>
              </a:rPr>
              <a:t>Ona oyuncaklar alın, oynayın.</a:t>
            </a:r>
          </a:p>
          <a:p>
            <a:r>
              <a:rPr lang="tr-TR" dirty="0">
                <a:latin typeface="Times New Roman" panose="02020603050405020304" pitchFamily="18" charset="0"/>
                <a:cs typeface="Times New Roman" panose="02020603050405020304" pitchFamily="18" charset="0"/>
              </a:rPr>
              <a:t>Kitap okuyun, kitaplar hakkında konuşun.</a:t>
            </a:r>
          </a:p>
          <a:p>
            <a:pPr>
              <a:buNone/>
            </a:pPr>
            <a:r>
              <a:rPr lang="tr-TR" dirty="0">
                <a:latin typeface="Times New Roman" panose="02020603050405020304" pitchFamily="18" charset="0"/>
                <a:cs typeface="Times New Roman" panose="02020603050405020304" pitchFamily="18" charset="0"/>
              </a:rPr>
              <a:t>       </a:t>
            </a:r>
            <a:r>
              <a:rPr lang="tr-TR" i="1" dirty="0">
                <a:solidFill>
                  <a:srgbClr val="002060"/>
                </a:solidFill>
                <a:latin typeface="Times New Roman" panose="02020603050405020304" pitchFamily="18" charset="0"/>
                <a:cs typeface="Times New Roman" panose="02020603050405020304" pitchFamily="18" charset="0"/>
              </a:rPr>
              <a:t>Çevresindeki görsel, işitsel, dokunsal, tat ve koku ile ilgili çeşitliliği fark etmesi ve deneyim kazanması için fırsatlar yaratın.</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027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Çocuğun gelişimi çevre ile etkileşim sonucu olur. Çevreden en fazla etkilenen yaşlar erken yaşlardır. Çevre sadece çocuğun içinde bulunduğu yakın aile çevresi değildir. Çocuğun dolaylı ya da doğrudan etkileşimde olduğu </a:t>
            </a:r>
            <a:r>
              <a:rPr lang="tr-TR" dirty="0">
                <a:solidFill>
                  <a:schemeClr val="tx1"/>
                </a:solidFill>
                <a:latin typeface="Times New Roman" panose="02020603050405020304" pitchFamily="18" charset="0"/>
                <a:cs typeface="Times New Roman" panose="02020603050405020304" pitchFamily="18" charset="0"/>
              </a:rPr>
              <a:t>aile, ailenin içinde bulunduğu toplum, kurumsal topluluklar ile diğer sosyal çevrelerin </a:t>
            </a:r>
            <a:r>
              <a:rPr lang="tr-TR" dirty="0">
                <a:latin typeface="Times New Roman" panose="02020603050405020304" pitchFamily="18" charset="0"/>
                <a:cs typeface="Times New Roman" panose="02020603050405020304" pitchFamily="18" charset="0"/>
              </a:rPr>
              <a:t>de önemi göz önünde bulundurulmalıdır.</a:t>
            </a: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85905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Bu fırsatları koşulsuz ve içtenlikli bir sevgi ve tam güvenlikle sunun.</a:t>
            </a:r>
          </a:p>
          <a:p>
            <a:r>
              <a:rPr lang="tr-TR" dirty="0">
                <a:latin typeface="Times New Roman" panose="02020603050405020304" pitchFamily="18" charset="0"/>
                <a:cs typeface="Times New Roman" panose="02020603050405020304" pitchFamily="18" charset="0"/>
              </a:rPr>
              <a:t>Sabırlı, kararlı ve tutarlı olun.</a:t>
            </a:r>
          </a:p>
          <a:p>
            <a:pPr>
              <a:buNone/>
            </a:pPr>
            <a:endParaRPr lang="tr-TR" dirty="0">
              <a:latin typeface="Times New Roman" panose="02020603050405020304" pitchFamily="18" charset="0"/>
              <a:cs typeface="Times New Roman" panose="02020603050405020304" pitchFamily="18" charset="0"/>
            </a:endParaRPr>
          </a:p>
          <a:p>
            <a:pPr>
              <a:buNone/>
            </a:pPr>
            <a:r>
              <a:rPr lang="tr-TR" b="1" i="1" dirty="0">
                <a:solidFill>
                  <a:srgbClr val="FF0000"/>
                </a:solidFill>
                <a:latin typeface="Times New Roman" panose="02020603050405020304" pitchFamily="18" charset="0"/>
                <a:cs typeface="Times New Roman" panose="02020603050405020304" pitchFamily="18" charset="0"/>
              </a:rPr>
              <a:t>Zengin Uyarıcı Çevre</a:t>
            </a:r>
          </a:p>
          <a:p>
            <a:pPr>
              <a:buNone/>
            </a:pPr>
            <a:r>
              <a:rPr lang="tr-TR" b="1" i="1" dirty="0">
                <a:solidFill>
                  <a:srgbClr val="FF0000"/>
                </a:solidFill>
                <a:latin typeface="Times New Roman" panose="02020603050405020304" pitchFamily="18" charset="0"/>
                <a:cs typeface="Times New Roman" panose="02020603050405020304" pitchFamily="18" charset="0"/>
              </a:rPr>
              <a:t>                +</a:t>
            </a:r>
          </a:p>
          <a:p>
            <a:pPr>
              <a:buNone/>
            </a:pPr>
            <a:r>
              <a:rPr lang="tr-TR" b="1" i="1" dirty="0">
                <a:solidFill>
                  <a:srgbClr val="FF0000"/>
                </a:solidFill>
                <a:latin typeface="Times New Roman" panose="02020603050405020304" pitchFamily="18" charset="0"/>
                <a:cs typeface="Times New Roman" panose="02020603050405020304" pitchFamily="18" charset="0"/>
              </a:rPr>
              <a:t>Koşulsuz Sevgi ve Güvenlik </a:t>
            </a:r>
            <a:r>
              <a:rPr lang="tr-TR" b="1" i="1" dirty="0">
                <a:solidFill>
                  <a:srgbClr val="FF0000"/>
                </a:solidFill>
                <a:latin typeface="Times New Roman" panose="02020603050405020304" pitchFamily="18" charset="0"/>
                <a:cs typeface="Times New Roman" panose="02020603050405020304" pitchFamily="18" charset="0"/>
                <a:sym typeface="Wingdings" pitchFamily="2" charset="2"/>
              </a:rPr>
              <a:t>En Üst Düz. Gelişim</a:t>
            </a:r>
          </a:p>
          <a:p>
            <a:pPr>
              <a:buNone/>
            </a:pPr>
            <a:r>
              <a:rPr lang="tr-TR" b="1" i="1" dirty="0">
                <a:solidFill>
                  <a:srgbClr val="FF0000"/>
                </a:solidFill>
                <a:latin typeface="Times New Roman" panose="02020603050405020304" pitchFamily="18" charset="0"/>
                <a:cs typeface="Times New Roman" panose="02020603050405020304" pitchFamily="18" charset="0"/>
                <a:sym typeface="Wingdings" pitchFamily="2" charset="2"/>
              </a:rPr>
              <a:t>                 +</a:t>
            </a:r>
          </a:p>
          <a:p>
            <a:pPr>
              <a:buNone/>
            </a:pPr>
            <a:r>
              <a:rPr lang="tr-TR" b="1" i="1" dirty="0">
                <a:solidFill>
                  <a:srgbClr val="FF0000"/>
                </a:solidFill>
                <a:latin typeface="Times New Roman" panose="02020603050405020304" pitchFamily="18" charset="0"/>
                <a:cs typeface="Times New Roman" panose="02020603050405020304" pitchFamily="18" charset="0"/>
                <a:sym typeface="Wingdings" pitchFamily="2" charset="2"/>
              </a:rPr>
              <a:t>Etkin Öğrenme Yaşantıları</a:t>
            </a:r>
          </a:p>
          <a:p>
            <a:pPr>
              <a:buNone/>
            </a:pPr>
            <a:r>
              <a:rPr lang="tr-TR" b="1" i="1" dirty="0">
                <a:solidFill>
                  <a:srgbClr val="FF0000"/>
                </a:solidFill>
                <a:latin typeface="Times New Roman" panose="02020603050405020304" pitchFamily="18" charset="0"/>
                <a:cs typeface="Times New Roman" panose="02020603050405020304" pitchFamily="18" charset="0"/>
                <a:sym typeface="Wingdings" pitchFamily="2" charset="2"/>
              </a:rPr>
              <a:t>           </a:t>
            </a:r>
            <a:r>
              <a:rPr lang="tr-TR" b="1" i="1" dirty="0">
                <a:solidFill>
                  <a:srgbClr val="00B050"/>
                </a:solidFill>
                <a:latin typeface="Times New Roman" panose="02020603050405020304" pitchFamily="18" charset="0"/>
                <a:cs typeface="Times New Roman" panose="02020603050405020304" pitchFamily="18" charset="0"/>
                <a:sym typeface="Wingdings" pitchFamily="2" charset="2"/>
              </a:rPr>
              <a:t>OKUL ÖNCESİ EĞİTİM</a:t>
            </a:r>
            <a:endParaRPr lang="tr-TR" b="1" i="1" dirty="0">
              <a:solidFill>
                <a:srgbClr val="00B050"/>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9339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Çocuğun Gelişimini Bilmek Neden Önemlidir?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buNone/>
            </a:pPr>
            <a:r>
              <a:rPr lang="tr-TR" i="1" dirty="0">
                <a:solidFill>
                  <a:srgbClr val="00B050"/>
                </a:solidFill>
                <a:latin typeface="Times New Roman" panose="02020603050405020304" pitchFamily="18" charset="0"/>
                <a:cs typeface="Times New Roman" panose="02020603050405020304" pitchFamily="18" charset="0"/>
              </a:rPr>
              <a:t>Beklentiler</a:t>
            </a:r>
          </a:p>
          <a:p>
            <a:pPr algn="just">
              <a:buNone/>
            </a:pPr>
            <a:r>
              <a:rPr lang="tr-TR" dirty="0">
                <a:latin typeface="Times New Roman" panose="02020603050405020304" pitchFamily="18" charset="0"/>
                <a:cs typeface="Times New Roman" panose="02020603050405020304" pitchFamily="18" charset="0"/>
              </a:rPr>
              <a:t>       Çocuklar yaşları büyüdükçe farklı beceriler kazanırlar. Bu becerilerin neler olduğunu bilmek, çocuktan beklentilerin ve ona verilecek desteğin sağlıklı olmasını sağlar.</a:t>
            </a:r>
          </a:p>
          <a:p>
            <a:pPr algn="just">
              <a:buNone/>
            </a:pPr>
            <a:r>
              <a:rPr lang="tr-TR" dirty="0">
                <a:latin typeface="Times New Roman" panose="02020603050405020304" pitchFamily="18" charset="0"/>
                <a:cs typeface="Times New Roman" panose="02020603050405020304" pitchFamily="18" charset="0"/>
              </a:rPr>
              <a:t>        Beklentinin az/çok olması </a:t>
            </a:r>
            <a:r>
              <a:rPr lang="tr-TR" dirty="0">
                <a:latin typeface="Times New Roman" panose="02020603050405020304" pitchFamily="18" charset="0"/>
                <a:cs typeface="Times New Roman" panose="02020603050405020304" pitchFamily="18" charset="0"/>
                <a:sym typeface="Wingdings" pitchFamily="2" charset="2"/>
              </a:rPr>
              <a:t> Özgüven</a:t>
            </a:r>
          </a:p>
          <a:p>
            <a:pPr algn="just">
              <a:buNone/>
            </a:pPr>
            <a:r>
              <a:rPr lang="tr-TR" dirty="0">
                <a:latin typeface="Times New Roman" panose="02020603050405020304" pitchFamily="18" charset="0"/>
                <a:cs typeface="Times New Roman" panose="02020603050405020304" pitchFamily="18" charset="0"/>
                <a:sym typeface="Wingdings" pitchFamily="2" charset="2"/>
              </a:rPr>
              <a:t>                                                     Motivasyon</a:t>
            </a:r>
          </a:p>
          <a:p>
            <a:pPr algn="just">
              <a:buNone/>
            </a:pPr>
            <a:r>
              <a:rPr lang="tr-TR" dirty="0">
                <a:latin typeface="Times New Roman" panose="02020603050405020304" pitchFamily="18" charset="0"/>
                <a:cs typeface="Times New Roman" panose="02020603050405020304" pitchFamily="18" charset="0"/>
                <a:sym typeface="Wingdings" pitchFamily="2" charset="2"/>
              </a:rPr>
              <a:t>                                                      Başarma isteği</a:t>
            </a:r>
          </a:p>
          <a:p>
            <a:pPr algn="just">
              <a:buNone/>
            </a:pPr>
            <a:r>
              <a:rPr lang="tr-TR" dirty="0">
                <a:latin typeface="Times New Roman" panose="02020603050405020304" pitchFamily="18" charset="0"/>
                <a:cs typeface="Times New Roman" panose="02020603050405020304" pitchFamily="18" charset="0"/>
                <a:sym typeface="Wingdings" pitchFamily="2" charset="2"/>
              </a:rPr>
              <a:t>                                                      Cesaret</a:t>
            </a:r>
          </a:p>
          <a:p>
            <a:pPr algn="just">
              <a:buNone/>
            </a:pPr>
            <a:r>
              <a:rPr lang="tr-TR" dirty="0">
                <a:latin typeface="Times New Roman" panose="02020603050405020304" pitchFamily="18" charset="0"/>
                <a:cs typeface="Times New Roman" panose="02020603050405020304" pitchFamily="18" charset="0"/>
                <a:sym typeface="Wingdings" pitchFamily="2" charset="2"/>
              </a:rPr>
              <a:t>                                                       Mutluluk/ Uyum</a:t>
            </a:r>
            <a:endParaRPr lang="tr-TR" dirty="0">
              <a:latin typeface="Times New Roman" panose="02020603050405020304" pitchFamily="18" charset="0"/>
              <a:cs typeface="Times New Roman" panose="02020603050405020304" pitchFamily="18" charset="0"/>
            </a:endParaRPr>
          </a:p>
          <a:p>
            <a:pPr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25318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None/>
            </a:pPr>
            <a:r>
              <a:rPr lang="tr-TR" i="1" dirty="0">
                <a:solidFill>
                  <a:srgbClr val="00B050"/>
                </a:solidFill>
                <a:latin typeface="Times New Roman" panose="02020603050405020304" pitchFamily="18" charset="0"/>
                <a:cs typeface="Times New Roman" panose="02020603050405020304" pitchFamily="18" charset="0"/>
              </a:rPr>
              <a:t>Etkili Bir Öğretim Ortamının Hazırlanması</a:t>
            </a:r>
          </a:p>
          <a:p>
            <a:pPr algn="just">
              <a:buNone/>
            </a:pPr>
            <a:r>
              <a:rPr lang="tr-TR" dirty="0">
                <a:latin typeface="Times New Roman" panose="02020603050405020304" pitchFamily="18" charset="0"/>
                <a:cs typeface="Times New Roman" panose="02020603050405020304" pitchFamily="18" charset="0"/>
              </a:rPr>
              <a:t>         Gelişimi destekleyici hedeflerin gerçekçi biçimde ortaya konması,</a:t>
            </a:r>
          </a:p>
          <a:p>
            <a:pPr algn="just">
              <a:buNone/>
            </a:pPr>
            <a:r>
              <a:rPr lang="tr-TR" dirty="0">
                <a:latin typeface="Times New Roman" panose="02020603050405020304" pitchFamily="18" charset="0"/>
                <a:cs typeface="Times New Roman" panose="02020603050405020304" pitchFamily="18" charset="0"/>
              </a:rPr>
              <a:t>          Bireysel farklılıkların göz önünde bulundurulması,</a:t>
            </a:r>
          </a:p>
          <a:p>
            <a:pPr algn="just">
              <a:buNone/>
            </a:pPr>
            <a:r>
              <a:rPr lang="tr-TR" dirty="0">
                <a:latin typeface="Times New Roman" panose="02020603050405020304" pitchFamily="18" charset="0"/>
                <a:cs typeface="Times New Roman" panose="02020603050405020304" pitchFamily="18" charset="0"/>
              </a:rPr>
              <a:t>          Değerlendirme yaklaşımlarının gelişim özelliklerine göre seçilmesi,</a:t>
            </a:r>
          </a:p>
          <a:p>
            <a:pPr algn="just">
              <a:buNone/>
            </a:pPr>
            <a:r>
              <a:rPr lang="tr-TR" dirty="0">
                <a:latin typeface="Times New Roman" panose="02020603050405020304" pitchFamily="18" charset="0"/>
                <a:cs typeface="Times New Roman" panose="02020603050405020304" pitchFamily="18" charset="0"/>
              </a:rPr>
              <a:t>           Yaşa özgü  ihtiyaç ve becerilere öncelik verilmesi,</a:t>
            </a:r>
          </a:p>
          <a:p>
            <a:pPr algn="just">
              <a:buNone/>
            </a:pP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3004546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solidFill>
                  <a:srgbClr val="00B050"/>
                </a:solidFill>
                <a:latin typeface="Comic Sans MS" pitchFamily="66" charset="0"/>
              </a:rPr>
              <a:t> </a:t>
            </a:r>
            <a:r>
              <a:rPr lang="tr-TR" i="1" dirty="0">
                <a:solidFill>
                  <a:schemeClr val="tx1"/>
                </a:solidFill>
                <a:latin typeface="Times New Roman" panose="02020603050405020304" pitchFamily="18" charset="0"/>
                <a:cs typeface="Times New Roman" panose="02020603050405020304" pitchFamily="18" charset="0"/>
              </a:rPr>
              <a:t>Davranışların değerlendirilmesi ve problem davranışların ortaya konması</a:t>
            </a:r>
          </a:p>
          <a:p>
            <a:r>
              <a:rPr lang="tr-TR" i="1" dirty="0">
                <a:solidFill>
                  <a:schemeClr val="tx1"/>
                </a:solidFill>
                <a:latin typeface="Times New Roman" panose="02020603050405020304" pitchFamily="18" charset="0"/>
                <a:cs typeface="Times New Roman" panose="02020603050405020304" pitchFamily="18" charset="0"/>
              </a:rPr>
              <a:t> Ruhsal gelişimin yolunda gidip gitmediğinin anlaşılması</a:t>
            </a:r>
          </a:p>
          <a:p>
            <a:r>
              <a:rPr lang="tr-TR" i="1" dirty="0">
                <a:solidFill>
                  <a:schemeClr val="tx1"/>
                </a:solidFill>
                <a:latin typeface="Times New Roman" panose="02020603050405020304" pitchFamily="18" charset="0"/>
                <a:cs typeface="Times New Roman" panose="02020603050405020304" pitchFamily="18" charset="0"/>
              </a:rPr>
              <a:t>  Kişilik gelişiminde sapmalara ait ipuçlarının elde edilmesi</a:t>
            </a: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2595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GELİŞİMİ ETKİLEYEN ETMENLER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Biyolojik faktörler</a:t>
            </a:r>
          </a:p>
          <a:p>
            <a:pPr>
              <a:buNone/>
            </a:pPr>
            <a:r>
              <a:rPr lang="tr-TR" dirty="0">
                <a:latin typeface="Times New Roman" panose="02020603050405020304" pitchFamily="18" charset="0"/>
                <a:cs typeface="Times New Roman" panose="02020603050405020304" pitchFamily="18" charset="0"/>
              </a:rPr>
              <a:t>          Kalıtım</a:t>
            </a:r>
          </a:p>
          <a:p>
            <a:pPr>
              <a:buNone/>
            </a:pPr>
            <a:r>
              <a:rPr lang="tr-TR" dirty="0">
                <a:latin typeface="Times New Roman" panose="02020603050405020304" pitchFamily="18" charset="0"/>
                <a:cs typeface="Times New Roman" panose="02020603050405020304" pitchFamily="18" charset="0"/>
              </a:rPr>
              <a:t>          İç salgı bezleri</a:t>
            </a:r>
          </a:p>
          <a:p>
            <a:r>
              <a:rPr lang="tr-TR" dirty="0">
                <a:latin typeface="Times New Roman" panose="02020603050405020304" pitchFamily="18" charset="0"/>
                <a:cs typeface="Times New Roman" panose="02020603050405020304" pitchFamily="18" charset="0"/>
              </a:rPr>
              <a:t> Çevre</a:t>
            </a:r>
          </a:p>
          <a:p>
            <a:pPr>
              <a:buNone/>
            </a:pPr>
            <a:r>
              <a:rPr lang="tr-TR" dirty="0">
                <a:latin typeface="Times New Roman" panose="02020603050405020304" pitchFamily="18" charset="0"/>
                <a:cs typeface="Times New Roman" panose="02020603050405020304" pitchFamily="18" charset="0"/>
              </a:rPr>
              <a:t>          Doğum öncesi etmenler</a:t>
            </a:r>
          </a:p>
          <a:p>
            <a:pPr>
              <a:buNone/>
            </a:pPr>
            <a:r>
              <a:rPr lang="tr-TR" dirty="0">
                <a:latin typeface="Times New Roman" panose="02020603050405020304" pitchFamily="18" charset="0"/>
                <a:cs typeface="Times New Roman" panose="02020603050405020304" pitchFamily="18" charset="0"/>
              </a:rPr>
              <a:t>          Doğum sırası etmenler </a:t>
            </a:r>
          </a:p>
          <a:p>
            <a:pPr>
              <a:buNone/>
            </a:pPr>
            <a:r>
              <a:rPr lang="tr-TR" dirty="0">
                <a:latin typeface="Times New Roman" panose="02020603050405020304" pitchFamily="18" charset="0"/>
                <a:cs typeface="Times New Roman" panose="02020603050405020304" pitchFamily="18" charset="0"/>
              </a:rPr>
              <a:t>          Doğum sonrası etmenler  </a:t>
            </a:r>
          </a:p>
          <a:p>
            <a:r>
              <a:rPr lang="tr-TR" dirty="0" err="1">
                <a:latin typeface="Times New Roman" panose="02020603050405020304" pitchFamily="18" charset="0"/>
                <a:cs typeface="Times New Roman" panose="02020603050405020304" pitchFamily="18" charset="0"/>
              </a:rPr>
              <a:t>Kalıtım&amp;Çevre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955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Biyolojik Faktörler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589212" y="1737360"/>
            <a:ext cx="8915400" cy="4173862"/>
          </a:xfrm>
        </p:spPr>
        <p:txBody>
          <a:bodyPr>
            <a:normAutofit/>
          </a:bodyPr>
          <a:lstStyle/>
          <a:p>
            <a:pPr>
              <a:buNone/>
            </a:pPr>
            <a:r>
              <a:rPr lang="tr-TR" sz="2000" i="1" dirty="0">
                <a:solidFill>
                  <a:srgbClr val="FF0000"/>
                </a:solidFill>
                <a:latin typeface="Times New Roman" panose="02020603050405020304" pitchFamily="18" charset="0"/>
                <a:cs typeface="Times New Roman" panose="02020603050405020304" pitchFamily="18" charset="0"/>
              </a:rPr>
              <a:t>Kalıtım</a:t>
            </a:r>
          </a:p>
          <a:p>
            <a:pPr>
              <a:buNone/>
            </a:pPr>
            <a:r>
              <a:rPr lang="tr-TR" sz="2000" i="1" dirty="0">
                <a:solidFill>
                  <a:srgbClr val="FF0000"/>
                </a:solidFill>
                <a:latin typeface="Times New Roman" panose="02020603050405020304" pitchFamily="18" charset="0"/>
                <a:cs typeface="Times New Roman" panose="02020603050405020304" pitchFamily="18" charset="0"/>
              </a:rPr>
              <a:t> </a:t>
            </a:r>
          </a:p>
          <a:p>
            <a:pPr algn="just">
              <a:buNone/>
            </a:pPr>
            <a:r>
              <a:rPr lang="tr-TR" sz="2000" dirty="0">
                <a:latin typeface="Times New Roman" panose="02020603050405020304" pitchFamily="18" charset="0"/>
                <a:cs typeface="Times New Roman" panose="02020603050405020304" pitchFamily="18" charset="0"/>
              </a:rPr>
              <a:t>    Döllenme </a:t>
            </a:r>
            <a:r>
              <a:rPr lang="tr-TR" sz="2000" dirty="0">
                <a:latin typeface="Times New Roman" panose="02020603050405020304" pitchFamily="18" charset="0"/>
                <a:cs typeface="Times New Roman" panose="02020603050405020304" pitchFamily="18" charset="0"/>
                <a:sym typeface="Wingdings" pitchFamily="2" charset="2"/>
              </a:rPr>
              <a:t> Kromozomlar  Genler</a:t>
            </a:r>
          </a:p>
          <a:p>
            <a:pPr algn="just">
              <a:buNone/>
            </a:pPr>
            <a:r>
              <a:rPr lang="tr-TR" sz="2000" dirty="0">
                <a:latin typeface="Times New Roman" panose="02020603050405020304" pitchFamily="18" charset="0"/>
                <a:cs typeface="Times New Roman" panose="02020603050405020304" pitchFamily="18" charset="0"/>
                <a:sym typeface="Wingdings" pitchFamily="2" charset="2"/>
              </a:rPr>
              <a:t>    Genler  Dominant/ Resesif</a:t>
            </a:r>
          </a:p>
          <a:p>
            <a:pPr algn="just">
              <a:buNone/>
            </a:pPr>
            <a:r>
              <a:rPr lang="tr-TR" sz="2000" dirty="0">
                <a:latin typeface="Times New Roman" panose="02020603050405020304" pitchFamily="18" charset="0"/>
                <a:cs typeface="Times New Roman" panose="02020603050405020304" pitchFamily="18" charset="0"/>
                <a:sym typeface="Wingdings" pitchFamily="2" charset="2"/>
              </a:rPr>
              <a:t>        Kalp- şeker hastalıkları</a:t>
            </a:r>
          </a:p>
          <a:p>
            <a:pPr algn="just">
              <a:buNone/>
            </a:pPr>
            <a:r>
              <a:rPr lang="tr-TR" sz="2000" dirty="0">
                <a:latin typeface="Times New Roman" panose="02020603050405020304" pitchFamily="18" charset="0"/>
                <a:cs typeface="Times New Roman" panose="02020603050405020304" pitchFamily="18" charset="0"/>
                <a:sym typeface="Wingdings" pitchFamily="2" charset="2"/>
              </a:rPr>
              <a:t>         Epilepsi</a:t>
            </a:r>
          </a:p>
          <a:p>
            <a:pPr algn="just">
              <a:buNone/>
            </a:pPr>
            <a:r>
              <a:rPr lang="tr-TR" sz="2000" dirty="0">
                <a:latin typeface="Times New Roman" panose="02020603050405020304" pitchFamily="18" charset="0"/>
                <a:cs typeface="Times New Roman" panose="02020603050405020304" pitchFamily="18" charset="0"/>
                <a:sym typeface="Wingdings" pitchFamily="2" charset="2"/>
              </a:rPr>
              <a:t>         </a:t>
            </a:r>
            <a:r>
              <a:rPr lang="tr-TR" sz="2000" dirty="0" err="1">
                <a:latin typeface="Times New Roman" panose="02020603050405020304" pitchFamily="18" charset="0"/>
                <a:cs typeface="Times New Roman" panose="02020603050405020304" pitchFamily="18" charset="0"/>
                <a:sym typeface="Wingdings" pitchFamily="2" charset="2"/>
              </a:rPr>
              <a:t>Fenilketonuri</a:t>
            </a:r>
            <a:endParaRPr lang="tr-TR" sz="2000" dirty="0">
              <a:latin typeface="Times New Roman" panose="02020603050405020304" pitchFamily="18" charset="0"/>
              <a:cs typeface="Times New Roman" panose="02020603050405020304" pitchFamily="18" charset="0"/>
              <a:sym typeface="Wingdings" pitchFamily="2" charset="2"/>
            </a:endParaRPr>
          </a:p>
          <a:p>
            <a:pPr algn="just">
              <a:buNone/>
            </a:pPr>
            <a:r>
              <a:rPr lang="tr-TR" sz="2000" dirty="0">
                <a:latin typeface="Times New Roman" panose="02020603050405020304" pitchFamily="18" charset="0"/>
                <a:cs typeface="Times New Roman" panose="02020603050405020304" pitchFamily="18" charset="0"/>
                <a:sym typeface="Wingdings" pitchFamily="2" charset="2"/>
              </a:rPr>
              <a:t>         </a:t>
            </a:r>
            <a:r>
              <a:rPr lang="tr-TR" sz="2000" dirty="0" err="1">
                <a:latin typeface="Times New Roman" panose="02020603050405020304" pitchFamily="18" charset="0"/>
                <a:cs typeface="Times New Roman" panose="02020603050405020304" pitchFamily="18" charset="0"/>
                <a:sym typeface="Wingdings" pitchFamily="2" charset="2"/>
              </a:rPr>
              <a:t>Down</a:t>
            </a:r>
            <a:r>
              <a:rPr lang="tr-TR" sz="2000" dirty="0">
                <a:latin typeface="Times New Roman" panose="02020603050405020304" pitchFamily="18" charset="0"/>
                <a:cs typeface="Times New Roman" panose="02020603050405020304" pitchFamily="18" charset="0"/>
                <a:sym typeface="Wingdings" pitchFamily="2" charset="2"/>
              </a:rPr>
              <a:t> sendromu, </a:t>
            </a:r>
            <a:r>
              <a:rPr lang="tr-TR" sz="2000" dirty="0" err="1">
                <a:latin typeface="Times New Roman" panose="02020603050405020304" pitchFamily="18" charset="0"/>
                <a:cs typeface="Times New Roman" panose="02020603050405020304" pitchFamily="18" charset="0"/>
                <a:sym typeface="Wingdings" pitchFamily="2" charset="2"/>
              </a:rPr>
              <a:t>turner</a:t>
            </a:r>
            <a:r>
              <a:rPr lang="tr-TR" sz="2000" dirty="0">
                <a:latin typeface="Times New Roman" panose="02020603050405020304" pitchFamily="18" charset="0"/>
                <a:cs typeface="Times New Roman" panose="02020603050405020304" pitchFamily="18" charset="0"/>
                <a:sym typeface="Wingdings" pitchFamily="2" charset="2"/>
              </a:rPr>
              <a:t> sendromu </a:t>
            </a:r>
            <a:r>
              <a:rPr lang="tr-TR" sz="2000" dirty="0" err="1">
                <a:latin typeface="Times New Roman" panose="02020603050405020304" pitchFamily="18" charset="0"/>
                <a:cs typeface="Times New Roman" panose="02020603050405020304" pitchFamily="18" charset="0"/>
                <a:sym typeface="Wingdings" pitchFamily="2" charset="2"/>
              </a:rPr>
              <a:t>vb</a:t>
            </a:r>
            <a:r>
              <a:rPr lang="tr-TR" sz="2000" dirty="0">
                <a:latin typeface="Times New Roman" panose="02020603050405020304" pitchFamily="18" charset="0"/>
                <a:cs typeface="Times New Roman" panose="02020603050405020304" pitchFamily="18" charset="0"/>
                <a:sym typeface="Wingdings" pitchFamily="2" charset="2"/>
              </a:rPr>
              <a:t> kromozom anomalileri</a:t>
            </a:r>
          </a:p>
        </p:txBody>
      </p:sp>
    </p:spTree>
    <p:extLst>
      <p:ext uri="{BB962C8B-B14F-4D97-AF65-F5344CB8AC3E}">
        <p14:creationId xmlns:p14="http://schemas.microsoft.com/office/powerpoint/2010/main" val="68931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İç salgı bezleri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589212" y="1657350"/>
            <a:ext cx="8915400" cy="4253872"/>
          </a:xfrm>
        </p:spPr>
        <p:txBody>
          <a:bodyPr>
            <a:normAutofit lnSpcReduction="10000"/>
          </a:bodyPr>
          <a:lstStyle/>
          <a:p>
            <a:pPr>
              <a:buNone/>
            </a:pPr>
            <a:r>
              <a:rPr lang="tr-TR" dirty="0">
                <a:latin typeface="Times New Roman" panose="02020603050405020304" pitchFamily="18" charset="0"/>
                <a:cs typeface="Times New Roman" panose="02020603050405020304" pitchFamily="18" charset="0"/>
              </a:rPr>
              <a:t>Kanallı bezler </a:t>
            </a:r>
            <a:r>
              <a:rPr lang="tr-TR" dirty="0">
                <a:latin typeface="Times New Roman" panose="02020603050405020304" pitchFamily="18" charset="0"/>
                <a:cs typeface="Times New Roman" panose="02020603050405020304" pitchFamily="18" charset="0"/>
                <a:sym typeface="Wingdings" pitchFamily="2" charset="2"/>
              </a:rPr>
              <a:t> Gözyaşı, salya, terleme</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dirty="0" err="1">
                <a:latin typeface="Times New Roman" panose="02020603050405020304" pitchFamily="18" charset="0"/>
                <a:cs typeface="Times New Roman" panose="02020603050405020304" pitchFamily="18" charset="0"/>
                <a:sym typeface="Wingdings" pitchFamily="2" charset="2"/>
              </a:rPr>
              <a:t>Kanalsız</a:t>
            </a:r>
            <a:r>
              <a:rPr lang="tr-TR" dirty="0">
                <a:latin typeface="Times New Roman" panose="02020603050405020304" pitchFamily="18" charset="0"/>
                <a:cs typeface="Times New Roman" panose="02020603050405020304" pitchFamily="18" charset="0"/>
                <a:sym typeface="Wingdings" pitchFamily="2" charset="2"/>
              </a:rPr>
              <a:t> bezler İç salgı </a:t>
            </a:r>
            <a:r>
              <a:rPr lang="tr-TR" dirty="0" err="1">
                <a:latin typeface="Times New Roman" panose="02020603050405020304" pitchFamily="18" charset="0"/>
                <a:cs typeface="Times New Roman" panose="02020603050405020304" pitchFamily="18" charset="0"/>
                <a:sym typeface="Wingdings" pitchFamily="2" charset="2"/>
              </a:rPr>
              <a:t>bezleri</a:t>
            </a:r>
            <a:r>
              <a:rPr lang="tr-TR" u="sng" dirty="0" err="1">
                <a:latin typeface="Times New Roman" panose="02020603050405020304" pitchFamily="18" charset="0"/>
                <a:cs typeface="Times New Roman" panose="02020603050405020304" pitchFamily="18" charset="0"/>
                <a:sym typeface="Wingdings" pitchFamily="2" charset="2"/>
              </a:rPr>
              <a:t>Hormonlar</a:t>
            </a:r>
            <a:endParaRPr lang="tr-TR" u="sng" dirty="0">
              <a:latin typeface="Times New Roman" panose="02020603050405020304" pitchFamily="18" charset="0"/>
              <a:cs typeface="Times New Roman" panose="02020603050405020304" pitchFamily="18" charset="0"/>
              <a:sym typeface="Wingdings" pitchFamily="2" charset="2"/>
            </a:endParaRPr>
          </a:p>
          <a:p>
            <a:pPr>
              <a:buNone/>
            </a:pP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Hipofiz bezi  (orkestra  şefi) </a:t>
            </a:r>
          </a:p>
          <a:p>
            <a:pPr>
              <a:buNone/>
            </a:pPr>
            <a:r>
              <a:rPr lang="tr-TR" i="1" dirty="0">
                <a:solidFill>
                  <a:srgbClr val="00B050"/>
                </a:solidFill>
                <a:latin typeface="Times New Roman" panose="02020603050405020304" pitchFamily="18" charset="0"/>
                <a:cs typeface="Times New Roman" panose="02020603050405020304" pitchFamily="18" charset="0"/>
                <a:sym typeface="Wingdings" pitchFamily="2" charset="2"/>
              </a:rPr>
              <a:t>    </a:t>
            </a:r>
            <a:r>
              <a:rPr lang="tr-TR" dirty="0">
                <a:latin typeface="Times New Roman" panose="02020603050405020304" pitchFamily="18" charset="0"/>
                <a:cs typeface="Times New Roman" panose="02020603050405020304" pitchFamily="18" charset="0"/>
                <a:sym typeface="Wingdings" pitchFamily="2" charset="2"/>
              </a:rPr>
              <a:t>Başın arkasında/ beynin altındadır. 8 hormon üretir. En önemlileri;</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Anti </a:t>
            </a:r>
            <a:r>
              <a:rPr lang="tr-TR" i="1" dirty="0" err="1">
                <a:solidFill>
                  <a:srgbClr val="FF0000"/>
                </a:solidFill>
                <a:latin typeface="Times New Roman" panose="02020603050405020304" pitchFamily="18" charset="0"/>
                <a:cs typeface="Times New Roman" panose="02020603050405020304" pitchFamily="18" charset="0"/>
                <a:sym typeface="Wingdings" pitchFamily="2" charset="2"/>
              </a:rPr>
              <a:t>diüretik</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 hormon (ADH</a:t>
            </a:r>
            <a:r>
              <a:rPr lang="tr-TR" dirty="0">
                <a:latin typeface="Times New Roman" panose="02020603050405020304" pitchFamily="18" charset="0"/>
                <a:cs typeface="Times New Roman" panose="02020603050405020304" pitchFamily="18" charset="0"/>
                <a:sym typeface="Wingdings" pitchFamily="2" charset="2"/>
              </a:rPr>
              <a:t>)böbrekleri etkiler</a:t>
            </a:r>
          </a:p>
          <a:p>
            <a:pPr>
              <a:buNone/>
            </a:pPr>
            <a:r>
              <a:rPr lang="tr-TR" dirty="0">
                <a:latin typeface="Times New Roman" panose="02020603050405020304" pitchFamily="18" charset="0"/>
                <a:cs typeface="Times New Roman" panose="02020603050405020304" pitchFamily="18" charset="0"/>
                <a:sym typeface="Wingdings" pitchFamily="2" charset="2"/>
              </a:rPr>
              <a:t>                                 Vücutta su dengesini sağlar</a:t>
            </a:r>
          </a:p>
          <a:p>
            <a:pPr>
              <a:buNone/>
            </a:pPr>
            <a:r>
              <a:rPr lang="tr-TR" dirty="0">
                <a:latin typeface="Times New Roman" panose="02020603050405020304" pitchFamily="18" charset="0"/>
                <a:cs typeface="Times New Roman" panose="02020603050405020304" pitchFamily="18" charset="0"/>
                <a:sym typeface="Wingdings" pitchFamily="2" charset="2"/>
              </a:rPr>
              <a:t>  Kanın/iç organların fonksiyonlarını yer. </a:t>
            </a:r>
            <a:r>
              <a:rPr lang="tr-TR" dirty="0" err="1">
                <a:latin typeface="Times New Roman" panose="02020603050405020304" pitchFamily="18" charset="0"/>
                <a:cs typeface="Times New Roman" panose="02020603050405020304" pitchFamily="18" charset="0"/>
                <a:sym typeface="Wingdings" pitchFamily="2" charset="2"/>
              </a:rPr>
              <a:t>get</a:t>
            </a:r>
            <a:r>
              <a:rPr lang="tr-TR" dirty="0">
                <a:latin typeface="Times New Roman" panose="02020603050405020304" pitchFamily="18" charset="0"/>
                <a:cs typeface="Times New Roman" panose="02020603050405020304" pitchFamily="18" charset="0"/>
                <a:sym typeface="Wingdings" pitchFamily="2" charset="2"/>
              </a:rPr>
              <a:t>. sağlar.</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i="1" dirty="0" err="1">
                <a:solidFill>
                  <a:srgbClr val="FF0000"/>
                </a:solidFill>
                <a:latin typeface="Times New Roman" panose="02020603050405020304" pitchFamily="18" charset="0"/>
                <a:cs typeface="Times New Roman" panose="02020603050405020304" pitchFamily="18" charset="0"/>
                <a:sym typeface="Wingdings" pitchFamily="2" charset="2"/>
              </a:rPr>
              <a:t>Oksitosin</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 hormonu </a:t>
            </a:r>
            <a:r>
              <a:rPr lang="tr-TR" dirty="0">
                <a:latin typeface="Times New Roman" panose="02020603050405020304" pitchFamily="18" charset="0"/>
                <a:cs typeface="Times New Roman" panose="02020603050405020304" pitchFamily="18" charset="0"/>
                <a:sym typeface="Wingdings" pitchFamily="2" charset="2"/>
              </a:rPr>
              <a:t>Kasları etkiler, doğum, süt </a:t>
            </a:r>
          </a:p>
          <a:p>
            <a:pPr>
              <a:buNone/>
            </a:pPr>
            <a:r>
              <a:rPr lang="tr-TR" i="1" dirty="0">
                <a:latin typeface="Times New Roman" panose="02020603050405020304" pitchFamily="18" charset="0"/>
                <a:cs typeface="Times New Roman" panose="02020603050405020304" pitchFamily="18" charset="0"/>
                <a:sym typeface="Wingdings" pitchFamily="2" charset="2"/>
              </a:rPr>
              <a:t>   </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Büyüme </a:t>
            </a:r>
            <a:r>
              <a:rPr lang="tr-TR" i="1" dirty="0" err="1">
                <a:solidFill>
                  <a:srgbClr val="FF0000"/>
                </a:solidFill>
                <a:latin typeface="Times New Roman" panose="02020603050405020304" pitchFamily="18" charset="0"/>
                <a:cs typeface="Times New Roman" panose="02020603050405020304" pitchFamily="18" charset="0"/>
                <a:sym typeface="Wingdings" pitchFamily="2" charset="2"/>
              </a:rPr>
              <a:t>hormonu</a:t>
            </a:r>
            <a:r>
              <a:rPr lang="tr-TR" dirty="0" err="1">
                <a:latin typeface="Times New Roman" panose="02020603050405020304" pitchFamily="18" charset="0"/>
                <a:cs typeface="Times New Roman" panose="02020603050405020304" pitchFamily="18" charset="0"/>
                <a:sym typeface="Wingdings" pitchFamily="2" charset="2"/>
              </a:rPr>
              <a:t>Cücelik</a:t>
            </a:r>
            <a:r>
              <a:rPr lang="tr-TR" dirty="0">
                <a:latin typeface="Times New Roman" panose="02020603050405020304" pitchFamily="18" charset="0"/>
                <a:cs typeface="Times New Roman" panose="02020603050405020304" pitchFamily="18" charset="0"/>
                <a:sym typeface="Wingdings" pitchFamily="2" charset="2"/>
              </a:rPr>
              <a:t>/hızlı büyüme/aşırı uzama </a:t>
            </a:r>
          </a:p>
          <a:p>
            <a:pPr>
              <a:buNone/>
            </a:pPr>
            <a:r>
              <a:rPr lang="tr-TR" dirty="0">
                <a:latin typeface="Times New Roman" panose="02020603050405020304" pitchFamily="18" charset="0"/>
                <a:cs typeface="Times New Roman" panose="02020603050405020304" pitchFamily="18" charset="0"/>
                <a:sym typeface="Wingdings" pitchFamily="2" charset="2"/>
              </a:rPr>
              <a:t>Hipofiz bezinin fazla </a:t>
            </a:r>
            <a:r>
              <a:rPr lang="tr-TR" dirty="0" err="1">
                <a:latin typeface="Times New Roman" panose="02020603050405020304" pitchFamily="18" charset="0"/>
                <a:cs typeface="Times New Roman" panose="02020603050405020304" pitchFamily="18" charset="0"/>
                <a:sym typeface="Wingdings" pitchFamily="2" charset="2"/>
              </a:rPr>
              <a:t>çalışmasıEl,ayak,yüz</a:t>
            </a:r>
            <a:r>
              <a:rPr lang="tr-TR" dirty="0">
                <a:latin typeface="Times New Roman" panose="02020603050405020304" pitchFamily="18" charset="0"/>
                <a:cs typeface="Times New Roman" panose="02020603050405020304" pitchFamily="18" charset="0"/>
                <a:sym typeface="Wingdings" pitchFamily="2" charset="2"/>
              </a:rPr>
              <a:t> kemikleri</a:t>
            </a:r>
          </a:p>
          <a:p>
            <a:pPr>
              <a:buNone/>
            </a:pPr>
            <a:r>
              <a:rPr lang="tr-TR" dirty="0">
                <a:latin typeface="Times New Roman" panose="02020603050405020304" pitchFamily="18" charset="0"/>
                <a:cs typeface="Times New Roman" panose="02020603050405020304" pitchFamily="18" charset="0"/>
                <a:sym typeface="Wingdings" pitchFamily="2" charset="2"/>
              </a:rPr>
              <a:t>                         az çalışması gelişme geriliği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233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16070"/>
          </a:xfrm>
        </p:spPr>
        <p:txBody>
          <a:bodyPr/>
          <a:lstStyle/>
          <a:p>
            <a:endParaRPr lang="tr-TR" dirty="0"/>
          </a:p>
        </p:txBody>
      </p:sp>
      <p:sp>
        <p:nvSpPr>
          <p:cNvPr id="3" name="İçerik Yer Tutucusu 2"/>
          <p:cNvSpPr>
            <a:spLocks noGrp="1"/>
          </p:cNvSpPr>
          <p:nvPr>
            <p:ph idx="1"/>
          </p:nvPr>
        </p:nvSpPr>
        <p:spPr>
          <a:xfrm>
            <a:off x="2589212" y="1657350"/>
            <a:ext cx="8915400" cy="4253872"/>
          </a:xfrm>
        </p:spPr>
        <p:txBody>
          <a:bodyPr>
            <a:normAutofit lnSpcReduction="10000"/>
          </a:bodyPr>
          <a:lstStyle/>
          <a:p>
            <a:pPr>
              <a:buNone/>
            </a:pPr>
            <a:r>
              <a:rPr lang="tr-TR" i="1" dirty="0" err="1">
                <a:solidFill>
                  <a:srgbClr val="FF0000"/>
                </a:solidFill>
                <a:latin typeface="Times New Roman" panose="02020603050405020304" pitchFamily="18" charset="0"/>
                <a:cs typeface="Times New Roman" panose="02020603050405020304" pitchFamily="18" charset="0"/>
              </a:rPr>
              <a:t>Tiroid</a:t>
            </a:r>
            <a:r>
              <a:rPr lang="tr-TR" i="1" dirty="0">
                <a:solidFill>
                  <a:srgbClr val="FF0000"/>
                </a:solidFill>
                <a:latin typeface="Times New Roman" panose="02020603050405020304" pitchFamily="18" charset="0"/>
                <a:cs typeface="Times New Roman" panose="02020603050405020304" pitchFamily="18" charset="0"/>
              </a:rPr>
              <a:t> bezi (tiroksin)</a:t>
            </a:r>
          </a:p>
          <a:p>
            <a:pPr>
              <a:buNone/>
            </a:pPr>
            <a:r>
              <a:rPr lang="tr-TR" i="1" dirty="0">
                <a:solidFill>
                  <a:srgbClr val="00B050"/>
                </a:solidFill>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Nefes borusunun ön kısmında bulunur.</a:t>
            </a:r>
          </a:p>
          <a:p>
            <a:pPr>
              <a:buNone/>
            </a:pPr>
            <a:r>
              <a:rPr lang="tr-TR" dirty="0">
                <a:latin typeface="Times New Roman" panose="02020603050405020304" pitchFamily="18" charset="0"/>
                <a:cs typeface="Times New Roman" panose="02020603050405020304" pitchFamily="18" charset="0"/>
              </a:rPr>
              <a:t>        Vücut metabolizmasını etkiler.</a:t>
            </a:r>
          </a:p>
          <a:p>
            <a:pPr>
              <a:buNone/>
            </a:pPr>
            <a:r>
              <a:rPr lang="tr-TR" dirty="0">
                <a:latin typeface="Times New Roman" panose="02020603050405020304" pitchFamily="18" charset="0"/>
                <a:cs typeface="Times New Roman" panose="02020603050405020304" pitchFamily="18" charset="0"/>
              </a:rPr>
              <a:t>         Oksijen kullanımını artırır.</a:t>
            </a:r>
          </a:p>
          <a:p>
            <a:pPr>
              <a:buNone/>
            </a:pPr>
            <a:r>
              <a:rPr lang="tr-TR" dirty="0">
                <a:latin typeface="Times New Roman" panose="02020603050405020304" pitchFamily="18" charset="0"/>
                <a:cs typeface="Times New Roman" panose="02020603050405020304" pitchFamily="18" charset="0"/>
              </a:rPr>
              <a:t>         Vücut ısısını artırır.</a:t>
            </a:r>
          </a:p>
          <a:p>
            <a:pPr>
              <a:buNone/>
            </a:pPr>
            <a:r>
              <a:rPr lang="tr-TR" dirty="0">
                <a:solidFill>
                  <a:srgbClr val="0070C0"/>
                </a:solidFill>
                <a:latin typeface="Times New Roman" panose="02020603050405020304" pitchFamily="18" charset="0"/>
                <a:cs typeface="Times New Roman" panose="02020603050405020304" pitchFamily="18" charset="0"/>
              </a:rPr>
              <a:t>    </a:t>
            </a:r>
            <a:r>
              <a:rPr lang="tr-TR" i="1" dirty="0" err="1">
                <a:solidFill>
                  <a:srgbClr val="FF0000"/>
                </a:solidFill>
                <a:latin typeface="Times New Roman" panose="02020603050405020304" pitchFamily="18" charset="0"/>
                <a:cs typeface="Times New Roman" panose="02020603050405020304" pitchFamily="18" charset="0"/>
              </a:rPr>
              <a:t>Hipertiroid</a:t>
            </a:r>
            <a:r>
              <a:rPr lang="tr-TR" dirty="0">
                <a:latin typeface="Times New Roman" panose="02020603050405020304" pitchFamily="18" charset="0"/>
                <a:cs typeface="Times New Roman" panose="02020603050405020304" pitchFamily="18" charset="0"/>
                <a:sym typeface="Wingdings" pitchFamily="2" charset="2"/>
              </a:rPr>
              <a:t> Heyecan, gerginlik</a:t>
            </a:r>
          </a:p>
          <a:p>
            <a:pPr>
              <a:buNone/>
            </a:pPr>
            <a:r>
              <a:rPr lang="tr-TR" dirty="0">
                <a:latin typeface="Times New Roman" panose="02020603050405020304" pitchFamily="18" charset="0"/>
                <a:cs typeface="Times New Roman" panose="02020603050405020304" pitchFamily="18" charset="0"/>
                <a:sym typeface="Wingdings" pitchFamily="2" charset="2"/>
              </a:rPr>
              <a:t>                           Uyuma güçlüğü</a:t>
            </a:r>
          </a:p>
          <a:p>
            <a:pPr>
              <a:buNone/>
            </a:pPr>
            <a:r>
              <a:rPr lang="tr-TR" dirty="0">
                <a:latin typeface="Times New Roman" panose="02020603050405020304" pitchFamily="18" charset="0"/>
                <a:cs typeface="Times New Roman" panose="02020603050405020304" pitchFamily="18" charset="0"/>
                <a:sym typeface="Wingdings" pitchFamily="2" charset="2"/>
              </a:rPr>
              <a:t>                            Zayıflama</a:t>
            </a:r>
          </a:p>
          <a:p>
            <a:pPr>
              <a:buNone/>
            </a:pPr>
            <a:r>
              <a:rPr lang="tr-TR" dirty="0">
                <a:latin typeface="Times New Roman" panose="02020603050405020304" pitchFamily="18" charset="0"/>
                <a:cs typeface="Times New Roman" panose="02020603050405020304" pitchFamily="18" charset="0"/>
                <a:sym typeface="Wingdings" pitchFamily="2" charset="2"/>
              </a:rPr>
              <a:t>                            Kalp atışında artma</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i="1" dirty="0" err="1">
                <a:solidFill>
                  <a:srgbClr val="FF0000"/>
                </a:solidFill>
                <a:latin typeface="Times New Roman" panose="02020603050405020304" pitchFamily="18" charset="0"/>
                <a:cs typeface="Times New Roman" panose="02020603050405020304" pitchFamily="18" charset="0"/>
                <a:sym typeface="Wingdings" pitchFamily="2" charset="2"/>
              </a:rPr>
              <a:t>Hipotroidi</a:t>
            </a:r>
            <a:r>
              <a:rPr lang="tr-TR" dirty="0">
                <a:solidFill>
                  <a:srgbClr val="FF0000"/>
                </a:solidFill>
                <a:latin typeface="Times New Roman" panose="02020603050405020304" pitchFamily="18" charset="0"/>
                <a:cs typeface="Times New Roman" panose="02020603050405020304" pitchFamily="18" charset="0"/>
                <a:sym typeface="Wingdings" pitchFamily="2" charset="2"/>
              </a:rPr>
              <a:t> </a:t>
            </a:r>
            <a:r>
              <a:rPr lang="tr-TR" dirty="0">
                <a:latin typeface="Times New Roman" panose="02020603050405020304" pitchFamily="18" charset="0"/>
                <a:cs typeface="Times New Roman" panose="02020603050405020304" pitchFamily="18" charset="0"/>
                <a:sym typeface="Wingdings" pitchFamily="2" charset="2"/>
              </a:rPr>
              <a:t> Ağırlık artışı</a:t>
            </a:r>
          </a:p>
          <a:p>
            <a:pPr>
              <a:buNone/>
            </a:pPr>
            <a:r>
              <a:rPr lang="tr-TR" dirty="0">
                <a:latin typeface="Times New Roman" panose="02020603050405020304" pitchFamily="18" charset="0"/>
                <a:cs typeface="Times New Roman" panose="02020603050405020304" pitchFamily="18" charset="0"/>
                <a:sym typeface="Wingdings" pitchFamily="2" charset="2"/>
              </a:rPr>
              <a:t>                         Halsizlik(yorgunluk)</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6088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92925" y="2087880"/>
            <a:ext cx="8915400" cy="3777622"/>
          </a:xfrm>
        </p:spPr>
        <p:txBody>
          <a:bodyPr/>
          <a:lstStyle/>
          <a:p>
            <a:pPr algn="just">
              <a:buNone/>
            </a:pPr>
            <a:r>
              <a:rPr lang="tr-TR" dirty="0">
                <a:latin typeface="Times New Roman" panose="02020603050405020304" pitchFamily="18" charset="0"/>
                <a:cs typeface="Times New Roman" panose="02020603050405020304" pitchFamily="18" charset="0"/>
              </a:rPr>
              <a:t>Gelişim; öğrenme, yaşantı ve olgunlaşma sonucunda bireyde görülen düzenli ve sürekli değişiklerdir.</a:t>
            </a:r>
          </a:p>
          <a:p>
            <a:pPr algn="just">
              <a:buNone/>
            </a:pPr>
            <a:r>
              <a:rPr lang="tr-TR" dirty="0">
                <a:latin typeface="Times New Roman" panose="02020603050405020304" pitchFamily="18" charset="0"/>
                <a:cs typeface="Times New Roman" panose="02020603050405020304" pitchFamily="18" charset="0"/>
              </a:rPr>
              <a:t>                   Döllenme  ------------</a:t>
            </a:r>
            <a:r>
              <a:rPr lang="tr-TR" dirty="0">
                <a:latin typeface="Times New Roman" panose="02020603050405020304" pitchFamily="18" charset="0"/>
                <a:cs typeface="Times New Roman" panose="02020603050405020304" pitchFamily="18" charset="0"/>
                <a:sym typeface="Wingdings" pitchFamily="2" charset="2"/>
              </a:rPr>
              <a:t> Ö</a:t>
            </a:r>
            <a:r>
              <a:rPr lang="tr-TR" dirty="0">
                <a:latin typeface="Times New Roman" panose="02020603050405020304" pitchFamily="18" charset="0"/>
                <a:cs typeface="Times New Roman" panose="02020603050405020304" pitchFamily="18" charset="0"/>
              </a:rPr>
              <a:t>lüm </a:t>
            </a:r>
          </a:p>
          <a:p>
            <a:pPr algn="just">
              <a:buNone/>
            </a:pPr>
            <a:r>
              <a:rPr lang="tr-TR" dirty="0">
                <a:latin typeface="Times New Roman" panose="02020603050405020304" pitchFamily="18" charset="0"/>
                <a:cs typeface="Times New Roman" panose="02020603050405020304" pitchFamily="18" charset="0"/>
              </a:rPr>
              <a:t>Gelişim sürecinde her dönem kendine özgü özelliklere sahiptir. </a:t>
            </a:r>
          </a:p>
          <a:p>
            <a:pPr algn="just">
              <a:buNone/>
            </a:pPr>
            <a:endParaRPr lang="tr-TR" dirty="0">
              <a:latin typeface="Times New Roman" panose="02020603050405020304" pitchFamily="18" charset="0"/>
              <a:cs typeface="Times New Roman" panose="02020603050405020304" pitchFamily="18" charset="0"/>
            </a:endParaRPr>
          </a:p>
          <a:p>
            <a:pPr algn="just">
              <a:buNone/>
            </a:pPr>
            <a:r>
              <a:rPr lang="tr-TR" dirty="0">
                <a:latin typeface="Times New Roman" panose="02020603050405020304" pitchFamily="18" charset="0"/>
                <a:cs typeface="Times New Roman" panose="02020603050405020304" pitchFamily="18" charset="0"/>
              </a:rPr>
              <a:t>        Gelişimsel süreçte yaşamın ilk 8 yılı </a:t>
            </a:r>
            <a:r>
              <a:rPr lang="tr-TR" i="1" dirty="0">
                <a:solidFill>
                  <a:srgbClr val="FF0000"/>
                </a:solidFill>
                <a:latin typeface="Times New Roman" panose="02020603050405020304" pitchFamily="18" charset="0"/>
                <a:cs typeface="Times New Roman" panose="02020603050405020304" pitchFamily="18" charset="0"/>
              </a:rPr>
              <a:t>erken çocukluk dönemi </a:t>
            </a:r>
            <a:r>
              <a:rPr lang="tr-TR" dirty="0">
                <a:latin typeface="Times New Roman" panose="02020603050405020304" pitchFamily="18" charset="0"/>
                <a:cs typeface="Times New Roman" panose="02020603050405020304" pitchFamily="18" charset="0"/>
              </a:rPr>
              <a:t>olarak adlandırılmaktadır. </a:t>
            </a:r>
          </a:p>
          <a:p>
            <a:pPr marL="0" indent="0">
              <a:buNone/>
            </a:pPr>
            <a:endParaRPr lang="tr-TR" dirty="0"/>
          </a:p>
        </p:txBody>
      </p:sp>
    </p:spTree>
    <p:extLst>
      <p:ext uri="{BB962C8B-B14F-4D97-AF65-F5344CB8AC3E}">
        <p14:creationId xmlns:p14="http://schemas.microsoft.com/office/powerpoint/2010/main" val="452072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56050"/>
          </a:xfrm>
        </p:spPr>
        <p:txBody>
          <a:bodyPr/>
          <a:lstStyle/>
          <a:p>
            <a:endParaRPr lang="tr-TR" dirty="0"/>
          </a:p>
        </p:txBody>
      </p:sp>
      <p:sp>
        <p:nvSpPr>
          <p:cNvPr id="3" name="İçerik Yer Tutucusu 2"/>
          <p:cNvSpPr>
            <a:spLocks noGrp="1"/>
          </p:cNvSpPr>
          <p:nvPr>
            <p:ph idx="1"/>
          </p:nvPr>
        </p:nvSpPr>
        <p:spPr>
          <a:xfrm>
            <a:off x="2589212" y="1497330"/>
            <a:ext cx="8915400" cy="4413892"/>
          </a:xfrm>
        </p:spPr>
        <p:txBody>
          <a:bodyPr>
            <a:normAutofit fontScale="92500" lnSpcReduction="20000"/>
          </a:bodyPr>
          <a:lstStyle/>
          <a:p>
            <a:pPr>
              <a:buNone/>
            </a:pPr>
            <a:r>
              <a:rPr lang="tr-TR" i="1" dirty="0">
                <a:solidFill>
                  <a:srgbClr val="FF0000"/>
                </a:solidFill>
                <a:latin typeface="Times New Roman" panose="02020603050405020304" pitchFamily="18" charset="0"/>
                <a:cs typeface="Times New Roman" panose="02020603050405020304" pitchFamily="18" charset="0"/>
              </a:rPr>
              <a:t>Böbrek üstü bezi (Adrenal)</a:t>
            </a:r>
          </a:p>
          <a:p>
            <a:pPr>
              <a:buNone/>
            </a:pPr>
            <a:r>
              <a:rPr lang="tr-TR" dirty="0">
                <a:latin typeface="Times New Roman" panose="02020603050405020304" pitchFamily="18" charset="0"/>
                <a:cs typeface="Times New Roman" panose="02020603050405020304" pitchFamily="18" charset="0"/>
              </a:rPr>
              <a:t>     Böbreklerin üst kısmında bulunur.</a:t>
            </a:r>
          </a:p>
          <a:p>
            <a:pPr>
              <a:buNone/>
            </a:pPr>
            <a:r>
              <a:rPr lang="tr-TR" dirty="0">
                <a:solidFill>
                  <a:srgbClr val="00B0F0"/>
                </a:solidFill>
                <a:latin typeface="Times New Roman" panose="02020603050405020304" pitchFamily="18" charset="0"/>
                <a:cs typeface="Times New Roman" panose="02020603050405020304" pitchFamily="18" charset="0"/>
              </a:rPr>
              <a:t>       </a:t>
            </a:r>
            <a:r>
              <a:rPr lang="tr-TR" i="1" dirty="0" err="1">
                <a:solidFill>
                  <a:srgbClr val="FF0000"/>
                </a:solidFill>
                <a:latin typeface="Times New Roman" panose="02020603050405020304" pitchFamily="18" charset="0"/>
                <a:cs typeface="Times New Roman" panose="02020603050405020304" pitchFamily="18" charset="0"/>
              </a:rPr>
              <a:t>Kortizol</a:t>
            </a:r>
            <a:r>
              <a:rPr lang="tr-TR" i="1" dirty="0">
                <a:solidFill>
                  <a:srgbClr val="FF0000"/>
                </a:solidFill>
                <a:latin typeface="Times New Roman" panose="02020603050405020304" pitchFamily="18" charset="0"/>
                <a:cs typeface="Times New Roman" panose="02020603050405020304" pitchFamily="18" charset="0"/>
              </a:rPr>
              <a:t> </a:t>
            </a:r>
            <a:r>
              <a:rPr lang="tr-TR" i="1" dirty="0" err="1">
                <a:solidFill>
                  <a:srgbClr val="FF0000"/>
                </a:solidFill>
                <a:latin typeface="Times New Roman" panose="02020603050405020304" pitchFamily="18" charset="0"/>
                <a:cs typeface="Times New Roman" panose="02020603050405020304" pitchFamily="18" charset="0"/>
              </a:rPr>
              <a:t>hormonu</a:t>
            </a:r>
            <a:r>
              <a:rPr lang="tr-TR" dirty="0" err="1">
                <a:latin typeface="Times New Roman" panose="02020603050405020304" pitchFamily="18" charset="0"/>
                <a:cs typeface="Times New Roman" panose="02020603050405020304" pitchFamily="18" charset="0"/>
                <a:sym typeface="Wingdings" pitchFamily="2" charset="2"/>
              </a:rPr>
              <a:t>Karaciğerdeki</a:t>
            </a:r>
            <a:r>
              <a:rPr lang="tr-TR" dirty="0">
                <a:latin typeface="Times New Roman" panose="02020603050405020304" pitchFamily="18" charset="0"/>
                <a:cs typeface="Times New Roman" panose="02020603050405020304" pitchFamily="18" charset="0"/>
                <a:sym typeface="Wingdings" pitchFamily="2" charset="2"/>
              </a:rPr>
              <a:t> depolanmış şekerin serbest bırakılmasını  sağlar. Vücudun  enerji kaynağıdır.</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i="1" dirty="0" err="1">
                <a:solidFill>
                  <a:srgbClr val="FF0000"/>
                </a:solidFill>
                <a:latin typeface="Times New Roman" panose="02020603050405020304" pitchFamily="18" charset="0"/>
                <a:cs typeface="Times New Roman" panose="02020603050405020304" pitchFamily="18" charset="0"/>
                <a:sym typeface="Wingdings" pitchFamily="2" charset="2"/>
              </a:rPr>
              <a:t>Androjen</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 hormonu </a:t>
            </a:r>
            <a:r>
              <a:rPr lang="tr-TR" dirty="0">
                <a:latin typeface="Times New Roman" panose="02020603050405020304" pitchFamily="18" charset="0"/>
                <a:cs typeface="Times New Roman" panose="02020603050405020304" pitchFamily="18" charset="0"/>
                <a:sym typeface="Wingdings" pitchFamily="2" charset="2"/>
              </a:rPr>
              <a:t>(erkek)</a:t>
            </a:r>
          </a:p>
          <a:p>
            <a:pPr>
              <a:buNone/>
            </a:pPr>
            <a:r>
              <a:rPr lang="tr-TR" i="1" dirty="0">
                <a:solidFill>
                  <a:srgbClr val="00B0F0"/>
                </a:solidFill>
                <a:latin typeface="Times New Roman" panose="02020603050405020304" pitchFamily="18" charset="0"/>
                <a:cs typeface="Times New Roman" panose="02020603050405020304" pitchFamily="18" charset="0"/>
                <a:sym typeface="Wingdings" pitchFamily="2" charset="2"/>
              </a:rPr>
              <a:t>        </a:t>
            </a: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Östrojen hormonu </a:t>
            </a:r>
            <a:r>
              <a:rPr lang="tr-TR" dirty="0">
                <a:latin typeface="Times New Roman" panose="02020603050405020304" pitchFamily="18" charset="0"/>
                <a:cs typeface="Times New Roman" panose="02020603050405020304" pitchFamily="18" charset="0"/>
                <a:sym typeface="Wingdings" pitchFamily="2" charset="2"/>
              </a:rPr>
              <a:t>(kadın)</a:t>
            </a:r>
            <a:endParaRPr lang="tr-TR" i="1" dirty="0">
              <a:latin typeface="Times New Roman" panose="02020603050405020304" pitchFamily="18" charset="0"/>
              <a:cs typeface="Times New Roman" panose="02020603050405020304" pitchFamily="18" charset="0"/>
              <a:sym typeface="Wingdings" pitchFamily="2" charset="2"/>
            </a:endParaRPr>
          </a:p>
          <a:p>
            <a:pPr>
              <a:buNone/>
            </a:pPr>
            <a:r>
              <a:rPr lang="tr-TR" dirty="0">
                <a:latin typeface="Times New Roman" panose="02020603050405020304" pitchFamily="18" charset="0"/>
                <a:cs typeface="Times New Roman" panose="02020603050405020304" pitchFamily="18" charset="0"/>
                <a:sym typeface="Wingdings" pitchFamily="2" charset="2"/>
              </a:rPr>
              <a:t>Kadınlarda </a:t>
            </a:r>
            <a:r>
              <a:rPr lang="tr-TR" dirty="0" err="1">
                <a:latin typeface="Times New Roman" panose="02020603050405020304" pitchFamily="18" charset="0"/>
                <a:cs typeface="Times New Roman" panose="02020603050405020304" pitchFamily="18" charset="0"/>
                <a:sym typeface="Wingdings" pitchFamily="2" charset="2"/>
              </a:rPr>
              <a:t>androjenin</a:t>
            </a:r>
            <a:r>
              <a:rPr lang="tr-TR" dirty="0">
                <a:latin typeface="Times New Roman" panose="02020603050405020304" pitchFamily="18" charset="0"/>
                <a:cs typeface="Times New Roman" panose="02020603050405020304" pitchFamily="18" charset="0"/>
                <a:sym typeface="Wingdings" pitchFamily="2" charset="2"/>
              </a:rPr>
              <a:t> fazla </a:t>
            </a:r>
            <a:r>
              <a:rPr lang="tr-TR" dirty="0" err="1">
                <a:latin typeface="Times New Roman" panose="02020603050405020304" pitchFamily="18" charset="0"/>
                <a:cs typeface="Times New Roman" panose="02020603050405020304" pitchFamily="18" charset="0"/>
                <a:sym typeface="Wingdings" pitchFamily="2" charset="2"/>
              </a:rPr>
              <a:t>salg</a:t>
            </a:r>
            <a:r>
              <a:rPr lang="tr-TR" dirty="0">
                <a:latin typeface="Times New Roman" panose="02020603050405020304" pitchFamily="18" charset="0"/>
                <a:cs typeface="Times New Roman" panose="02020603050405020304" pitchFamily="18" charset="0"/>
                <a:sym typeface="Wingdings" pitchFamily="2" charset="2"/>
              </a:rPr>
              <a:t>. Tüylenme</a:t>
            </a:r>
          </a:p>
          <a:p>
            <a:pPr>
              <a:buNone/>
            </a:pPr>
            <a:r>
              <a:rPr lang="tr-TR" dirty="0">
                <a:latin typeface="Times New Roman" panose="02020603050405020304" pitchFamily="18" charset="0"/>
                <a:cs typeface="Times New Roman" panose="02020603050405020304" pitchFamily="18" charset="0"/>
                <a:sym typeface="Wingdings" pitchFamily="2" charset="2"/>
              </a:rPr>
              <a:t>                                                      Seste kalınlaşma</a:t>
            </a:r>
          </a:p>
          <a:p>
            <a:pPr>
              <a:buNone/>
            </a:pPr>
            <a:r>
              <a:rPr lang="tr-TR" dirty="0">
                <a:latin typeface="Times New Roman" panose="02020603050405020304" pitchFamily="18" charset="0"/>
                <a:cs typeface="Times New Roman" panose="02020603050405020304" pitchFamily="18" charset="0"/>
                <a:sym typeface="Wingdings" pitchFamily="2" charset="2"/>
              </a:rPr>
              <a:t>                                              Memelerde küçülme</a:t>
            </a:r>
          </a:p>
          <a:p>
            <a:pPr>
              <a:buNone/>
            </a:pPr>
            <a:r>
              <a:rPr lang="tr-TR" dirty="0">
                <a:latin typeface="Times New Roman" panose="02020603050405020304" pitchFamily="18" charset="0"/>
                <a:cs typeface="Times New Roman" panose="02020603050405020304" pitchFamily="18" charset="0"/>
                <a:sym typeface="Wingdings" pitchFamily="2" charset="2"/>
              </a:rPr>
              <a:t>Erkeklerde  östrojenin fazla </a:t>
            </a:r>
            <a:r>
              <a:rPr lang="tr-TR" dirty="0" err="1">
                <a:latin typeface="Times New Roman" panose="02020603050405020304" pitchFamily="18" charset="0"/>
                <a:cs typeface="Times New Roman" panose="02020603050405020304" pitchFamily="18" charset="0"/>
                <a:sym typeface="Wingdings" pitchFamily="2" charset="2"/>
              </a:rPr>
              <a:t>salg</a:t>
            </a:r>
            <a:r>
              <a:rPr lang="tr-TR" dirty="0">
                <a:latin typeface="Times New Roman" panose="02020603050405020304" pitchFamily="18" charset="0"/>
                <a:cs typeface="Times New Roman" panose="02020603050405020304" pitchFamily="18" charset="0"/>
                <a:sym typeface="Wingdings" pitchFamily="2" charset="2"/>
              </a:rPr>
              <a:t>.Tüylerde  </a:t>
            </a:r>
            <a:r>
              <a:rPr lang="tr-TR" dirty="0" err="1">
                <a:latin typeface="Times New Roman" panose="02020603050405020304" pitchFamily="18" charset="0"/>
                <a:cs typeface="Times New Roman" panose="02020603050405020304" pitchFamily="18" charset="0"/>
                <a:sym typeface="Wingdings" pitchFamily="2" charset="2"/>
              </a:rPr>
              <a:t>azl</a:t>
            </a:r>
            <a:r>
              <a:rPr lang="tr-TR" dirty="0">
                <a:latin typeface="Times New Roman" panose="02020603050405020304" pitchFamily="18" charset="0"/>
                <a:cs typeface="Times New Roman" panose="02020603050405020304" pitchFamily="18" charset="0"/>
                <a:sym typeface="Wingdings" pitchFamily="2" charset="2"/>
              </a:rPr>
              <a:t>.</a:t>
            </a:r>
          </a:p>
          <a:p>
            <a:pPr>
              <a:buNone/>
            </a:pPr>
            <a:r>
              <a:rPr lang="tr-TR" dirty="0">
                <a:latin typeface="Times New Roman" panose="02020603050405020304" pitchFamily="18" charset="0"/>
                <a:cs typeface="Times New Roman" panose="02020603050405020304" pitchFamily="18" charset="0"/>
              </a:rPr>
              <a:t>                                                      Seste incelme</a:t>
            </a:r>
          </a:p>
          <a:p>
            <a:pPr>
              <a:buNone/>
            </a:pPr>
            <a:r>
              <a:rPr lang="tr-TR" dirty="0">
                <a:latin typeface="Times New Roman" panose="02020603050405020304" pitchFamily="18" charset="0"/>
                <a:cs typeface="Times New Roman" panose="02020603050405020304" pitchFamily="18" charset="0"/>
              </a:rPr>
              <a:t>                                                Memelerde büyüme</a:t>
            </a:r>
          </a:p>
          <a:p>
            <a:pPr>
              <a:buNone/>
            </a:pPr>
            <a:r>
              <a:rPr lang="tr-TR" dirty="0">
                <a:latin typeface="Times New Roman" panose="02020603050405020304" pitchFamily="18" charset="0"/>
                <a:cs typeface="Times New Roman" panose="02020603050405020304" pitchFamily="18" charset="0"/>
              </a:rPr>
              <a:t>Adrenalin fazla </a:t>
            </a:r>
            <a:r>
              <a:rPr lang="tr-TR" dirty="0" err="1">
                <a:latin typeface="Times New Roman" panose="02020603050405020304" pitchFamily="18" charset="0"/>
                <a:cs typeface="Times New Roman" panose="02020603050405020304" pitchFamily="18" charset="0"/>
              </a:rPr>
              <a:t>salg</a:t>
            </a:r>
            <a:r>
              <a:rPr lang="tr-TR"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sym typeface="Wingdings" pitchFamily="2" charset="2"/>
              </a:rPr>
              <a:t>Kemik/diş  gel.  hızlandırır.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613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589212" y="1485900"/>
            <a:ext cx="8915400" cy="4425322"/>
          </a:xfrm>
        </p:spPr>
        <p:txBody>
          <a:bodyPr>
            <a:normAutofit/>
          </a:bodyPr>
          <a:lstStyle/>
          <a:p>
            <a:pPr>
              <a:buNone/>
            </a:pPr>
            <a:r>
              <a:rPr lang="tr-TR" sz="2000" i="1" dirty="0">
                <a:solidFill>
                  <a:srgbClr val="FF0000"/>
                </a:solidFill>
                <a:latin typeface="Times New Roman" panose="02020603050405020304" pitchFamily="18" charset="0"/>
                <a:cs typeface="Times New Roman" panose="02020603050405020304" pitchFamily="18" charset="0"/>
              </a:rPr>
              <a:t>Doğum Öncesi Etmenler</a:t>
            </a:r>
          </a:p>
          <a:p>
            <a:pPr>
              <a:buNone/>
            </a:pPr>
            <a:r>
              <a:rPr lang="tr-TR" sz="2000" i="1" dirty="0">
                <a:solidFill>
                  <a:srgbClr val="FF0000"/>
                </a:solidFill>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Döl yatağının niteliği</a:t>
            </a:r>
          </a:p>
          <a:p>
            <a:pPr>
              <a:buNone/>
            </a:pPr>
            <a:r>
              <a:rPr lang="tr-TR" sz="2000" dirty="0">
                <a:latin typeface="Times New Roman" panose="02020603050405020304" pitchFamily="18" charset="0"/>
                <a:cs typeface="Times New Roman" panose="02020603050405020304" pitchFamily="18" charset="0"/>
              </a:rPr>
              <a:t>    Göbek kordonundaki bozukluklar(O2-besin  </a:t>
            </a:r>
            <a:r>
              <a:rPr lang="tr-TR" sz="2000" dirty="0" err="1">
                <a:latin typeface="Times New Roman" panose="02020603050405020304" pitchFamily="18" charset="0"/>
                <a:cs typeface="Times New Roman" panose="02020603050405020304" pitchFamily="18" charset="0"/>
              </a:rPr>
              <a:t>alışv</a:t>
            </a:r>
            <a:r>
              <a:rPr lang="tr-TR" sz="2000" dirty="0">
                <a:latin typeface="Times New Roman" panose="02020603050405020304" pitchFamily="18" charset="0"/>
                <a:cs typeface="Times New Roman" panose="02020603050405020304" pitchFamily="18" charset="0"/>
              </a:rPr>
              <a:t>.)</a:t>
            </a:r>
          </a:p>
          <a:p>
            <a:pPr>
              <a:buNone/>
            </a:pPr>
            <a:r>
              <a:rPr lang="tr-TR" sz="2000" dirty="0">
                <a:latin typeface="Times New Roman" panose="02020603050405020304" pitchFamily="18" charset="0"/>
                <a:cs typeface="Times New Roman" panose="02020603050405020304" pitchFamily="18" charset="0"/>
              </a:rPr>
              <a:t>    Annenin beslenmesi</a:t>
            </a:r>
          </a:p>
          <a:p>
            <a:pPr>
              <a:buNone/>
            </a:pPr>
            <a:r>
              <a:rPr lang="tr-TR" sz="2000" dirty="0">
                <a:latin typeface="Times New Roman" panose="02020603050405020304" pitchFamily="18" charset="0"/>
                <a:cs typeface="Times New Roman" panose="02020603050405020304" pitchFamily="18" charset="0"/>
              </a:rPr>
              <a:t>     Annenin ruh sağlığı</a:t>
            </a:r>
          </a:p>
          <a:p>
            <a:pPr>
              <a:buNone/>
            </a:pPr>
            <a:r>
              <a:rPr lang="tr-TR" sz="2000" dirty="0">
                <a:latin typeface="Times New Roman" panose="02020603050405020304" pitchFamily="18" charset="0"/>
                <a:cs typeface="Times New Roman" panose="02020603050405020304" pitchFamily="18" charset="0"/>
              </a:rPr>
              <a:t>     Gebelikte ilaç, alkol, sigara kullanımı</a:t>
            </a:r>
          </a:p>
          <a:p>
            <a:pPr>
              <a:buNone/>
            </a:pPr>
            <a:r>
              <a:rPr lang="tr-TR" sz="2000" dirty="0">
                <a:latin typeface="Times New Roman" panose="02020603050405020304" pitchFamily="18" charset="0"/>
                <a:cs typeface="Times New Roman" panose="02020603050405020304" pitchFamily="18" charset="0"/>
              </a:rPr>
              <a:t>     Kan uyuşmazlığı</a:t>
            </a:r>
          </a:p>
          <a:p>
            <a:pPr>
              <a:buNone/>
            </a:pPr>
            <a:r>
              <a:rPr lang="tr-TR" sz="2000" dirty="0">
                <a:latin typeface="Times New Roman" panose="02020603050405020304" pitchFamily="18" charset="0"/>
                <a:cs typeface="Times New Roman" panose="02020603050405020304" pitchFamily="18" charset="0"/>
              </a:rPr>
              <a:t>      Geçirilen kazalar</a:t>
            </a:r>
          </a:p>
        </p:txBody>
      </p:sp>
    </p:spTree>
    <p:extLst>
      <p:ext uri="{BB962C8B-B14F-4D97-AF65-F5344CB8AC3E}">
        <p14:creationId xmlns:p14="http://schemas.microsoft.com/office/powerpoint/2010/main" val="25085145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301720"/>
          </a:xfrm>
        </p:spPr>
        <p:txBody>
          <a:bodyPr>
            <a:normAutofit fontScale="90000"/>
          </a:bodyPr>
          <a:lstStyle/>
          <a:p>
            <a:endParaRPr lang="tr-TR" dirty="0"/>
          </a:p>
        </p:txBody>
      </p:sp>
      <p:sp>
        <p:nvSpPr>
          <p:cNvPr id="3" name="İçerik Yer Tutucusu 2"/>
          <p:cNvSpPr>
            <a:spLocks noGrp="1"/>
          </p:cNvSpPr>
          <p:nvPr>
            <p:ph idx="1"/>
          </p:nvPr>
        </p:nvSpPr>
        <p:spPr>
          <a:xfrm>
            <a:off x="2589212" y="1120140"/>
            <a:ext cx="8915400" cy="4791082"/>
          </a:xfrm>
        </p:spPr>
        <p:txBody>
          <a:bodyPr>
            <a:normAutofit fontScale="85000" lnSpcReduction="20000"/>
          </a:bodyPr>
          <a:lstStyle/>
          <a:p>
            <a:pPr>
              <a:buNone/>
            </a:pPr>
            <a:r>
              <a:rPr lang="tr-TR" i="1" dirty="0">
                <a:solidFill>
                  <a:srgbClr val="FF0000"/>
                </a:solidFill>
                <a:latin typeface="Times New Roman" panose="02020603050405020304" pitchFamily="18" charset="0"/>
                <a:cs typeface="Times New Roman" panose="02020603050405020304" pitchFamily="18" charset="0"/>
              </a:rPr>
              <a:t>Doğum Sırası Etmenler</a:t>
            </a:r>
          </a:p>
          <a:p>
            <a:pPr>
              <a:buNone/>
            </a:pPr>
            <a:r>
              <a:rPr lang="tr-TR" i="1" dirty="0">
                <a:solidFill>
                  <a:srgbClr val="FF0000"/>
                </a:solidFill>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Bebeğin O2 siz kalması</a:t>
            </a:r>
          </a:p>
          <a:p>
            <a:pPr>
              <a:buNone/>
            </a:pPr>
            <a:r>
              <a:rPr lang="tr-TR" dirty="0">
                <a:latin typeface="Times New Roman" panose="02020603050405020304" pitchFamily="18" charset="0"/>
                <a:cs typeface="Times New Roman" panose="02020603050405020304" pitchFamily="18" charset="0"/>
              </a:rPr>
              <a:t>     Vakum/forseps </a:t>
            </a:r>
            <a:r>
              <a:rPr lang="tr-TR" dirty="0" err="1">
                <a:latin typeface="Times New Roman" panose="02020603050405020304" pitchFamily="18" charset="0"/>
                <a:cs typeface="Times New Roman" panose="02020603050405020304" pitchFamily="18" charset="0"/>
              </a:rPr>
              <a:t>kul.</a:t>
            </a:r>
            <a:r>
              <a:rPr lang="tr-TR" dirty="0" err="1">
                <a:latin typeface="Times New Roman" panose="02020603050405020304" pitchFamily="18" charset="0"/>
                <a:cs typeface="Times New Roman" panose="02020603050405020304" pitchFamily="18" charset="0"/>
                <a:sym typeface="Wingdings" pitchFamily="2" charset="2"/>
              </a:rPr>
              <a:t>başın</a:t>
            </a:r>
            <a:r>
              <a:rPr lang="tr-TR" dirty="0">
                <a:latin typeface="Times New Roman" panose="02020603050405020304" pitchFamily="18" charset="0"/>
                <a:cs typeface="Times New Roman" panose="02020603050405020304" pitchFamily="18" charset="0"/>
                <a:sym typeface="Wingdings" pitchFamily="2" charset="2"/>
              </a:rPr>
              <a:t> fazla basınçla </a:t>
            </a:r>
            <a:r>
              <a:rPr lang="tr-TR" dirty="0" err="1">
                <a:latin typeface="Times New Roman" panose="02020603050405020304" pitchFamily="18" charset="0"/>
                <a:cs typeface="Times New Roman" panose="02020603050405020304" pitchFamily="18" charset="0"/>
                <a:sym typeface="Wingdings" pitchFamily="2" charset="2"/>
              </a:rPr>
              <a:t>karşıl</a:t>
            </a:r>
            <a:r>
              <a:rPr lang="tr-TR" dirty="0">
                <a:latin typeface="Times New Roman" panose="02020603050405020304" pitchFamily="18" charset="0"/>
                <a:cs typeface="Times New Roman" panose="02020603050405020304" pitchFamily="18" charset="0"/>
                <a:sym typeface="Wingdings" pitchFamily="2" charset="2"/>
              </a:rPr>
              <a:t>.</a:t>
            </a:r>
          </a:p>
          <a:p>
            <a:pPr>
              <a:buNone/>
            </a:pPr>
            <a:r>
              <a:rPr lang="tr-TR" dirty="0">
                <a:latin typeface="Times New Roman" panose="02020603050405020304" pitchFamily="18" charset="0"/>
                <a:cs typeface="Times New Roman" panose="02020603050405020304" pitchFamily="18" charset="0"/>
                <a:sym typeface="Wingdings" pitchFamily="2" charset="2"/>
              </a:rPr>
              <a:t>     Kordon dolanması/kordonun kısa olması</a:t>
            </a:r>
          </a:p>
          <a:p>
            <a:pPr>
              <a:buNone/>
            </a:pP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Doğum Sonrası Etmenler</a:t>
            </a:r>
          </a:p>
          <a:p>
            <a:pPr>
              <a:buNone/>
            </a:pPr>
            <a:r>
              <a:rPr lang="tr-TR" i="1" dirty="0">
                <a:solidFill>
                  <a:srgbClr val="FF0000"/>
                </a:solidFill>
                <a:latin typeface="Times New Roman" panose="02020603050405020304" pitchFamily="18" charset="0"/>
                <a:cs typeface="Times New Roman" panose="02020603050405020304" pitchFamily="18" charset="0"/>
                <a:sym typeface="Wingdings" pitchFamily="2" charset="2"/>
              </a:rPr>
              <a:t>      </a:t>
            </a:r>
            <a:r>
              <a:rPr lang="tr-TR" dirty="0">
                <a:solidFill>
                  <a:srgbClr val="FF0000"/>
                </a:solidFill>
                <a:latin typeface="Times New Roman" panose="02020603050405020304" pitchFamily="18" charset="0"/>
                <a:cs typeface="Times New Roman" panose="02020603050405020304" pitchFamily="18" charset="0"/>
                <a:sym typeface="Wingdings" pitchFamily="2" charset="2"/>
              </a:rPr>
              <a:t>Beslenme</a:t>
            </a:r>
          </a:p>
          <a:p>
            <a:pPr>
              <a:buNone/>
            </a:pPr>
            <a:r>
              <a:rPr lang="tr-TR" dirty="0">
                <a:latin typeface="Times New Roman" panose="02020603050405020304" pitchFamily="18" charset="0"/>
                <a:cs typeface="Times New Roman" panose="02020603050405020304" pitchFamily="18" charset="0"/>
                <a:sym typeface="Wingdings" pitchFamily="2" charset="2"/>
              </a:rPr>
              <a:t>            Fiziksel ve beyin gelişimi</a:t>
            </a:r>
          </a:p>
          <a:p>
            <a:pPr>
              <a:buNone/>
            </a:pPr>
            <a:r>
              <a:rPr lang="tr-TR" dirty="0">
                <a:latin typeface="Times New Roman" panose="02020603050405020304" pitchFamily="18" charset="0"/>
                <a:cs typeface="Times New Roman" panose="02020603050405020304" pitchFamily="18" charset="0"/>
                <a:sym typeface="Wingdings" pitchFamily="2" charset="2"/>
              </a:rPr>
              <a:t>            Beslenme yetersizliğine bağlı hastalıklar</a:t>
            </a:r>
          </a:p>
          <a:p>
            <a:pPr>
              <a:buNone/>
            </a:pPr>
            <a:r>
              <a:rPr lang="tr-TR" dirty="0">
                <a:latin typeface="Times New Roman" panose="02020603050405020304" pitchFamily="18" charset="0"/>
                <a:cs typeface="Times New Roman" panose="02020603050405020304" pitchFamily="18" charset="0"/>
                <a:sym typeface="Wingdings" pitchFamily="2" charset="2"/>
              </a:rPr>
              <a:t>            Enerji ihtiyacı</a:t>
            </a:r>
          </a:p>
          <a:p>
            <a:pPr>
              <a:buNone/>
            </a:pPr>
            <a:r>
              <a:rPr lang="tr-TR" dirty="0">
                <a:latin typeface="Times New Roman" panose="02020603050405020304" pitchFamily="18" charset="0"/>
                <a:cs typeface="Times New Roman" panose="02020603050405020304" pitchFamily="18" charset="0"/>
                <a:sym typeface="Wingdings" pitchFamily="2" charset="2"/>
              </a:rPr>
              <a:t>            Protein alımı</a:t>
            </a:r>
          </a:p>
          <a:p>
            <a:pPr>
              <a:buNone/>
            </a:pPr>
            <a:r>
              <a:rPr lang="tr-TR" dirty="0">
                <a:solidFill>
                  <a:srgbClr val="FF0000"/>
                </a:solidFill>
                <a:latin typeface="Times New Roman" panose="02020603050405020304" pitchFamily="18" charset="0"/>
                <a:cs typeface="Times New Roman" panose="02020603050405020304" pitchFamily="18" charset="0"/>
                <a:sym typeface="Wingdings" pitchFamily="2" charset="2"/>
              </a:rPr>
              <a:t>       Geçirilen hastalık ve kazalar  </a:t>
            </a:r>
          </a:p>
          <a:p>
            <a:pPr>
              <a:buNone/>
            </a:pPr>
            <a:r>
              <a:rPr lang="tr-TR" dirty="0">
                <a:latin typeface="Times New Roman" panose="02020603050405020304" pitchFamily="18" charset="0"/>
                <a:cs typeface="Times New Roman" panose="02020603050405020304" pitchFamily="18" charset="0"/>
                <a:sym typeface="Wingdings" pitchFamily="2" charset="2"/>
              </a:rPr>
              <a:t>            Aşılama</a:t>
            </a:r>
          </a:p>
          <a:p>
            <a:pPr>
              <a:buNone/>
            </a:pPr>
            <a:r>
              <a:rPr lang="tr-TR" dirty="0">
                <a:latin typeface="Times New Roman" panose="02020603050405020304" pitchFamily="18" charset="0"/>
                <a:cs typeface="Times New Roman" panose="02020603050405020304" pitchFamily="18" charset="0"/>
                <a:sym typeface="Wingdings" pitchFamily="2" charset="2"/>
              </a:rPr>
              <a:t>            Tekrarlayan akut hastalıklar</a:t>
            </a:r>
          </a:p>
          <a:p>
            <a:pPr>
              <a:buNone/>
            </a:pPr>
            <a:r>
              <a:rPr lang="tr-TR" dirty="0">
                <a:latin typeface="Times New Roman" panose="02020603050405020304" pitchFamily="18" charset="0"/>
                <a:cs typeface="Times New Roman" panose="02020603050405020304" pitchFamily="18" charset="0"/>
                <a:sym typeface="Wingdings" pitchFamily="2" charset="2"/>
              </a:rPr>
              <a:t>             Yatağa bağımlı kılan kronik hastalıklar</a:t>
            </a:r>
          </a:p>
          <a:p>
            <a:pPr>
              <a:buNone/>
            </a:pPr>
            <a:r>
              <a:rPr lang="tr-TR" dirty="0">
                <a:latin typeface="Times New Roman" panose="02020603050405020304" pitchFamily="18" charset="0"/>
                <a:cs typeface="Times New Roman" panose="02020603050405020304" pitchFamily="18" charset="0"/>
                <a:sym typeface="Wingdings" pitchFamily="2" charset="2"/>
              </a:rPr>
              <a:t>            Travma, yanıklar, kaza son. organların zarar gör/kaybı</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097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56000"/>
          </a:xfrm>
        </p:spPr>
        <p:txBody>
          <a:bodyPr>
            <a:normAutofit fontScale="90000"/>
          </a:bodyPr>
          <a:lstStyle/>
          <a:p>
            <a:endParaRPr lang="tr-TR" dirty="0"/>
          </a:p>
        </p:txBody>
      </p:sp>
      <p:sp>
        <p:nvSpPr>
          <p:cNvPr id="3" name="İçerik Yer Tutucusu 2"/>
          <p:cNvSpPr>
            <a:spLocks noGrp="1"/>
          </p:cNvSpPr>
          <p:nvPr>
            <p:ph idx="1"/>
          </p:nvPr>
        </p:nvSpPr>
        <p:spPr>
          <a:xfrm>
            <a:off x="2589212" y="1085850"/>
            <a:ext cx="8915400" cy="4825372"/>
          </a:xfrm>
        </p:spPr>
        <p:txBody>
          <a:bodyPr>
            <a:normAutofit fontScale="70000" lnSpcReduction="20000"/>
          </a:bodyPr>
          <a:lstStyle/>
          <a:p>
            <a:pPr>
              <a:buNone/>
            </a:pPr>
            <a:r>
              <a:rPr lang="tr-TR" dirty="0">
                <a:solidFill>
                  <a:srgbClr val="FF0000"/>
                </a:solidFill>
                <a:latin typeface="Times New Roman" panose="02020603050405020304" pitchFamily="18" charset="0"/>
                <a:cs typeface="Times New Roman" panose="02020603050405020304" pitchFamily="18" charset="0"/>
                <a:sym typeface="Wingdings" pitchFamily="2" charset="2"/>
              </a:rPr>
              <a:t>Aile ortamı</a:t>
            </a:r>
          </a:p>
          <a:p>
            <a:pPr>
              <a:buNone/>
            </a:pPr>
            <a:r>
              <a:rPr lang="tr-TR" dirty="0">
                <a:solidFill>
                  <a:srgbClr val="00B0F0"/>
                </a:solidFill>
                <a:latin typeface="Times New Roman" panose="02020603050405020304" pitchFamily="18" charset="0"/>
                <a:cs typeface="Times New Roman" panose="02020603050405020304" pitchFamily="18" charset="0"/>
                <a:sym typeface="Wingdings" pitchFamily="2" charset="2"/>
              </a:rPr>
              <a:t>        </a:t>
            </a:r>
            <a:r>
              <a:rPr lang="tr-TR" dirty="0">
                <a:latin typeface="Times New Roman" panose="02020603050405020304" pitchFamily="18" charset="0"/>
                <a:cs typeface="Times New Roman" panose="02020603050405020304" pitchFamily="18" charset="0"/>
                <a:sym typeface="Wingdings" pitchFamily="2" charset="2"/>
              </a:rPr>
              <a:t>Yaşam boyu etki</a:t>
            </a:r>
          </a:p>
          <a:p>
            <a:pPr>
              <a:buNone/>
            </a:pPr>
            <a:r>
              <a:rPr lang="tr-TR" dirty="0">
                <a:latin typeface="Times New Roman" panose="02020603050405020304" pitchFamily="18" charset="0"/>
                <a:cs typeface="Times New Roman" panose="02020603050405020304" pitchFamily="18" charset="0"/>
                <a:sym typeface="Wingdings" pitchFamily="2" charset="2"/>
              </a:rPr>
              <a:t>         Temel güven duygusu</a:t>
            </a:r>
          </a:p>
          <a:p>
            <a:pPr>
              <a:buNone/>
            </a:pPr>
            <a:r>
              <a:rPr lang="tr-TR" dirty="0">
                <a:latin typeface="Times New Roman" panose="02020603050405020304" pitchFamily="18" charset="0"/>
                <a:cs typeface="Times New Roman" panose="02020603050405020304" pitchFamily="18" charset="0"/>
                <a:sym typeface="Wingdings" pitchFamily="2" charset="2"/>
              </a:rPr>
              <a:t>          İletişim becerileri</a:t>
            </a:r>
          </a:p>
          <a:p>
            <a:pPr>
              <a:buNone/>
            </a:pPr>
            <a:r>
              <a:rPr lang="tr-TR" dirty="0">
                <a:latin typeface="Times New Roman" panose="02020603050405020304" pitchFamily="18" charset="0"/>
                <a:cs typeface="Times New Roman" panose="02020603050405020304" pitchFamily="18" charset="0"/>
                <a:sym typeface="Wingdings" pitchFamily="2" charset="2"/>
              </a:rPr>
              <a:t>          İlk sosyalleşme deneyimleri</a:t>
            </a:r>
          </a:p>
          <a:p>
            <a:pPr>
              <a:buNone/>
            </a:pPr>
            <a:r>
              <a:rPr lang="tr-TR" dirty="0">
                <a:latin typeface="Times New Roman" panose="02020603050405020304" pitchFamily="18" charset="0"/>
                <a:cs typeface="Times New Roman" panose="02020603050405020304" pitchFamily="18" charset="0"/>
                <a:sym typeface="Wingdings" pitchFamily="2" charset="2"/>
              </a:rPr>
              <a:t>           Cinsel kimliğin kazanılması</a:t>
            </a:r>
          </a:p>
          <a:p>
            <a:pPr>
              <a:buNone/>
            </a:pPr>
            <a:r>
              <a:rPr lang="tr-TR" dirty="0">
                <a:latin typeface="Times New Roman" panose="02020603050405020304" pitchFamily="18" charset="0"/>
                <a:cs typeface="Times New Roman" panose="02020603050405020304" pitchFamily="18" charset="0"/>
                <a:sym typeface="Wingdings" pitchFamily="2" charset="2"/>
              </a:rPr>
              <a:t>               Ebeveyn tutumları</a:t>
            </a:r>
          </a:p>
          <a:p>
            <a:pPr>
              <a:buNone/>
            </a:pPr>
            <a:r>
              <a:rPr lang="tr-TR" dirty="0">
                <a:latin typeface="Times New Roman" panose="02020603050405020304" pitchFamily="18" charset="0"/>
                <a:cs typeface="Times New Roman" panose="02020603050405020304" pitchFamily="18" charset="0"/>
                <a:sym typeface="Wingdings" pitchFamily="2" charset="2"/>
              </a:rPr>
              <a:t>                İhmal ve istismar/ şiddet</a:t>
            </a:r>
          </a:p>
          <a:p>
            <a:pPr>
              <a:buNone/>
            </a:pPr>
            <a:r>
              <a:rPr lang="tr-TR" dirty="0">
                <a:latin typeface="Times New Roman" panose="02020603050405020304" pitchFamily="18" charset="0"/>
                <a:cs typeface="Times New Roman" panose="02020603050405020304" pitchFamily="18" charset="0"/>
                <a:sym typeface="Wingdings" pitchFamily="2" charset="2"/>
              </a:rPr>
              <a:t>                Kardeşler arası ilişkiler</a:t>
            </a:r>
          </a:p>
          <a:p>
            <a:pPr>
              <a:buNone/>
            </a:pPr>
            <a:r>
              <a:rPr lang="tr-TR" dirty="0">
                <a:latin typeface="Times New Roman" panose="02020603050405020304" pitchFamily="18" charset="0"/>
                <a:cs typeface="Times New Roman" panose="02020603050405020304" pitchFamily="18" charset="0"/>
                <a:sym typeface="Wingdings" pitchFamily="2" charset="2"/>
              </a:rPr>
              <a:t>       </a:t>
            </a:r>
            <a:r>
              <a:rPr lang="tr-TR" dirty="0">
                <a:solidFill>
                  <a:srgbClr val="FF0000"/>
                </a:solidFill>
                <a:latin typeface="Times New Roman" panose="02020603050405020304" pitchFamily="18" charset="0"/>
                <a:cs typeface="Times New Roman" panose="02020603050405020304" pitchFamily="18" charset="0"/>
                <a:sym typeface="Wingdings" pitchFamily="2" charset="2"/>
              </a:rPr>
              <a:t>Arkadaşlar</a:t>
            </a:r>
          </a:p>
          <a:p>
            <a:pPr>
              <a:buNone/>
            </a:pPr>
            <a:r>
              <a:rPr lang="tr-TR" dirty="0">
                <a:solidFill>
                  <a:srgbClr val="00B0F0"/>
                </a:solidFill>
                <a:latin typeface="Times New Roman" panose="02020603050405020304" pitchFamily="18" charset="0"/>
                <a:cs typeface="Times New Roman" panose="02020603050405020304" pitchFamily="18" charset="0"/>
                <a:sym typeface="Wingdings" pitchFamily="2" charset="2"/>
              </a:rPr>
              <a:t>           </a:t>
            </a:r>
            <a:r>
              <a:rPr lang="tr-TR" dirty="0">
                <a:latin typeface="Times New Roman" panose="02020603050405020304" pitchFamily="18" charset="0"/>
                <a:cs typeface="Times New Roman" panose="02020603050405020304" pitchFamily="18" charset="0"/>
                <a:sym typeface="Wingdings" pitchFamily="2" charset="2"/>
              </a:rPr>
              <a:t>Sosyalleşme ihtiyacı</a:t>
            </a:r>
          </a:p>
          <a:p>
            <a:pPr>
              <a:buNone/>
            </a:pPr>
            <a:r>
              <a:rPr lang="tr-TR" dirty="0">
                <a:latin typeface="Times New Roman" panose="02020603050405020304" pitchFamily="18" charset="0"/>
                <a:cs typeface="Times New Roman" panose="02020603050405020304" pitchFamily="18" charset="0"/>
                <a:sym typeface="Wingdings" pitchFamily="2" charset="2"/>
              </a:rPr>
              <a:t>            Sosyal becerilerin kazanılması</a:t>
            </a:r>
          </a:p>
          <a:p>
            <a:pPr>
              <a:buNone/>
            </a:pPr>
            <a:r>
              <a:rPr lang="tr-TR" dirty="0">
                <a:latin typeface="Times New Roman" panose="02020603050405020304" pitchFamily="18" charset="0"/>
                <a:cs typeface="Times New Roman" panose="02020603050405020304" pitchFamily="18" charset="0"/>
                <a:sym typeface="Wingdings" pitchFamily="2" charset="2"/>
              </a:rPr>
              <a:t>            Oyun yoluyla öğrenme</a:t>
            </a:r>
          </a:p>
          <a:p>
            <a:pPr>
              <a:buNone/>
            </a:pPr>
            <a:r>
              <a:rPr lang="tr-TR" dirty="0">
                <a:latin typeface="Times New Roman" panose="02020603050405020304" pitchFamily="18" charset="0"/>
                <a:cs typeface="Times New Roman" panose="02020603050405020304" pitchFamily="18" charset="0"/>
                <a:sym typeface="Wingdings" pitchFamily="2" charset="2"/>
              </a:rPr>
              <a:t>             Duygusal rahatlama</a:t>
            </a:r>
          </a:p>
          <a:p>
            <a:pPr>
              <a:buNone/>
            </a:pPr>
            <a:r>
              <a:rPr lang="tr-TR" dirty="0">
                <a:latin typeface="Times New Roman" panose="02020603050405020304" pitchFamily="18" charset="0"/>
                <a:cs typeface="Times New Roman" panose="02020603050405020304" pitchFamily="18" charset="0"/>
                <a:sym typeface="Wingdings" pitchFamily="2" charset="2"/>
              </a:rPr>
              <a:t>             Cinsiyete ait rol ve özellikleri pekiştirme</a:t>
            </a:r>
          </a:p>
          <a:p>
            <a:pPr>
              <a:buNone/>
            </a:pPr>
            <a:r>
              <a:rPr lang="tr-TR" dirty="0">
                <a:latin typeface="Times New Roman" panose="02020603050405020304" pitchFamily="18" charset="0"/>
                <a:cs typeface="Times New Roman" panose="02020603050405020304" pitchFamily="18" charset="0"/>
                <a:sym typeface="Wingdings" pitchFamily="2" charset="2"/>
              </a:rPr>
              <a:t>             Olumsuz davranışlar</a:t>
            </a:r>
          </a:p>
          <a:p>
            <a:pPr>
              <a:buNone/>
            </a:pPr>
            <a:r>
              <a:rPr lang="tr-TR" dirty="0">
                <a:latin typeface="Times New Roman" panose="02020603050405020304" pitchFamily="18" charset="0"/>
                <a:cs typeface="Times New Roman" panose="02020603050405020304" pitchFamily="18" charset="0"/>
                <a:sym typeface="Wingdings" pitchFamily="2" charset="2"/>
              </a:rPr>
              <a:t>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205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30320"/>
          </a:xfrm>
        </p:spPr>
        <p:txBody>
          <a:bodyPr>
            <a:normAutofit fontScale="90000"/>
          </a:bodyPr>
          <a:lstStyle/>
          <a:p>
            <a:endParaRPr lang="tr-TR" dirty="0"/>
          </a:p>
        </p:txBody>
      </p:sp>
      <p:sp>
        <p:nvSpPr>
          <p:cNvPr id="3" name="İçerik Yer Tutucusu 2"/>
          <p:cNvSpPr>
            <a:spLocks noGrp="1"/>
          </p:cNvSpPr>
          <p:nvPr>
            <p:ph idx="1"/>
          </p:nvPr>
        </p:nvSpPr>
        <p:spPr>
          <a:xfrm>
            <a:off x="2589212" y="1371600"/>
            <a:ext cx="8915400" cy="4539622"/>
          </a:xfrm>
        </p:spPr>
        <p:txBody>
          <a:bodyPr/>
          <a:lstStyle/>
          <a:p>
            <a:pPr>
              <a:buNone/>
            </a:pPr>
            <a:r>
              <a:rPr lang="tr-TR" sz="2000" dirty="0">
                <a:solidFill>
                  <a:srgbClr val="FF0000"/>
                </a:solidFill>
                <a:latin typeface="Times New Roman" panose="02020603050405020304" pitchFamily="18" charset="0"/>
                <a:cs typeface="Times New Roman" panose="02020603050405020304" pitchFamily="18" charset="0"/>
                <a:sym typeface="Wingdings" pitchFamily="2" charset="2"/>
              </a:rPr>
              <a:t>Kitle iletişim araçları</a:t>
            </a:r>
          </a:p>
          <a:p>
            <a:pPr>
              <a:buNone/>
            </a:pPr>
            <a:r>
              <a:rPr lang="tr-TR" sz="2000" dirty="0">
                <a:solidFill>
                  <a:srgbClr val="00B0F0"/>
                </a:solidFill>
                <a:latin typeface="Times New Roman" panose="02020603050405020304" pitchFamily="18" charset="0"/>
                <a:cs typeface="Times New Roman" panose="02020603050405020304" pitchFamily="18" charset="0"/>
                <a:sym typeface="Wingdings" pitchFamily="2" charset="2"/>
              </a:rPr>
              <a:t>       </a:t>
            </a:r>
            <a:r>
              <a:rPr lang="tr-TR" sz="2000" dirty="0">
                <a:latin typeface="Times New Roman" panose="02020603050405020304" pitchFamily="18" charset="0"/>
                <a:cs typeface="Times New Roman" panose="02020603050405020304" pitchFamily="18" charset="0"/>
                <a:sym typeface="Wingdings" pitchFamily="2" charset="2"/>
              </a:rPr>
              <a:t>Model alma ve özdeşim kurma</a:t>
            </a:r>
          </a:p>
          <a:p>
            <a:pPr>
              <a:buNone/>
            </a:pPr>
            <a:r>
              <a:rPr lang="tr-TR" sz="2000" dirty="0">
                <a:latin typeface="Times New Roman" panose="02020603050405020304" pitchFamily="18" charset="0"/>
                <a:cs typeface="Times New Roman" panose="02020603050405020304" pitchFamily="18" charset="0"/>
                <a:sym typeface="Wingdings" pitchFamily="2" charset="2"/>
              </a:rPr>
              <a:t>       Şiddet</a:t>
            </a:r>
          </a:p>
          <a:p>
            <a:pPr>
              <a:buNone/>
            </a:pPr>
            <a:r>
              <a:rPr lang="tr-TR" sz="2000" dirty="0">
                <a:latin typeface="Times New Roman" panose="02020603050405020304" pitchFamily="18" charset="0"/>
                <a:cs typeface="Times New Roman" panose="02020603050405020304" pitchFamily="18" charset="0"/>
                <a:sym typeface="Wingdings" pitchFamily="2" charset="2"/>
              </a:rPr>
              <a:t>        Bilgisayar kullanımı</a:t>
            </a:r>
          </a:p>
          <a:p>
            <a:pPr>
              <a:buNone/>
            </a:pPr>
            <a:r>
              <a:rPr lang="tr-TR" sz="2000" dirty="0">
                <a:latin typeface="Times New Roman" panose="02020603050405020304" pitchFamily="18" charset="0"/>
                <a:cs typeface="Times New Roman" panose="02020603050405020304" pitchFamily="18" charset="0"/>
                <a:sym typeface="Wingdings" pitchFamily="2" charset="2"/>
              </a:rPr>
              <a:t>              Kavram gelişimi</a:t>
            </a:r>
          </a:p>
          <a:p>
            <a:pPr>
              <a:buNone/>
            </a:pPr>
            <a:r>
              <a:rPr lang="tr-TR" sz="2000" dirty="0">
                <a:latin typeface="Times New Roman" panose="02020603050405020304" pitchFamily="18" charset="0"/>
                <a:cs typeface="Times New Roman" panose="02020603050405020304" pitchFamily="18" charset="0"/>
                <a:sym typeface="Wingdings" pitchFamily="2" charset="2"/>
              </a:rPr>
              <a:t>              Bilgiye ulaşma kolaylığı</a:t>
            </a:r>
          </a:p>
          <a:p>
            <a:pPr>
              <a:buNone/>
            </a:pPr>
            <a:r>
              <a:rPr lang="tr-TR" sz="2000" dirty="0">
                <a:latin typeface="Times New Roman" panose="02020603050405020304" pitchFamily="18" charset="0"/>
                <a:cs typeface="Times New Roman" panose="02020603050405020304" pitchFamily="18" charset="0"/>
                <a:sym typeface="Wingdings" pitchFamily="2" charset="2"/>
              </a:rPr>
              <a:t>              Sosyal iletişimin sınırlanması</a:t>
            </a:r>
          </a:p>
          <a:p>
            <a:pPr>
              <a:buNone/>
            </a:pPr>
            <a:r>
              <a:rPr lang="tr-TR" sz="2000" dirty="0">
                <a:latin typeface="Times New Roman" panose="02020603050405020304" pitchFamily="18" charset="0"/>
                <a:cs typeface="Times New Roman" panose="02020603050405020304" pitchFamily="18" charset="0"/>
                <a:sym typeface="Wingdings" pitchFamily="2" charset="2"/>
              </a:rPr>
              <a:t>        </a:t>
            </a:r>
            <a:endParaRPr lang="tr-TR" sz="2000"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205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55480"/>
            <a:ext cx="8911687" cy="804640"/>
          </a:xfrm>
        </p:spPr>
        <p:txBody>
          <a:bodyPr/>
          <a:lstStyle/>
          <a:p>
            <a:endParaRPr lang="tr-TR"/>
          </a:p>
        </p:txBody>
      </p:sp>
      <p:sp>
        <p:nvSpPr>
          <p:cNvPr id="3" name="İçerik Yer Tutucusu 2"/>
          <p:cNvSpPr>
            <a:spLocks noGrp="1"/>
          </p:cNvSpPr>
          <p:nvPr>
            <p:ph idx="1"/>
          </p:nvPr>
        </p:nvSpPr>
        <p:spPr>
          <a:xfrm>
            <a:off x="2589212" y="1268730"/>
            <a:ext cx="8915400" cy="4642492"/>
          </a:xfrm>
        </p:spPr>
        <p:txBody>
          <a:bodyPr/>
          <a:lstStyle/>
          <a:p>
            <a:r>
              <a:rPr lang="tr-TR" dirty="0">
                <a:latin typeface="Times New Roman" panose="02020603050405020304" pitchFamily="18" charset="0"/>
                <a:cs typeface="Times New Roman" panose="02020603050405020304" pitchFamily="18" charset="0"/>
              </a:rPr>
              <a:t>Erken çocukluk dönemi, bireyin yaşamında doğumundan sonraki sekiz yıllık dönemi kapsar. </a:t>
            </a:r>
          </a:p>
          <a:p>
            <a:r>
              <a:rPr lang="tr-TR" dirty="0">
                <a:latin typeface="Times New Roman" panose="02020603050405020304" pitchFamily="18" charset="0"/>
                <a:cs typeface="Times New Roman" panose="02020603050405020304" pitchFamily="18" charset="0"/>
              </a:rPr>
              <a:t>Bu dönem boyunca çocuk anne baba ya da onların yerini alan diğer kişilerin bakımına muhtaçtır. </a:t>
            </a:r>
          </a:p>
          <a:p>
            <a:r>
              <a:rPr lang="tr-TR" dirty="0">
                <a:latin typeface="Times New Roman" panose="02020603050405020304" pitchFamily="18" charset="0"/>
                <a:cs typeface="Times New Roman" panose="02020603050405020304" pitchFamily="18" charset="0"/>
              </a:rPr>
              <a:t>E</a:t>
            </a:r>
            <a:r>
              <a:rPr lang="nl-NL" dirty="0">
                <a:latin typeface="Times New Roman" panose="02020603050405020304" pitchFamily="18" charset="0"/>
                <a:cs typeface="Times New Roman" panose="02020603050405020304" pitchFamily="18" charset="0"/>
              </a:rPr>
              <a:t>rken çocukluk dönemi içinde çocuk</a:t>
            </a:r>
            <a:r>
              <a:rPr lang="tr-TR" dirty="0">
                <a:latin typeface="Times New Roman" panose="02020603050405020304" pitchFamily="18" charset="0"/>
                <a:cs typeface="Times New Roman" panose="02020603050405020304" pitchFamily="18" charset="0"/>
              </a:rPr>
              <a:t> bebekliği, oyun dönemini ve ilkokulun ilk yıllarını yaşar.</a:t>
            </a:r>
          </a:p>
          <a:p>
            <a:r>
              <a:rPr lang="tr-TR" dirty="0">
                <a:latin typeface="Times New Roman" panose="02020603050405020304" pitchFamily="18" charset="0"/>
                <a:cs typeface="Times New Roman" panose="02020603050405020304" pitchFamily="18" charset="0"/>
              </a:rPr>
              <a:t>Erken çocukluk döneminin her bir evresinde çocuğun fiziksel, duygusal, sosyal ve bilişsel gelişim özelliklerinde farklılaşmalar gözlenir.</a:t>
            </a:r>
          </a:p>
          <a:p>
            <a:r>
              <a:rPr lang="tr-TR" dirty="0">
                <a:latin typeface="Times New Roman" panose="02020603050405020304" pitchFamily="18" charset="0"/>
                <a:cs typeface="Times New Roman" panose="02020603050405020304" pitchFamily="18" charset="0"/>
              </a:rPr>
              <a:t>Gelişimin belirli evrelerinde belirli gelişimsel özelliklerin ortaya çıktığını savunan evre kuramcıları, bireyin farklı gelişim evrelerindeki gelişimsel özellikleriyle ilgilenirler.</a:t>
            </a:r>
          </a:p>
        </p:txBody>
      </p:sp>
    </p:spTree>
    <p:extLst>
      <p:ext uri="{BB962C8B-B14F-4D97-AF65-F5344CB8AC3E}">
        <p14:creationId xmlns:p14="http://schemas.microsoft.com/office/powerpoint/2010/main" val="1075447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Times New Roman" panose="02020603050405020304" pitchFamily="18" charset="0"/>
                <a:cs typeface="Times New Roman" panose="02020603050405020304" pitchFamily="18" charset="0"/>
              </a:rPr>
              <a:t>Erken çocukluk dönemi neden önemlidir?</a:t>
            </a:r>
          </a:p>
        </p:txBody>
      </p:sp>
      <p:sp>
        <p:nvSpPr>
          <p:cNvPr id="3" name="İçerik Yer Tutucusu 2"/>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Erken Çocukluk Dönemi büyüme ve gelişmenin (zihinsel, sosyal, duygusal ve fiziksel) en hızlı olduğu yaşlardır. Erken yaşlarda oluşturulacak temel, çocuğun tüm hayatı boyunca etkili olacaktır.</a:t>
            </a:r>
          </a:p>
          <a:p>
            <a:r>
              <a:rPr lang="tr-TR" dirty="0">
                <a:latin typeface="Times New Roman" panose="02020603050405020304" pitchFamily="18" charset="0"/>
                <a:cs typeface="Times New Roman" panose="02020603050405020304" pitchFamily="18" charset="0"/>
              </a:rPr>
              <a:t>Yeni doğan bir bebeğin beyninde, pek çok sinir hücresi bulunmaktadır. Nöronlar arasındaki bağlantılar genelde gözün görmesi, kulağın duyması, dilin tat alması ve dokunma  yoluyla gerçekleşir. </a:t>
            </a:r>
          </a:p>
          <a:p>
            <a:r>
              <a:rPr lang="tr-TR" dirty="0">
                <a:latin typeface="Times New Roman" panose="02020603050405020304" pitchFamily="18" charset="0"/>
                <a:cs typeface="Times New Roman" panose="02020603050405020304" pitchFamily="18" charset="0"/>
              </a:rPr>
              <a:t>	Çocuğun gelişimi çevre ile etkileşim sonucu olur. Çevreden en fazla etkilenen yaşlar erken yaşlardır.</a:t>
            </a:r>
          </a:p>
          <a:p>
            <a:r>
              <a:rPr lang="tr-TR" dirty="0">
                <a:latin typeface="Times New Roman" panose="02020603050405020304" pitchFamily="18" charset="0"/>
                <a:cs typeface="Times New Roman" panose="02020603050405020304" pitchFamily="18" charset="0"/>
              </a:rPr>
              <a:t> Çocuğun hayatında en önemli çevresel etmen olan aile yanında, fiziksel çevre, içinde yaşadığı toplum, arkadaşlar, okul, öğretmen gibi çevresel etmenler de vardır.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1141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Çocuklar, davranışları, duygu ve düşünceleri ile gelişim özellikleri bakımından yetişkinlerden farklı,  öğrenmeye, gelişip, değişmeye açık, son derece alıcı, kendilerine özgü varlıklardır. Bu yüzden erken dönemde uyarıcılarla karşı karşıya gelmeleri, iyi düzenlenmiş bir ortamda, iyi planlanmış, kaliteli bir eğitim almaları son derece önemlidir. </a:t>
            </a:r>
          </a:p>
          <a:p>
            <a:endParaRPr lang="tr-TR" dirty="0"/>
          </a:p>
        </p:txBody>
      </p:sp>
    </p:spTree>
    <p:extLst>
      <p:ext uri="{BB962C8B-B14F-4D97-AF65-F5344CB8AC3E}">
        <p14:creationId xmlns:p14="http://schemas.microsoft.com/office/powerpoint/2010/main" val="250593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None/>
            </a:pPr>
            <a:r>
              <a:rPr lang="tr-TR" dirty="0">
                <a:latin typeface="Comic Sans MS" pitchFamily="66" charset="0"/>
              </a:rPr>
              <a:t>          </a:t>
            </a:r>
            <a:r>
              <a:rPr lang="tr-TR" dirty="0">
                <a:latin typeface="Times New Roman" panose="02020603050405020304" pitchFamily="18" charset="0"/>
                <a:cs typeface="Times New Roman" panose="02020603050405020304" pitchFamily="18" charset="0"/>
              </a:rPr>
              <a:t>0-8 yaş çocuğun gelişiminin en hızlı ve en kritik yıllarıdır. Bu yıllarda temeli atılan beden sağlığı ve kişilik yapısının ileri yaşlarda yön değiştirmeden daha çok aynı yönde gelişme şansı daha büyüktür. </a:t>
            </a:r>
          </a:p>
          <a:p>
            <a:pPr algn="just">
              <a:buNone/>
            </a:pPr>
            <a:r>
              <a:rPr lang="tr-TR" dirty="0">
                <a:latin typeface="Times New Roman" panose="02020603050405020304" pitchFamily="18" charset="0"/>
                <a:cs typeface="Times New Roman" panose="02020603050405020304" pitchFamily="18" charset="0"/>
              </a:rPr>
              <a:t>         Uzun yıllara dayalı araştırmalarda, çocukluk yıllarında kazanılan davranışların büyük bir kısmının yetişkinlikte, bireyin kişilik yapısını, tavır, alışkanlık, inanç ve değer yargılarını biçimlendirdiği gözlenmiştir. Bu açıdan erken çocukluk eğitimi çocuğun ilerideki yaşamını etkileyecek önemli bir süreçtir. </a:t>
            </a:r>
          </a:p>
        </p:txBody>
      </p:sp>
    </p:spTree>
    <p:extLst>
      <p:ext uri="{BB962C8B-B14F-4D97-AF65-F5344CB8AC3E}">
        <p14:creationId xmlns:p14="http://schemas.microsoft.com/office/powerpoint/2010/main" val="4116769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None/>
            </a:pPr>
            <a:r>
              <a:rPr lang="tr-TR" dirty="0"/>
              <a:t> </a:t>
            </a:r>
            <a:r>
              <a:rPr lang="tr-TR" dirty="0">
                <a:latin typeface="Times New Roman" panose="02020603050405020304" pitchFamily="18" charset="0"/>
                <a:cs typeface="Times New Roman" panose="02020603050405020304" pitchFamily="18" charset="0"/>
              </a:rPr>
              <a:t>Erken yaşlarda oluşturulacak temel, kişinin tüm hayatı boyunca etkili olacaktır. 7 yaşına gelen bir çocuğun zihinsel yetenekleri, davranış ve alışkanlıkları, dil becerisi, duygusal denetimi, kavrayışı ve bazı fiziksel özellikleri şekillenmiş durumdadır. </a:t>
            </a:r>
          </a:p>
          <a:p>
            <a:pPr algn="just"/>
            <a:r>
              <a:rPr lang="tr-TR" dirty="0">
                <a:latin typeface="Times New Roman" panose="02020603050405020304" pitchFamily="18" charset="0"/>
                <a:cs typeface="Times New Roman" panose="02020603050405020304" pitchFamily="18" charset="0"/>
              </a:rPr>
              <a:t>        Uyku, temizlik gibi temel yaşam faaliyetlerinin belirli bir düzene girmesi,</a:t>
            </a:r>
          </a:p>
          <a:p>
            <a:pPr algn="just"/>
            <a:r>
              <a:rPr lang="tr-TR" dirty="0">
                <a:latin typeface="Times New Roman" panose="02020603050405020304" pitchFamily="18" charset="0"/>
                <a:cs typeface="Times New Roman" panose="02020603050405020304" pitchFamily="18" charset="0"/>
              </a:rPr>
              <a:t>         Temel güven duygusu,</a:t>
            </a:r>
          </a:p>
          <a:p>
            <a:pPr algn="just"/>
            <a:r>
              <a:rPr lang="tr-TR" dirty="0">
                <a:latin typeface="Times New Roman" panose="02020603050405020304" pitchFamily="18" charset="0"/>
                <a:cs typeface="Times New Roman" panose="02020603050405020304" pitchFamily="18" charset="0"/>
              </a:rPr>
              <a:t>         Büyük ve küçük motor becerilerin kazanılması,</a:t>
            </a:r>
          </a:p>
          <a:p>
            <a:pPr algn="just"/>
            <a:r>
              <a:rPr lang="tr-TR" dirty="0">
                <a:latin typeface="Times New Roman" panose="02020603050405020304" pitchFamily="18" charset="0"/>
                <a:cs typeface="Times New Roman" panose="02020603050405020304" pitchFamily="18" charset="0"/>
              </a:rPr>
              <a:t>         Bağımsız davranma ve karar verme,</a:t>
            </a:r>
          </a:p>
          <a:p>
            <a:pPr algn="just"/>
            <a:r>
              <a:rPr lang="tr-TR" dirty="0">
                <a:latin typeface="Times New Roman" panose="02020603050405020304" pitchFamily="18" charset="0"/>
                <a:cs typeface="Times New Roman" panose="02020603050405020304" pitchFamily="18" charset="0"/>
              </a:rPr>
              <a:t>         Konuşulanları anlama ve kendisini ifade edebilme,</a:t>
            </a:r>
          </a:p>
        </p:txBody>
      </p:sp>
    </p:spTree>
    <p:extLst>
      <p:ext uri="{BB962C8B-B14F-4D97-AF65-F5344CB8AC3E}">
        <p14:creationId xmlns:p14="http://schemas.microsoft.com/office/powerpoint/2010/main" val="2178194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buFont typeface="Courier New" pitchFamily="49" charset="0"/>
              <a:buChar char="o"/>
            </a:pPr>
            <a:r>
              <a:rPr lang="tr-TR" dirty="0">
                <a:latin typeface="Comic Sans MS" pitchFamily="66" charset="0"/>
              </a:rPr>
              <a:t> </a:t>
            </a:r>
            <a:r>
              <a:rPr lang="tr-TR" dirty="0">
                <a:latin typeface="Times New Roman" panose="02020603050405020304" pitchFamily="18" charset="0"/>
                <a:cs typeface="Times New Roman" panose="02020603050405020304" pitchFamily="18" charset="0"/>
              </a:rPr>
              <a:t>Duygularını kontrol ve uygun yollarla ifade edebilme,</a:t>
            </a:r>
          </a:p>
          <a:p>
            <a:pPr>
              <a:buFont typeface="Courier New" pitchFamily="49" charset="0"/>
              <a:buChar char="o"/>
            </a:pPr>
            <a:r>
              <a:rPr lang="tr-TR" dirty="0">
                <a:latin typeface="Times New Roman" panose="02020603050405020304" pitchFamily="18" charset="0"/>
                <a:cs typeface="Times New Roman" panose="02020603050405020304" pitchFamily="18" charset="0"/>
              </a:rPr>
              <a:t>    Sosyalleşme;</a:t>
            </a:r>
          </a:p>
          <a:p>
            <a:pPr>
              <a:buNone/>
            </a:pPr>
            <a:r>
              <a:rPr lang="tr-TR" dirty="0">
                <a:latin typeface="Times New Roman" panose="02020603050405020304" pitchFamily="18" charset="0"/>
                <a:cs typeface="Times New Roman" panose="02020603050405020304" pitchFamily="18" charset="0"/>
              </a:rPr>
              <a:t>           Kurallara uyma</a:t>
            </a:r>
          </a:p>
          <a:p>
            <a:pPr>
              <a:buNone/>
            </a:pPr>
            <a:r>
              <a:rPr lang="tr-TR" dirty="0">
                <a:latin typeface="Times New Roman" panose="02020603050405020304" pitchFamily="18" charset="0"/>
                <a:cs typeface="Times New Roman" panose="02020603050405020304" pitchFamily="18" charset="0"/>
              </a:rPr>
              <a:t>           Sorumluluk alma ve yerine getirme</a:t>
            </a:r>
          </a:p>
          <a:p>
            <a:pPr>
              <a:buNone/>
            </a:pPr>
            <a:r>
              <a:rPr lang="tr-TR" dirty="0">
                <a:latin typeface="Times New Roman" panose="02020603050405020304" pitchFamily="18" charset="0"/>
                <a:cs typeface="Times New Roman" panose="02020603050405020304" pitchFamily="18" charset="0"/>
              </a:rPr>
              <a:t>           Paylaşma, işbirliği yapma,  birlikte çalışma,       </a:t>
            </a:r>
          </a:p>
          <a:p>
            <a:pPr>
              <a:buFont typeface="Courier New" pitchFamily="49" charset="0"/>
              <a:buChar char="o"/>
            </a:pPr>
            <a:r>
              <a:rPr lang="tr-TR" dirty="0">
                <a:latin typeface="Times New Roman" panose="02020603050405020304" pitchFamily="18" charset="0"/>
                <a:cs typeface="Times New Roman" panose="02020603050405020304" pitchFamily="18" charset="0"/>
              </a:rPr>
              <a:t>    Temel zihinsel beceriler;</a:t>
            </a:r>
          </a:p>
          <a:p>
            <a:pPr>
              <a:buNone/>
            </a:pPr>
            <a:r>
              <a:rPr lang="tr-TR" dirty="0">
                <a:latin typeface="Times New Roman" panose="02020603050405020304" pitchFamily="18" charset="0"/>
                <a:cs typeface="Times New Roman" panose="02020603050405020304" pitchFamily="18" charset="0"/>
              </a:rPr>
              <a:t>           Temel kavramların kazanılması,</a:t>
            </a:r>
          </a:p>
          <a:p>
            <a:pPr>
              <a:buNone/>
            </a:pPr>
            <a:r>
              <a:rPr lang="tr-TR" dirty="0">
                <a:latin typeface="Times New Roman" panose="02020603050405020304" pitchFamily="18" charset="0"/>
                <a:cs typeface="Times New Roman" panose="02020603050405020304" pitchFamily="18" charset="0"/>
              </a:rPr>
              <a:t>           Eşleştirme, ilişki kurma, gruplama, sıralama</a:t>
            </a:r>
          </a:p>
          <a:p>
            <a:pPr>
              <a:buNone/>
            </a:pPr>
            <a:r>
              <a:rPr lang="tr-TR" dirty="0">
                <a:latin typeface="Times New Roman" panose="02020603050405020304" pitchFamily="18" charset="0"/>
                <a:cs typeface="Times New Roman" panose="02020603050405020304" pitchFamily="18" charset="0"/>
              </a:rPr>
              <a:t>            Problem çözme,</a:t>
            </a:r>
          </a:p>
          <a:p>
            <a:pPr>
              <a:buNone/>
            </a:pPr>
            <a:r>
              <a:rPr lang="tr-TR" dirty="0">
                <a:latin typeface="Times New Roman" panose="02020603050405020304" pitchFamily="18" charset="0"/>
                <a:cs typeface="Times New Roman" panose="02020603050405020304" pitchFamily="18" charset="0"/>
              </a:rPr>
              <a:t>            Yaratıcılık.</a:t>
            </a:r>
          </a:p>
        </p:txBody>
      </p:sp>
    </p:spTree>
    <p:extLst>
      <p:ext uri="{BB962C8B-B14F-4D97-AF65-F5344CB8AC3E}">
        <p14:creationId xmlns:p14="http://schemas.microsoft.com/office/powerpoint/2010/main" val="2286397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Font typeface="Courier New" pitchFamily="49" charset="0"/>
              <a:buChar char="o"/>
            </a:pPr>
            <a:r>
              <a:rPr lang="tr-TR" dirty="0">
                <a:latin typeface="Times New Roman" panose="02020603050405020304" pitchFamily="18" charset="0"/>
                <a:cs typeface="Times New Roman" panose="02020603050405020304" pitchFamily="18" charset="0"/>
              </a:rPr>
              <a:t>Beyin gelişimi ( özellikle ilk 2 yıl)</a:t>
            </a:r>
          </a:p>
          <a:p>
            <a:pPr algn="just">
              <a:buNone/>
            </a:pP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Miyelinizasyon</a:t>
            </a:r>
            <a:endParaRPr lang="tr-TR" dirty="0">
              <a:latin typeface="Times New Roman" panose="02020603050405020304" pitchFamily="18" charset="0"/>
              <a:cs typeface="Times New Roman" panose="02020603050405020304" pitchFamily="18" charset="0"/>
            </a:endParaRPr>
          </a:p>
          <a:p>
            <a:pPr algn="just">
              <a:buNone/>
            </a:pPr>
            <a:endParaRPr lang="tr-TR" dirty="0">
              <a:latin typeface="Times New Roman" panose="02020603050405020304" pitchFamily="18" charset="0"/>
              <a:cs typeface="Times New Roman" panose="02020603050405020304" pitchFamily="18" charset="0"/>
            </a:endParaRPr>
          </a:p>
          <a:p>
            <a:pPr algn="just">
              <a:buNone/>
            </a:pPr>
            <a:r>
              <a:rPr lang="tr-TR" i="1" dirty="0">
                <a:solidFill>
                  <a:srgbClr val="FF0000"/>
                </a:solidFill>
                <a:latin typeface="Times New Roman" panose="02020603050405020304" pitchFamily="18" charset="0"/>
                <a:cs typeface="Times New Roman" panose="02020603050405020304" pitchFamily="18" charset="0"/>
              </a:rPr>
              <a:t>       “Yaşamın ilk 6 yılında çocuk için yapacağınız her şey, onun daha gelişmiş bir beyne sahip olmasına yardımcı olacaktır”</a:t>
            </a:r>
          </a:p>
          <a:p>
            <a:pPr algn="just">
              <a:buNone/>
            </a:pPr>
            <a:endParaRPr lang="tr-TR" i="1" dirty="0">
              <a:latin typeface="Times New Roman" panose="02020603050405020304" pitchFamily="18" charset="0"/>
              <a:cs typeface="Times New Roman" panose="02020603050405020304" pitchFamily="18" charset="0"/>
            </a:endParaRPr>
          </a:p>
          <a:p>
            <a:pPr algn="just">
              <a:buNone/>
            </a:pPr>
            <a:r>
              <a:rPr lang="tr-TR" dirty="0">
                <a:latin typeface="Times New Roman" panose="02020603050405020304" pitchFamily="18" charset="0"/>
                <a:cs typeface="Times New Roman" panose="02020603050405020304" pitchFamily="18" charset="0"/>
              </a:rPr>
              <a:t>       Daha gelişmiş bir beyin-</a:t>
            </a:r>
            <a:r>
              <a:rPr lang="tr-TR" dirty="0">
                <a:latin typeface="Times New Roman" panose="02020603050405020304" pitchFamily="18" charset="0"/>
                <a:cs typeface="Times New Roman" panose="02020603050405020304" pitchFamily="18" charset="0"/>
                <a:sym typeface="Wingdings" pitchFamily="2" charset="2"/>
              </a:rPr>
              <a:t></a:t>
            </a:r>
            <a:r>
              <a:rPr lang="tr-TR" dirty="0">
                <a:latin typeface="Times New Roman" panose="02020603050405020304" pitchFamily="18" charset="0"/>
                <a:cs typeface="Times New Roman" panose="02020603050405020304" pitchFamily="18" charset="0"/>
              </a:rPr>
              <a:t> daha çok sinir hücresinin etkin olması, daha çok sinir iletisinin kurulması,  doğumla getirilen gelişimsel kapasitenin daha üst düzeyde  kullanılması.</a:t>
            </a:r>
          </a:p>
          <a:p>
            <a:endParaRPr lang="tr-TR" dirty="0"/>
          </a:p>
        </p:txBody>
      </p:sp>
    </p:spTree>
    <p:extLst>
      <p:ext uri="{BB962C8B-B14F-4D97-AF65-F5344CB8AC3E}">
        <p14:creationId xmlns:p14="http://schemas.microsoft.com/office/powerpoint/2010/main" val="15746334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58</TotalTime>
  <Words>1463</Words>
  <Application>Microsoft Office PowerPoint</Application>
  <PresentationFormat>Geniş ekran</PresentationFormat>
  <Paragraphs>183</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Century Gothic</vt:lpstr>
      <vt:lpstr>Comic Sans MS</vt:lpstr>
      <vt:lpstr>Courier New</vt:lpstr>
      <vt:lpstr>Times New Roman</vt:lpstr>
      <vt:lpstr>Wingdings 3</vt:lpstr>
      <vt:lpstr>Duman</vt:lpstr>
      <vt:lpstr>ERKEN ÇOCUKLUK DÖNEMİNİN ÖNEMİ</vt:lpstr>
      <vt:lpstr>PowerPoint Sunusu</vt:lpstr>
      <vt:lpstr>PowerPoint Sunusu</vt:lpstr>
      <vt:lpstr>Erken çocukluk dönemi neden önemlidir?</vt:lpstr>
      <vt:lpstr>PowerPoint Sunusu</vt:lpstr>
      <vt:lpstr>PowerPoint Sunusu</vt:lpstr>
      <vt:lpstr>PowerPoint Sunusu</vt:lpstr>
      <vt:lpstr>PowerPoint Sunusu</vt:lpstr>
      <vt:lpstr>PowerPoint Sunusu</vt:lpstr>
      <vt:lpstr>Ne Yapılmalı?</vt:lpstr>
      <vt:lpstr>PowerPoint Sunusu</vt:lpstr>
      <vt:lpstr>PowerPoint Sunusu</vt:lpstr>
      <vt:lpstr>Çocuğun Gelişimini Bilmek Neden Önemlidir?</vt:lpstr>
      <vt:lpstr>PowerPoint Sunusu</vt:lpstr>
      <vt:lpstr>PowerPoint Sunusu</vt:lpstr>
      <vt:lpstr>GELİŞİMİ ETKİLEYEN ETMENLER</vt:lpstr>
      <vt:lpstr>Biyolojik Faktörler</vt:lpstr>
      <vt:lpstr>İç salgı bezleri</vt:lpstr>
      <vt:lpstr>PowerPoint Sunusu</vt:lpstr>
      <vt:lpstr>PowerPoint Sunusu</vt:lpstr>
      <vt:lpstr>Çevre</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ÇOCUKLUK DÖNEMİMİN ÖNEMİ</dc:title>
  <dc:creator>gülen</dc:creator>
  <cp:lastModifiedBy>Selim Tosun</cp:lastModifiedBy>
  <cp:revision>16</cp:revision>
  <dcterms:created xsi:type="dcterms:W3CDTF">2017-10-30T14:25:28Z</dcterms:created>
  <dcterms:modified xsi:type="dcterms:W3CDTF">2020-05-04T15:12:45Z</dcterms:modified>
</cp:coreProperties>
</file>