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35"/>
  </p:notesMasterIdLst>
  <p:handoutMasterIdLst>
    <p:handoutMasterId r:id="rId36"/>
  </p:handoutMasterIdLst>
  <p:sldIdLst>
    <p:sldId id="256" r:id="rId2"/>
    <p:sldId id="288" r:id="rId3"/>
    <p:sldId id="289" r:id="rId4"/>
    <p:sldId id="290" r:id="rId5"/>
    <p:sldId id="291" r:id="rId6"/>
    <p:sldId id="292" r:id="rId7"/>
    <p:sldId id="293" r:id="rId8"/>
    <p:sldId id="294" r:id="rId9"/>
    <p:sldId id="295" r:id="rId10"/>
    <p:sldId id="296" r:id="rId11"/>
    <p:sldId id="297" r:id="rId12"/>
    <p:sldId id="298" r:id="rId13"/>
    <p:sldId id="299" r:id="rId14"/>
    <p:sldId id="300" r:id="rId15"/>
    <p:sldId id="301" r:id="rId16"/>
    <p:sldId id="302" r:id="rId17"/>
    <p:sldId id="303" r:id="rId18"/>
    <p:sldId id="305" r:id="rId19"/>
    <p:sldId id="306" r:id="rId20"/>
    <p:sldId id="307" r:id="rId21"/>
    <p:sldId id="308" r:id="rId22"/>
    <p:sldId id="309" r:id="rId23"/>
    <p:sldId id="310" r:id="rId24"/>
    <p:sldId id="311" r:id="rId25"/>
    <p:sldId id="312" r:id="rId26"/>
    <p:sldId id="313" r:id="rId27"/>
    <p:sldId id="314" r:id="rId28"/>
    <p:sldId id="315" r:id="rId29"/>
    <p:sldId id="316" r:id="rId30"/>
    <p:sldId id="317" r:id="rId31"/>
    <p:sldId id="318" r:id="rId32"/>
    <p:sldId id="286" r:id="rId33"/>
    <p:sldId id="319" r:id="rId3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65"/>
  </p:normalViewPr>
  <p:slideViewPr>
    <p:cSldViewPr snapToGrid="0" snapToObjects="1">
      <p:cViewPr varScale="1">
        <p:scale>
          <a:sx n="107" d="100"/>
          <a:sy n="107" d="100"/>
        </p:scale>
        <p:origin x="736"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a:extLst>
              <a:ext uri="{FF2B5EF4-FFF2-40B4-BE49-F238E27FC236}">
                <a16:creationId xmlns:a16="http://schemas.microsoft.com/office/drawing/2014/main" id="{F844EC74-778B-A549-A90B-EB1814358AC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r>
              <a:rPr lang="tr-TR"/>
              <a:t>Ankara Üniversitesi AYAŞ MYO </a:t>
            </a:r>
          </a:p>
        </p:txBody>
      </p:sp>
      <p:sp>
        <p:nvSpPr>
          <p:cNvPr id="3" name="Veri Yer Tutucusu 2">
            <a:extLst>
              <a:ext uri="{FF2B5EF4-FFF2-40B4-BE49-F238E27FC236}">
                <a16:creationId xmlns:a16="http://schemas.microsoft.com/office/drawing/2014/main" id="{D6BFA516-C0B9-2041-B640-8D1DEC20AA2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564A42A-AF7F-4C46-96DD-E12C3BC41CD2}" type="datetimeFigureOut">
              <a:rPr lang="tr-TR" smtClean="0"/>
              <a:t>20.03.2021</a:t>
            </a:fld>
            <a:endParaRPr lang="tr-TR"/>
          </a:p>
        </p:txBody>
      </p:sp>
      <p:sp>
        <p:nvSpPr>
          <p:cNvPr id="4" name="Alt Bilgi Yer Tutucusu 3">
            <a:extLst>
              <a:ext uri="{FF2B5EF4-FFF2-40B4-BE49-F238E27FC236}">
                <a16:creationId xmlns:a16="http://schemas.microsoft.com/office/drawing/2014/main" id="{01484D64-CF60-0746-AC4A-FB27A9B4FFED}"/>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r>
              <a:rPr lang="tr-TR"/>
              <a:t>Abdullah Gökhan YAŞA</a:t>
            </a:r>
          </a:p>
        </p:txBody>
      </p:sp>
      <p:sp>
        <p:nvSpPr>
          <p:cNvPr id="5" name="Slayt Numarası Yer Tutucusu 4">
            <a:extLst>
              <a:ext uri="{FF2B5EF4-FFF2-40B4-BE49-F238E27FC236}">
                <a16:creationId xmlns:a16="http://schemas.microsoft.com/office/drawing/2014/main" id="{709911C2-D3B5-F748-BD5D-519DC8E066EE}"/>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C0B1315-E71E-784D-9B36-B6835AA09063}" type="slidenum">
              <a:rPr lang="tr-TR" smtClean="0"/>
              <a:t>‹#›</a:t>
            </a:fld>
            <a:endParaRPr lang="tr-TR"/>
          </a:p>
        </p:txBody>
      </p:sp>
    </p:spTree>
    <p:extLst>
      <p:ext uri="{BB962C8B-B14F-4D97-AF65-F5344CB8AC3E}">
        <p14:creationId xmlns:p14="http://schemas.microsoft.com/office/powerpoint/2010/main" val="3827799281"/>
      </p:ext>
    </p:extLst>
  </p:cSld>
  <p:clrMap bg1="lt1" tx1="dk1" bg2="lt2" tx2="dk2" accent1="accent1" accent2="accent2" accent3="accent3" accent4="accent4" accent5="accent5" accent6="accent6" hlink="hlink" folHlink="folHlink"/>
  <p:hf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r>
              <a:rPr lang="tr-TR"/>
              <a:t>Ankara Üniversitesi AYAŞ MYO </a:t>
            </a: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CFD8F6C-185F-434D-8E62-ED91820FADA6}" type="datetimeFigureOut">
              <a:rPr lang="tr-TR" smtClean="0"/>
              <a:t>20.03.2021</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r>
              <a:rPr lang="tr-TR"/>
              <a:t>Abdullah Gökhan YAŞA</a:t>
            </a: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ACB019B-26ED-4D40-8386-B3274965CD04}" type="slidenum">
              <a:rPr lang="tr-TR" smtClean="0"/>
              <a:t>‹#›</a:t>
            </a:fld>
            <a:endParaRPr lang="tr-TR"/>
          </a:p>
        </p:txBody>
      </p:sp>
    </p:spTree>
    <p:extLst>
      <p:ext uri="{BB962C8B-B14F-4D97-AF65-F5344CB8AC3E}">
        <p14:creationId xmlns:p14="http://schemas.microsoft.com/office/powerpoint/2010/main" val="1918513512"/>
      </p:ext>
    </p:extLst>
  </p:cSld>
  <p:clrMap bg1="lt1" tx1="dk1" bg2="lt2" tx2="dk2" accent1="accent1" accent2="accent2" accent3="accent3" accent4="accent4" accent5="accent5" accent6="accent6" hlink="hlink" folHlink="folHlink"/>
  <p:hf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B96B63A-0F5B-B046-859F-2D546C4ED412}"/>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4F63B5C5-338D-E64D-B535-C082B973AE1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B27C970E-19A3-4448-87A9-29DE0C1480CD}"/>
              </a:ext>
            </a:extLst>
          </p:cNvPr>
          <p:cNvSpPr>
            <a:spLocks noGrp="1"/>
          </p:cNvSpPr>
          <p:nvPr>
            <p:ph type="dt" sz="half" idx="10"/>
          </p:nvPr>
        </p:nvSpPr>
        <p:spPr/>
        <p:txBody>
          <a:bodyPr/>
          <a:lstStyle/>
          <a:p>
            <a:fld id="{44D5698F-E6C1-504F-AF4E-50A2634DC9D6}" type="datetime1">
              <a:rPr lang="tr-TR" smtClean="0"/>
              <a:t>20.03.2021</a:t>
            </a:fld>
            <a:endParaRPr lang="tr-TR"/>
          </a:p>
        </p:txBody>
      </p:sp>
      <p:sp>
        <p:nvSpPr>
          <p:cNvPr id="5" name="Alt Bilgi Yer Tutucusu 4">
            <a:extLst>
              <a:ext uri="{FF2B5EF4-FFF2-40B4-BE49-F238E27FC236}">
                <a16:creationId xmlns:a16="http://schemas.microsoft.com/office/drawing/2014/main" id="{E16DDAAB-432A-5941-9A9F-106C3AE2217E}"/>
              </a:ext>
            </a:extLst>
          </p:cNvPr>
          <p:cNvSpPr>
            <a:spLocks noGrp="1"/>
          </p:cNvSpPr>
          <p:nvPr>
            <p:ph type="ftr" sz="quarter" idx="11"/>
          </p:nvPr>
        </p:nvSpPr>
        <p:spPr/>
        <p:txBody>
          <a:bodyPr/>
          <a:lstStyle/>
          <a:p>
            <a:r>
              <a:rPr lang="tr-TR"/>
              <a:t>A. Gökhan YAŞA</a:t>
            </a:r>
          </a:p>
        </p:txBody>
      </p:sp>
      <p:sp>
        <p:nvSpPr>
          <p:cNvPr id="6" name="Slayt Numarası Yer Tutucusu 5">
            <a:extLst>
              <a:ext uri="{FF2B5EF4-FFF2-40B4-BE49-F238E27FC236}">
                <a16:creationId xmlns:a16="http://schemas.microsoft.com/office/drawing/2014/main" id="{1536B1D6-DFA7-654F-843A-0C0DADAAAD5F}"/>
              </a:ext>
            </a:extLst>
          </p:cNvPr>
          <p:cNvSpPr>
            <a:spLocks noGrp="1"/>
          </p:cNvSpPr>
          <p:nvPr>
            <p:ph type="sldNum" sz="quarter" idx="12"/>
          </p:nvPr>
        </p:nvSpPr>
        <p:spPr/>
        <p:txBody>
          <a:bodyPr/>
          <a:lstStyle/>
          <a:p>
            <a:fld id="{F156A153-2B3F-CC41-B776-1AE104712AEA}" type="slidenum">
              <a:rPr lang="tr-TR" smtClean="0"/>
              <a:t>‹#›</a:t>
            </a:fld>
            <a:endParaRPr lang="tr-TR"/>
          </a:p>
        </p:txBody>
      </p:sp>
    </p:spTree>
    <p:extLst>
      <p:ext uri="{BB962C8B-B14F-4D97-AF65-F5344CB8AC3E}">
        <p14:creationId xmlns:p14="http://schemas.microsoft.com/office/powerpoint/2010/main" val="26463396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A250DF8-A048-7F4A-A20E-D0F348F27C96}"/>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06161BEC-7BCE-1D49-8BE9-3BA5ED93893A}"/>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151F5A7D-C2E2-A445-A540-AABA94059D19}"/>
              </a:ext>
            </a:extLst>
          </p:cNvPr>
          <p:cNvSpPr>
            <a:spLocks noGrp="1"/>
          </p:cNvSpPr>
          <p:nvPr>
            <p:ph type="dt" sz="half" idx="10"/>
          </p:nvPr>
        </p:nvSpPr>
        <p:spPr/>
        <p:txBody>
          <a:bodyPr/>
          <a:lstStyle/>
          <a:p>
            <a:fld id="{99102036-4555-D749-AC4D-CC34D171AE4C}" type="datetime1">
              <a:rPr lang="tr-TR" smtClean="0"/>
              <a:t>20.03.2021</a:t>
            </a:fld>
            <a:endParaRPr lang="tr-TR"/>
          </a:p>
        </p:txBody>
      </p:sp>
      <p:sp>
        <p:nvSpPr>
          <p:cNvPr id="5" name="Alt Bilgi Yer Tutucusu 4">
            <a:extLst>
              <a:ext uri="{FF2B5EF4-FFF2-40B4-BE49-F238E27FC236}">
                <a16:creationId xmlns:a16="http://schemas.microsoft.com/office/drawing/2014/main" id="{6FAEA0F6-EF4E-CA47-9508-85FDC76F2910}"/>
              </a:ext>
            </a:extLst>
          </p:cNvPr>
          <p:cNvSpPr>
            <a:spLocks noGrp="1"/>
          </p:cNvSpPr>
          <p:nvPr>
            <p:ph type="ftr" sz="quarter" idx="11"/>
          </p:nvPr>
        </p:nvSpPr>
        <p:spPr/>
        <p:txBody>
          <a:bodyPr/>
          <a:lstStyle/>
          <a:p>
            <a:r>
              <a:rPr lang="tr-TR"/>
              <a:t>A. Gökhan YAŞA</a:t>
            </a:r>
          </a:p>
        </p:txBody>
      </p:sp>
      <p:sp>
        <p:nvSpPr>
          <p:cNvPr id="6" name="Slayt Numarası Yer Tutucusu 5">
            <a:extLst>
              <a:ext uri="{FF2B5EF4-FFF2-40B4-BE49-F238E27FC236}">
                <a16:creationId xmlns:a16="http://schemas.microsoft.com/office/drawing/2014/main" id="{5394524E-289D-A74D-8A55-8CC93C3FE291}"/>
              </a:ext>
            </a:extLst>
          </p:cNvPr>
          <p:cNvSpPr>
            <a:spLocks noGrp="1"/>
          </p:cNvSpPr>
          <p:nvPr>
            <p:ph type="sldNum" sz="quarter" idx="12"/>
          </p:nvPr>
        </p:nvSpPr>
        <p:spPr/>
        <p:txBody>
          <a:bodyPr/>
          <a:lstStyle/>
          <a:p>
            <a:fld id="{F156A153-2B3F-CC41-B776-1AE104712AEA}" type="slidenum">
              <a:rPr lang="tr-TR" smtClean="0"/>
              <a:t>‹#›</a:t>
            </a:fld>
            <a:endParaRPr lang="tr-TR"/>
          </a:p>
        </p:txBody>
      </p:sp>
    </p:spTree>
    <p:extLst>
      <p:ext uri="{BB962C8B-B14F-4D97-AF65-F5344CB8AC3E}">
        <p14:creationId xmlns:p14="http://schemas.microsoft.com/office/powerpoint/2010/main" val="38761286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0E972A15-78C9-7747-ABA1-F47C8A6228C6}"/>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58BC245D-0F8C-684E-B27A-4023DE0B5CA9}"/>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8F94EDE5-CBDA-4B4A-8781-0F2B35BF74F5}"/>
              </a:ext>
            </a:extLst>
          </p:cNvPr>
          <p:cNvSpPr>
            <a:spLocks noGrp="1"/>
          </p:cNvSpPr>
          <p:nvPr>
            <p:ph type="dt" sz="half" idx="10"/>
          </p:nvPr>
        </p:nvSpPr>
        <p:spPr/>
        <p:txBody>
          <a:bodyPr/>
          <a:lstStyle/>
          <a:p>
            <a:fld id="{0020176A-9820-B24B-BA80-131B7EAD784C}" type="datetime1">
              <a:rPr lang="tr-TR" smtClean="0"/>
              <a:t>20.03.2021</a:t>
            </a:fld>
            <a:endParaRPr lang="tr-TR"/>
          </a:p>
        </p:txBody>
      </p:sp>
      <p:sp>
        <p:nvSpPr>
          <p:cNvPr id="5" name="Alt Bilgi Yer Tutucusu 4">
            <a:extLst>
              <a:ext uri="{FF2B5EF4-FFF2-40B4-BE49-F238E27FC236}">
                <a16:creationId xmlns:a16="http://schemas.microsoft.com/office/drawing/2014/main" id="{0DCA2747-AD29-014A-8746-E1EB2F6CB00A}"/>
              </a:ext>
            </a:extLst>
          </p:cNvPr>
          <p:cNvSpPr>
            <a:spLocks noGrp="1"/>
          </p:cNvSpPr>
          <p:nvPr>
            <p:ph type="ftr" sz="quarter" idx="11"/>
          </p:nvPr>
        </p:nvSpPr>
        <p:spPr/>
        <p:txBody>
          <a:bodyPr/>
          <a:lstStyle/>
          <a:p>
            <a:r>
              <a:rPr lang="tr-TR"/>
              <a:t>A. Gökhan YAŞA</a:t>
            </a:r>
          </a:p>
        </p:txBody>
      </p:sp>
      <p:sp>
        <p:nvSpPr>
          <p:cNvPr id="6" name="Slayt Numarası Yer Tutucusu 5">
            <a:extLst>
              <a:ext uri="{FF2B5EF4-FFF2-40B4-BE49-F238E27FC236}">
                <a16:creationId xmlns:a16="http://schemas.microsoft.com/office/drawing/2014/main" id="{9C2203F5-FE23-134B-A79D-2F177892AC18}"/>
              </a:ext>
            </a:extLst>
          </p:cNvPr>
          <p:cNvSpPr>
            <a:spLocks noGrp="1"/>
          </p:cNvSpPr>
          <p:nvPr>
            <p:ph type="sldNum" sz="quarter" idx="12"/>
          </p:nvPr>
        </p:nvSpPr>
        <p:spPr/>
        <p:txBody>
          <a:bodyPr/>
          <a:lstStyle/>
          <a:p>
            <a:fld id="{F156A153-2B3F-CC41-B776-1AE104712AEA}" type="slidenum">
              <a:rPr lang="tr-TR" smtClean="0"/>
              <a:t>‹#›</a:t>
            </a:fld>
            <a:endParaRPr lang="tr-TR"/>
          </a:p>
        </p:txBody>
      </p:sp>
    </p:spTree>
    <p:extLst>
      <p:ext uri="{BB962C8B-B14F-4D97-AF65-F5344CB8AC3E}">
        <p14:creationId xmlns:p14="http://schemas.microsoft.com/office/powerpoint/2010/main" val="6386024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17D9BF3-3073-0041-B998-759ABDE58782}"/>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E47CDF91-7DB5-184C-8C84-529DC8A7276D}"/>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9C4B4302-B95A-C54B-A4C7-9261C273CCFC}"/>
              </a:ext>
            </a:extLst>
          </p:cNvPr>
          <p:cNvSpPr>
            <a:spLocks noGrp="1"/>
          </p:cNvSpPr>
          <p:nvPr>
            <p:ph type="dt" sz="half" idx="10"/>
          </p:nvPr>
        </p:nvSpPr>
        <p:spPr/>
        <p:txBody>
          <a:bodyPr/>
          <a:lstStyle/>
          <a:p>
            <a:fld id="{85A26487-5B0C-084A-BE8E-3FA8358BC3A8}" type="datetime1">
              <a:rPr lang="tr-TR" smtClean="0"/>
              <a:t>20.03.2021</a:t>
            </a:fld>
            <a:endParaRPr lang="tr-TR"/>
          </a:p>
        </p:txBody>
      </p:sp>
      <p:sp>
        <p:nvSpPr>
          <p:cNvPr id="5" name="Alt Bilgi Yer Tutucusu 4">
            <a:extLst>
              <a:ext uri="{FF2B5EF4-FFF2-40B4-BE49-F238E27FC236}">
                <a16:creationId xmlns:a16="http://schemas.microsoft.com/office/drawing/2014/main" id="{09A0D5B3-A4F3-0A48-B79E-C6F73C69D969}"/>
              </a:ext>
            </a:extLst>
          </p:cNvPr>
          <p:cNvSpPr>
            <a:spLocks noGrp="1"/>
          </p:cNvSpPr>
          <p:nvPr>
            <p:ph type="ftr" sz="quarter" idx="11"/>
          </p:nvPr>
        </p:nvSpPr>
        <p:spPr/>
        <p:txBody>
          <a:bodyPr/>
          <a:lstStyle/>
          <a:p>
            <a:r>
              <a:rPr lang="tr-TR"/>
              <a:t>A. Gökhan YAŞA</a:t>
            </a:r>
          </a:p>
        </p:txBody>
      </p:sp>
      <p:sp>
        <p:nvSpPr>
          <p:cNvPr id="6" name="Slayt Numarası Yer Tutucusu 5">
            <a:extLst>
              <a:ext uri="{FF2B5EF4-FFF2-40B4-BE49-F238E27FC236}">
                <a16:creationId xmlns:a16="http://schemas.microsoft.com/office/drawing/2014/main" id="{0F21DA2C-8BE5-D440-8878-EC17EA884E29}"/>
              </a:ext>
            </a:extLst>
          </p:cNvPr>
          <p:cNvSpPr>
            <a:spLocks noGrp="1"/>
          </p:cNvSpPr>
          <p:nvPr>
            <p:ph type="sldNum" sz="quarter" idx="12"/>
          </p:nvPr>
        </p:nvSpPr>
        <p:spPr/>
        <p:txBody>
          <a:bodyPr/>
          <a:lstStyle/>
          <a:p>
            <a:fld id="{F156A153-2B3F-CC41-B776-1AE104712AEA}" type="slidenum">
              <a:rPr lang="tr-TR" smtClean="0"/>
              <a:t>‹#›</a:t>
            </a:fld>
            <a:endParaRPr lang="tr-TR"/>
          </a:p>
        </p:txBody>
      </p:sp>
    </p:spTree>
    <p:extLst>
      <p:ext uri="{BB962C8B-B14F-4D97-AF65-F5344CB8AC3E}">
        <p14:creationId xmlns:p14="http://schemas.microsoft.com/office/powerpoint/2010/main" val="11847496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B311B58-7243-7440-A3C5-7AE3284110C3}"/>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E835A1AB-7C60-614F-BE3D-67F7544C364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0F067ED0-F8D0-524A-A29E-9F16C25FDAFF}"/>
              </a:ext>
            </a:extLst>
          </p:cNvPr>
          <p:cNvSpPr>
            <a:spLocks noGrp="1"/>
          </p:cNvSpPr>
          <p:nvPr>
            <p:ph type="dt" sz="half" idx="10"/>
          </p:nvPr>
        </p:nvSpPr>
        <p:spPr/>
        <p:txBody>
          <a:bodyPr/>
          <a:lstStyle/>
          <a:p>
            <a:fld id="{97CB7576-AEC3-DA4D-8F2B-F3A747DC8362}" type="datetime1">
              <a:rPr lang="tr-TR" smtClean="0"/>
              <a:t>20.03.2021</a:t>
            </a:fld>
            <a:endParaRPr lang="tr-TR"/>
          </a:p>
        </p:txBody>
      </p:sp>
      <p:sp>
        <p:nvSpPr>
          <p:cNvPr id="5" name="Alt Bilgi Yer Tutucusu 4">
            <a:extLst>
              <a:ext uri="{FF2B5EF4-FFF2-40B4-BE49-F238E27FC236}">
                <a16:creationId xmlns:a16="http://schemas.microsoft.com/office/drawing/2014/main" id="{B66C7EEE-B318-3243-A068-A8BDF0FAC5C5}"/>
              </a:ext>
            </a:extLst>
          </p:cNvPr>
          <p:cNvSpPr>
            <a:spLocks noGrp="1"/>
          </p:cNvSpPr>
          <p:nvPr>
            <p:ph type="ftr" sz="quarter" idx="11"/>
          </p:nvPr>
        </p:nvSpPr>
        <p:spPr/>
        <p:txBody>
          <a:bodyPr/>
          <a:lstStyle/>
          <a:p>
            <a:r>
              <a:rPr lang="tr-TR"/>
              <a:t>A. Gökhan YAŞA</a:t>
            </a:r>
          </a:p>
        </p:txBody>
      </p:sp>
      <p:sp>
        <p:nvSpPr>
          <p:cNvPr id="6" name="Slayt Numarası Yer Tutucusu 5">
            <a:extLst>
              <a:ext uri="{FF2B5EF4-FFF2-40B4-BE49-F238E27FC236}">
                <a16:creationId xmlns:a16="http://schemas.microsoft.com/office/drawing/2014/main" id="{852BC829-5127-7F41-A20F-01F168CDE36F}"/>
              </a:ext>
            </a:extLst>
          </p:cNvPr>
          <p:cNvSpPr>
            <a:spLocks noGrp="1"/>
          </p:cNvSpPr>
          <p:nvPr>
            <p:ph type="sldNum" sz="quarter" idx="12"/>
          </p:nvPr>
        </p:nvSpPr>
        <p:spPr/>
        <p:txBody>
          <a:bodyPr/>
          <a:lstStyle/>
          <a:p>
            <a:fld id="{F156A153-2B3F-CC41-B776-1AE104712AEA}" type="slidenum">
              <a:rPr lang="tr-TR" smtClean="0"/>
              <a:t>‹#›</a:t>
            </a:fld>
            <a:endParaRPr lang="tr-TR"/>
          </a:p>
        </p:txBody>
      </p:sp>
    </p:spTree>
    <p:extLst>
      <p:ext uri="{BB962C8B-B14F-4D97-AF65-F5344CB8AC3E}">
        <p14:creationId xmlns:p14="http://schemas.microsoft.com/office/powerpoint/2010/main" val="31582597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3F8AC6E-A165-BD4E-ACE7-00A944F22C5B}"/>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079CAC31-22BB-DC45-A5EC-F7D2C06B018B}"/>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2BC89076-A0FB-3B40-958A-C9A2817DD58E}"/>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87DB8FDA-1F5C-194C-B41D-FF2A47794743}"/>
              </a:ext>
            </a:extLst>
          </p:cNvPr>
          <p:cNvSpPr>
            <a:spLocks noGrp="1"/>
          </p:cNvSpPr>
          <p:nvPr>
            <p:ph type="dt" sz="half" idx="10"/>
          </p:nvPr>
        </p:nvSpPr>
        <p:spPr/>
        <p:txBody>
          <a:bodyPr/>
          <a:lstStyle/>
          <a:p>
            <a:fld id="{B9B07FB4-BF41-724B-A5FF-87950E014424}" type="datetime1">
              <a:rPr lang="tr-TR" smtClean="0"/>
              <a:t>20.03.2021</a:t>
            </a:fld>
            <a:endParaRPr lang="tr-TR"/>
          </a:p>
        </p:txBody>
      </p:sp>
      <p:sp>
        <p:nvSpPr>
          <p:cNvPr id="6" name="Alt Bilgi Yer Tutucusu 5">
            <a:extLst>
              <a:ext uri="{FF2B5EF4-FFF2-40B4-BE49-F238E27FC236}">
                <a16:creationId xmlns:a16="http://schemas.microsoft.com/office/drawing/2014/main" id="{FC475302-08C4-444F-AA78-860986BAC0D2}"/>
              </a:ext>
            </a:extLst>
          </p:cNvPr>
          <p:cNvSpPr>
            <a:spLocks noGrp="1"/>
          </p:cNvSpPr>
          <p:nvPr>
            <p:ph type="ftr" sz="quarter" idx="11"/>
          </p:nvPr>
        </p:nvSpPr>
        <p:spPr/>
        <p:txBody>
          <a:bodyPr/>
          <a:lstStyle/>
          <a:p>
            <a:r>
              <a:rPr lang="tr-TR"/>
              <a:t>A. Gökhan YAŞA</a:t>
            </a:r>
          </a:p>
        </p:txBody>
      </p:sp>
      <p:sp>
        <p:nvSpPr>
          <p:cNvPr id="7" name="Slayt Numarası Yer Tutucusu 6">
            <a:extLst>
              <a:ext uri="{FF2B5EF4-FFF2-40B4-BE49-F238E27FC236}">
                <a16:creationId xmlns:a16="http://schemas.microsoft.com/office/drawing/2014/main" id="{16AB3BEB-05B7-C94E-8DC0-669E5CF120F4}"/>
              </a:ext>
            </a:extLst>
          </p:cNvPr>
          <p:cNvSpPr>
            <a:spLocks noGrp="1"/>
          </p:cNvSpPr>
          <p:nvPr>
            <p:ph type="sldNum" sz="quarter" idx="12"/>
          </p:nvPr>
        </p:nvSpPr>
        <p:spPr/>
        <p:txBody>
          <a:bodyPr/>
          <a:lstStyle/>
          <a:p>
            <a:fld id="{F156A153-2B3F-CC41-B776-1AE104712AEA}" type="slidenum">
              <a:rPr lang="tr-TR" smtClean="0"/>
              <a:t>‹#›</a:t>
            </a:fld>
            <a:endParaRPr lang="tr-TR"/>
          </a:p>
        </p:txBody>
      </p:sp>
    </p:spTree>
    <p:extLst>
      <p:ext uri="{BB962C8B-B14F-4D97-AF65-F5344CB8AC3E}">
        <p14:creationId xmlns:p14="http://schemas.microsoft.com/office/powerpoint/2010/main" val="18523615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0A95960-2C91-304B-ACC4-DCA0AB42D55A}"/>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F51264FD-E70A-D74E-9AAB-334154C0A23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9F44DCF2-18B9-664D-8EB7-65F52D18D02F}"/>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517B19A9-CACD-DB4D-A89E-456FC22B23A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8AF8A554-47DA-DC42-87BB-D5A9AE73BAD1}"/>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187E66A9-2AFD-1149-B604-2A0BF8547B51}"/>
              </a:ext>
            </a:extLst>
          </p:cNvPr>
          <p:cNvSpPr>
            <a:spLocks noGrp="1"/>
          </p:cNvSpPr>
          <p:nvPr>
            <p:ph type="dt" sz="half" idx="10"/>
          </p:nvPr>
        </p:nvSpPr>
        <p:spPr/>
        <p:txBody>
          <a:bodyPr/>
          <a:lstStyle/>
          <a:p>
            <a:fld id="{85E61BE9-17F0-A14B-BFD7-C7970FF25438}" type="datetime1">
              <a:rPr lang="tr-TR" smtClean="0"/>
              <a:t>20.03.2021</a:t>
            </a:fld>
            <a:endParaRPr lang="tr-TR"/>
          </a:p>
        </p:txBody>
      </p:sp>
      <p:sp>
        <p:nvSpPr>
          <p:cNvPr id="8" name="Alt Bilgi Yer Tutucusu 7">
            <a:extLst>
              <a:ext uri="{FF2B5EF4-FFF2-40B4-BE49-F238E27FC236}">
                <a16:creationId xmlns:a16="http://schemas.microsoft.com/office/drawing/2014/main" id="{DCCECD2D-11BA-9749-BB53-4AB5C68682FB}"/>
              </a:ext>
            </a:extLst>
          </p:cNvPr>
          <p:cNvSpPr>
            <a:spLocks noGrp="1"/>
          </p:cNvSpPr>
          <p:nvPr>
            <p:ph type="ftr" sz="quarter" idx="11"/>
          </p:nvPr>
        </p:nvSpPr>
        <p:spPr/>
        <p:txBody>
          <a:bodyPr/>
          <a:lstStyle/>
          <a:p>
            <a:r>
              <a:rPr lang="tr-TR"/>
              <a:t>A. Gökhan YAŞA</a:t>
            </a:r>
          </a:p>
        </p:txBody>
      </p:sp>
      <p:sp>
        <p:nvSpPr>
          <p:cNvPr id="9" name="Slayt Numarası Yer Tutucusu 8">
            <a:extLst>
              <a:ext uri="{FF2B5EF4-FFF2-40B4-BE49-F238E27FC236}">
                <a16:creationId xmlns:a16="http://schemas.microsoft.com/office/drawing/2014/main" id="{7F1F185F-349D-9F4A-85F0-4C7C79BACF4D}"/>
              </a:ext>
            </a:extLst>
          </p:cNvPr>
          <p:cNvSpPr>
            <a:spLocks noGrp="1"/>
          </p:cNvSpPr>
          <p:nvPr>
            <p:ph type="sldNum" sz="quarter" idx="12"/>
          </p:nvPr>
        </p:nvSpPr>
        <p:spPr/>
        <p:txBody>
          <a:bodyPr/>
          <a:lstStyle/>
          <a:p>
            <a:fld id="{F156A153-2B3F-CC41-B776-1AE104712AEA}" type="slidenum">
              <a:rPr lang="tr-TR" smtClean="0"/>
              <a:t>‹#›</a:t>
            </a:fld>
            <a:endParaRPr lang="tr-TR"/>
          </a:p>
        </p:txBody>
      </p:sp>
    </p:spTree>
    <p:extLst>
      <p:ext uri="{BB962C8B-B14F-4D97-AF65-F5344CB8AC3E}">
        <p14:creationId xmlns:p14="http://schemas.microsoft.com/office/powerpoint/2010/main" val="20458716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6F4DA28-1B1D-8D48-A1A7-C1D0FB73E96A}"/>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37F14F5F-451B-3D4B-A42D-CAD6322BF8E5}"/>
              </a:ext>
            </a:extLst>
          </p:cNvPr>
          <p:cNvSpPr>
            <a:spLocks noGrp="1"/>
          </p:cNvSpPr>
          <p:nvPr>
            <p:ph type="dt" sz="half" idx="10"/>
          </p:nvPr>
        </p:nvSpPr>
        <p:spPr/>
        <p:txBody>
          <a:bodyPr/>
          <a:lstStyle/>
          <a:p>
            <a:fld id="{EA527F1E-F90B-3547-9366-AAD392BC1A69}" type="datetime1">
              <a:rPr lang="tr-TR" smtClean="0"/>
              <a:t>20.03.2021</a:t>
            </a:fld>
            <a:endParaRPr lang="tr-TR"/>
          </a:p>
        </p:txBody>
      </p:sp>
      <p:sp>
        <p:nvSpPr>
          <p:cNvPr id="4" name="Alt Bilgi Yer Tutucusu 3">
            <a:extLst>
              <a:ext uri="{FF2B5EF4-FFF2-40B4-BE49-F238E27FC236}">
                <a16:creationId xmlns:a16="http://schemas.microsoft.com/office/drawing/2014/main" id="{D22F3C0D-14B2-0A47-AC0F-464E7BEC1C59}"/>
              </a:ext>
            </a:extLst>
          </p:cNvPr>
          <p:cNvSpPr>
            <a:spLocks noGrp="1"/>
          </p:cNvSpPr>
          <p:nvPr>
            <p:ph type="ftr" sz="quarter" idx="11"/>
          </p:nvPr>
        </p:nvSpPr>
        <p:spPr/>
        <p:txBody>
          <a:bodyPr/>
          <a:lstStyle/>
          <a:p>
            <a:r>
              <a:rPr lang="tr-TR"/>
              <a:t>A. Gökhan YAŞA</a:t>
            </a:r>
          </a:p>
        </p:txBody>
      </p:sp>
      <p:sp>
        <p:nvSpPr>
          <p:cNvPr id="5" name="Slayt Numarası Yer Tutucusu 4">
            <a:extLst>
              <a:ext uri="{FF2B5EF4-FFF2-40B4-BE49-F238E27FC236}">
                <a16:creationId xmlns:a16="http://schemas.microsoft.com/office/drawing/2014/main" id="{23DEBB3C-458F-514B-A12D-80A16D4295E3}"/>
              </a:ext>
            </a:extLst>
          </p:cNvPr>
          <p:cNvSpPr>
            <a:spLocks noGrp="1"/>
          </p:cNvSpPr>
          <p:nvPr>
            <p:ph type="sldNum" sz="quarter" idx="12"/>
          </p:nvPr>
        </p:nvSpPr>
        <p:spPr/>
        <p:txBody>
          <a:bodyPr/>
          <a:lstStyle/>
          <a:p>
            <a:fld id="{F156A153-2B3F-CC41-B776-1AE104712AEA}" type="slidenum">
              <a:rPr lang="tr-TR" smtClean="0"/>
              <a:t>‹#›</a:t>
            </a:fld>
            <a:endParaRPr lang="tr-TR"/>
          </a:p>
        </p:txBody>
      </p:sp>
    </p:spTree>
    <p:extLst>
      <p:ext uri="{BB962C8B-B14F-4D97-AF65-F5344CB8AC3E}">
        <p14:creationId xmlns:p14="http://schemas.microsoft.com/office/powerpoint/2010/main" val="16964198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D86EB449-A4B4-5645-A9CA-830A3B87340A}"/>
              </a:ext>
            </a:extLst>
          </p:cNvPr>
          <p:cNvSpPr>
            <a:spLocks noGrp="1"/>
          </p:cNvSpPr>
          <p:nvPr>
            <p:ph type="dt" sz="half" idx="10"/>
          </p:nvPr>
        </p:nvSpPr>
        <p:spPr/>
        <p:txBody>
          <a:bodyPr/>
          <a:lstStyle/>
          <a:p>
            <a:fld id="{B4021CCD-1528-D04C-8A46-D19B272E9861}" type="datetime1">
              <a:rPr lang="tr-TR" smtClean="0"/>
              <a:t>20.03.2021</a:t>
            </a:fld>
            <a:endParaRPr lang="tr-TR"/>
          </a:p>
        </p:txBody>
      </p:sp>
      <p:sp>
        <p:nvSpPr>
          <p:cNvPr id="3" name="Alt Bilgi Yer Tutucusu 2">
            <a:extLst>
              <a:ext uri="{FF2B5EF4-FFF2-40B4-BE49-F238E27FC236}">
                <a16:creationId xmlns:a16="http://schemas.microsoft.com/office/drawing/2014/main" id="{7DE43159-F5AF-F749-B108-8ADDE94A5643}"/>
              </a:ext>
            </a:extLst>
          </p:cNvPr>
          <p:cNvSpPr>
            <a:spLocks noGrp="1"/>
          </p:cNvSpPr>
          <p:nvPr>
            <p:ph type="ftr" sz="quarter" idx="11"/>
          </p:nvPr>
        </p:nvSpPr>
        <p:spPr/>
        <p:txBody>
          <a:bodyPr/>
          <a:lstStyle/>
          <a:p>
            <a:r>
              <a:rPr lang="tr-TR"/>
              <a:t>A. Gökhan YAŞA</a:t>
            </a:r>
          </a:p>
        </p:txBody>
      </p:sp>
      <p:sp>
        <p:nvSpPr>
          <p:cNvPr id="4" name="Slayt Numarası Yer Tutucusu 3">
            <a:extLst>
              <a:ext uri="{FF2B5EF4-FFF2-40B4-BE49-F238E27FC236}">
                <a16:creationId xmlns:a16="http://schemas.microsoft.com/office/drawing/2014/main" id="{38139AB7-EFC8-6646-B285-1D07CB7C2F71}"/>
              </a:ext>
            </a:extLst>
          </p:cNvPr>
          <p:cNvSpPr>
            <a:spLocks noGrp="1"/>
          </p:cNvSpPr>
          <p:nvPr>
            <p:ph type="sldNum" sz="quarter" idx="12"/>
          </p:nvPr>
        </p:nvSpPr>
        <p:spPr/>
        <p:txBody>
          <a:bodyPr/>
          <a:lstStyle/>
          <a:p>
            <a:fld id="{F156A153-2B3F-CC41-B776-1AE104712AEA}" type="slidenum">
              <a:rPr lang="tr-TR" smtClean="0"/>
              <a:t>‹#›</a:t>
            </a:fld>
            <a:endParaRPr lang="tr-TR"/>
          </a:p>
        </p:txBody>
      </p:sp>
    </p:spTree>
    <p:extLst>
      <p:ext uri="{BB962C8B-B14F-4D97-AF65-F5344CB8AC3E}">
        <p14:creationId xmlns:p14="http://schemas.microsoft.com/office/powerpoint/2010/main" val="16378547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1DD68DA-CA1E-D048-90E4-B971F1F4A15A}"/>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AD12D4DE-2953-BF42-9DDB-65DEE30978A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52C4011E-3670-EB4B-BE09-5220DA208F7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2EFE5AA5-33A3-1044-BB81-10291567DA26}"/>
              </a:ext>
            </a:extLst>
          </p:cNvPr>
          <p:cNvSpPr>
            <a:spLocks noGrp="1"/>
          </p:cNvSpPr>
          <p:nvPr>
            <p:ph type="dt" sz="half" idx="10"/>
          </p:nvPr>
        </p:nvSpPr>
        <p:spPr/>
        <p:txBody>
          <a:bodyPr/>
          <a:lstStyle/>
          <a:p>
            <a:fld id="{854F84AF-1E3E-C34C-B64F-47FFA08AE844}" type="datetime1">
              <a:rPr lang="tr-TR" smtClean="0"/>
              <a:t>20.03.2021</a:t>
            </a:fld>
            <a:endParaRPr lang="tr-TR"/>
          </a:p>
        </p:txBody>
      </p:sp>
      <p:sp>
        <p:nvSpPr>
          <p:cNvPr id="6" name="Alt Bilgi Yer Tutucusu 5">
            <a:extLst>
              <a:ext uri="{FF2B5EF4-FFF2-40B4-BE49-F238E27FC236}">
                <a16:creationId xmlns:a16="http://schemas.microsoft.com/office/drawing/2014/main" id="{F7ECBC22-A75B-6942-9D5F-C5542D7B9C60}"/>
              </a:ext>
            </a:extLst>
          </p:cNvPr>
          <p:cNvSpPr>
            <a:spLocks noGrp="1"/>
          </p:cNvSpPr>
          <p:nvPr>
            <p:ph type="ftr" sz="quarter" idx="11"/>
          </p:nvPr>
        </p:nvSpPr>
        <p:spPr/>
        <p:txBody>
          <a:bodyPr/>
          <a:lstStyle/>
          <a:p>
            <a:r>
              <a:rPr lang="tr-TR"/>
              <a:t>A. Gökhan YAŞA</a:t>
            </a:r>
          </a:p>
        </p:txBody>
      </p:sp>
      <p:sp>
        <p:nvSpPr>
          <p:cNvPr id="7" name="Slayt Numarası Yer Tutucusu 6">
            <a:extLst>
              <a:ext uri="{FF2B5EF4-FFF2-40B4-BE49-F238E27FC236}">
                <a16:creationId xmlns:a16="http://schemas.microsoft.com/office/drawing/2014/main" id="{3CCBBA43-4DD5-5240-87B1-503EA829E59E}"/>
              </a:ext>
            </a:extLst>
          </p:cNvPr>
          <p:cNvSpPr>
            <a:spLocks noGrp="1"/>
          </p:cNvSpPr>
          <p:nvPr>
            <p:ph type="sldNum" sz="quarter" idx="12"/>
          </p:nvPr>
        </p:nvSpPr>
        <p:spPr/>
        <p:txBody>
          <a:bodyPr/>
          <a:lstStyle/>
          <a:p>
            <a:fld id="{F156A153-2B3F-CC41-B776-1AE104712AEA}" type="slidenum">
              <a:rPr lang="tr-TR" smtClean="0"/>
              <a:t>‹#›</a:t>
            </a:fld>
            <a:endParaRPr lang="tr-TR"/>
          </a:p>
        </p:txBody>
      </p:sp>
    </p:spTree>
    <p:extLst>
      <p:ext uri="{BB962C8B-B14F-4D97-AF65-F5344CB8AC3E}">
        <p14:creationId xmlns:p14="http://schemas.microsoft.com/office/powerpoint/2010/main" val="17252467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67EEF2C-D95D-054F-B27B-2F90B746779F}"/>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A4B12692-9BA4-794B-8B0F-AA638F25620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F370C683-6FC9-6942-9CF1-7E21CD12557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8B43ECFB-E1F6-B141-A1F2-ED4194B7CF32}"/>
              </a:ext>
            </a:extLst>
          </p:cNvPr>
          <p:cNvSpPr>
            <a:spLocks noGrp="1"/>
          </p:cNvSpPr>
          <p:nvPr>
            <p:ph type="dt" sz="half" idx="10"/>
          </p:nvPr>
        </p:nvSpPr>
        <p:spPr/>
        <p:txBody>
          <a:bodyPr/>
          <a:lstStyle/>
          <a:p>
            <a:fld id="{FED8DA49-B529-314C-B5E9-C985D408E676}" type="datetime1">
              <a:rPr lang="tr-TR" smtClean="0"/>
              <a:t>20.03.2021</a:t>
            </a:fld>
            <a:endParaRPr lang="tr-TR"/>
          </a:p>
        </p:txBody>
      </p:sp>
      <p:sp>
        <p:nvSpPr>
          <p:cNvPr id="6" name="Alt Bilgi Yer Tutucusu 5">
            <a:extLst>
              <a:ext uri="{FF2B5EF4-FFF2-40B4-BE49-F238E27FC236}">
                <a16:creationId xmlns:a16="http://schemas.microsoft.com/office/drawing/2014/main" id="{B499F7CC-C951-2947-BE67-FF5F8A30555D}"/>
              </a:ext>
            </a:extLst>
          </p:cNvPr>
          <p:cNvSpPr>
            <a:spLocks noGrp="1"/>
          </p:cNvSpPr>
          <p:nvPr>
            <p:ph type="ftr" sz="quarter" idx="11"/>
          </p:nvPr>
        </p:nvSpPr>
        <p:spPr/>
        <p:txBody>
          <a:bodyPr/>
          <a:lstStyle/>
          <a:p>
            <a:r>
              <a:rPr lang="tr-TR"/>
              <a:t>A. Gökhan YAŞA</a:t>
            </a:r>
          </a:p>
        </p:txBody>
      </p:sp>
      <p:sp>
        <p:nvSpPr>
          <p:cNvPr id="7" name="Slayt Numarası Yer Tutucusu 6">
            <a:extLst>
              <a:ext uri="{FF2B5EF4-FFF2-40B4-BE49-F238E27FC236}">
                <a16:creationId xmlns:a16="http://schemas.microsoft.com/office/drawing/2014/main" id="{5209DD75-1994-C346-8114-3A3926F78652}"/>
              </a:ext>
            </a:extLst>
          </p:cNvPr>
          <p:cNvSpPr>
            <a:spLocks noGrp="1"/>
          </p:cNvSpPr>
          <p:nvPr>
            <p:ph type="sldNum" sz="quarter" idx="12"/>
          </p:nvPr>
        </p:nvSpPr>
        <p:spPr/>
        <p:txBody>
          <a:bodyPr/>
          <a:lstStyle/>
          <a:p>
            <a:fld id="{F156A153-2B3F-CC41-B776-1AE104712AEA}" type="slidenum">
              <a:rPr lang="tr-TR" smtClean="0"/>
              <a:t>‹#›</a:t>
            </a:fld>
            <a:endParaRPr lang="tr-TR"/>
          </a:p>
        </p:txBody>
      </p:sp>
    </p:spTree>
    <p:extLst>
      <p:ext uri="{BB962C8B-B14F-4D97-AF65-F5344CB8AC3E}">
        <p14:creationId xmlns:p14="http://schemas.microsoft.com/office/powerpoint/2010/main" val="22354338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EFFA4795-F9D0-1946-A4F4-698C912BC5C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F668EB99-81AB-6A43-A027-73EE0C17A1C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6471B9CA-596C-2541-A852-6FDFE578E57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DDE17F-39BA-CB44-87B9-2B5B9E237830}" type="datetime1">
              <a:rPr lang="tr-TR" smtClean="0"/>
              <a:t>20.03.2021</a:t>
            </a:fld>
            <a:endParaRPr lang="tr-TR"/>
          </a:p>
        </p:txBody>
      </p:sp>
      <p:sp>
        <p:nvSpPr>
          <p:cNvPr id="5" name="Alt Bilgi Yer Tutucusu 4">
            <a:extLst>
              <a:ext uri="{FF2B5EF4-FFF2-40B4-BE49-F238E27FC236}">
                <a16:creationId xmlns:a16="http://schemas.microsoft.com/office/drawing/2014/main" id="{8259BF90-1C7B-2A4B-A246-30225F1CEBD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tr-TR"/>
              <a:t>A. Gökhan YAŞA</a:t>
            </a:r>
          </a:p>
        </p:txBody>
      </p:sp>
      <p:sp>
        <p:nvSpPr>
          <p:cNvPr id="6" name="Slayt Numarası Yer Tutucusu 5">
            <a:extLst>
              <a:ext uri="{FF2B5EF4-FFF2-40B4-BE49-F238E27FC236}">
                <a16:creationId xmlns:a16="http://schemas.microsoft.com/office/drawing/2014/main" id="{F9EF630F-0711-7843-9E2A-C350B995FA3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156A153-2B3F-CC41-B776-1AE104712AEA}" type="slidenum">
              <a:rPr lang="tr-TR" smtClean="0"/>
              <a:t>‹#›</a:t>
            </a:fld>
            <a:endParaRPr lang="tr-TR"/>
          </a:p>
        </p:txBody>
      </p:sp>
    </p:spTree>
    <p:extLst>
      <p:ext uri="{BB962C8B-B14F-4D97-AF65-F5344CB8AC3E}">
        <p14:creationId xmlns:p14="http://schemas.microsoft.com/office/powerpoint/2010/main" val="24569556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 name="Rectangle 134">
            <a:extLst>
              <a:ext uri="{FF2B5EF4-FFF2-40B4-BE49-F238E27FC236}">
                <a16:creationId xmlns:a16="http://schemas.microsoft.com/office/drawing/2014/main" id="{ACBE1851-2230-47A9-B000-CE9046EA61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46854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7522741D-FB8F-A145-98A0-420190523225}"/>
              </a:ext>
            </a:extLst>
          </p:cNvPr>
          <p:cNvSpPr>
            <a:spLocks noGrp="1"/>
          </p:cNvSpPr>
          <p:nvPr>
            <p:ph type="ctrTitle"/>
          </p:nvPr>
        </p:nvSpPr>
        <p:spPr>
          <a:xfrm>
            <a:off x="634276" y="803705"/>
            <a:ext cx="4208656" cy="2205733"/>
          </a:xfrm>
        </p:spPr>
        <p:txBody>
          <a:bodyPr anchor="b">
            <a:normAutofit/>
          </a:bodyPr>
          <a:lstStyle/>
          <a:p>
            <a:pPr algn="r"/>
            <a:r>
              <a:rPr lang="tr-TR" sz="5400" dirty="0">
                <a:solidFill>
                  <a:srgbClr val="FFFFFF"/>
                </a:solidFill>
                <a:latin typeface="Times New Roman" panose="02020603050405020304" pitchFamily="18" charset="0"/>
                <a:cs typeface="Times New Roman" panose="02020603050405020304" pitchFamily="18" charset="0"/>
              </a:rPr>
              <a:t>Türkiye’nin Sosyal Yapısı</a:t>
            </a:r>
            <a:br>
              <a:rPr lang="tr-TR" sz="5400" dirty="0">
                <a:solidFill>
                  <a:srgbClr val="FFFFFF"/>
                </a:solidFill>
                <a:latin typeface="Times New Roman" panose="02020603050405020304" pitchFamily="18" charset="0"/>
                <a:cs typeface="Times New Roman" panose="02020603050405020304" pitchFamily="18" charset="0"/>
              </a:rPr>
            </a:br>
            <a:r>
              <a:rPr lang="tr-TR" sz="2000" dirty="0">
                <a:solidFill>
                  <a:srgbClr val="FFFFFF"/>
                </a:solidFill>
                <a:latin typeface="Times New Roman" panose="02020603050405020304" pitchFamily="18" charset="0"/>
                <a:cs typeface="Times New Roman" panose="02020603050405020304" pitchFamily="18" charset="0"/>
              </a:rPr>
              <a:t>2. Ders</a:t>
            </a:r>
            <a:endParaRPr lang="tr-TR" sz="5400" dirty="0">
              <a:solidFill>
                <a:srgbClr val="FFFFFF"/>
              </a:solidFill>
              <a:latin typeface="Times New Roman" panose="02020603050405020304" pitchFamily="18" charset="0"/>
              <a:cs typeface="Times New Roman" panose="02020603050405020304" pitchFamily="18" charset="0"/>
            </a:endParaRPr>
          </a:p>
        </p:txBody>
      </p:sp>
      <p:cxnSp>
        <p:nvCxnSpPr>
          <p:cNvPr id="147" name="Straight Connector 136">
            <a:extLst>
              <a:ext uri="{FF2B5EF4-FFF2-40B4-BE49-F238E27FC236}">
                <a16:creationId xmlns:a16="http://schemas.microsoft.com/office/drawing/2014/main" id="{23B93832-6514-44F4-849B-5EE2C8A2337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86679" y="3928939"/>
            <a:ext cx="3931920" cy="0"/>
          </a:xfrm>
          <a:prstGeom prst="line">
            <a:avLst/>
          </a:prstGeom>
          <a:ln w="19050">
            <a:solidFill>
              <a:srgbClr val="FFFFFF">
                <a:alpha val="80000"/>
              </a:srgbClr>
            </a:solidFill>
          </a:ln>
        </p:spPr>
        <p:style>
          <a:lnRef idx="1">
            <a:schemeClr val="accent1"/>
          </a:lnRef>
          <a:fillRef idx="0">
            <a:schemeClr val="accent1"/>
          </a:fillRef>
          <a:effectRef idx="0">
            <a:schemeClr val="accent1"/>
          </a:effectRef>
          <a:fontRef idx="minor">
            <a:schemeClr val="tx1"/>
          </a:fontRef>
        </p:style>
      </p:cxnSp>
      <p:pic>
        <p:nvPicPr>
          <p:cNvPr id="5" name="Resim 4">
            <a:extLst>
              <a:ext uri="{FF2B5EF4-FFF2-40B4-BE49-F238E27FC236}">
                <a16:creationId xmlns:a16="http://schemas.microsoft.com/office/drawing/2014/main" id="{F4EE7BD4-9B19-3F4C-8E73-65B351C9DDEA}"/>
              </a:ext>
            </a:extLst>
          </p:cNvPr>
          <p:cNvPicPr>
            <a:picLocks noChangeAspect="1"/>
          </p:cNvPicPr>
          <p:nvPr/>
        </p:nvPicPr>
        <p:blipFill rotWithShape="1">
          <a:blip r:embed="rId2"/>
          <a:srcRect r="1" b="1269"/>
          <a:stretch/>
        </p:blipFill>
        <p:spPr>
          <a:xfrm>
            <a:off x="6096000" y="734366"/>
            <a:ext cx="5459470" cy="5390243"/>
          </a:xfrm>
          <a:prstGeom prst="rect">
            <a:avLst/>
          </a:prstGeom>
        </p:spPr>
      </p:pic>
    </p:spTree>
    <p:extLst>
      <p:ext uri="{BB962C8B-B14F-4D97-AF65-F5344CB8AC3E}">
        <p14:creationId xmlns:p14="http://schemas.microsoft.com/office/powerpoint/2010/main" val="12336610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3CDCBA8-BCBD-4946-98F1-9049639E7C83}"/>
              </a:ext>
            </a:extLst>
          </p:cNvPr>
          <p:cNvSpPr>
            <a:spLocks noGrp="1"/>
          </p:cNvSpPr>
          <p:nvPr>
            <p:ph type="title"/>
          </p:nvPr>
        </p:nvSpPr>
        <p:spPr/>
        <p:txBody>
          <a:bodyPr/>
          <a:lstStyle/>
          <a:p>
            <a:pPr algn="ctr"/>
            <a:r>
              <a:rPr lang="tr-TR" dirty="0">
                <a:latin typeface="Times New Roman" panose="02020603050405020304" pitchFamily="18" charset="0"/>
                <a:cs typeface="Times New Roman" panose="02020603050405020304" pitchFamily="18" charset="0"/>
              </a:rPr>
              <a:t>Sosyal Alışveriş Kuramı</a:t>
            </a:r>
          </a:p>
        </p:txBody>
      </p:sp>
      <p:sp>
        <p:nvSpPr>
          <p:cNvPr id="3" name="İçerik Yer Tutucusu 2">
            <a:extLst>
              <a:ext uri="{FF2B5EF4-FFF2-40B4-BE49-F238E27FC236}">
                <a16:creationId xmlns:a16="http://schemas.microsoft.com/office/drawing/2014/main" id="{2279ADC0-16D0-0946-86B3-C191FFF63E9B}"/>
              </a:ext>
            </a:extLst>
          </p:cNvPr>
          <p:cNvSpPr>
            <a:spLocks noGrp="1"/>
          </p:cNvSpPr>
          <p:nvPr>
            <p:ph idx="1"/>
          </p:nvPr>
        </p:nvSpPr>
        <p:spPr/>
        <p:txBody>
          <a:bodyPr/>
          <a:lstStyle/>
          <a:p>
            <a:r>
              <a:rPr lang="tr-TR" dirty="0" err="1">
                <a:latin typeface="Times New Roman" panose="02020603050405020304" pitchFamily="18" charset="0"/>
                <a:cs typeface="Times New Roman" panose="02020603050405020304" pitchFamily="18" charset="0"/>
              </a:rPr>
              <a:t>Karşılıklılık</a:t>
            </a:r>
            <a:r>
              <a:rPr lang="tr-TR" dirty="0">
                <a:latin typeface="Times New Roman" panose="02020603050405020304" pitchFamily="18" charset="0"/>
                <a:cs typeface="Times New Roman" panose="02020603050405020304" pitchFamily="18" charset="0"/>
              </a:rPr>
              <a:t> kavramı sosyal </a:t>
            </a:r>
            <a:r>
              <a:rPr lang="tr-TR" dirty="0" err="1">
                <a:latin typeface="Times New Roman" panose="02020603050405020304" pitchFamily="18" charset="0"/>
                <a:cs typeface="Times New Roman" panose="02020603050405020304" pitchFamily="18" charset="0"/>
              </a:rPr>
              <a:t>alışveris</a:t>
            </a:r>
            <a:r>
              <a:rPr lang="tr-TR" dirty="0">
                <a:latin typeface="Times New Roman" panose="02020603050405020304" pitchFamily="18" charset="0"/>
                <a:cs typeface="Times New Roman" panose="02020603050405020304" pitchFamily="18" charset="0"/>
              </a:rPr>
              <a:t>̧ kuramı </a:t>
            </a:r>
            <a:r>
              <a:rPr lang="tr-TR" dirty="0" err="1">
                <a:latin typeface="Times New Roman" panose="02020603050405020304" pitchFamily="18" charset="0"/>
                <a:cs typeface="Times New Roman" panose="02020603050405020304" pitchFamily="18" charset="0"/>
              </a:rPr>
              <a:t>içerisinde</a:t>
            </a:r>
            <a:r>
              <a:rPr lang="tr-TR" dirty="0">
                <a:latin typeface="Times New Roman" panose="02020603050405020304" pitchFamily="18" charset="0"/>
                <a:cs typeface="Times New Roman" panose="02020603050405020304" pitchFamily="18" charset="0"/>
              </a:rPr>
              <a:t> temel bir </a:t>
            </a:r>
            <a:r>
              <a:rPr lang="tr-TR" dirty="0" err="1">
                <a:latin typeface="Times New Roman" panose="02020603050405020304" pitchFamily="18" charset="0"/>
                <a:cs typeface="Times New Roman" panose="02020603050405020304" pitchFamily="18" charset="0"/>
              </a:rPr>
              <a:t>öneme</a:t>
            </a:r>
            <a:r>
              <a:rPr lang="tr-TR" dirty="0">
                <a:latin typeface="Times New Roman" panose="02020603050405020304" pitchFamily="18" charset="0"/>
                <a:cs typeface="Times New Roman" panose="02020603050405020304" pitchFamily="18" charset="0"/>
              </a:rPr>
              <a:t> sahiptir. </a:t>
            </a:r>
          </a:p>
          <a:p>
            <a:r>
              <a:rPr lang="tr-TR" dirty="0">
                <a:latin typeface="Times New Roman" panose="02020603050405020304" pitchFamily="18" charset="0"/>
                <a:cs typeface="Times New Roman" panose="02020603050405020304" pitchFamily="18" charset="0"/>
              </a:rPr>
              <a:t>Sosyal </a:t>
            </a:r>
            <a:r>
              <a:rPr lang="tr-TR" dirty="0" err="1">
                <a:latin typeface="Times New Roman" panose="02020603050405020304" pitchFamily="18" charset="0"/>
                <a:cs typeface="Times New Roman" panose="02020603050405020304" pitchFamily="18" charset="0"/>
              </a:rPr>
              <a:t>alışveris</a:t>
            </a:r>
            <a:r>
              <a:rPr lang="tr-TR" dirty="0">
                <a:latin typeface="Times New Roman" panose="02020603050405020304" pitchFamily="18" charset="0"/>
                <a:cs typeface="Times New Roman" panose="02020603050405020304" pitchFamily="18" charset="0"/>
              </a:rPr>
              <a:t>̧ kuramları, ekonomik </a:t>
            </a:r>
            <a:r>
              <a:rPr lang="tr-TR" dirty="0" err="1">
                <a:latin typeface="Times New Roman" panose="02020603050405020304" pitchFamily="18" charset="0"/>
                <a:cs typeface="Times New Roman" panose="02020603050405020304" pitchFamily="18" charset="0"/>
              </a:rPr>
              <a:t>alışverişte</a:t>
            </a:r>
            <a:r>
              <a:rPr lang="tr-TR" dirty="0">
                <a:latin typeface="Times New Roman" panose="02020603050405020304" pitchFamily="18" charset="0"/>
                <a:cs typeface="Times New Roman" panose="02020603050405020304" pitchFamily="18" charset="0"/>
              </a:rPr>
              <a:t> bir temel ilkeye dayanır: </a:t>
            </a:r>
            <a:r>
              <a:rPr lang="tr-TR" dirty="0" err="1">
                <a:latin typeface="Times New Roman" panose="02020603050405020304" pitchFamily="18" charset="0"/>
                <a:cs typeface="Times New Roman" panose="02020603050405020304" pitchFamily="18" charset="0"/>
              </a:rPr>
              <a:t>İnsanlar</a:t>
            </a:r>
            <a:r>
              <a:rPr lang="tr-TR" dirty="0">
                <a:latin typeface="Times New Roman" panose="02020603050405020304" pitchFamily="18" charset="0"/>
                <a:cs typeface="Times New Roman" panose="02020603050405020304" pitchFamily="18" charset="0"/>
              </a:rPr>
              <a:t> malları ve hizmetleri elde etmek isterler. </a:t>
            </a:r>
            <a:r>
              <a:rPr lang="tr-TR" dirty="0" err="1">
                <a:latin typeface="Times New Roman" panose="02020603050405020304" pitchFamily="18" charset="0"/>
                <a:cs typeface="Times New Roman" panose="02020603050405020304" pitchFamily="18" charset="0"/>
              </a:rPr>
              <a:t>Alışveris</a:t>
            </a:r>
            <a:r>
              <a:rPr lang="tr-TR" dirty="0">
                <a:latin typeface="Times New Roman" panose="02020603050405020304" pitchFamily="18" charset="0"/>
                <a:cs typeface="Times New Roman" panose="02020603050405020304" pitchFamily="18" charset="0"/>
              </a:rPr>
              <a:t>̧ kuramcıları, toplumsal </a:t>
            </a:r>
            <a:r>
              <a:rPr lang="tr-TR" dirty="0" err="1">
                <a:latin typeface="Times New Roman" panose="02020603050405020304" pitchFamily="18" charset="0"/>
                <a:cs typeface="Times New Roman" panose="02020603050405020304" pitchFamily="18" charset="0"/>
              </a:rPr>
              <a:t>etkileşimin</a:t>
            </a:r>
            <a:r>
              <a:rPr lang="tr-TR" dirty="0">
                <a:latin typeface="Times New Roman" panose="02020603050405020304" pitchFamily="18" charset="0"/>
                <a:cs typeface="Times New Roman" panose="02020603050405020304" pitchFamily="18" charset="0"/>
              </a:rPr>
              <a:t> ekonomik </a:t>
            </a:r>
            <a:r>
              <a:rPr lang="tr-TR" dirty="0" err="1">
                <a:latin typeface="Times New Roman" panose="02020603050405020304" pitchFamily="18" charset="0"/>
                <a:cs typeface="Times New Roman" panose="02020603050405020304" pitchFamily="18" charset="0"/>
              </a:rPr>
              <a:t>alışverişe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benzediği</a:t>
            </a:r>
            <a:r>
              <a:rPr lang="tr-TR" dirty="0">
                <a:latin typeface="Times New Roman" panose="02020603050405020304" pitchFamily="18" charset="0"/>
                <a:cs typeface="Times New Roman" panose="02020603050405020304" pitchFamily="18" charset="0"/>
              </a:rPr>
              <a:t> basit varsayımını </a:t>
            </a:r>
            <a:r>
              <a:rPr lang="tr-TR" dirty="0" err="1">
                <a:latin typeface="Times New Roman" panose="02020603050405020304" pitchFamily="18" charset="0"/>
                <a:cs typeface="Times New Roman" panose="02020603050405020304" pitchFamily="18" charset="0"/>
              </a:rPr>
              <a:t>paylaşırlar</a:t>
            </a:r>
            <a:r>
              <a:rPr lang="tr-TR" dirty="0">
                <a:latin typeface="Times New Roman" panose="02020603050405020304" pitchFamily="18" charset="0"/>
                <a:cs typeface="Times New Roman" panose="02020603050405020304" pitchFamily="18" charset="0"/>
              </a:rPr>
              <a:t>. Fakat, sosyal </a:t>
            </a:r>
            <a:r>
              <a:rPr lang="tr-TR" dirty="0" err="1">
                <a:latin typeface="Times New Roman" panose="02020603050405020304" pitchFamily="18" charset="0"/>
                <a:cs typeface="Times New Roman" panose="02020603050405020304" pitchFamily="18" charset="0"/>
              </a:rPr>
              <a:t>alışverişin</a:t>
            </a:r>
            <a:r>
              <a:rPr lang="tr-TR" dirty="0">
                <a:latin typeface="Times New Roman" panose="02020603050405020304" pitchFamily="18" charset="0"/>
                <a:cs typeface="Times New Roman" panose="02020603050405020304" pitchFamily="18" charset="0"/>
              </a:rPr>
              <a:t> her zaman para ile </a:t>
            </a:r>
            <a:r>
              <a:rPr lang="tr-TR" dirty="0" err="1">
                <a:latin typeface="Times New Roman" panose="02020603050405020304" pitchFamily="18" charset="0"/>
                <a:cs typeface="Times New Roman" panose="02020603050405020304" pitchFamily="18" charset="0"/>
              </a:rPr>
              <a:t>ölçülemeyeceğini</a:t>
            </a:r>
            <a:r>
              <a:rPr lang="tr-TR" dirty="0">
                <a:latin typeface="Times New Roman" panose="02020603050405020304" pitchFamily="18" charset="0"/>
                <a:cs typeface="Times New Roman" panose="02020603050405020304" pitchFamily="18" charset="0"/>
              </a:rPr>
              <a:t>, toplumsal </a:t>
            </a:r>
            <a:r>
              <a:rPr lang="tr-TR" dirty="0" err="1">
                <a:latin typeface="Times New Roman" panose="02020603050405020304" pitchFamily="18" charset="0"/>
                <a:cs typeface="Times New Roman" panose="02020603050405020304" pitchFamily="18" charset="0"/>
              </a:rPr>
              <a:t>alışverişte</a:t>
            </a:r>
            <a:r>
              <a:rPr lang="tr-TR" dirty="0">
                <a:latin typeface="Times New Roman" panose="02020603050405020304" pitchFamily="18" charset="0"/>
                <a:cs typeface="Times New Roman" panose="02020603050405020304" pitchFamily="18" charset="0"/>
              </a:rPr>
              <a:t> hem maddi hem de maddi olmayanların </a:t>
            </a:r>
            <a:r>
              <a:rPr lang="tr-TR" dirty="0" err="1">
                <a:latin typeface="Times New Roman" panose="02020603050405020304" pitchFamily="18" charset="0"/>
                <a:cs typeface="Times New Roman" panose="02020603050405020304" pitchFamily="18" charset="0"/>
              </a:rPr>
              <a:t>değiştirildiğini</a:t>
            </a:r>
            <a:r>
              <a:rPr lang="tr-TR" dirty="0">
                <a:latin typeface="Times New Roman" panose="02020603050405020304" pitchFamily="18" charset="0"/>
                <a:cs typeface="Times New Roman" panose="02020603050405020304" pitchFamily="18" charset="0"/>
              </a:rPr>
              <a:t> kabul ederler. </a:t>
            </a:r>
          </a:p>
          <a:p>
            <a:endParaRPr lang="tr-TR" dirty="0"/>
          </a:p>
        </p:txBody>
      </p:sp>
      <p:sp>
        <p:nvSpPr>
          <p:cNvPr id="4" name="Alt Bilgi Yer Tutucusu 3">
            <a:extLst>
              <a:ext uri="{FF2B5EF4-FFF2-40B4-BE49-F238E27FC236}">
                <a16:creationId xmlns:a16="http://schemas.microsoft.com/office/drawing/2014/main" id="{D5CDD49A-724F-8246-A147-BD22FFE29C56}"/>
              </a:ext>
            </a:extLst>
          </p:cNvPr>
          <p:cNvSpPr>
            <a:spLocks noGrp="1"/>
          </p:cNvSpPr>
          <p:nvPr>
            <p:ph type="ftr" sz="quarter" idx="11"/>
          </p:nvPr>
        </p:nvSpPr>
        <p:spPr/>
        <p:txBody>
          <a:bodyPr/>
          <a:lstStyle/>
          <a:p>
            <a:r>
              <a:rPr lang="tr-TR"/>
              <a:t>A. Gökhan YAŞA</a:t>
            </a:r>
          </a:p>
        </p:txBody>
      </p:sp>
    </p:spTree>
    <p:extLst>
      <p:ext uri="{BB962C8B-B14F-4D97-AF65-F5344CB8AC3E}">
        <p14:creationId xmlns:p14="http://schemas.microsoft.com/office/powerpoint/2010/main" val="23001912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18BBB3D-28C2-BD43-AE99-B2B357593434}"/>
              </a:ext>
            </a:extLst>
          </p:cNvPr>
          <p:cNvSpPr>
            <a:spLocks noGrp="1"/>
          </p:cNvSpPr>
          <p:nvPr>
            <p:ph type="title"/>
          </p:nvPr>
        </p:nvSpPr>
        <p:spPr/>
        <p:txBody>
          <a:bodyPr/>
          <a:lstStyle/>
          <a:p>
            <a:pPr algn="ctr"/>
            <a:r>
              <a:rPr lang="tr-TR" dirty="0">
                <a:latin typeface="Times New Roman" panose="02020603050405020304" pitchFamily="18" charset="0"/>
                <a:cs typeface="Times New Roman" panose="02020603050405020304" pitchFamily="18" charset="0"/>
              </a:rPr>
              <a:t>Sosyal Alışveriş Kuramı</a:t>
            </a:r>
          </a:p>
        </p:txBody>
      </p:sp>
      <p:sp>
        <p:nvSpPr>
          <p:cNvPr id="3" name="İçerik Yer Tutucusu 2">
            <a:extLst>
              <a:ext uri="{FF2B5EF4-FFF2-40B4-BE49-F238E27FC236}">
                <a16:creationId xmlns:a16="http://schemas.microsoft.com/office/drawing/2014/main" id="{376C6CD2-959F-3C4D-A4D5-A1F49AADE334}"/>
              </a:ext>
            </a:extLst>
          </p:cNvPr>
          <p:cNvSpPr>
            <a:spLocks noGrp="1"/>
          </p:cNvSpPr>
          <p:nvPr>
            <p:ph idx="1"/>
          </p:nvPr>
        </p:nvSpPr>
        <p:spPr/>
        <p:txBody>
          <a:bodyPr/>
          <a:lstStyle/>
          <a:p>
            <a:r>
              <a:rPr lang="tr-TR" dirty="0" err="1">
                <a:latin typeface="Times New Roman" panose="02020603050405020304" pitchFamily="18" charset="0"/>
                <a:cs typeface="Times New Roman" panose="02020603050405020304" pitchFamily="18" charset="0"/>
              </a:rPr>
              <a:t>Karşılıklılık</a:t>
            </a:r>
            <a:r>
              <a:rPr lang="tr-TR" dirty="0">
                <a:latin typeface="Times New Roman" panose="02020603050405020304" pitchFamily="18" charset="0"/>
                <a:cs typeface="Times New Roman" panose="02020603050405020304" pitchFamily="18" charset="0"/>
              </a:rPr>
              <a:t> modeli, veren ve </a:t>
            </a:r>
            <a:r>
              <a:rPr lang="tr-TR" dirty="0" err="1">
                <a:latin typeface="Times New Roman" panose="02020603050405020304" pitchFamily="18" charset="0"/>
                <a:cs typeface="Times New Roman" panose="02020603050405020304" pitchFamily="18" charset="0"/>
              </a:rPr>
              <a:t>karşılık</a:t>
            </a:r>
            <a:r>
              <a:rPr lang="tr-TR" dirty="0">
                <a:latin typeface="Times New Roman" panose="02020603050405020304" pitchFamily="18" charset="0"/>
                <a:cs typeface="Times New Roman" panose="02020603050405020304" pitchFamily="18" charset="0"/>
              </a:rPr>
              <a:t> olarak almayı bekleyen insanlar ile birlikte var olur. </a:t>
            </a:r>
          </a:p>
          <a:p>
            <a:r>
              <a:rPr lang="tr-TR" dirty="0" err="1">
                <a:latin typeface="Times New Roman" panose="02020603050405020304" pitchFamily="18" charset="0"/>
                <a:cs typeface="Times New Roman" panose="02020603050405020304" pitchFamily="18" charset="0"/>
              </a:rPr>
              <a:t>Homans’ın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alışveris</a:t>
            </a:r>
            <a:r>
              <a:rPr lang="tr-TR" dirty="0">
                <a:latin typeface="Times New Roman" panose="02020603050405020304" pitchFamily="18" charset="0"/>
                <a:cs typeface="Times New Roman" panose="02020603050405020304" pitchFamily="18" charset="0"/>
              </a:rPr>
              <a:t>̧ kuramı </a:t>
            </a:r>
            <a:r>
              <a:rPr lang="tr-TR" dirty="0" err="1">
                <a:latin typeface="Times New Roman" panose="02020603050405020304" pitchFamily="18" charset="0"/>
                <a:cs typeface="Times New Roman" panose="02020603050405020304" pitchFamily="18" charset="0"/>
              </a:rPr>
              <a:t>kişinin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davranışının</a:t>
            </a:r>
            <a:r>
              <a:rPr lang="tr-TR" dirty="0">
                <a:latin typeface="Times New Roman" panose="02020603050405020304" pitchFamily="18" charset="0"/>
                <a:cs typeface="Times New Roman" panose="02020603050405020304" pitchFamily="18" charset="0"/>
              </a:rPr>
              <a:t> ya </a:t>
            </a:r>
            <a:r>
              <a:rPr lang="tr-TR" dirty="0" err="1">
                <a:latin typeface="Times New Roman" panose="02020603050405020304" pitchFamily="18" charset="0"/>
                <a:cs typeface="Times New Roman" panose="02020603050405020304" pitchFamily="18" charset="0"/>
              </a:rPr>
              <a:t>ödül</a:t>
            </a:r>
            <a:r>
              <a:rPr lang="tr-TR" dirty="0">
                <a:latin typeface="Times New Roman" panose="02020603050405020304" pitchFamily="18" charset="0"/>
                <a:cs typeface="Times New Roman" panose="02020603050405020304" pitchFamily="18" charset="0"/>
              </a:rPr>
              <a:t> elde etmek ya da cezalardan sakınmak amacıyla </a:t>
            </a:r>
            <a:r>
              <a:rPr lang="tr-TR" dirty="0" err="1">
                <a:latin typeface="Times New Roman" panose="02020603050405020304" pitchFamily="18" charset="0"/>
                <a:cs typeface="Times New Roman" panose="02020603050405020304" pitchFamily="18" charset="0"/>
              </a:rPr>
              <a:t>oluştuğu</a:t>
            </a:r>
            <a:r>
              <a:rPr lang="tr-TR" dirty="0">
                <a:latin typeface="Times New Roman" panose="02020603050405020304" pitchFamily="18" charset="0"/>
                <a:cs typeface="Times New Roman" panose="02020603050405020304" pitchFamily="18" charset="0"/>
              </a:rPr>
              <a:t> varsayımına dayanır. </a:t>
            </a:r>
          </a:p>
          <a:p>
            <a:r>
              <a:rPr lang="tr-TR" dirty="0" err="1">
                <a:latin typeface="Times New Roman" panose="02020603050405020304" pitchFamily="18" charset="0"/>
                <a:cs typeface="Times New Roman" panose="02020603050405020304" pitchFamily="18" charset="0"/>
              </a:rPr>
              <a:t>Homans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için</a:t>
            </a:r>
            <a:r>
              <a:rPr lang="tr-TR" dirty="0">
                <a:latin typeface="Times New Roman" panose="02020603050405020304" pitchFamily="18" charset="0"/>
                <a:cs typeface="Times New Roman" panose="02020603050405020304" pitchFamily="18" charset="0"/>
              </a:rPr>
              <a:t>, birey ile onun yapısı arasında </a:t>
            </a:r>
            <a:r>
              <a:rPr lang="tr-TR" dirty="0" err="1">
                <a:latin typeface="Times New Roman" panose="02020603050405020304" pitchFamily="18" charset="0"/>
                <a:cs typeface="Times New Roman" panose="02020603050405020304" pitchFamily="18" charset="0"/>
              </a:rPr>
              <a:t>bag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sağlayan</a:t>
            </a:r>
            <a:r>
              <a:rPr lang="tr-TR" dirty="0">
                <a:latin typeface="Times New Roman" panose="02020603050405020304" pitchFamily="18" charset="0"/>
                <a:cs typeface="Times New Roman" panose="02020603050405020304" pitchFamily="18" charset="0"/>
              </a:rPr>
              <a:t> basit olarak </a:t>
            </a:r>
            <a:r>
              <a:rPr lang="tr-TR" dirty="0" err="1">
                <a:latin typeface="Times New Roman" panose="02020603050405020304" pitchFamily="18" charset="0"/>
                <a:cs typeface="Times New Roman" panose="02020603050405020304" pitchFamily="18" charset="0"/>
              </a:rPr>
              <a:t>fonksiyonalist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statu</a:t>
            </a:r>
            <a:r>
              <a:rPr lang="tr-TR" dirty="0">
                <a:latin typeface="Times New Roman" panose="02020603050405020304" pitchFamily="18" charset="0"/>
                <a:cs typeface="Times New Roman" panose="02020603050405020304" pitchFamily="18" charset="0"/>
              </a:rPr>
              <a:t>̈-rol </a:t>
            </a:r>
            <a:r>
              <a:rPr lang="tr-TR" dirty="0" err="1">
                <a:latin typeface="Times New Roman" panose="02020603050405020304" pitchFamily="18" charset="0"/>
                <a:cs typeface="Times New Roman" panose="02020603050405020304" pitchFamily="18" charset="0"/>
              </a:rPr>
              <a:t>değildir</a:t>
            </a:r>
            <a:r>
              <a:rPr lang="tr-TR" dirty="0">
                <a:latin typeface="Times New Roman" panose="02020603050405020304" pitchFamily="18" charset="0"/>
                <a:cs typeface="Times New Roman" panose="02020603050405020304" pitchFamily="18" charset="0"/>
              </a:rPr>
              <a:t>; bundan </a:t>
            </a:r>
            <a:r>
              <a:rPr lang="tr-TR" dirty="0" err="1">
                <a:latin typeface="Times New Roman" panose="02020603050405020304" pitchFamily="18" charset="0"/>
                <a:cs typeface="Times New Roman" panose="02020603050405020304" pitchFamily="18" charset="0"/>
              </a:rPr>
              <a:t>öte</a:t>
            </a:r>
            <a:r>
              <a:rPr lang="tr-TR" dirty="0">
                <a:latin typeface="Times New Roman" panose="02020603050405020304" pitchFamily="18" charset="0"/>
                <a:cs typeface="Times New Roman" panose="02020603050405020304" pitchFamily="18" charset="0"/>
              </a:rPr>
              <a:t>, bu yapılar ve kuramlar maddi ve maddi olmayan metaları alıp verme </a:t>
            </a:r>
            <a:r>
              <a:rPr lang="tr-TR" dirty="0" err="1">
                <a:latin typeface="Times New Roman" panose="02020603050405020304" pitchFamily="18" charset="0"/>
                <a:cs typeface="Times New Roman" panose="02020603050405020304" pitchFamily="18" charset="0"/>
              </a:rPr>
              <a:t>süreci</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içindeki</a:t>
            </a:r>
            <a:r>
              <a:rPr lang="tr-TR" dirty="0">
                <a:latin typeface="Times New Roman" panose="02020603050405020304" pitchFamily="18" charset="0"/>
                <a:cs typeface="Times New Roman" panose="02020603050405020304" pitchFamily="18" charset="0"/>
              </a:rPr>
              <a:t> bireyleri kapsar (Poloma, 1993: 59). </a:t>
            </a:r>
          </a:p>
          <a:p>
            <a:endParaRPr lang="tr-TR" dirty="0"/>
          </a:p>
        </p:txBody>
      </p:sp>
      <p:sp>
        <p:nvSpPr>
          <p:cNvPr id="4" name="Alt Bilgi Yer Tutucusu 3">
            <a:extLst>
              <a:ext uri="{FF2B5EF4-FFF2-40B4-BE49-F238E27FC236}">
                <a16:creationId xmlns:a16="http://schemas.microsoft.com/office/drawing/2014/main" id="{25335CFC-AFF0-B049-93D3-B071099CDE95}"/>
              </a:ext>
            </a:extLst>
          </p:cNvPr>
          <p:cNvSpPr>
            <a:spLocks noGrp="1"/>
          </p:cNvSpPr>
          <p:nvPr>
            <p:ph type="ftr" sz="quarter" idx="11"/>
          </p:nvPr>
        </p:nvSpPr>
        <p:spPr/>
        <p:txBody>
          <a:bodyPr/>
          <a:lstStyle/>
          <a:p>
            <a:r>
              <a:rPr lang="tr-TR"/>
              <a:t>A. Gökhan YAŞA</a:t>
            </a:r>
          </a:p>
        </p:txBody>
      </p:sp>
    </p:spTree>
    <p:extLst>
      <p:ext uri="{BB962C8B-B14F-4D97-AF65-F5344CB8AC3E}">
        <p14:creationId xmlns:p14="http://schemas.microsoft.com/office/powerpoint/2010/main" val="28320138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F8E279E-A9D4-2C43-A038-B92B662C5A05}"/>
              </a:ext>
            </a:extLst>
          </p:cNvPr>
          <p:cNvSpPr>
            <a:spLocks noGrp="1"/>
          </p:cNvSpPr>
          <p:nvPr>
            <p:ph type="title"/>
          </p:nvPr>
        </p:nvSpPr>
        <p:spPr/>
        <p:txBody>
          <a:bodyPr/>
          <a:lstStyle/>
          <a:p>
            <a:pPr algn="ctr"/>
            <a:r>
              <a:rPr lang="tr-TR" dirty="0">
                <a:latin typeface="Times New Roman" panose="02020603050405020304" pitchFamily="18" charset="0"/>
                <a:cs typeface="Times New Roman" panose="02020603050405020304" pitchFamily="18" charset="0"/>
              </a:rPr>
              <a:t>Sosyal Alışveriş Kuramı</a:t>
            </a:r>
          </a:p>
        </p:txBody>
      </p:sp>
      <p:sp>
        <p:nvSpPr>
          <p:cNvPr id="3" name="İçerik Yer Tutucusu 2">
            <a:extLst>
              <a:ext uri="{FF2B5EF4-FFF2-40B4-BE49-F238E27FC236}">
                <a16:creationId xmlns:a16="http://schemas.microsoft.com/office/drawing/2014/main" id="{084E2C50-5EE5-0E43-80B6-A2A8F2BD7018}"/>
              </a:ext>
            </a:extLst>
          </p:cNvPr>
          <p:cNvSpPr>
            <a:spLocks noGrp="1"/>
          </p:cNvSpPr>
          <p:nvPr>
            <p:ph idx="1"/>
          </p:nvPr>
        </p:nvSpPr>
        <p:spPr/>
        <p:txBody>
          <a:bodyPr>
            <a:normAutofit fontScale="85000" lnSpcReduction="20000"/>
          </a:bodyPr>
          <a:lstStyle/>
          <a:p>
            <a:r>
              <a:rPr lang="tr-TR" dirty="0" err="1">
                <a:latin typeface="Times New Roman" panose="02020603050405020304" pitchFamily="18" charset="0"/>
                <a:cs typeface="Times New Roman" panose="02020603050405020304" pitchFamily="18" charset="0"/>
              </a:rPr>
              <a:t>Diğer</a:t>
            </a:r>
            <a:r>
              <a:rPr lang="tr-TR" dirty="0">
                <a:latin typeface="Times New Roman" panose="02020603050405020304" pitchFamily="18" charset="0"/>
                <a:cs typeface="Times New Roman" panose="02020603050405020304" pitchFamily="18" charset="0"/>
              </a:rPr>
              <a:t> bir sosyal </a:t>
            </a:r>
            <a:r>
              <a:rPr lang="tr-TR" dirty="0" err="1">
                <a:latin typeface="Times New Roman" panose="02020603050405020304" pitchFamily="18" charset="0"/>
                <a:cs typeface="Times New Roman" panose="02020603050405020304" pitchFamily="18" charset="0"/>
              </a:rPr>
              <a:t>alışveris</a:t>
            </a:r>
            <a:r>
              <a:rPr lang="tr-TR" dirty="0">
                <a:latin typeface="Times New Roman" panose="02020603050405020304" pitchFamily="18" charset="0"/>
                <a:cs typeface="Times New Roman" panose="02020603050405020304" pitchFamily="18" charset="0"/>
              </a:rPr>
              <a:t>̧ modeli ise Peter </a:t>
            </a:r>
            <a:r>
              <a:rPr lang="tr-TR" dirty="0" err="1">
                <a:latin typeface="Times New Roman" panose="02020603050405020304" pitchFamily="18" charset="0"/>
                <a:cs typeface="Times New Roman" panose="02020603050405020304" pitchFamily="18" charset="0"/>
              </a:rPr>
              <a:t>Blau</a:t>
            </a:r>
            <a:r>
              <a:rPr lang="tr-TR" dirty="0">
                <a:latin typeface="Times New Roman" panose="02020603050405020304" pitchFamily="18" charset="0"/>
                <a:cs typeface="Times New Roman" panose="02020603050405020304" pitchFamily="18" charset="0"/>
              </a:rPr>
              <a:t> tarafından ortaya </a:t>
            </a:r>
            <a:r>
              <a:rPr lang="tr-TR" dirty="0" err="1">
                <a:latin typeface="Times New Roman" panose="02020603050405020304" pitchFamily="18" charset="0"/>
                <a:cs typeface="Times New Roman" panose="02020603050405020304" pitchFamily="18" charset="0"/>
              </a:rPr>
              <a:t>atılmıştır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Blau</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sosyalleşmenin</a:t>
            </a:r>
            <a:r>
              <a:rPr lang="tr-TR" dirty="0">
                <a:latin typeface="Times New Roman" panose="02020603050405020304" pitchFamily="18" charset="0"/>
                <a:cs typeface="Times New Roman" panose="02020603050405020304" pitchFamily="18" charset="0"/>
              </a:rPr>
              <a:t> temeli olarak </a:t>
            </a:r>
            <a:r>
              <a:rPr lang="tr-TR" dirty="0" err="1">
                <a:latin typeface="Times New Roman" panose="02020603050405020304" pitchFamily="18" charset="0"/>
                <a:cs typeface="Times New Roman" panose="02020603050405020304" pitchFamily="18" charset="0"/>
              </a:rPr>
              <a:t>karşılıklılık</a:t>
            </a:r>
            <a:r>
              <a:rPr lang="tr-TR" dirty="0">
                <a:latin typeface="Times New Roman" panose="02020603050405020304" pitchFamily="18" charset="0"/>
                <a:cs typeface="Times New Roman" panose="02020603050405020304" pitchFamily="18" charset="0"/>
              </a:rPr>
              <a:t> ilkesine dayanarak, top- </a:t>
            </a:r>
            <a:r>
              <a:rPr lang="tr-TR" dirty="0" err="1">
                <a:latin typeface="Times New Roman" panose="02020603050405020304" pitchFamily="18" charset="0"/>
                <a:cs typeface="Times New Roman" panose="02020603050405020304" pitchFamily="18" charset="0"/>
              </a:rPr>
              <a:t>lulukların</a:t>
            </a:r>
            <a:r>
              <a:rPr lang="tr-TR" dirty="0">
                <a:latin typeface="Times New Roman" panose="02020603050405020304" pitchFamily="18" charset="0"/>
                <a:cs typeface="Times New Roman" panose="02020603050405020304" pitchFamily="18" charset="0"/>
              </a:rPr>
              <a:t> yapı ve dinamiklerini </a:t>
            </a:r>
            <a:r>
              <a:rPr lang="tr-TR" dirty="0" err="1">
                <a:latin typeface="Times New Roman" panose="02020603050405020304" pitchFamily="18" charset="0"/>
                <a:cs typeface="Times New Roman" panose="02020603050405020304" pitchFamily="18" charset="0"/>
              </a:rPr>
              <a:t>çözümler</a:t>
            </a:r>
            <a:r>
              <a:rPr lang="tr-TR" dirty="0">
                <a:latin typeface="Times New Roman" panose="02020603050405020304" pitchFamily="18" charset="0"/>
                <a:cs typeface="Times New Roman" panose="02020603050405020304" pitchFamily="18" charset="0"/>
              </a:rPr>
              <a:t>. </a:t>
            </a:r>
          </a:p>
          <a:p>
            <a:r>
              <a:rPr lang="tr-TR" dirty="0" err="1">
                <a:latin typeface="Times New Roman" panose="02020603050405020304" pitchFamily="18" charset="0"/>
                <a:cs typeface="Times New Roman" panose="02020603050405020304" pitchFamily="18" charset="0"/>
              </a:rPr>
              <a:t>Blau’ya</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göre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alışveris</a:t>
            </a:r>
            <a:r>
              <a:rPr lang="tr-TR" dirty="0">
                <a:latin typeface="Times New Roman" panose="02020603050405020304" pitchFamily="18" charset="0"/>
                <a:cs typeface="Times New Roman" panose="02020603050405020304" pitchFamily="18" charset="0"/>
              </a:rPr>
              <a:t>̧ pek </a:t>
            </a:r>
            <a:r>
              <a:rPr lang="tr-TR" dirty="0" err="1">
                <a:latin typeface="Times New Roman" panose="02020603050405020304" pitchFamily="18" charset="0"/>
                <a:cs typeface="Times New Roman" panose="02020603050405020304" pitchFamily="18" charset="0"/>
              </a:rPr>
              <a:t>çok</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ilişkinin</a:t>
            </a:r>
            <a:r>
              <a:rPr lang="tr-TR" dirty="0">
                <a:latin typeface="Times New Roman" panose="02020603050405020304" pitchFamily="18" charset="0"/>
                <a:cs typeface="Times New Roman" panose="02020603050405020304" pitchFamily="18" charset="0"/>
              </a:rPr>
              <a:t> temelini </a:t>
            </a:r>
            <a:r>
              <a:rPr lang="tr-TR" dirty="0" err="1">
                <a:latin typeface="Times New Roman" panose="02020603050405020304" pitchFamily="18" charset="0"/>
                <a:cs typeface="Times New Roman" panose="02020603050405020304" pitchFamily="18" charset="0"/>
              </a:rPr>
              <a:t>oluşturur</a:t>
            </a:r>
            <a:r>
              <a:rPr lang="tr-TR" dirty="0">
                <a:latin typeface="Times New Roman" panose="02020603050405020304" pitchFamily="18" charset="0"/>
                <a:cs typeface="Times New Roman" panose="02020603050405020304" pitchFamily="18" charset="0"/>
              </a:rPr>
              <a:t> fakat samimi </a:t>
            </a:r>
            <a:r>
              <a:rPr lang="tr-TR" dirty="0" err="1">
                <a:latin typeface="Times New Roman" panose="02020603050405020304" pitchFamily="18" charset="0"/>
                <a:cs typeface="Times New Roman" panose="02020603050405020304" pitchFamily="18" charset="0"/>
              </a:rPr>
              <a:t>ilişki</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lerdeki</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alışveris</a:t>
            </a:r>
            <a:r>
              <a:rPr lang="tr-TR" dirty="0">
                <a:latin typeface="Times New Roman" panose="02020603050405020304" pitchFamily="18" charset="0"/>
                <a:cs typeface="Times New Roman" panose="02020603050405020304" pitchFamily="18" charset="0"/>
              </a:rPr>
              <a:t>̧ ile </a:t>
            </a:r>
            <a:r>
              <a:rPr lang="tr-TR" dirty="0" err="1">
                <a:latin typeface="Times New Roman" panose="02020603050405020304" pitchFamily="18" charset="0"/>
                <a:cs typeface="Times New Roman" panose="02020603050405020304" pitchFamily="18" charset="0"/>
              </a:rPr>
              <a:t>karmaşık</a:t>
            </a:r>
            <a:r>
              <a:rPr lang="tr-TR" dirty="0">
                <a:latin typeface="Times New Roman" panose="02020603050405020304" pitchFamily="18" charset="0"/>
                <a:cs typeface="Times New Roman" panose="02020603050405020304" pitchFamily="18" charset="0"/>
              </a:rPr>
              <a:t> toplumsal </a:t>
            </a:r>
            <a:r>
              <a:rPr lang="tr-TR" dirty="0" err="1">
                <a:latin typeface="Times New Roman" panose="02020603050405020304" pitchFamily="18" charset="0"/>
                <a:cs typeface="Times New Roman" panose="02020603050405020304" pitchFamily="18" charset="0"/>
              </a:rPr>
              <a:t>örgütlerde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gözlemlenen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alışveris</a:t>
            </a:r>
            <a:r>
              <a:rPr lang="tr-TR" dirty="0">
                <a:latin typeface="Times New Roman" panose="02020603050405020304" pitchFamily="18" charset="0"/>
                <a:cs typeface="Times New Roman" panose="02020603050405020304" pitchFamily="18" charset="0"/>
              </a:rPr>
              <a:t>̧ arasında </a:t>
            </a:r>
            <a:r>
              <a:rPr lang="tr-TR" dirty="0" err="1">
                <a:latin typeface="Times New Roman" panose="02020603050405020304" pitchFamily="18" charset="0"/>
                <a:cs typeface="Times New Roman" panose="02020603050405020304" pitchFamily="18" charset="0"/>
              </a:rPr>
              <a:t>önemli</a:t>
            </a:r>
            <a:r>
              <a:rPr lang="tr-TR" dirty="0">
                <a:latin typeface="Times New Roman" panose="02020603050405020304" pitchFamily="18" charset="0"/>
                <a:cs typeface="Times New Roman" panose="02020603050405020304" pitchFamily="18" charset="0"/>
              </a:rPr>
              <a:t> farklılıklar vardır. Bu farklılıklardan bazıları </a:t>
            </a:r>
            <a:r>
              <a:rPr lang="tr-TR" dirty="0" err="1">
                <a:latin typeface="Times New Roman" panose="02020603050405020304" pitchFamily="18" charset="0"/>
                <a:cs typeface="Times New Roman" panose="02020603050405020304" pitchFamily="18" charset="0"/>
              </a:rPr>
              <a:t>şöyledir</a:t>
            </a:r>
            <a:r>
              <a:rPr lang="tr-TR" dirty="0">
                <a:latin typeface="Times New Roman" panose="02020603050405020304" pitchFamily="18" charset="0"/>
                <a:cs typeface="Times New Roman" panose="02020603050405020304" pitchFamily="18" charset="0"/>
              </a:rPr>
              <a:t>: </a:t>
            </a:r>
          </a:p>
          <a:p>
            <a:pPr>
              <a:buFont typeface="Wingdings" pitchFamily="2" charset="2"/>
              <a:buChar char="Ø"/>
            </a:pPr>
            <a:r>
              <a:rPr lang="tr-TR" dirty="0" err="1">
                <a:latin typeface="Times New Roman" panose="02020603050405020304" pitchFamily="18" charset="0"/>
                <a:cs typeface="Times New Roman" panose="02020603050405020304" pitchFamily="18" charset="0"/>
              </a:rPr>
              <a:t>Yüz</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yüze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ilişkilerde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ilişkiler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doğrudandır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büyük</a:t>
            </a:r>
            <a:r>
              <a:rPr lang="tr-TR" dirty="0">
                <a:latin typeface="Times New Roman" panose="02020603050405020304" pitchFamily="18" charset="0"/>
                <a:cs typeface="Times New Roman" panose="02020603050405020304" pitchFamily="18" charset="0"/>
              </a:rPr>
              <a:t> topluluklarda toplumsal </a:t>
            </a:r>
            <a:r>
              <a:rPr lang="tr-TR" dirty="0" err="1">
                <a:latin typeface="Times New Roman" panose="02020603050405020304" pitchFamily="18" charset="0"/>
                <a:cs typeface="Times New Roman" panose="02020603050405020304" pitchFamily="18" charset="0"/>
              </a:rPr>
              <a:t>değerler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karmaşık</a:t>
            </a:r>
            <a:r>
              <a:rPr lang="tr-TR" dirty="0">
                <a:latin typeface="Times New Roman" panose="02020603050405020304" pitchFamily="18" charset="0"/>
                <a:cs typeface="Times New Roman" panose="02020603050405020304" pitchFamily="18" charset="0"/>
              </a:rPr>
              <a:t> yapıların bir araya gelmesinde </a:t>
            </a:r>
            <a:r>
              <a:rPr lang="tr-TR" dirty="0" err="1">
                <a:latin typeface="Times New Roman" panose="02020603050405020304" pitchFamily="18" charset="0"/>
                <a:cs typeface="Times New Roman" panose="02020603050405020304" pitchFamily="18" charset="0"/>
              </a:rPr>
              <a:t>önemli</a:t>
            </a:r>
            <a:r>
              <a:rPr lang="tr-TR" dirty="0">
                <a:latin typeface="Times New Roman" panose="02020603050405020304" pitchFamily="18" charset="0"/>
                <a:cs typeface="Times New Roman" panose="02020603050405020304" pitchFamily="18" charset="0"/>
              </a:rPr>
              <a:t> bir rol oynarlar. </a:t>
            </a:r>
          </a:p>
          <a:p>
            <a:pPr>
              <a:buFont typeface="Wingdings" pitchFamily="2" charset="2"/>
              <a:buChar char="Ø"/>
            </a:pPr>
            <a:r>
              <a:rPr lang="tr-TR" dirty="0" err="1">
                <a:latin typeface="Times New Roman" panose="02020603050405020304" pitchFamily="18" charset="0"/>
                <a:cs typeface="Times New Roman" panose="02020603050405020304" pitchFamily="18" charset="0"/>
              </a:rPr>
              <a:t>Karmaşık</a:t>
            </a:r>
            <a:r>
              <a:rPr lang="tr-TR" dirty="0">
                <a:latin typeface="Times New Roman" panose="02020603050405020304" pitchFamily="18" charset="0"/>
                <a:cs typeface="Times New Roman" panose="02020603050405020304" pitchFamily="18" charset="0"/>
              </a:rPr>
              <a:t> yapılar kısmen </a:t>
            </a:r>
            <a:r>
              <a:rPr lang="tr-TR" dirty="0" err="1">
                <a:latin typeface="Times New Roman" panose="02020603050405020304" pitchFamily="18" charset="0"/>
                <a:cs typeface="Times New Roman" panose="02020603050405020304" pitchFamily="18" charset="0"/>
              </a:rPr>
              <a:t>kurumlaştırılır</a:t>
            </a:r>
            <a:r>
              <a:rPr lang="tr-TR" dirty="0">
                <a:latin typeface="Times New Roman" panose="02020603050405020304" pitchFamily="18" charset="0"/>
                <a:cs typeface="Times New Roman" panose="02020603050405020304" pitchFamily="18" charset="0"/>
              </a:rPr>
              <a:t>; “bu kalıcı kurumsal </a:t>
            </a:r>
            <a:r>
              <a:rPr lang="tr-TR" dirty="0" err="1">
                <a:latin typeface="Times New Roman" panose="02020603050405020304" pitchFamily="18" charset="0"/>
                <a:cs typeface="Times New Roman" panose="02020603050405020304" pitchFamily="18" charset="0"/>
              </a:rPr>
              <a:t>ögeler</a:t>
            </a:r>
            <a:r>
              <a:rPr lang="tr-TR" dirty="0">
                <a:latin typeface="Times New Roman" panose="02020603050405020304" pitchFamily="18" charset="0"/>
                <a:cs typeface="Times New Roman" panose="02020603050405020304" pitchFamily="18" charset="0"/>
              </a:rPr>
              <a:t> topluluk ya- </a:t>
            </a:r>
            <a:r>
              <a:rPr lang="tr-TR" dirty="0" err="1">
                <a:latin typeface="Times New Roman" panose="02020603050405020304" pitchFamily="18" charset="0"/>
                <a:cs typeface="Times New Roman" panose="02020603050405020304" pitchFamily="18" charset="0"/>
              </a:rPr>
              <a:t>şantısının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diğer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ögeleri</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üzerinde</a:t>
            </a:r>
            <a:r>
              <a:rPr lang="tr-TR" dirty="0">
                <a:latin typeface="Times New Roman" panose="02020603050405020304" pitchFamily="18" charset="0"/>
                <a:cs typeface="Times New Roman" panose="02020603050405020304" pitchFamily="18" charset="0"/>
              </a:rPr>
              <a:t> geleneksel zorlamalar sarf ederler”. </a:t>
            </a:r>
            <a:r>
              <a:rPr lang="tr-TR" dirty="0" err="1">
                <a:latin typeface="Times New Roman" panose="02020603050405020304" pitchFamily="18" charset="0"/>
                <a:cs typeface="Times New Roman" panose="02020603050405020304" pitchFamily="18" charset="0"/>
              </a:rPr>
              <a:t>Yüz</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yüze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ilişkiler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böyle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süre</a:t>
            </a:r>
            <a:r>
              <a:rPr lang="tr-TR" dirty="0">
                <a:latin typeface="Times New Roman" panose="02020603050405020304" pitchFamily="18" charset="0"/>
                <a:cs typeface="Times New Roman" panose="02020603050405020304" pitchFamily="18" charset="0"/>
              </a:rPr>
              <a:t> giden zorlayıcı bir </a:t>
            </a:r>
            <a:r>
              <a:rPr lang="tr-TR" dirty="0" err="1">
                <a:latin typeface="Times New Roman" panose="02020603050405020304" pitchFamily="18" charset="0"/>
                <a:cs typeface="Times New Roman" panose="02020603050405020304" pitchFamily="18" charset="0"/>
              </a:rPr>
              <a:t>güce</a:t>
            </a:r>
            <a:r>
              <a:rPr lang="tr-TR" dirty="0">
                <a:latin typeface="Times New Roman" panose="02020603050405020304" pitchFamily="18" charset="0"/>
                <a:cs typeface="Times New Roman" panose="02020603050405020304" pitchFamily="18" charset="0"/>
              </a:rPr>
              <a:t> sahip </a:t>
            </a:r>
            <a:r>
              <a:rPr lang="tr-TR" dirty="0" err="1">
                <a:latin typeface="Times New Roman" panose="02020603050405020304" pitchFamily="18" charset="0"/>
                <a:cs typeface="Times New Roman" panose="02020603050405020304" pitchFamily="18" charset="0"/>
              </a:rPr>
              <a:t>değildir</a:t>
            </a:r>
            <a:r>
              <a:rPr lang="tr-TR" dirty="0">
                <a:latin typeface="Times New Roman" panose="02020603050405020304" pitchFamily="18" charset="0"/>
                <a:cs typeface="Times New Roman" panose="02020603050405020304" pitchFamily="18" charset="0"/>
              </a:rPr>
              <a:t>. </a:t>
            </a:r>
          </a:p>
          <a:p>
            <a:pPr>
              <a:buFont typeface="Wingdings" pitchFamily="2" charset="2"/>
              <a:buChar char="Ø"/>
            </a:pPr>
            <a:r>
              <a:rPr lang="tr-TR" dirty="0" err="1">
                <a:latin typeface="Times New Roman" panose="02020603050405020304" pitchFamily="18" charset="0"/>
                <a:cs typeface="Times New Roman" panose="02020603050405020304" pitchFamily="18" charset="0"/>
              </a:rPr>
              <a:t>Yüz</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yüze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ilişkiler</a:t>
            </a:r>
            <a:r>
              <a:rPr lang="tr-TR" dirty="0">
                <a:latin typeface="Times New Roman" panose="02020603050405020304" pitchFamily="18" charset="0"/>
                <a:cs typeface="Times New Roman" panose="02020603050405020304" pitchFamily="18" charset="0"/>
              </a:rPr>
              <a:t> bireylerden </a:t>
            </a:r>
            <a:r>
              <a:rPr lang="tr-TR" dirty="0" err="1">
                <a:latin typeface="Times New Roman" panose="02020603050405020304" pitchFamily="18" charset="0"/>
                <a:cs typeface="Times New Roman" panose="02020603050405020304" pitchFamily="18" charset="0"/>
              </a:rPr>
              <a:t>oluşur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büyük</a:t>
            </a:r>
            <a:r>
              <a:rPr lang="tr-TR" dirty="0">
                <a:latin typeface="Times New Roman" panose="02020603050405020304" pitchFamily="18" charset="0"/>
                <a:cs typeface="Times New Roman" panose="02020603050405020304" pitchFamily="18" charset="0"/>
              </a:rPr>
              <a:t> toplumsal yapıların </a:t>
            </a:r>
            <a:r>
              <a:rPr lang="tr-TR" dirty="0" err="1">
                <a:latin typeface="Times New Roman" panose="02020603050405020304" pitchFamily="18" charset="0"/>
                <a:cs typeface="Times New Roman" panose="02020603050405020304" pitchFamily="18" charset="0"/>
              </a:rPr>
              <a:t>bileşenleri</a:t>
            </a:r>
            <a:r>
              <a:rPr lang="tr-TR" dirty="0">
                <a:latin typeface="Times New Roman" panose="02020603050405020304" pitchFamily="18" charset="0"/>
                <a:cs typeface="Times New Roman" panose="02020603050405020304" pitchFamily="18" charset="0"/>
              </a:rPr>
              <a:t> ise yine top- </a:t>
            </a:r>
            <a:r>
              <a:rPr lang="tr-TR" dirty="0" err="1">
                <a:latin typeface="Times New Roman" panose="02020603050405020304" pitchFamily="18" charset="0"/>
                <a:cs typeface="Times New Roman" panose="02020603050405020304" pitchFamily="18" charset="0"/>
              </a:rPr>
              <a:t>lumsal</a:t>
            </a:r>
            <a:r>
              <a:rPr lang="tr-TR" dirty="0">
                <a:latin typeface="Times New Roman" panose="02020603050405020304" pitchFamily="18" charset="0"/>
                <a:cs typeface="Times New Roman" panose="02020603050405020304" pitchFamily="18" charset="0"/>
              </a:rPr>
              <a:t> yapılardır. </a:t>
            </a:r>
          </a:p>
          <a:p>
            <a:endParaRPr lang="tr-TR" dirty="0"/>
          </a:p>
        </p:txBody>
      </p:sp>
      <p:sp>
        <p:nvSpPr>
          <p:cNvPr id="4" name="Alt Bilgi Yer Tutucusu 3">
            <a:extLst>
              <a:ext uri="{FF2B5EF4-FFF2-40B4-BE49-F238E27FC236}">
                <a16:creationId xmlns:a16="http://schemas.microsoft.com/office/drawing/2014/main" id="{FD3D430E-9A78-0047-8ED4-E4D0A02D727D}"/>
              </a:ext>
            </a:extLst>
          </p:cNvPr>
          <p:cNvSpPr>
            <a:spLocks noGrp="1"/>
          </p:cNvSpPr>
          <p:nvPr>
            <p:ph type="ftr" sz="quarter" idx="11"/>
          </p:nvPr>
        </p:nvSpPr>
        <p:spPr/>
        <p:txBody>
          <a:bodyPr/>
          <a:lstStyle/>
          <a:p>
            <a:r>
              <a:rPr lang="tr-TR"/>
              <a:t>A. Gökhan YAŞA</a:t>
            </a:r>
          </a:p>
        </p:txBody>
      </p:sp>
    </p:spTree>
    <p:extLst>
      <p:ext uri="{BB962C8B-B14F-4D97-AF65-F5344CB8AC3E}">
        <p14:creationId xmlns:p14="http://schemas.microsoft.com/office/powerpoint/2010/main" val="16594983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BD61CF2-FEE2-F84F-A5B6-B9245966AAC8}"/>
              </a:ext>
            </a:extLst>
          </p:cNvPr>
          <p:cNvSpPr>
            <a:spLocks noGrp="1"/>
          </p:cNvSpPr>
          <p:nvPr>
            <p:ph type="title"/>
          </p:nvPr>
        </p:nvSpPr>
        <p:spPr/>
        <p:txBody>
          <a:bodyPr/>
          <a:lstStyle/>
          <a:p>
            <a:pPr algn="ctr"/>
            <a:r>
              <a:rPr lang="tr-TR" dirty="0">
                <a:latin typeface="Times New Roman" panose="02020603050405020304" pitchFamily="18" charset="0"/>
                <a:cs typeface="Times New Roman" panose="02020603050405020304" pitchFamily="18" charset="0"/>
              </a:rPr>
              <a:t>Çatışma Kuramı</a:t>
            </a:r>
            <a:endParaRPr lang="tr-TR" dirty="0"/>
          </a:p>
        </p:txBody>
      </p:sp>
      <p:sp>
        <p:nvSpPr>
          <p:cNvPr id="3" name="İçerik Yer Tutucusu 2">
            <a:extLst>
              <a:ext uri="{FF2B5EF4-FFF2-40B4-BE49-F238E27FC236}">
                <a16:creationId xmlns:a16="http://schemas.microsoft.com/office/drawing/2014/main" id="{FBE82E51-BA49-4943-95D4-5C4661C1FF44}"/>
              </a:ext>
            </a:extLst>
          </p:cNvPr>
          <p:cNvSpPr>
            <a:spLocks noGrp="1"/>
          </p:cNvSpPr>
          <p:nvPr>
            <p:ph idx="1"/>
          </p:nvPr>
        </p:nvSpPr>
        <p:spPr/>
        <p:txBody>
          <a:bodyPr/>
          <a:lstStyle/>
          <a:p>
            <a:r>
              <a:rPr lang="tr-TR" dirty="0" err="1">
                <a:latin typeface="Times New Roman" panose="02020603050405020304" pitchFamily="18" charset="0"/>
                <a:cs typeface="Times New Roman" panose="02020603050405020304" pitchFamily="18" charset="0"/>
              </a:rPr>
              <a:t>Çatışma</a:t>
            </a:r>
            <a:r>
              <a:rPr lang="tr-TR" dirty="0">
                <a:latin typeface="Times New Roman" panose="02020603050405020304" pitchFamily="18" charset="0"/>
                <a:cs typeface="Times New Roman" panose="02020603050405020304" pitchFamily="18" charset="0"/>
              </a:rPr>
              <a:t>, toplumsal yapının </a:t>
            </a:r>
            <a:r>
              <a:rPr lang="tr-TR" dirty="0" err="1">
                <a:latin typeface="Times New Roman" panose="02020603050405020304" pitchFamily="18" charset="0"/>
                <a:cs typeface="Times New Roman" panose="02020603050405020304" pitchFamily="18" charset="0"/>
              </a:rPr>
              <a:t>oluşumu</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birleşimi</a:t>
            </a:r>
            <a:r>
              <a:rPr lang="tr-TR" dirty="0">
                <a:latin typeface="Times New Roman" panose="02020603050405020304" pitchFamily="18" charset="0"/>
                <a:cs typeface="Times New Roman" panose="02020603050405020304" pitchFamily="18" charset="0"/>
              </a:rPr>
              <a:t> ve korunması </a:t>
            </a:r>
            <a:r>
              <a:rPr lang="tr-TR" dirty="0" err="1">
                <a:latin typeface="Times New Roman" panose="02020603050405020304" pitchFamily="18" charset="0"/>
                <a:cs typeface="Times New Roman" panose="02020603050405020304" pitchFamily="18" charset="0"/>
              </a:rPr>
              <a:t>açısından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arac</a:t>
            </a:r>
            <a:r>
              <a:rPr lang="tr-TR" dirty="0">
                <a:latin typeface="Times New Roman" panose="02020603050405020304" pitchFamily="18" charset="0"/>
                <a:cs typeface="Times New Roman" panose="02020603050405020304" pitchFamily="18" charset="0"/>
              </a:rPr>
              <a:t>̧ olabilecek bir </a:t>
            </a:r>
            <a:r>
              <a:rPr lang="tr-TR" dirty="0" err="1">
                <a:latin typeface="Times New Roman" panose="02020603050405020304" pitchFamily="18" charset="0"/>
                <a:cs typeface="Times New Roman" panose="02020603050405020304" pitchFamily="18" charset="0"/>
              </a:rPr>
              <a:t>süreçtir</a:t>
            </a:r>
            <a:r>
              <a:rPr lang="tr-TR" dirty="0">
                <a:latin typeface="Times New Roman" panose="02020603050405020304" pitchFamily="18" charset="0"/>
                <a:cs typeface="Times New Roman" panose="02020603050405020304" pitchFamily="18" charset="0"/>
              </a:rPr>
              <a:t>. Grup </a:t>
            </a:r>
            <a:r>
              <a:rPr lang="tr-TR" dirty="0" err="1">
                <a:latin typeface="Times New Roman" panose="02020603050405020304" pitchFamily="18" charset="0"/>
                <a:cs typeface="Times New Roman" panose="02020603050405020304" pitchFamily="18" charset="0"/>
              </a:rPr>
              <a:t>içi</a:t>
            </a:r>
            <a:r>
              <a:rPr lang="tr-TR" dirty="0">
                <a:latin typeface="Times New Roman" panose="02020603050405020304" pitchFamily="18" charset="0"/>
                <a:cs typeface="Times New Roman" panose="02020603050405020304" pitchFamily="18" charset="0"/>
              </a:rPr>
              <a:t> ve gruplar arası sınırların belirlenmesi ve korunmasını olanaklı kılar.</a:t>
            </a:r>
          </a:p>
          <a:p>
            <a:r>
              <a:rPr lang="tr-TR" dirty="0" err="1">
                <a:latin typeface="Times New Roman" panose="02020603050405020304" pitchFamily="18" charset="0"/>
                <a:cs typeface="Times New Roman" panose="02020603050405020304" pitchFamily="18" charset="0"/>
              </a:rPr>
              <a:t>Çatışma</a:t>
            </a:r>
            <a:r>
              <a:rPr lang="tr-TR" dirty="0">
                <a:latin typeface="Times New Roman" panose="02020603050405020304" pitchFamily="18" charset="0"/>
                <a:cs typeface="Times New Roman" panose="02020603050405020304" pitchFamily="18" charset="0"/>
              </a:rPr>
              <a:t> kuramcılarına </a:t>
            </a:r>
            <a:r>
              <a:rPr lang="tr-TR" dirty="0" err="1">
                <a:latin typeface="Times New Roman" panose="02020603050405020304" pitchFamily="18" charset="0"/>
                <a:cs typeface="Times New Roman" panose="02020603050405020304" pitchFamily="18" charset="0"/>
              </a:rPr>
              <a:t>göre</a:t>
            </a:r>
            <a:r>
              <a:rPr lang="tr-TR" dirty="0">
                <a:latin typeface="Times New Roman" panose="02020603050405020304" pitchFamily="18" charset="0"/>
                <a:cs typeface="Times New Roman" panose="02020603050405020304" pitchFamily="18" charset="0"/>
              </a:rPr>
              <a:t> insan toplumları </a:t>
            </a:r>
            <a:r>
              <a:rPr lang="tr-TR" dirty="0" err="1">
                <a:latin typeface="Times New Roman" panose="02020603050405020304" pitchFamily="18" charset="0"/>
                <a:cs typeface="Times New Roman" panose="02020603050405020304" pitchFamily="18" charset="0"/>
              </a:rPr>
              <a:t>düzenli</a:t>
            </a:r>
            <a:r>
              <a:rPr lang="tr-TR" dirty="0">
                <a:latin typeface="Times New Roman" panose="02020603050405020304" pitchFamily="18" charset="0"/>
                <a:cs typeface="Times New Roman" panose="02020603050405020304" pitchFamily="18" charset="0"/>
              </a:rPr>
              <a:t> ve sistemli bir </a:t>
            </a:r>
            <a:r>
              <a:rPr lang="tr-TR" dirty="0" err="1">
                <a:latin typeface="Times New Roman" panose="02020603050405020304" pitchFamily="18" charset="0"/>
                <a:cs typeface="Times New Roman" panose="02020603050405020304" pitchFamily="18" charset="0"/>
              </a:rPr>
              <a:t>biçimde</a:t>
            </a:r>
            <a:r>
              <a:rPr lang="tr-TR" dirty="0">
                <a:latin typeface="Times New Roman" panose="02020603050405020304" pitchFamily="18" charset="0"/>
                <a:cs typeface="Times New Roman" panose="02020603050405020304" pitchFamily="18" charset="0"/>
              </a:rPr>
              <a:t> var olan, </a:t>
            </a:r>
            <a:r>
              <a:rPr lang="tr-TR" dirty="0" err="1">
                <a:latin typeface="Times New Roman" panose="02020603050405020304" pitchFamily="18" charset="0"/>
                <a:cs typeface="Times New Roman" panose="02020603050405020304" pitchFamily="18" charset="0"/>
              </a:rPr>
              <a:t>paylaşılan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değer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inanc</a:t>
            </a:r>
            <a:r>
              <a:rPr lang="tr-TR" dirty="0">
                <a:latin typeface="Times New Roman" panose="02020603050405020304" pitchFamily="18" charset="0"/>
                <a:cs typeface="Times New Roman" panose="02020603050405020304" pitchFamily="18" charset="0"/>
              </a:rPr>
              <a:t>̧ ve </a:t>
            </a:r>
            <a:r>
              <a:rPr lang="tr-TR" dirty="0" err="1">
                <a:latin typeface="Times New Roman" panose="02020603050405020304" pitchFamily="18" charset="0"/>
                <a:cs typeface="Times New Roman" panose="02020603050405020304" pitchFamily="18" charset="0"/>
              </a:rPr>
              <a:t>çıkarlardan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oluşmus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düzenli</a:t>
            </a:r>
            <a:r>
              <a:rPr lang="tr-TR" dirty="0">
                <a:latin typeface="Times New Roman" panose="02020603050405020304" pitchFamily="18" charset="0"/>
                <a:cs typeface="Times New Roman" panose="02020603050405020304" pitchFamily="18" charset="0"/>
              </a:rPr>
              <a:t> bir yapıya sahip </a:t>
            </a:r>
            <a:r>
              <a:rPr lang="tr-TR" dirty="0" err="1">
                <a:latin typeface="Times New Roman" panose="02020603050405020304" pitchFamily="18" charset="0"/>
                <a:cs typeface="Times New Roman" panose="02020603050405020304" pitchFamily="18" charset="0"/>
              </a:rPr>
              <a:t>değildir</a:t>
            </a:r>
            <a:r>
              <a:rPr lang="tr-TR" dirty="0">
                <a:latin typeface="Times New Roman" panose="02020603050405020304" pitchFamily="18" charset="0"/>
                <a:cs typeface="Times New Roman" panose="02020603050405020304" pitchFamily="18" charset="0"/>
              </a:rPr>
              <a:t>. </a:t>
            </a:r>
          </a:p>
          <a:p>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Coser</a:t>
            </a:r>
            <a:r>
              <a:rPr lang="tr-TR" dirty="0">
                <a:latin typeface="Times New Roman" panose="02020603050405020304" pitchFamily="18" charset="0"/>
                <a:cs typeface="Times New Roman" panose="02020603050405020304" pitchFamily="18" charset="0"/>
              </a:rPr>
              <a:t>, yapısal </a:t>
            </a:r>
            <a:r>
              <a:rPr lang="tr-TR" dirty="0" err="1">
                <a:latin typeface="Times New Roman" panose="02020603050405020304" pitchFamily="18" charset="0"/>
                <a:cs typeface="Times New Roman" panose="02020603050405020304" pitchFamily="18" charset="0"/>
              </a:rPr>
              <a:t>fonksiyonalist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geleneğe</a:t>
            </a:r>
            <a:r>
              <a:rPr lang="tr-TR" dirty="0">
                <a:latin typeface="Times New Roman" panose="02020603050405020304" pitchFamily="18" charset="0"/>
                <a:cs typeface="Times New Roman" panose="02020603050405020304" pitchFamily="18" charset="0"/>
              </a:rPr>
              <a:t> sıkıca </a:t>
            </a:r>
            <a:r>
              <a:rPr lang="tr-TR" dirty="0" err="1">
                <a:latin typeface="Times New Roman" panose="02020603050405020304" pitchFamily="18" charset="0"/>
                <a:cs typeface="Times New Roman" panose="02020603050405020304" pitchFamily="18" charset="0"/>
              </a:rPr>
              <a:t>bağlı</a:t>
            </a:r>
            <a:r>
              <a:rPr lang="tr-TR" dirty="0">
                <a:latin typeface="Times New Roman" panose="02020603050405020304" pitchFamily="18" charset="0"/>
                <a:cs typeface="Times New Roman" panose="02020603050405020304" pitchFamily="18" charset="0"/>
              </a:rPr>
              <a:t> kalmakla beraber, </a:t>
            </a:r>
            <a:r>
              <a:rPr lang="tr-TR" dirty="0" err="1">
                <a:latin typeface="Times New Roman" panose="02020603050405020304" pitchFamily="18" charset="0"/>
                <a:cs typeface="Times New Roman" panose="02020603050405020304" pitchFamily="18" charset="0"/>
              </a:rPr>
              <a:t>çatışmanın</a:t>
            </a:r>
            <a:r>
              <a:rPr lang="tr-TR" dirty="0">
                <a:latin typeface="Times New Roman" panose="02020603050405020304" pitchFamily="18" charset="0"/>
                <a:cs typeface="Times New Roman" panose="02020603050405020304" pitchFamily="18" charset="0"/>
              </a:rPr>
              <a:t>, iktidarla </a:t>
            </a:r>
            <a:r>
              <a:rPr lang="tr-TR" dirty="0" err="1">
                <a:latin typeface="Times New Roman" panose="02020603050405020304" pitchFamily="18" charset="0"/>
                <a:cs typeface="Times New Roman" panose="02020603050405020304" pitchFamily="18" charset="0"/>
              </a:rPr>
              <a:t>çatışma</a:t>
            </a:r>
            <a:r>
              <a:rPr lang="tr-TR" dirty="0">
                <a:latin typeface="Times New Roman" panose="02020603050405020304" pitchFamily="18" charset="0"/>
                <a:cs typeface="Times New Roman" panose="02020603050405020304" pitchFamily="18" charset="0"/>
              </a:rPr>
              <a:t> grupları arasında denge </a:t>
            </a:r>
            <a:r>
              <a:rPr lang="tr-TR" dirty="0" err="1">
                <a:latin typeface="Times New Roman" panose="02020603050405020304" pitchFamily="18" charset="0"/>
                <a:cs typeface="Times New Roman" panose="02020603050405020304" pitchFamily="18" charset="0"/>
              </a:rPr>
              <a:t>sağlayarak</a:t>
            </a:r>
            <a:r>
              <a:rPr lang="tr-TR" dirty="0">
                <a:latin typeface="Times New Roman" panose="02020603050405020304" pitchFamily="18" charset="0"/>
                <a:cs typeface="Times New Roman" panose="02020603050405020304" pitchFamily="18" charset="0"/>
              </a:rPr>
              <a:t> toplumun korunmasının bir aracı </a:t>
            </a:r>
            <a:r>
              <a:rPr lang="tr-TR" dirty="0" err="1">
                <a:latin typeface="Times New Roman" panose="02020603050405020304" pitchFamily="18" charset="0"/>
                <a:cs typeface="Times New Roman" panose="02020603050405020304" pitchFamily="18" charset="0"/>
              </a:rPr>
              <a:t>olabileceğini</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göstermiştir</a:t>
            </a:r>
            <a:r>
              <a:rPr lang="tr-TR" dirty="0">
                <a:latin typeface="Times New Roman" panose="02020603050405020304" pitchFamily="18" charset="0"/>
                <a:cs typeface="Times New Roman" panose="02020603050405020304" pitchFamily="18" charset="0"/>
              </a:rPr>
              <a:t> (Poloma, 1993: 108). </a:t>
            </a:r>
          </a:p>
          <a:p>
            <a:endParaRPr lang="tr-TR" dirty="0"/>
          </a:p>
          <a:p>
            <a:endParaRPr lang="tr-TR" dirty="0"/>
          </a:p>
        </p:txBody>
      </p:sp>
      <p:sp>
        <p:nvSpPr>
          <p:cNvPr id="4" name="Alt Bilgi Yer Tutucusu 3">
            <a:extLst>
              <a:ext uri="{FF2B5EF4-FFF2-40B4-BE49-F238E27FC236}">
                <a16:creationId xmlns:a16="http://schemas.microsoft.com/office/drawing/2014/main" id="{AE231EAB-5786-BF49-90C3-A3F5FD494FA6}"/>
              </a:ext>
            </a:extLst>
          </p:cNvPr>
          <p:cNvSpPr>
            <a:spLocks noGrp="1"/>
          </p:cNvSpPr>
          <p:nvPr>
            <p:ph type="ftr" sz="quarter" idx="11"/>
          </p:nvPr>
        </p:nvSpPr>
        <p:spPr/>
        <p:txBody>
          <a:bodyPr/>
          <a:lstStyle/>
          <a:p>
            <a:r>
              <a:rPr lang="tr-TR"/>
              <a:t>A. Gökhan YAŞA</a:t>
            </a:r>
          </a:p>
        </p:txBody>
      </p:sp>
    </p:spTree>
    <p:extLst>
      <p:ext uri="{BB962C8B-B14F-4D97-AF65-F5344CB8AC3E}">
        <p14:creationId xmlns:p14="http://schemas.microsoft.com/office/powerpoint/2010/main" val="22592314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6D99CD4-D456-7745-B537-4FD51C129BB5}"/>
              </a:ext>
            </a:extLst>
          </p:cNvPr>
          <p:cNvSpPr>
            <a:spLocks noGrp="1"/>
          </p:cNvSpPr>
          <p:nvPr>
            <p:ph type="title"/>
          </p:nvPr>
        </p:nvSpPr>
        <p:spPr/>
        <p:txBody>
          <a:bodyPr/>
          <a:lstStyle/>
          <a:p>
            <a:pPr algn="ctr"/>
            <a:r>
              <a:rPr lang="tr-TR" dirty="0">
                <a:latin typeface="Times New Roman" panose="02020603050405020304" pitchFamily="18" charset="0"/>
                <a:cs typeface="Times New Roman" panose="02020603050405020304" pitchFamily="18" charset="0"/>
              </a:rPr>
              <a:t>Çatışma Kuramı</a:t>
            </a:r>
          </a:p>
        </p:txBody>
      </p:sp>
      <p:sp>
        <p:nvSpPr>
          <p:cNvPr id="3" name="İçerik Yer Tutucusu 2">
            <a:extLst>
              <a:ext uri="{FF2B5EF4-FFF2-40B4-BE49-F238E27FC236}">
                <a16:creationId xmlns:a16="http://schemas.microsoft.com/office/drawing/2014/main" id="{0BF73751-9567-FD48-B9FC-BD4C99763AAF}"/>
              </a:ext>
            </a:extLst>
          </p:cNvPr>
          <p:cNvSpPr>
            <a:spLocks noGrp="1"/>
          </p:cNvSpPr>
          <p:nvPr>
            <p:ph idx="1"/>
          </p:nvPr>
        </p:nvSpPr>
        <p:spPr/>
        <p:txBody>
          <a:bodyPr/>
          <a:lstStyle/>
          <a:p>
            <a:r>
              <a:rPr lang="tr-TR" dirty="0" err="1">
                <a:latin typeface="Times New Roman" panose="02020603050405020304" pitchFamily="18" charset="0"/>
                <a:cs typeface="Times New Roman" panose="02020603050405020304" pitchFamily="18" charset="0"/>
              </a:rPr>
              <a:t>Çatışma</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yaklaşımı</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içinde</a:t>
            </a:r>
            <a:r>
              <a:rPr lang="tr-TR" dirty="0">
                <a:latin typeface="Times New Roman" panose="02020603050405020304" pitchFamily="18" charset="0"/>
                <a:cs typeface="Times New Roman" panose="02020603050405020304" pitchFamily="18" charset="0"/>
              </a:rPr>
              <a:t> en bilineni Marksist </a:t>
            </a:r>
            <a:r>
              <a:rPr lang="tr-TR" dirty="0" err="1">
                <a:latin typeface="Times New Roman" panose="02020603050405020304" pitchFamily="18" charset="0"/>
                <a:cs typeface="Times New Roman" panose="02020603050405020304" pitchFamily="18" charset="0"/>
              </a:rPr>
              <a:t>yaklaşımdır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Marx’a</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göre</a:t>
            </a:r>
            <a:r>
              <a:rPr lang="tr-TR" dirty="0">
                <a:latin typeface="Times New Roman" panose="02020603050405020304" pitchFamily="18" charset="0"/>
                <a:cs typeface="Times New Roman" panose="02020603050405020304" pitchFamily="18" charset="0"/>
              </a:rPr>
              <a:t> insanlık tarihi, bir </a:t>
            </a:r>
            <a:r>
              <a:rPr lang="tr-TR" dirty="0" err="1">
                <a:latin typeface="Times New Roman" panose="02020603050405020304" pitchFamily="18" charset="0"/>
                <a:cs typeface="Times New Roman" panose="02020603050405020304" pitchFamily="18" charset="0"/>
              </a:rPr>
              <a:t>şeylere</a:t>
            </a:r>
            <a:r>
              <a:rPr lang="tr-TR" dirty="0">
                <a:latin typeface="Times New Roman" panose="02020603050405020304" pitchFamily="18" charset="0"/>
                <a:cs typeface="Times New Roman" panose="02020603050405020304" pitchFamily="18" charset="0"/>
              </a:rPr>
              <a:t> sahip olanlarla olmayanlar arasındaki bir sınıf </a:t>
            </a:r>
            <a:r>
              <a:rPr lang="tr-TR" dirty="0" err="1">
                <a:latin typeface="Times New Roman" panose="02020603050405020304" pitchFamily="18" charset="0"/>
                <a:cs typeface="Times New Roman" panose="02020603050405020304" pitchFamily="18" charset="0"/>
              </a:rPr>
              <a:t>mücadelesidir</a:t>
            </a:r>
            <a:r>
              <a:rPr lang="tr-TR" dirty="0">
                <a:latin typeface="Times New Roman" panose="02020603050405020304" pitchFamily="18" charset="0"/>
                <a:cs typeface="Times New Roman" panose="02020603050405020304" pitchFamily="18" charset="0"/>
              </a:rPr>
              <a:t>. </a:t>
            </a:r>
          </a:p>
          <a:p>
            <a:r>
              <a:rPr lang="tr-TR" dirty="0" err="1">
                <a:latin typeface="Times New Roman" panose="02020603050405020304" pitchFamily="18" charset="0"/>
                <a:cs typeface="Times New Roman" panose="02020603050405020304" pitchFamily="18" charset="0"/>
              </a:rPr>
              <a:t>Marx’a</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göre</a:t>
            </a:r>
            <a:r>
              <a:rPr lang="tr-TR" dirty="0">
                <a:latin typeface="Times New Roman" panose="02020603050405020304" pitchFamily="18" charset="0"/>
                <a:cs typeface="Times New Roman" panose="02020603050405020304" pitchFamily="18" charset="0"/>
              </a:rPr>
              <a:t> bir toplumun en </a:t>
            </a:r>
            <a:r>
              <a:rPr lang="tr-TR" dirty="0" err="1">
                <a:latin typeface="Times New Roman" panose="02020603050405020304" pitchFamily="18" charset="0"/>
                <a:cs typeface="Times New Roman" panose="02020603050405020304" pitchFamily="18" charset="0"/>
              </a:rPr>
              <a:t>önemli</a:t>
            </a:r>
            <a:r>
              <a:rPr lang="tr-TR" dirty="0">
                <a:latin typeface="Times New Roman" panose="02020603050405020304" pitchFamily="18" charset="0"/>
                <a:cs typeface="Times New Roman" panose="02020603050405020304" pitchFamily="18" charset="0"/>
              </a:rPr>
              <a:t> unsuru ekonomik sistem veya kendi deyimiyle </a:t>
            </a:r>
            <a:r>
              <a:rPr lang="tr-TR" dirty="0" err="1">
                <a:latin typeface="Times New Roman" panose="02020603050405020304" pitchFamily="18" charset="0"/>
                <a:cs typeface="Times New Roman" panose="02020603050405020304" pitchFamily="18" charset="0"/>
              </a:rPr>
              <a:t>üretimdir</a:t>
            </a:r>
            <a:r>
              <a:rPr lang="tr-TR" dirty="0">
                <a:latin typeface="Times New Roman" panose="02020603050405020304" pitchFamily="18" charset="0"/>
                <a:cs typeface="Times New Roman" panose="02020603050405020304" pitchFamily="18" charset="0"/>
              </a:rPr>
              <a:t>. Bir toplumdaki </a:t>
            </a:r>
            <a:r>
              <a:rPr lang="tr-TR" dirty="0" err="1">
                <a:latin typeface="Times New Roman" panose="02020603050405020304" pitchFamily="18" charset="0"/>
                <a:cs typeface="Times New Roman" panose="02020603050405020304" pitchFamily="18" charset="0"/>
              </a:rPr>
              <a:t>bütün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zenginliğin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dağılımını</a:t>
            </a:r>
            <a:r>
              <a:rPr lang="tr-TR" dirty="0">
                <a:latin typeface="Times New Roman" panose="02020603050405020304" pitchFamily="18" charset="0"/>
                <a:cs typeface="Times New Roman" panose="02020603050405020304" pitchFamily="18" charset="0"/>
              </a:rPr>
              <a:t> bu alt yapı </a:t>
            </a:r>
            <a:r>
              <a:rPr lang="tr-TR" dirty="0" err="1">
                <a:latin typeface="Times New Roman" panose="02020603050405020304" pitchFamily="18" charset="0"/>
                <a:cs typeface="Times New Roman" panose="02020603050405020304" pitchFamily="18" charset="0"/>
              </a:rPr>
              <a:t>oluşturur</a:t>
            </a:r>
            <a:r>
              <a:rPr lang="tr-TR" dirty="0">
                <a:latin typeface="Times New Roman" panose="02020603050405020304" pitchFamily="18" charset="0"/>
                <a:cs typeface="Times New Roman" panose="02020603050405020304" pitchFamily="18" charset="0"/>
              </a:rPr>
              <a:t>. </a:t>
            </a:r>
          </a:p>
          <a:p>
            <a:r>
              <a:rPr lang="tr-TR" dirty="0" err="1">
                <a:latin typeface="Times New Roman" panose="02020603050405020304" pitchFamily="18" charset="0"/>
                <a:cs typeface="Times New Roman" panose="02020603050405020304" pitchFamily="18" charset="0"/>
              </a:rPr>
              <a:t>Üretim</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biçimi</a:t>
            </a:r>
            <a:r>
              <a:rPr lang="tr-TR" dirty="0">
                <a:latin typeface="Times New Roman" panose="02020603050405020304" pitchFamily="18" charset="0"/>
                <a:cs typeface="Times New Roman" panose="02020603050405020304" pitchFamily="18" charset="0"/>
              </a:rPr>
              <a:t> olan bu alt yapı bir toplumdaki </a:t>
            </a:r>
            <a:r>
              <a:rPr lang="tr-TR" dirty="0" err="1">
                <a:latin typeface="Times New Roman" panose="02020603050405020304" pitchFamily="18" charset="0"/>
                <a:cs typeface="Times New Roman" panose="02020603050405020304" pitchFamily="18" charset="0"/>
              </a:rPr>
              <a:t>bütün</a:t>
            </a:r>
            <a:r>
              <a:rPr lang="tr-TR" dirty="0">
                <a:latin typeface="Times New Roman" panose="02020603050405020304" pitchFamily="18" charset="0"/>
                <a:cs typeface="Times New Roman" panose="02020603050405020304" pitchFamily="18" charset="0"/>
              </a:rPr>
              <a:t> sosyal ve </a:t>
            </a:r>
            <a:r>
              <a:rPr lang="tr-TR" dirty="0" err="1">
                <a:latin typeface="Times New Roman" panose="02020603050405020304" pitchFamily="18" charset="0"/>
                <a:cs typeface="Times New Roman" panose="02020603050405020304" pitchFamily="18" charset="0"/>
              </a:rPr>
              <a:t>kültürel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şartları</a:t>
            </a:r>
            <a:r>
              <a:rPr lang="tr-TR" dirty="0">
                <a:latin typeface="Times New Roman" panose="02020603050405020304" pitchFamily="18" charset="0"/>
                <a:cs typeface="Times New Roman" panose="02020603050405020304" pitchFamily="18" charset="0"/>
              </a:rPr>
              <a:t> etkileyen ve </a:t>
            </a:r>
            <a:r>
              <a:rPr lang="tr-TR" dirty="0" err="1">
                <a:latin typeface="Times New Roman" panose="02020603050405020304" pitchFamily="18" charset="0"/>
                <a:cs typeface="Times New Roman" panose="02020603050405020304" pitchFamily="18" charset="0"/>
              </a:rPr>
              <a:t>değiştiren</a:t>
            </a:r>
            <a:r>
              <a:rPr lang="tr-TR" dirty="0">
                <a:latin typeface="Times New Roman" panose="02020603050405020304" pitchFamily="18" charset="0"/>
                <a:cs typeface="Times New Roman" panose="02020603050405020304" pitchFamily="18" charset="0"/>
              </a:rPr>
              <a:t> temel bir unsurdur. Bir toplumun </a:t>
            </a:r>
            <a:r>
              <a:rPr lang="tr-TR" dirty="0" err="1">
                <a:latin typeface="Times New Roman" panose="02020603050405020304" pitchFamily="18" charset="0"/>
                <a:cs typeface="Times New Roman" panose="02020603050405020304" pitchFamily="18" charset="0"/>
              </a:rPr>
              <a:t>üst</a:t>
            </a:r>
            <a:r>
              <a:rPr lang="tr-TR" dirty="0">
                <a:latin typeface="Times New Roman" panose="02020603050405020304" pitchFamily="18" charset="0"/>
                <a:cs typeface="Times New Roman" panose="02020603050405020304" pitchFamily="18" charset="0"/>
              </a:rPr>
              <a:t> yapısını </a:t>
            </a:r>
            <a:r>
              <a:rPr lang="tr-TR" dirty="0" err="1">
                <a:latin typeface="Times New Roman" panose="02020603050405020304" pitchFamily="18" charset="0"/>
                <a:cs typeface="Times New Roman" panose="02020603050405020304" pitchFamily="18" charset="0"/>
              </a:rPr>
              <a:t>oluşturan</a:t>
            </a:r>
            <a:r>
              <a:rPr lang="tr-TR" dirty="0">
                <a:latin typeface="Times New Roman" panose="02020603050405020304" pitchFamily="18" charset="0"/>
                <a:cs typeface="Times New Roman" panose="02020603050405020304" pitchFamily="18" charset="0"/>
              </a:rPr>
              <a:t> politika, </a:t>
            </a:r>
            <a:r>
              <a:rPr lang="tr-TR" dirty="0" err="1">
                <a:latin typeface="Times New Roman" panose="02020603050405020304" pitchFamily="18" charset="0"/>
                <a:cs typeface="Times New Roman" panose="02020603050405020304" pitchFamily="18" charset="0"/>
              </a:rPr>
              <a:t>eğitim</a:t>
            </a:r>
            <a:r>
              <a:rPr lang="tr-TR" dirty="0">
                <a:latin typeface="Times New Roman" panose="02020603050405020304" pitchFamily="18" charset="0"/>
                <a:cs typeface="Times New Roman" panose="02020603050405020304" pitchFamily="18" charset="0"/>
              </a:rPr>
              <a:t>, hukuk, din, aile ve evlilik ise bu alt yapıya </a:t>
            </a:r>
            <a:r>
              <a:rPr lang="tr-TR" dirty="0" err="1">
                <a:latin typeface="Times New Roman" panose="02020603050405020304" pitchFamily="18" charset="0"/>
                <a:cs typeface="Times New Roman" panose="02020603050405020304" pitchFamily="18" charset="0"/>
              </a:rPr>
              <a:t>bağlı</a:t>
            </a:r>
            <a:r>
              <a:rPr lang="tr-TR" dirty="0">
                <a:latin typeface="Times New Roman" panose="02020603050405020304" pitchFamily="18" charset="0"/>
                <a:cs typeface="Times New Roman" panose="02020603050405020304" pitchFamily="18" charset="0"/>
              </a:rPr>
              <a:t> olarak </a:t>
            </a:r>
            <a:r>
              <a:rPr lang="tr-TR" dirty="0" err="1">
                <a:latin typeface="Times New Roman" panose="02020603050405020304" pitchFamily="18" charset="0"/>
                <a:cs typeface="Times New Roman" panose="02020603050405020304" pitchFamily="18" charset="0"/>
              </a:rPr>
              <a:t>değişir</a:t>
            </a:r>
            <a:r>
              <a:rPr lang="tr-TR" dirty="0">
                <a:latin typeface="Times New Roman" panose="02020603050405020304" pitchFamily="18" charset="0"/>
                <a:cs typeface="Times New Roman" panose="02020603050405020304" pitchFamily="18" charset="0"/>
              </a:rPr>
              <a:t> veya ondan temellenir. </a:t>
            </a:r>
          </a:p>
          <a:p>
            <a:endParaRPr lang="tr-TR" dirty="0"/>
          </a:p>
        </p:txBody>
      </p:sp>
      <p:sp>
        <p:nvSpPr>
          <p:cNvPr id="4" name="Alt Bilgi Yer Tutucusu 3">
            <a:extLst>
              <a:ext uri="{FF2B5EF4-FFF2-40B4-BE49-F238E27FC236}">
                <a16:creationId xmlns:a16="http://schemas.microsoft.com/office/drawing/2014/main" id="{64CF675F-D6A9-464A-95F3-516DC80A2892}"/>
              </a:ext>
            </a:extLst>
          </p:cNvPr>
          <p:cNvSpPr>
            <a:spLocks noGrp="1"/>
          </p:cNvSpPr>
          <p:nvPr>
            <p:ph type="ftr" sz="quarter" idx="11"/>
          </p:nvPr>
        </p:nvSpPr>
        <p:spPr/>
        <p:txBody>
          <a:bodyPr/>
          <a:lstStyle/>
          <a:p>
            <a:r>
              <a:rPr lang="tr-TR"/>
              <a:t>A. Gökhan YAŞA</a:t>
            </a:r>
          </a:p>
        </p:txBody>
      </p:sp>
    </p:spTree>
    <p:extLst>
      <p:ext uri="{BB962C8B-B14F-4D97-AF65-F5344CB8AC3E}">
        <p14:creationId xmlns:p14="http://schemas.microsoft.com/office/powerpoint/2010/main" val="36146273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2941437-F22C-7F46-804F-8F4A7518EC0F}"/>
              </a:ext>
            </a:extLst>
          </p:cNvPr>
          <p:cNvSpPr>
            <a:spLocks noGrp="1"/>
          </p:cNvSpPr>
          <p:nvPr>
            <p:ph type="title"/>
          </p:nvPr>
        </p:nvSpPr>
        <p:spPr/>
        <p:txBody>
          <a:bodyPr/>
          <a:lstStyle/>
          <a:p>
            <a:pPr algn="ctr"/>
            <a:r>
              <a:rPr lang="tr-TR" dirty="0">
                <a:latin typeface="Times New Roman" panose="02020603050405020304" pitchFamily="18" charset="0"/>
                <a:cs typeface="Times New Roman" panose="02020603050405020304" pitchFamily="18" charset="0"/>
              </a:rPr>
              <a:t>Çatışma Kuramı</a:t>
            </a:r>
          </a:p>
        </p:txBody>
      </p:sp>
      <p:sp>
        <p:nvSpPr>
          <p:cNvPr id="3" name="İçerik Yer Tutucusu 2">
            <a:extLst>
              <a:ext uri="{FF2B5EF4-FFF2-40B4-BE49-F238E27FC236}">
                <a16:creationId xmlns:a16="http://schemas.microsoft.com/office/drawing/2014/main" id="{65C48D4C-A099-EB42-8656-17BD9D716E37}"/>
              </a:ext>
            </a:extLst>
          </p:cNvPr>
          <p:cNvSpPr>
            <a:spLocks noGrp="1"/>
          </p:cNvSpPr>
          <p:nvPr>
            <p:ph idx="1"/>
          </p:nvPr>
        </p:nvSpPr>
        <p:spPr/>
        <p:txBody>
          <a:bodyPr>
            <a:normAutofit fontScale="92500" lnSpcReduction="10000"/>
          </a:bodyPr>
          <a:lstStyle/>
          <a:p>
            <a:r>
              <a:rPr lang="tr-TR" dirty="0" err="1">
                <a:latin typeface="Times New Roman" panose="02020603050405020304" pitchFamily="18" charset="0"/>
                <a:cs typeface="Times New Roman" panose="02020603050405020304" pitchFamily="18" charset="0"/>
              </a:rPr>
              <a:t>Çatışma</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yaklaşımı</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içinde</a:t>
            </a:r>
            <a:r>
              <a:rPr lang="tr-TR" dirty="0">
                <a:latin typeface="Times New Roman" panose="02020603050405020304" pitchFamily="18" charset="0"/>
                <a:cs typeface="Times New Roman" panose="02020603050405020304" pitchFamily="18" charset="0"/>
              </a:rPr>
              <a:t> en bilineni olan </a:t>
            </a:r>
            <a:r>
              <a:rPr lang="tr-TR" dirty="0" err="1">
                <a:latin typeface="Times New Roman" panose="02020603050405020304" pitchFamily="18" charset="0"/>
                <a:cs typeface="Times New Roman" panose="02020603050405020304" pitchFamily="18" charset="0"/>
              </a:rPr>
              <a:t>Marx’ın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yaklaşımına</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yöneltilen</a:t>
            </a:r>
            <a:r>
              <a:rPr lang="tr-TR" dirty="0">
                <a:latin typeface="Times New Roman" panose="02020603050405020304" pitchFamily="18" charset="0"/>
                <a:cs typeface="Times New Roman" panose="02020603050405020304" pitchFamily="18" charset="0"/>
              </a:rPr>
              <a:t> en </a:t>
            </a:r>
            <a:r>
              <a:rPr lang="tr-TR" dirty="0" err="1">
                <a:latin typeface="Times New Roman" panose="02020603050405020304" pitchFamily="18" charset="0"/>
                <a:cs typeface="Times New Roman" panose="02020603050405020304" pitchFamily="18" charset="0"/>
              </a:rPr>
              <a:t>büyük</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eleştiri</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Marx’ın</a:t>
            </a:r>
            <a:r>
              <a:rPr lang="tr-TR" dirty="0">
                <a:latin typeface="Times New Roman" panose="02020603050405020304" pitchFamily="18" charset="0"/>
                <a:cs typeface="Times New Roman" panose="02020603050405020304" pitchFamily="18" charset="0"/>
              </a:rPr>
              <a:t> toplumsal yapının belirleyici unsuru olarak alt yapıya (ekonomik </a:t>
            </a:r>
            <a:r>
              <a:rPr lang="tr-TR" dirty="0" err="1">
                <a:latin typeface="Times New Roman" panose="02020603050405020304" pitchFamily="18" charset="0"/>
                <a:cs typeface="Times New Roman" panose="02020603050405020304" pitchFamily="18" charset="0"/>
              </a:rPr>
              <a:t>ilişkileri</a:t>
            </a:r>
            <a:r>
              <a:rPr lang="tr-TR" dirty="0">
                <a:latin typeface="Times New Roman" panose="02020603050405020304" pitchFamily="18" charset="0"/>
                <a:cs typeface="Times New Roman" panose="02020603050405020304" pitchFamily="18" charset="0"/>
              </a:rPr>
              <a:t>) esas </a:t>
            </a:r>
            <a:r>
              <a:rPr lang="tr-TR" dirty="0" err="1">
                <a:latin typeface="Times New Roman" panose="02020603050405020304" pitchFamily="18" charset="0"/>
                <a:cs typeface="Times New Roman" panose="02020603050405020304" pitchFamily="18" charset="0"/>
              </a:rPr>
              <a:t>önemi</a:t>
            </a:r>
            <a:r>
              <a:rPr lang="tr-TR" dirty="0">
                <a:latin typeface="Times New Roman" panose="02020603050405020304" pitchFamily="18" charset="0"/>
                <a:cs typeface="Times New Roman" panose="02020603050405020304" pitchFamily="18" charset="0"/>
              </a:rPr>
              <a:t> vermesi, siyasal, hukuksal, felsefi, dinsel ve edebi alanları </a:t>
            </a:r>
            <a:r>
              <a:rPr lang="tr-TR" dirty="0" err="1">
                <a:latin typeface="Times New Roman" panose="02020603050405020304" pitchFamily="18" charset="0"/>
                <a:cs typeface="Times New Roman" panose="02020603050405020304" pitchFamily="18" charset="0"/>
              </a:rPr>
              <a:t>içine</a:t>
            </a:r>
            <a:r>
              <a:rPr lang="tr-TR" dirty="0">
                <a:latin typeface="Times New Roman" panose="02020603050405020304" pitchFamily="18" charset="0"/>
                <a:cs typeface="Times New Roman" panose="02020603050405020304" pitchFamily="18" charset="0"/>
              </a:rPr>
              <a:t> alan </a:t>
            </a:r>
            <a:r>
              <a:rPr lang="tr-TR" dirty="0" err="1">
                <a:latin typeface="Times New Roman" panose="02020603050405020304" pitchFamily="18" charset="0"/>
                <a:cs typeface="Times New Roman" panose="02020603050405020304" pitchFamily="18" charset="0"/>
              </a:rPr>
              <a:t>üst</a:t>
            </a:r>
            <a:r>
              <a:rPr lang="tr-TR" dirty="0">
                <a:latin typeface="Times New Roman" panose="02020603050405020304" pitchFamily="18" charset="0"/>
                <a:cs typeface="Times New Roman" panose="02020603050405020304" pitchFamily="18" charset="0"/>
              </a:rPr>
              <a:t> yapıyı ihmal etmesidir. </a:t>
            </a:r>
          </a:p>
          <a:p>
            <a:r>
              <a:rPr lang="tr-TR" dirty="0" err="1">
                <a:latin typeface="Times New Roman" panose="02020603050405020304" pitchFamily="18" charset="0"/>
                <a:cs typeface="Times New Roman" panose="02020603050405020304" pitchFamily="18" charset="0"/>
              </a:rPr>
              <a:t>Marx’ın</a:t>
            </a:r>
            <a:r>
              <a:rPr lang="tr-TR" dirty="0">
                <a:latin typeface="Times New Roman" panose="02020603050405020304" pitchFamily="18" charset="0"/>
                <a:cs typeface="Times New Roman" panose="02020603050405020304" pitchFamily="18" charset="0"/>
              </a:rPr>
              <a:t> sınıf kuramında kapitalist toplumda </a:t>
            </a:r>
            <a:r>
              <a:rPr lang="tr-TR" dirty="0" err="1">
                <a:latin typeface="Times New Roman" panose="02020603050405020304" pitchFamily="18" charset="0"/>
                <a:cs typeface="Times New Roman" panose="02020603050405020304" pitchFamily="18" charset="0"/>
              </a:rPr>
              <a:t>işçi</a:t>
            </a:r>
            <a:r>
              <a:rPr lang="tr-TR" dirty="0">
                <a:latin typeface="Times New Roman" panose="02020603050405020304" pitchFamily="18" charset="0"/>
                <a:cs typeface="Times New Roman" panose="02020603050405020304" pitchFamily="18" charset="0"/>
              </a:rPr>
              <a:t> sınıfının </a:t>
            </a:r>
            <a:r>
              <a:rPr lang="tr-TR" dirty="0" err="1">
                <a:latin typeface="Times New Roman" panose="02020603050405020304" pitchFamily="18" charset="0"/>
                <a:cs typeface="Times New Roman" panose="02020603050405020304" pitchFamily="18" charset="0"/>
              </a:rPr>
              <a:t>gittikçe</a:t>
            </a:r>
            <a:r>
              <a:rPr lang="tr-TR" dirty="0">
                <a:latin typeface="Times New Roman" panose="02020603050405020304" pitchFamily="18" charset="0"/>
                <a:cs typeface="Times New Roman" panose="02020603050405020304" pitchFamily="18" charset="0"/>
              </a:rPr>
              <a:t> daha fazla </a:t>
            </a:r>
            <a:r>
              <a:rPr lang="tr-TR" dirty="0" err="1">
                <a:latin typeface="Times New Roman" panose="02020603050405020304" pitchFamily="18" charset="0"/>
                <a:cs typeface="Times New Roman" panose="02020603050405020304" pitchFamily="18" charset="0"/>
              </a:rPr>
              <a:t>yoksullaşacağı</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yaşam</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koşullarının</a:t>
            </a:r>
            <a:r>
              <a:rPr lang="tr-TR" dirty="0">
                <a:latin typeface="Times New Roman" panose="02020603050405020304" pitchFamily="18" charset="0"/>
                <a:cs typeface="Times New Roman" panose="02020603050405020304" pitchFamily="18" charset="0"/>
              </a:rPr>
              <a:t> daha </a:t>
            </a:r>
            <a:r>
              <a:rPr lang="tr-TR" dirty="0" err="1">
                <a:latin typeface="Times New Roman" panose="02020603050405020304" pitchFamily="18" charset="0"/>
                <a:cs typeface="Times New Roman" panose="02020603050405020304" pitchFamily="18" charset="0"/>
              </a:rPr>
              <a:t>kötu</a:t>
            </a:r>
            <a:r>
              <a:rPr lang="tr-TR" dirty="0">
                <a:latin typeface="Times New Roman" panose="02020603050405020304" pitchFamily="18" charset="0"/>
                <a:cs typeface="Times New Roman" panose="02020603050405020304" pitchFamily="18" charset="0"/>
              </a:rPr>
              <a:t>̈ devrimci </a:t>
            </a:r>
            <a:r>
              <a:rPr lang="tr-TR" dirty="0" err="1">
                <a:latin typeface="Times New Roman" panose="02020603050405020304" pitchFamily="18" charset="0"/>
                <a:cs typeface="Times New Roman" panose="02020603050405020304" pitchFamily="18" charset="0"/>
              </a:rPr>
              <a:t>olacağı</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öngörülmektedir</a:t>
            </a:r>
            <a:r>
              <a:rPr lang="tr-TR" dirty="0">
                <a:latin typeface="Times New Roman" panose="02020603050405020304" pitchFamily="18" charset="0"/>
                <a:cs typeface="Times New Roman" panose="02020603050405020304" pitchFamily="18" charset="0"/>
              </a:rPr>
              <a:t>. </a:t>
            </a:r>
          </a:p>
          <a:p>
            <a:r>
              <a:rPr lang="tr-TR" dirty="0">
                <a:latin typeface="Times New Roman" panose="02020603050405020304" pitchFamily="18" charset="0"/>
                <a:cs typeface="Times New Roman" panose="02020603050405020304" pitchFamily="18" charset="0"/>
              </a:rPr>
              <a:t>20 yy. </a:t>
            </a:r>
            <a:r>
              <a:rPr lang="tr-TR" dirty="0" err="1">
                <a:latin typeface="Times New Roman" panose="02020603050405020304" pitchFamily="18" charset="0"/>
                <a:cs typeface="Times New Roman" panose="02020603050405020304" pitchFamily="18" charset="0"/>
              </a:rPr>
              <a:t>ın</a:t>
            </a:r>
            <a:r>
              <a:rPr lang="tr-TR" dirty="0">
                <a:latin typeface="Times New Roman" panose="02020603050405020304" pitchFamily="18" charset="0"/>
                <a:cs typeface="Times New Roman" panose="02020603050405020304" pitchFamily="18" charset="0"/>
              </a:rPr>
              <a:t> ikinci yarısına </a:t>
            </a:r>
            <a:r>
              <a:rPr lang="tr-TR" dirty="0" err="1">
                <a:latin typeface="Times New Roman" panose="02020603050405020304" pitchFamily="18" charset="0"/>
                <a:cs typeface="Times New Roman" panose="02020603050405020304" pitchFamily="18" charset="0"/>
              </a:rPr>
              <a:t>doğru</a:t>
            </a:r>
            <a:r>
              <a:rPr lang="tr-TR" dirty="0">
                <a:latin typeface="Times New Roman" panose="02020603050405020304" pitchFamily="18" charset="0"/>
                <a:cs typeface="Times New Roman" panose="02020603050405020304" pitchFamily="18" charset="0"/>
              </a:rPr>
              <a:t> kapitalizmin </a:t>
            </a:r>
            <a:r>
              <a:rPr lang="tr-TR" dirty="0" err="1">
                <a:latin typeface="Times New Roman" panose="02020603050405020304" pitchFamily="18" charset="0"/>
                <a:cs typeface="Times New Roman" panose="02020603050405020304" pitchFamily="18" charset="0"/>
              </a:rPr>
              <a:t>geliştiği</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ülkelerde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işçi</a:t>
            </a:r>
            <a:r>
              <a:rPr lang="tr-TR" dirty="0">
                <a:latin typeface="Times New Roman" panose="02020603050405020304" pitchFamily="18" charset="0"/>
                <a:cs typeface="Times New Roman" panose="02020603050405020304" pitchFamily="18" charset="0"/>
              </a:rPr>
              <a:t> sınıfının </a:t>
            </a:r>
            <a:r>
              <a:rPr lang="tr-TR" dirty="0" err="1">
                <a:latin typeface="Times New Roman" panose="02020603050405020304" pitchFamily="18" charset="0"/>
                <a:cs typeface="Times New Roman" panose="02020603050405020304" pitchFamily="18" charset="0"/>
              </a:rPr>
              <a:t>yaşam</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koşulları</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düzelerek</a:t>
            </a:r>
            <a:r>
              <a:rPr lang="tr-TR" dirty="0">
                <a:latin typeface="Times New Roman" panose="02020603050405020304" pitchFamily="18" charset="0"/>
                <a:cs typeface="Times New Roman" panose="02020603050405020304" pitchFamily="18" charset="0"/>
              </a:rPr>
              <a:t> proletarya ile burjuva sınıfı arasındaki </a:t>
            </a:r>
            <a:r>
              <a:rPr lang="tr-TR" dirty="0" err="1">
                <a:latin typeface="Times New Roman" panose="02020603050405020304" pitchFamily="18" charset="0"/>
                <a:cs typeface="Times New Roman" panose="02020603050405020304" pitchFamily="18" charset="0"/>
              </a:rPr>
              <a:t>yaşam</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düzeyi</a:t>
            </a:r>
            <a:r>
              <a:rPr lang="tr-TR" dirty="0">
                <a:latin typeface="Times New Roman" panose="02020603050405020304" pitchFamily="18" charset="0"/>
                <a:cs typeface="Times New Roman" panose="02020603050405020304" pitchFamily="18" charset="0"/>
              </a:rPr>
              <a:t> farkı azalmaktadır. Bu bir yandan </a:t>
            </a:r>
            <a:r>
              <a:rPr lang="tr-TR" dirty="0" err="1">
                <a:latin typeface="Times New Roman" panose="02020603050405020304" pitchFamily="18" charset="0"/>
                <a:cs typeface="Times New Roman" panose="02020603050405020304" pitchFamily="18" charset="0"/>
              </a:rPr>
              <a:t>üretimin</a:t>
            </a:r>
            <a:r>
              <a:rPr lang="tr-TR" dirty="0">
                <a:latin typeface="Times New Roman" panose="02020603050405020304" pitchFamily="18" charset="0"/>
                <a:cs typeface="Times New Roman" panose="02020603050405020304" pitchFamily="18" charset="0"/>
              </a:rPr>
              <a:t> yeni teknolojiler sonucu artmasının, bir yandan da gelir </a:t>
            </a:r>
            <a:r>
              <a:rPr lang="tr-TR" dirty="0" err="1">
                <a:latin typeface="Times New Roman" panose="02020603050405020304" pitchFamily="18" charset="0"/>
                <a:cs typeface="Times New Roman" panose="02020603050405020304" pitchFamily="18" charset="0"/>
              </a:rPr>
              <a:t>dağılımın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işçi</a:t>
            </a:r>
            <a:r>
              <a:rPr lang="tr-TR" dirty="0">
                <a:latin typeface="Times New Roman" panose="02020603050405020304" pitchFamily="18" charset="0"/>
                <a:cs typeface="Times New Roman" panose="02020603050405020304" pitchFamily="18" charset="0"/>
              </a:rPr>
              <a:t> sınıfı yararına </a:t>
            </a:r>
            <a:r>
              <a:rPr lang="tr-TR" dirty="0" err="1">
                <a:latin typeface="Times New Roman" panose="02020603050405020304" pitchFamily="18" charset="0"/>
                <a:cs typeface="Times New Roman" panose="02020603050405020304" pitchFamily="18" charset="0"/>
              </a:rPr>
              <a:t>düzeltilmesinin</a:t>
            </a:r>
            <a:r>
              <a:rPr lang="tr-TR" dirty="0">
                <a:latin typeface="Times New Roman" panose="02020603050405020304" pitchFamily="18" charset="0"/>
                <a:cs typeface="Times New Roman" panose="02020603050405020304" pitchFamily="18" charset="0"/>
              </a:rPr>
              <a:t> sonucudur. Toplumsal hizmetler </a:t>
            </a:r>
            <a:r>
              <a:rPr lang="tr-TR" dirty="0" err="1">
                <a:latin typeface="Times New Roman" panose="02020603050405020304" pitchFamily="18" charset="0"/>
                <a:cs typeface="Times New Roman" panose="02020603050405020304" pitchFamily="18" charset="0"/>
              </a:rPr>
              <a:t>genişlemiştir</a:t>
            </a:r>
            <a:r>
              <a:rPr lang="tr-TR" dirty="0">
                <a:latin typeface="Times New Roman" panose="02020603050405020304" pitchFamily="18" charset="0"/>
                <a:cs typeface="Times New Roman" panose="02020603050405020304" pitchFamily="18" charset="0"/>
              </a:rPr>
              <a:t>, iş </a:t>
            </a:r>
            <a:r>
              <a:rPr lang="tr-TR" dirty="0" err="1">
                <a:latin typeface="Times New Roman" panose="02020603050405020304" pitchFamily="18" charset="0"/>
                <a:cs typeface="Times New Roman" panose="02020603050405020304" pitchFamily="18" charset="0"/>
              </a:rPr>
              <a:t>güvenliği</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sağlanmıştır</a:t>
            </a:r>
            <a:r>
              <a:rPr lang="tr-TR" dirty="0">
                <a:latin typeface="Times New Roman" panose="02020603050405020304" pitchFamily="18" charset="0"/>
                <a:cs typeface="Times New Roman" panose="02020603050405020304" pitchFamily="18" charset="0"/>
              </a:rPr>
              <a:t>. </a:t>
            </a:r>
          </a:p>
          <a:p>
            <a:endParaRPr lang="tr-TR" dirty="0"/>
          </a:p>
        </p:txBody>
      </p:sp>
      <p:sp>
        <p:nvSpPr>
          <p:cNvPr id="4" name="Alt Bilgi Yer Tutucusu 3">
            <a:extLst>
              <a:ext uri="{FF2B5EF4-FFF2-40B4-BE49-F238E27FC236}">
                <a16:creationId xmlns:a16="http://schemas.microsoft.com/office/drawing/2014/main" id="{1079FBEB-0173-0440-92B0-6DAA01435933}"/>
              </a:ext>
            </a:extLst>
          </p:cNvPr>
          <p:cNvSpPr>
            <a:spLocks noGrp="1"/>
          </p:cNvSpPr>
          <p:nvPr>
            <p:ph type="ftr" sz="quarter" idx="11"/>
          </p:nvPr>
        </p:nvSpPr>
        <p:spPr/>
        <p:txBody>
          <a:bodyPr/>
          <a:lstStyle/>
          <a:p>
            <a:r>
              <a:rPr lang="tr-TR"/>
              <a:t>A. Gökhan YAŞA</a:t>
            </a:r>
          </a:p>
        </p:txBody>
      </p:sp>
    </p:spTree>
    <p:extLst>
      <p:ext uri="{BB962C8B-B14F-4D97-AF65-F5344CB8AC3E}">
        <p14:creationId xmlns:p14="http://schemas.microsoft.com/office/powerpoint/2010/main" val="35533281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E92B664-6F79-894D-868A-8814ABC114AC}"/>
              </a:ext>
            </a:extLst>
          </p:cNvPr>
          <p:cNvSpPr>
            <a:spLocks noGrp="1"/>
          </p:cNvSpPr>
          <p:nvPr>
            <p:ph type="title"/>
          </p:nvPr>
        </p:nvSpPr>
        <p:spPr/>
        <p:txBody>
          <a:bodyPr/>
          <a:lstStyle/>
          <a:p>
            <a:pPr algn="ctr"/>
            <a:r>
              <a:rPr lang="tr-TR" dirty="0"/>
              <a:t>Evrimci Sentez Kuramı</a:t>
            </a:r>
          </a:p>
        </p:txBody>
      </p:sp>
      <p:sp>
        <p:nvSpPr>
          <p:cNvPr id="3" name="İçerik Yer Tutucusu 2">
            <a:extLst>
              <a:ext uri="{FF2B5EF4-FFF2-40B4-BE49-F238E27FC236}">
                <a16:creationId xmlns:a16="http://schemas.microsoft.com/office/drawing/2014/main" id="{C8194149-1D7D-F44B-820A-422C8FFA36BA}"/>
              </a:ext>
            </a:extLst>
          </p:cNvPr>
          <p:cNvSpPr>
            <a:spLocks noGrp="1"/>
          </p:cNvSpPr>
          <p:nvPr>
            <p:ph idx="1"/>
          </p:nvPr>
        </p:nvSpPr>
        <p:spPr/>
        <p:txBody>
          <a:bodyPr/>
          <a:lstStyle/>
          <a:p>
            <a:r>
              <a:rPr lang="tr-TR" dirty="0" err="1"/>
              <a:t>Lenski’nin</a:t>
            </a:r>
            <a:r>
              <a:rPr lang="tr-TR" dirty="0"/>
              <a:t> </a:t>
            </a:r>
            <a:r>
              <a:rPr lang="tr-TR" dirty="0" err="1"/>
              <a:t>tabakalaşma</a:t>
            </a:r>
            <a:r>
              <a:rPr lang="tr-TR" dirty="0"/>
              <a:t> kuramı, </a:t>
            </a:r>
            <a:r>
              <a:rPr lang="tr-TR" dirty="0" err="1"/>
              <a:t>çatışma</a:t>
            </a:r>
            <a:r>
              <a:rPr lang="tr-TR" dirty="0"/>
              <a:t> kuramı ile fonksiyonalizmi evrimci bir </a:t>
            </a:r>
            <a:r>
              <a:rPr lang="tr-TR" dirty="0" err="1"/>
              <a:t>çerçevede</a:t>
            </a:r>
            <a:r>
              <a:rPr lang="tr-TR" dirty="0"/>
              <a:t> </a:t>
            </a:r>
            <a:r>
              <a:rPr lang="tr-TR" dirty="0" err="1"/>
              <a:t>birleşik</a:t>
            </a:r>
            <a:r>
              <a:rPr lang="tr-TR" dirty="0"/>
              <a:t> bir kuram </a:t>
            </a:r>
            <a:r>
              <a:rPr lang="tr-TR" dirty="0" err="1"/>
              <a:t>içinde</a:t>
            </a:r>
            <a:r>
              <a:rPr lang="tr-TR" dirty="0"/>
              <a:t> sentezleme </a:t>
            </a:r>
            <a:r>
              <a:rPr lang="tr-TR" dirty="0" err="1"/>
              <a:t>girişimidir</a:t>
            </a:r>
            <a:r>
              <a:rPr lang="tr-TR" dirty="0"/>
              <a:t>. </a:t>
            </a:r>
          </a:p>
          <a:p>
            <a:pPr marL="0" indent="0">
              <a:buNone/>
            </a:pPr>
            <a:endParaRPr lang="tr-TR" dirty="0"/>
          </a:p>
          <a:p>
            <a:r>
              <a:rPr lang="tr-TR" dirty="0"/>
              <a:t>Radikal </a:t>
            </a:r>
            <a:r>
              <a:rPr lang="tr-TR" dirty="0" err="1"/>
              <a:t>çatışma</a:t>
            </a:r>
            <a:r>
              <a:rPr lang="tr-TR" dirty="0"/>
              <a:t> kuramından toplumun </a:t>
            </a:r>
            <a:r>
              <a:rPr lang="tr-TR" dirty="0" err="1"/>
              <a:t>doğası</a:t>
            </a:r>
            <a:r>
              <a:rPr lang="tr-TR" dirty="0"/>
              <a:t>, </a:t>
            </a:r>
            <a:r>
              <a:rPr lang="tr-TR" dirty="0" err="1"/>
              <a:t>tabakalaşma</a:t>
            </a:r>
            <a:r>
              <a:rPr lang="tr-TR" dirty="0"/>
              <a:t> sisteminde baskının kullanımı ve toplumsal </a:t>
            </a:r>
            <a:r>
              <a:rPr lang="tr-TR" dirty="0" err="1"/>
              <a:t>çatışmanın</a:t>
            </a:r>
            <a:r>
              <a:rPr lang="tr-TR" dirty="0"/>
              <a:t> </a:t>
            </a:r>
            <a:r>
              <a:rPr lang="tr-TR" dirty="0" err="1"/>
              <a:t>yarattığı</a:t>
            </a:r>
            <a:r>
              <a:rPr lang="tr-TR" dirty="0"/>
              <a:t> </a:t>
            </a:r>
            <a:r>
              <a:rPr lang="tr-TR" dirty="0" err="1"/>
              <a:t>eşitsizlik</a:t>
            </a:r>
            <a:r>
              <a:rPr lang="tr-TR" dirty="0"/>
              <a:t> derecesi aksiyomlarını alır. </a:t>
            </a:r>
            <a:r>
              <a:rPr lang="tr-TR" dirty="0" err="1"/>
              <a:t>Muhafazakâr</a:t>
            </a:r>
            <a:r>
              <a:rPr lang="tr-TR" dirty="0"/>
              <a:t> fonksiyonalizmden ise insan </a:t>
            </a:r>
            <a:r>
              <a:rPr lang="tr-TR" dirty="0" err="1"/>
              <a:t>doğası</a:t>
            </a:r>
            <a:r>
              <a:rPr lang="tr-TR" dirty="0"/>
              <a:t> ve </a:t>
            </a:r>
            <a:r>
              <a:rPr lang="tr-TR" dirty="0" err="1"/>
              <a:t>eşitsizliğin</a:t>
            </a:r>
            <a:r>
              <a:rPr lang="tr-TR" dirty="0"/>
              <a:t> </a:t>
            </a:r>
            <a:r>
              <a:rPr lang="tr-TR" dirty="0" err="1"/>
              <a:t>kaçınılmazlığı</a:t>
            </a:r>
            <a:r>
              <a:rPr lang="tr-TR" dirty="0"/>
              <a:t> </a:t>
            </a:r>
            <a:r>
              <a:rPr lang="tr-TR" dirty="0" err="1"/>
              <a:t>görüşlerini</a:t>
            </a:r>
            <a:r>
              <a:rPr lang="tr-TR" dirty="0"/>
              <a:t> alır. </a:t>
            </a:r>
          </a:p>
          <a:p>
            <a:endParaRPr lang="tr-TR" dirty="0"/>
          </a:p>
        </p:txBody>
      </p:sp>
      <p:sp>
        <p:nvSpPr>
          <p:cNvPr id="4" name="Alt Bilgi Yer Tutucusu 3">
            <a:extLst>
              <a:ext uri="{FF2B5EF4-FFF2-40B4-BE49-F238E27FC236}">
                <a16:creationId xmlns:a16="http://schemas.microsoft.com/office/drawing/2014/main" id="{D92B8356-C154-AC47-86DA-46D7A82175BF}"/>
              </a:ext>
            </a:extLst>
          </p:cNvPr>
          <p:cNvSpPr>
            <a:spLocks noGrp="1"/>
          </p:cNvSpPr>
          <p:nvPr>
            <p:ph type="ftr" sz="quarter" idx="11"/>
          </p:nvPr>
        </p:nvSpPr>
        <p:spPr/>
        <p:txBody>
          <a:bodyPr/>
          <a:lstStyle/>
          <a:p>
            <a:r>
              <a:rPr lang="tr-TR"/>
              <a:t>A. Gökhan YAŞA</a:t>
            </a:r>
          </a:p>
        </p:txBody>
      </p:sp>
    </p:spTree>
    <p:extLst>
      <p:ext uri="{BB962C8B-B14F-4D97-AF65-F5344CB8AC3E}">
        <p14:creationId xmlns:p14="http://schemas.microsoft.com/office/powerpoint/2010/main" val="13185486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5C279D5-054A-DC40-8B20-B4A5C2DFF66B}"/>
              </a:ext>
            </a:extLst>
          </p:cNvPr>
          <p:cNvSpPr>
            <a:spLocks noGrp="1"/>
          </p:cNvSpPr>
          <p:nvPr>
            <p:ph type="title"/>
          </p:nvPr>
        </p:nvSpPr>
        <p:spPr/>
        <p:txBody>
          <a:bodyPr/>
          <a:lstStyle/>
          <a:p>
            <a:pPr algn="ctr"/>
            <a:r>
              <a:rPr lang="tr-TR" dirty="0"/>
              <a:t>Evrimci Sentez Kuramı</a:t>
            </a:r>
          </a:p>
        </p:txBody>
      </p:sp>
      <p:sp>
        <p:nvSpPr>
          <p:cNvPr id="3" name="İçerik Yer Tutucusu 2">
            <a:extLst>
              <a:ext uri="{FF2B5EF4-FFF2-40B4-BE49-F238E27FC236}">
                <a16:creationId xmlns:a16="http://schemas.microsoft.com/office/drawing/2014/main" id="{C10053F5-DD8D-6C46-99ED-61214B01B4DB}"/>
              </a:ext>
            </a:extLst>
          </p:cNvPr>
          <p:cNvSpPr>
            <a:spLocks noGrp="1"/>
          </p:cNvSpPr>
          <p:nvPr>
            <p:ph idx="1"/>
          </p:nvPr>
        </p:nvSpPr>
        <p:spPr/>
        <p:txBody>
          <a:bodyPr>
            <a:normAutofit lnSpcReduction="10000"/>
          </a:bodyPr>
          <a:lstStyle/>
          <a:p>
            <a:r>
              <a:rPr lang="tr-TR" dirty="0">
                <a:latin typeface="Times New Roman" panose="02020603050405020304" pitchFamily="18" charset="0"/>
                <a:cs typeface="Times New Roman" panose="02020603050405020304" pitchFamily="18" charset="0"/>
              </a:rPr>
              <a:t>İlkel toplumlar, artı </a:t>
            </a:r>
            <a:r>
              <a:rPr lang="tr-TR" dirty="0" err="1">
                <a:latin typeface="Times New Roman" panose="02020603050405020304" pitchFamily="18" charset="0"/>
                <a:cs typeface="Times New Roman" panose="02020603050405020304" pitchFamily="18" charset="0"/>
              </a:rPr>
              <a:t>değer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olmadığından</a:t>
            </a:r>
            <a:r>
              <a:rPr lang="tr-TR" dirty="0">
                <a:latin typeface="Times New Roman" panose="02020603050405020304" pitchFamily="18" charset="0"/>
                <a:cs typeface="Times New Roman" panose="02020603050405020304" pitchFamily="18" charset="0"/>
              </a:rPr>
              <a:t>, ekonomik olarak </a:t>
            </a:r>
            <a:r>
              <a:rPr lang="tr-TR" dirty="0" err="1">
                <a:latin typeface="Times New Roman" panose="02020603050405020304" pitchFamily="18" charset="0"/>
                <a:cs typeface="Times New Roman" panose="02020603050405020304" pitchFamily="18" charset="0"/>
              </a:rPr>
              <a:t>çok</a:t>
            </a:r>
            <a:r>
              <a:rPr lang="tr-TR" dirty="0">
                <a:latin typeface="Times New Roman" panose="02020603050405020304" pitchFamily="18" charset="0"/>
                <a:cs typeface="Times New Roman" panose="02020603050405020304" pitchFamily="18" charset="0"/>
              </a:rPr>
              <a:t> az </a:t>
            </a:r>
            <a:r>
              <a:rPr lang="tr-TR" dirty="0" err="1">
                <a:latin typeface="Times New Roman" panose="02020603050405020304" pitchFamily="18" charset="0"/>
                <a:cs typeface="Times New Roman" panose="02020603050405020304" pitchFamily="18" charset="0"/>
              </a:rPr>
              <a:t>tabakalaşma</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gösterseler</a:t>
            </a:r>
            <a:r>
              <a:rPr lang="tr-TR" dirty="0">
                <a:latin typeface="Times New Roman" panose="02020603050405020304" pitchFamily="18" charset="0"/>
                <a:cs typeface="Times New Roman" panose="02020603050405020304" pitchFamily="18" charset="0"/>
              </a:rPr>
              <a:t> de </a:t>
            </a:r>
            <a:r>
              <a:rPr lang="tr-TR" dirty="0" err="1">
                <a:latin typeface="Times New Roman" panose="02020603050405020304" pitchFamily="18" charset="0"/>
                <a:cs typeface="Times New Roman" panose="02020603050405020304" pitchFamily="18" charset="0"/>
              </a:rPr>
              <a:t>kişisel</a:t>
            </a:r>
            <a:r>
              <a:rPr lang="tr-TR" dirty="0">
                <a:latin typeface="Times New Roman" panose="02020603050405020304" pitchFamily="18" charset="0"/>
                <a:cs typeface="Times New Roman" panose="02020603050405020304" pitchFamily="18" charset="0"/>
              </a:rPr>
              <a:t> saygınlık </a:t>
            </a:r>
            <a:r>
              <a:rPr lang="tr-TR" dirty="0" err="1">
                <a:latin typeface="Times New Roman" panose="02020603050405020304" pitchFamily="18" charset="0"/>
                <a:cs typeface="Times New Roman" panose="02020603050405020304" pitchFamily="18" charset="0"/>
              </a:rPr>
              <a:t>üzerine</a:t>
            </a:r>
            <a:r>
              <a:rPr lang="tr-TR" dirty="0">
                <a:latin typeface="Times New Roman" panose="02020603050405020304" pitchFamily="18" charset="0"/>
                <a:cs typeface="Times New Roman" panose="02020603050405020304" pitchFamily="18" charset="0"/>
              </a:rPr>
              <a:t> kurulu </a:t>
            </a:r>
            <a:r>
              <a:rPr lang="tr-TR" dirty="0" err="1">
                <a:latin typeface="Times New Roman" panose="02020603050405020304" pitchFamily="18" charset="0"/>
                <a:cs typeface="Times New Roman" panose="02020603050405020304" pitchFamily="18" charset="0"/>
              </a:rPr>
              <a:t>açık</a:t>
            </a:r>
            <a:r>
              <a:rPr lang="tr-TR" dirty="0">
                <a:latin typeface="Times New Roman" panose="02020603050405020304" pitchFamily="18" charset="0"/>
                <a:cs typeface="Times New Roman" panose="02020603050405020304" pitchFamily="18" charset="0"/>
              </a:rPr>
              <a:t> bir sisteme sahiptirler. Bu </a:t>
            </a:r>
            <a:r>
              <a:rPr lang="tr-TR" dirty="0" err="1">
                <a:latin typeface="Times New Roman" panose="02020603050405020304" pitchFamily="18" charset="0"/>
                <a:cs typeface="Times New Roman" panose="02020603050405020304" pitchFamily="18" charset="0"/>
              </a:rPr>
              <a:t>tür</a:t>
            </a:r>
            <a:r>
              <a:rPr lang="tr-TR" dirty="0">
                <a:latin typeface="Times New Roman" panose="02020603050405020304" pitchFamily="18" charset="0"/>
                <a:cs typeface="Times New Roman" panose="02020603050405020304" pitchFamily="18" charset="0"/>
              </a:rPr>
              <a:t> toplumlarda, </a:t>
            </a:r>
            <a:r>
              <a:rPr lang="tr-TR" dirty="0" err="1">
                <a:latin typeface="Times New Roman" panose="02020603050405020304" pitchFamily="18" charset="0"/>
                <a:cs typeface="Times New Roman" panose="02020603050405020304" pitchFamily="18" charset="0"/>
              </a:rPr>
              <a:t>çatışma</a:t>
            </a:r>
            <a:r>
              <a:rPr lang="tr-TR" dirty="0">
                <a:latin typeface="Times New Roman" panose="02020603050405020304" pitchFamily="18" charset="0"/>
                <a:cs typeface="Times New Roman" panose="02020603050405020304" pitchFamily="18" charset="0"/>
              </a:rPr>
              <a:t> ve baskı en az </a:t>
            </a:r>
            <a:r>
              <a:rPr lang="tr-TR" dirty="0" err="1">
                <a:latin typeface="Times New Roman" panose="02020603050405020304" pitchFamily="18" charset="0"/>
                <a:cs typeface="Times New Roman" panose="02020603050405020304" pitchFamily="18" charset="0"/>
              </a:rPr>
              <a:t>düzeydedir</a:t>
            </a:r>
            <a:r>
              <a:rPr lang="tr-TR" dirty="0">
                <a:latin typeface="Times New Roman" panose="02020603050405020304" pitchFamily="18" charset="0"/>
                <a:cs typeface="Times New Roman" panose="02020603050405020304" pitchFamily="18" charset="0"/>
              </a:rPr>
              <a:t>. </a:t>
            </a:r>
          </a:p>
          <a:p>
            <a:r>
              <a:rPr lang="tr-TR" dirty="0">
                <a:latin typeface="Times New Roman" panose="02020603050405020304" pitchFamily="18" charset="0"/>
                <a:cs typeface="Times New Roman" panose="02020603050405020304" pitchFamily="18" charset="0"/>
              </a:rPr>
              <a:t>Toplumlar daha </a:t>
            </a:r>
            <a:r>
              <a:rPr lang="tr-TR" dirty="0" err="1">
                <a:latin typeface="Times New Roman" panose="02020603050405020304" pitchFamily="18" charset="0"/>
                <a:cs typeface="Times New Roman" panose="02020603050405020304" pitchFamily="18" charset="0"/>
              </a:rPr>
              <a:t>yüksek</a:t>
            </a:r>
            <a:r>
              <a:rPr lang="tr-TR" dirty="0">
                <a:latin typeface="Times New Roman" panose="02020603050405020304" pitchFamily="18" charset="0"/>
                <a:cs typeface="Times New Roman" panose="02020603050405020304" pitchFamily="18" charset="0"/>
              </a:rPr>
              <a:t> bir teknoloji </a:t>
            </a:r>
            <a:r>
              <a:rPr lang="tr-TR" dirty="0" err="1">
                <a:latin typeface="Times New Roman" panose="02020603050405020304" pitchFamily="18" charset="0"/>
                <a:cs typeface="Times New Roman" panose="02020603050405020304" pitchFamily="18" charset="0"/>
              </a:rPr>
              <a:t>düzeyi</a:t>
            </a:r>
            <a:r>
              <a:rPr lang="tr-TR" dirty="0">
                <a:latin typeface="Times New Roman" panose="02020603050405020304" pitchFamily="18" charset="0"/>
                <a:cs typeface="Times New Roman" panose="02020603050405020304" pitchFamily="18" charset="0"/>
              </a:rPr>
              <a:t> ve </a:t>
            </a:r>
            <a:r>
              <a:rPr lang="tr-TR" dirty="0" err="1">
                <a:latin typeface="Times New Roman" panose="02020603050405020304" pitchFamily="18" charset="0"/>
                <a:cs typeface="Times New Roman" panose="02020603050405020304" pitchFamily="18" charset="0"/>
              </a:rPr>
              <a:t>karmaşık</a:t>
            </a:r>
            <a:r>
              <a:rPr lang="tr-TR" dirty="0">
                <a:latin typeface="Times New Roman" panose="02020603050405020304" pitchFamily="18" charset="0"/>
                <a:cs typeface="Times New Roman" panose="02020603050405020304" pitchFamily="18" charset="0"/>
              </a:rPr>
              <a:t> bir yapı </a:t>
            </a:r>
            <a:r>
              <a:rPr lang="tr-TR" dirty="0" err="1">
                <a:latin typeface="Times New Roman" panose="02020603050405020304" pitchFamily="18" charset="0"/>
                <a:cs typeface="Times New Roman" panose="02020603050405020304" pitchFamily="18" charset="0"/>
              </a:rPr>
              <a:t>geliştirdikçe</a:t>
            </a:r>
            <a:r>
              <a:rPr lang="tr-TR" dirty="0">
                <a:latin typeface="Times New Roman" panose="02020603050405020304" pitchFamily="18" charset="0"/>
                <a:cs typeface="Times New Roman" panose="02020603050405020304" pitchFamily="18" charset="0"/>
              </a:rPr>
              <a:t>, rekabet </a:t>
            </a:r>
            <a:r>
              <a:rPr lang="tr-TR" dirty="0" err="1">
                <a:latin typeface="Times New Roman" panose="02020603050405020304" pitchFamily="18" charset="0"/>
                <a:cs typeface="Times New Roman" panose="02020603050405020304" pitchFamily="18" charset="0"/>
              </a:rPr>
              <a:t>mücadelesini</a:t>
            </a:r>
            <a:r>
              <a:rPr lang="tr-TR" dirty="0">
                <a:latin typeface="Times New Roman" panose="02020603050405020304" pitchFamily="18" charset="0"/>
                <a:cs typeface="Times New Roman" panose="02020603050405020304" pitchFamily="18" charset="0"/>
              </a:rPr>
              <a:t> kazananların elde </a:t>
            </a:r>
            <a:r>
              <a:rPr lang="tr-TR" dirty="0" err="1">
                <a:latin typeface="Times New Roman" panose="02020603050405020304" pitchFamily="18" charset="0"/>
                <a:cs typeface="Times New Roman" panose="02020603050405020304" pitchFamily="18" charset="0"/>
              </a:rPr>
              <a:t>edebileceği</a:t>
            </a:r>
            <a:r>
              <a:rPr lang="tr-TR" dirty="0">
                <a:latin typeface="Times New Roman" panose="02020603050405020304" pitchFamily="18" charset="0"/>
                <a:cs typeface="Times New Roman" panose="02020603050405020304" pitchFamily="18" charset="0"/>
              </a:rPr>
              <a:t> ekonomik mallarda </a:t>
            </a:r>
            <a:r>
              <a:rPr lang="tr-TR" dirty="0" err="1">
                <a:latin typeface="Times New Roman" panose="02020603050405020304" pitchFamily="18" charset="0"/>
                <a:cs typeface="Times New Roman" panose="02020603050405020304" pitchFamily="18" charset="0"/>
              </a:rPr>
              <a:t>artıs</a:t>
            </a:r>
            <a:r>
              <a:rPr lang="tr-TR" dirty="0">
                <a:latin typeface="Times New Roman" panose="02020603050405020304" pitchFamily="18" charset="0"/>
                <a:cs typeface="Times New Roman" panose="02020603050405020304" pitchFamily="18" charset="0"/>
              </a:rPr>
              <a:t>̧ ortaya </a:t>
            </a:r>
            <a:r>
              <a:rPr lang="tr-TR" dirty="0" err="1">
                <a:latin typeface="Times New Roman" panose="02020603050405020304" pitchFamily="18" charset="0"/>
                <a:cs typeface="Times New Roman" panose="02020603050405020304" pitchFamily="18" charset="0"/>
              </a:rPr>
              <a:t>çıkar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Çatışma</a:t>
            </a:r>
            <a:r>
              <a:rPr lang="tr-TR" dirty="0">
                <a:latin typeface="Times New Roman" panose="02020603050405020304" pitchFamily="18" charset="0"/>
                <a:cs typeface="Times New Roman" panose="02020603050405020304" pitchFamily="18" charset="0"/>
              </a:rPr>
              <a:t> ve baskı, hem bu </a:t>
            </a:r>
            <a:r>
              <a:rPr lang="tr-TR" dirty="0" err="1">
                <a:latin typeface="Times New Roman" panose="02020603050405020304" pitchFamily="18" charset="0"/>
                <a:cs typeface="Times New Roman" panose="02020603050405020304" pitchFamily="18" charset="0"/>
              </a:rPr>
              <a:t>tür</a:t>
            </a:r>
            <a:r>
              <a:rPr lang="tr-TR" dirty="0">
                <a:latin typeface="Times New Roman" panose="02020603050405020304" pitchFamily="18" charset="0"/>
                <a:cs typeface="Times New Roman" panose="02020603050405020304" pitchFamily="18" charset="0"/>
              </a:rPr>
              <a:t> toplumlar </a:t>
            </a:r>
            <a:r>
              <a:rPr lang="tr-TR" dirty="0" err="1">
                <a:latin typeface="Times New Roman" panose="02020603050405020304" pitchFamily="18" charset="0"/>
                <a:cs typeface="Times New Roman" panose="02020603050405020304" pitchFamily="18" charset="0"/>
              </a:rPr>
              <a:t>içindeki</a:t>
            </a:r>
            <a:r>
              <a:rPr lang="tr-TR" dirty="0">
                <a:latin typeface="Times New Roman" panose="02020603050405020304" pitchFamily="18" charset="0"/>
                <a:cs typeface="Times New Roman" panose="02020603050405020304" pitchFamily="18" charset="0"/>
              </a:rPr>
              <a:t> hem de bu toplumlar arasındaki </a:t>
            </a:r>
            <a:r>
              <a:rPr lang="tr-TR" dirty="0" err="1">
                <a:latin typeface="Times New Roman" panose="02020603050405020304" pitchFamily="18" charset="0"/>
                <a:cs typeface="Times New Roman" panose="02020603050405020304" pitchFamily="18" charset="0"/>
              </a:rPr>
              <a:t>tabakalaşma</a:t>
            </a:r>
            <a:r>
              <a:rPr lang="tr-TR" dirty="0">
                <a:latin typeface="Times New Roman" panose="02020603050405020304" pitchFamily="18" charset="0"/>
                <a:cs typeface="Times New Roman" panose="02020603050405020304" pitchFamily="18" charset="0"/>
              </a:rPr>
              <a:t> sisteminde </a:t>
            </a:r>
            <a:r>
              <a:rPr lang="tr-TR" dirty="0" err="1">
                <a:latin typeface="Times New Roman" panose="02020603050405020304" pitchFamily="18" charset="0"/>
                <a:cs typeface="Times New Roman" panose="02020603050405020304" pitchFamily="18" charset="0"/>
              </a:rPr>
              <a:t>önemli</a:t>
            </a:r>
            <a:r>
              <a:rPr lang="tr-TR" dirty="0">
                <a:latin typeface="Times New Roman" panose="02020603050405020304" pitchFamily="18" charset="0"/>
                <a:cs typeface="Times New Roman" panose="02020603050405020304" pitchFamily="18" charset="0"/>
              </a:rPr>
              <a:t> bir rol oynar. </a:t>
            </a:r>
            <a:r>
              <a:rPr lang="tr-TR" dirty="0" err="1">
                <a:latin typeface="Times New Roman" panose="02020603050405020304" pitchFamily="18" charset="0"/>
                <a:cs typeface="Times New Roman" panose="02020603050405020304" pitchFamily="18" charset="0"/>
              </a:rPr>
              <a:t>Çok</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gelişmis</a:t>
            </a:r>
            <a:r>
              <a:rPr lang="tr-TR" dirty="0">
                <a:latin typeface="Times New Roman" panose="02020603050405020304" pitchFamily="18" charset="0"/>
                <a:cs typeface="Times New Roman" panose="02020603050405020304" pitchFamily="18" charset="0"/>
              </a:rPr>
              <a:t>̧ teknolojik toplumlar ise mevcut iktisadi mal </a:t>
            </a:r>
            <a:r>
              <a:rPr lang="tr-TR" dirty="0" err="1">
                <a:latin typeface="Times New Roman" panose="02020603050405020304" pitchFamily="18" charset="0"/>
                <a:cs typeface="Times New Roman" panose="02020603050405020304" pitchFamily="18" charset="0"/>
              </a:rPr>
              <a:t>artışı</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çoğaldıkça</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eşitsizlikte</a:t>
            </a:r>
            <a:r>
              <a:rPr lang="tr-TR" dirty="0">
                <a:latin typeface="Times New Roman" panose="02020603050405020304" pitchFamily="18" charset="0"/>
                <a:cs typeface="Times New Roman" panose="02020603050405020304" pitchFamily="18" charset="0"/>
              </a:rPr>
              <a:t> azalma belirtileri </a:t>
            </a:r>
            <a:r>
              <a:rPr lang="tr-TR" dirty="0" err="1">
                <a:latin typeface="Times New Roman" panose="02020603050405020304" pitchFamily="18" charset="0"/>
                <a:cs typeface="Times New Roman" panose="02020603050405020304" pitchFamily="18" charset="0"/>
              </a:rPr>
              <a:t>gösterir</a:t>
            </a:r>
            <a:r>
              <a:rPr lang="tr-TR" dirty="0">
                <a:latin typeface="Times New Roman" panose="02020603050405020304" pitchFamily="18" charset="0"/>
                <a:cs typeface="Times New Roman" panose="02020603050405020304" pitchFamily="18" charset="0"/>
              </a:rPr>
              <a:t>. </a:t>
            </a:r>
          </a:p>
          <a:p>
            <a:endParaRPr lang="tr-TR" dirty="0"/>
          </a:p>
        </p:txBody>
      </p:sp>
      <p:sp>
        <p:nvSpPr>
          <p:cNvPr id="4" name="Alt Bilgi Yer Tutucusu 3">
            <a:extLst>
              <a:ext uri="{FF2B5EF4-FFF2-40B4-BE49-F238E27FC236}">
                <a16:creationId xmlns:a16="http://schemas.microsoft.com/office/drawing/2014/main" id="{E8D61367-177B-AA42-BD23-5198EFEA211F}"/>
              </a:ext>
            </a:extLst>
          </p:cNvPr>
          <p:cNvSpPr>
            <a:spLocks noGrp="1"/>
          </p:cNvSpPr>
          <p:nvPr>
            <p:ph type="ftr" sz="quarter" idx="11"/>
          </p:nvPr>
        </p:nvSpPr>
        <p:spPr/>
        <p:txBody>
          <a:bodyPr/>
          <a:lstStyle/>
          <a:p>
            <a:r>
              <a:rPr lang="tr-TR"/>
              <a:t>A. Gökhan YAŞA</a:t>
            </a:r>
          </a:p>
        </p:txBody>
      </p:sp>
    </p:spTree>
    <p:extLst>
      <p:ext uri="{BB962C8B-B14F-4D97-AF65-F5344CB8AC3E}">
        <p14:creationId xmlns:p14="http://schemas.microsoft.com/office/powerpoint/2010/main" val="39472532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9466167-8B27-A047-92BB-A20903F03952}"/>
              </a:ext>
            </a:extLst>
          </p:cNvPr>
          <p:cNvSpPr>
            <a:spLocks noGrp="1"/>
          </p:cNvSpPr>
          <p:nvPr>
            <p:ph type="title"/>
          </p:nvPr>
        </p:nvSpPr>
        <p:spPr/>
        <p:txBody>
          <a:bodyPr/>
          <a:lstStyle/>
          <a:p>
            <a:pPr algn="ctr"/>
            <a:r>
              <a:rPr lang="tr-TR" dirty="0">
                <a:latin typeface="Times New Roman" panose="02020603050405020304" pitchFamily="18" charset="0"/>
                <a:cs typeface="Times New Roman" panose="02020603050405020304" pitchFamily="18" charset="0"/>
              </a:rPr>
              <a:t>Toplumsal Yapıyı Açıklayan Kuramlar</a:t>
            </a:r>
            <a:endParaRPr lang="tr-TR" dirty="0"/>
          </a:p>
        </p:txBody>
      </p:sp>
      <p:sp>
        <p:nvSpPr>
          <p:cNvPr id="3" name="İçerik Yer Tutucusu 2">
            <a:extLst>
              <a:ext uri="{FF2B5EF4-FFF2-40B4-BE49-F238E27FC236}">
                <a16:creationId xmlns:a16="http://schemas.microsoft.com/office/drawing/2014/main" id="{5FEBE459-09D7-B642-9A89-EC96D47FCFCC}"/>
              </a:ext>
            </a:extLst>
          </p:cNvPr>
          <p:cNvSpPr>
            <a:spLocks noGrp="1"/>
          </p:cNvSpPr>
          <p:nvPr>
            <p:ph idx="1"/>
          </p:nvPr>
        </p:nvSpPr>
        <p:spPr/>
        <p:txBody>
          <a:bodyPr/>
          <a:lstStyle/>
          <a:p>
            <a:pPr>
              <a:buFont typeface="Wingdings" pitchFamily="2" charset="2"/>
              <a:buChar char="Ø"/>
            </a:pPr>
            <a:r>
              <a:rPr lang="tr-TR" dirty="0">
                <a:latin typeface="Times New Roman" panose="02020603050405020304" pitchFamily="18" charset="0"/>
                <a:cs typeface="Times New Roman" panose="02020603050405020304" pitchFamily="18" charset="0"/>
              </a:rPr>
              <a:t>Boyutlarına göre kuramlar 3 farklı şekilde gruplandırılabilir.</a:t>
            </a:r>
          </a:p>
          <a:p>
            <a:pPr>
              <a:buFont typeface="Wingdings" pitchFamily="2" charset="2"/>
              <a:buChar char="Ø"/>
            </a:pPr>
            <a:endParaRPr lang="tr-TR" dirty="0">
              <a:latin typeface="Times New Roman" panose="02020603050405020304" pitchFamily="18" charset="0"/>
              <a:cs typeface="Times New Roman" panose="02020603050405020304" pitchFamily="18" charset="0"/>
            </a:endParaRPr>
          </a:p>
          <a:p>
            <a:r>
              <a:rPr lang="tr-TR" dirty="0">
                <a:solidFill>
                  <a:srgbClr val="FF0000"/>
                </a:solidFill>
                <a:latin typeface="Times New Roman" panose="02020603050405020304" pitchFamily="18" charset="0"/>
                <a:cs typeface="Times New Roman" panose="02020603050405020304" pitchFamily="18" charset="0"/>
              </a:rPr>
              <a:t>Küçük Boy Kuramlar</a:t>
            </a:r>
          </a:p>
          <a:p>
            <a:r>
              <a:rPr lang="tr-TR" dirty="0">
                <a:latin typeface="Times New Roman" panose="02020603050405020304" pitchFamily="18" charset="0"/>
                <a:cs typeface="Times New Roman" panose="02020603050405020304" pitchFamily="18" charset="0"/>
              </a:rPr>
              <a:t>Orta Boy Kuramlar</a:t>
            </a:r>
          </a:p>
          <a:p>
            <a:r>
              <a:rPr lang="tr-TR" dirty="0">
                <a:latin typeface="Times New Roman" panose="02020603050405020304" pitchFamily="18" charset="0"/>
                <a:cs typeface="Times New Roman" panose="02020603050405020304" pitchFamily="18" charset="0"/>
              </a:rPr>
              <a:t>Büyük Boy Kuramlar</a:t>
            </a:r>
          </a:p>
        </p:txBody>
      </p:sp>
      <p:sp>
        <p:nvSpPr>
          <p:cNvPr id="4" name="Alt Bilgi Yer Tutucusu 3">
            <a:extLst>
              <a:ext uri="{FF2B5EF4-FFF2-40B4-BE49-F238E27FC236}">
                <a16:creationId xmlns:a16="http://schemas.microsoft.com/office/drawing/2014/main" id="{C6927D2B-0D45-9549-8281-5D665A4EB187}"/>
              </a:ext>
            </a:extLst>
          </p:cNvPr>
          <p:cNvSpPr>
            <a:spLocks noGrp="1"/>
          </p:cNvSpPr>
          <p:nvPr>
            <p:ph type="ftr" sz="quarter" idx="11"/>
          </p:nvPr>
        </p:nvSpPr>
        <p:spPr/>
        <p:txBody>
          <a:bodyPr/>
          <a:lstStyle/>
          <a:p>
            <a:r>
              <a:rPr lang="tr-TR"/>
              <a:t>A. Gökhan YAŞA</a:t>
            </a:r>
          </a:p>
        </p:txBody>
      </p:sp>
    </p:spTree>
    <p:extLst>
      <p:ext uri="{BB962C8B-B14F-4D97-AF65-F5344CB8AC3E}">
        <p14:creationId xmlns:p14="http://schemas.microsoft.com/office/powerpoint/2010/main" val="36315019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0EC21DF-3A00-6D4E-9EDC-A7AB681B1630}"/>
              </a:ext>
            </a:extLst>
          </p:cNvPr>
          <p:cNvSpPr>
            <a:spLocks noGrp="1"/>
          </p:cNvSpPr>
          <p:nvPr>
            <p:ph type="title"/>
          </p:nvPr>
        </p:nvSpPr>
        <p:spPr/>
        <p:txBody>
          <a:bodyPr/>
          <a:lstStyle/>
          <a:p>
            <a:pPr algn="ctr"/>
            <a:r>
              <a:rPr lang="tr-TR" dirty="0">
                <a:latin typeface="Times New Roman" panose="02020603050405020304" pitchFamily="18" charset="0"/>
                <a:cs typeface="Times New Roman" panose="02020603050405020304" pitchFamily="18" charset="0"/>
              </a:rPr>
              <a:t>Küçük Boy Kuramlar</a:t>
            </a:r>
          </a:p>
        </p:txBody>
      </p:sp>
      <p:sp>
        <p:nvSpPr>
          <p:cNvPr id="3" name="İçerik Yer Tutucusu 2">
            <a:extLst>
              <a:ext uri="{FF2B5EF4-FFF2-40B4-BE49-F238E27FC236}">
                <a16:creationId xmlns:a16="http://schemas.microsoft.com/office/drawing/2014/main" id="{BD7C67EB-C3AA-1146-944F-B1D646029DFF}"/>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2’ye ayrılırlar;</a:t>
            </a:r>
          </a:p>
          <a:p>
            <a:endParaRPr lang="tr-TR" dirty="0">
              <a:latin typeface="Times New Roman" panose="02020603050405020304" pitchFamily="18" charset="0"/>
              <a:cs typeface="Times New Roman" panose="02020603050405020304" pitchFamily="18" charset="0"/>
            </a:endParaRPr>
          </a:p>
          <a:p>
            <a:pPr>
              <a:buFont typeface="Wingdings" pitchFamily="2" charset="2"/>
              <a:buChar char="Ø"/>
            </a:pPr>
            <a:r>
              <a:rPr lang="tr-TR" dirty="0">
                <a:latin typeface="Times New Roman" panose="02020603050405020304" pitchFamily="18" charset="0"/>
                <a:cs typeface="Times New Roman" panose="02020603050405020304" pitchFamily="18" charset="0"/>
              </a:rPr>
              <a:t>Grupsal Modeller</a:t>
            </a:r>
          </a:p>
          <a:p>
            <a:pPr>
              <a:buFont typeface="Courier New" panose="02070309020205020404" pitchFamily="49" charset="0"/>
              <a:buChar char="o"/>
            </a:pPr>
            <a:r>
              <a:rPr lang="tr-TR" dirty="0">
                <a:latin typeface="Times New Roman" panose="02020603050405020304" pitchFamily="18" charset="0"/>
                <a:cs typeface="Times New Roman" panose="02020603050405020304" pitchFamily="18" charset="0"/>
              </a:rPr>
              <a:t>J. L. </a:t>
            </a:r>
            <a:r>
              <a:rPr lang="tr-TR" dirty="0" err="1">
                <a:latin typeface="Times New Roman" panose="02020603050405020304" pitchFamily="18" charset="0"/>
                <a:cs typeface="Times New Roman" panose="02020603050405020304" pitchFamily="18" charset="0"/>
              </a:rPr>
              <a:t>Moreno</a:t>
            </a:r>
            <a:r>
              <a:rPr lang="tr-TR" dirty="0">
                <a:latin typeface="Times New Roman" panose="02020603050405020304" pitchFamily="18" charset="0"/>
                <a:cs typeface="Times New Roman" panose="02020603050405020304" pitchFamily="18" charset="0"/>
              </a:rPr>
              <a:t> ve </a:t>
            </a:r>
            <a:r>
              <a:rPr lang="tr-TR" dirty="0" err="1">
                <a:latin typeface="Times New Roman" panose="02020603050405020304" pitchFamily="18" charset="0"/>
                <a:cs typeface="Times New Roman" panose="02020603050405020304" pitchFamily="18" charset="0"/>
              </a:rPr>
              <a:t>Sosyometri</a:t>
            </a:r>
            <a:endParaRPr lang="tr-TR" dirty="0">
              <a:latin typeface="Times New Roman" panose="02020603050405020304" pitchFamily="18" charset="0"/>
              <a:cs typeface="Times New Roman" panose="02020603050405020304" pitchFamily="18" charset="0"/>
            </a:endParaRPr>
          </a:p>
          <a:p>
            <a:pPr marL="0" indent="0">
              <a:buNone/>
            </a:pPr>
            <a:endParaRPr lang="tr-TR" dirty="0">
              <a:latin typeface="Times New Roman" panose="02020603050405020304" pitchFamily="18" charset="0"/>
              <a:cs typeface="Times New Roman" panose="02020603050405020304" pitchFamily="18" charset="0"/>
            </a:endParaRPr>
          </a:p>
          <a:p>
            <a:pPr>
              <a:buFont typeface="Wingdings" pitchFamily="2" charset="2"/>
              <a:buChar char="Ø"/>
            </a:pPr>
            <a:r>
              <a:rPr lang="tr-TR" dirty="0">
                <a:latin typeface="Times New Roman" panose="02020603050405020304" pitchFamily="18" charset="0"/>
                <a:cs typeface="Times New Roman" panose="02020603050405020304" pitchFamily="18" charset="0"/>
              </a:rPr>
              <a:t>Bireysel Modeller</a:t>
            </a:r>
          </a:p>
          <a:p>
            <a:pPr>
              <a:buFont typeface="Courier New" panose="02070309020205020404" pitchFamily="49" charset="0"/>
              <a:buChar char="o"/>
            </a:pPr>
            <a:r>
              <a:rPr lang="tr-TR" dirty="0">
                <a:latin typeface="Times New Roman" panose="02020603050405020304" pitchFamily="18" charset="0"/>
                <a:cs typeface="Times New Roman" panose="02020603050405020304" pitchFamily="18" charset="0"/>
              </a:rPr>
              <a:t>Richard T. </a:t>
            </a:r>
            <a:r>
              <a:rPr lang="tr-TR" dirty="0" err="1">
                <a:latin typeface="Times New Roman" panose="02020603050405020304" pitchFamily="18" charset="0"/>
                <a:cs typeface="Times New Roman" panose="02020603050405020304" pitchFamily="18" charset="0"/>
              </a:rPr>
              <a:t>LaPiere</a:t>
            </a:r>
            <a:r>
              <a:rPr lang="tr-TR" dirty="0">
                <a:latin typeface="Times New Roman" panose="02020603050405020304" pitchFamily="18" charset="0"/>
                <a:cs typeface="Times New Roman" panose="02020603050405020304" pitchFamily="18" charset="0"/>
              </a:rPr>
              <a:t> ve Asosyal Değişme</a:t>
            </a:r>
          </a:p>
          <a:p>
            <a:pPr>
              <a:buFont typeface="Courier New" panose="02070309020205020404" pitchFamily="49" charset="0"/>
              <a:buChar char="o"/>
            </a:pPr>
            <a:r>
              <a:rPr lang="tr-TR" dirty="0" err="1">
                <a:latin typeface="Times New Roman" panose="02020603050405020304" pitchFamily="18" charset="0"/>
                <a:cs typeface="Times New Roman" panose="02020603050405020304" pitchFamily="18" charset="0"/>
              </a:rPr>
              <a:t>Everett</a:t>
            </a:r>
            <a:r>
              <a:rPr lang="tr-TR" dirty="0">
                <a:latin typeface="Times New Roman" panose="02020603050405020304" pitchFamily="18" charset="0"/>
                <a:cs typeface="Times New Roman" panose="02020603050405020304" pitchFamily="18" charset="0"/>
              </a:rPr>
              <a:t> E. </a:t>
            </a:r>
            <a:r>
              <a:rPr lang="tr-TR" dirty="0" err="1">
                <a:latin typeface="Times New Roman" panose="02020603050405020304" pitchFamily="18" charset="0"/>
                <a:cs typeface="Times New Roman" panose="02020603050405020304" pitchFamily="18" charset="0"/>
              </a:rPr>
              <a:t>Hagen</a:t>
            </a:r>
            <a:r>
              <a:rPr lang="tr-TR" dirty="0">
                <a:latin typeface="Times New Roman" panose="02020603050405020304" pitchFamily="18" charset="0"/>
                <a:cs typeface="Times New Roman" panose="02020603050405020304" pitchFamily="18" charset="0"/>
              </a:rPr>
              <a:t> ve Yaratıcı Kişilik</a:t>
            </a:r>
          </a:p>
        </p:txBody>
      </p:sp>
      <p:sp>
        <p:nvSpPr>
          <p:cNvPr id="4" name="Alt Bilgi Yer Tutucusu 3">
            <a:extLst>
              <a:ext uri="{FF2B5EF4-FFF2-40B4-BE49-F238E27FC236}">
                <a16:creationId xmlns:a16="http://schemas.microsoft.com/office/drawing/2014/main" id="{C29BE931-1733-484A-8FC7-D6929053557F}"/>
              </a:ext>
            </a:extLst>
          </p:cNvPr>
          <p:cNvSpPr>
            <a:spLocks noGrp="1"/>
          </p:cNvSpPr>
          <p:nvPr>
            <p:ph type="ftr" sz="quarter" idx="11"/>
          </p:nvPr>
        </p:nvSpPr>
        <p:spPr/>
        <p:txBody>
          <a:bodyPr/>
          <a:lstStyle/>
          <a:p>
            <a:r>
              <a:rPr lang="tr-TR"/>
              <a:t>A. Gökhan YAŞA</a:t>
            </a:r>
          </a:p>
        </p:txBody>
      </p:sp>
    </p:spTree>
    <p:extLst>
      <p:ext uri="{BB962C8B-B14F-4D97-AF65-F5344CB8AC3E}">
        <p14:creationId xmlns:p14="http://schemas.microsoft.com/office/powerpoint/2010/main" val="34131375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54BD766-758F-A845-B27E-A790038CFEC6}"/>
              </a:ext>
            </a:extLst>
          </p:cNvPr>
          <p:cNvSpPr>
            <a:spLocks noGrp="1"/>
          </p:cNvSpPr>
          <p:nvPr>
            <p:ph type="title"/>
          </p:nvPr>
        </p:nvSpPr>
        <p:spPr/>
        <p:txBody>
          <a:bodyPr/>
          <a:lstStyle/>
          <a:p>
            <a:pPr algn="ctr"/>
            <a:r>
              <a:rPr lang="tr-TR" dirty="0">
                <a:latin typeface="Times New Roman" panose="02020603050405020304" pitchFamily="18" charset="0"/>
                <a:cs typeface="Times New Roman" panose="02020603050405020304" pitchFamily="18" charset="0"/>
              </a:rPr>
              <a:t>Toplumsal Yapıyı Açıklayan Kuramlar</a:t>
            </a:r>
          </a:p>
        </p:txBody>
      </p:sp>
      <p:sp>
        <p:nvSpPr>
          <p:cNvPr id="3" name="İçerik Yer Tutucusu 2">
            <a:extLst>
              <a:ext uri="{FF2B5EF4-FFF2-40B4-BE49-F238E27FC236}">
                <a16:creationId xmlns:a16="http://schemas.microsoft.com/office/drawing/2014/main" id="{0EBA7FD9-B4D4-C642-A371-F358D460D133}"/>
              </a:ext>
            </a:extLst>
          </p:cNvPr>
          <p:cNvSpPr>
            <a:spLocks noGrp="1"/>
          </p:cNvSpPr>
          <p:nvPr>
            <p:ph idx="1"/>
          </p:nvPr>
        </p:nvSpPr>
        <p:spPr/>
        <p:txBody>
          <a:bodyPr/>
          <a:lstStyle/>
          <a:p>
            <a:pPr>
              <a:buFont typeface="Wingdings" pitchFamily="2" charset="2"/>
              <a:buChar char="Ø"/>
            </a:pPr>
            <a:r>
              <a:rPr lang="tr-TR" dirty="0">
                <a:latin typeface="Times New Roman" panose="02020603050405020304" pitchFamily="18" charset="0"/>
                <a:cs typeface="Times New Roman" panose="02020603050405020304" pitchFamily="18" charset="0"/>
              </a:rPr>
              <a:t>Temel olarak kuramlar 5 farklı şekilde gruplandırılabilir.</a:t>
            </a:r>
          </a:p>
          <a:p>
            <a:r>
              <a:rPr lang="tr-TR" dirty="0">
                <a:latin typeface="Times New Roman" panose="02020603050405020304" pitchFamily="18" charset="0"/>
                <a:cs typeface="Times New Roman" panose="02020603050405020304" pitchFamily="18" charset="0"/>
              </a:rPr>
              <a:t>Yapısalcılık </a:t>
            </a:r>
          </a:p>
          <a:p>
            <a:r>
              <a:rPr lang="tr-TR" dirty="0">
                <a:latin typeface="Times New Roman" panose="02020603050405020304" pitchFamily="18" charset="0"/>
                <a:cs typeface="Times New Roman" panose="02020603050405020304" pitchFamily="18" charset="0"/>
              </a:rPr>
              <a:t>Yapısal Fonksiyonalizm </a:t>
            </a:r>
          </a:p>
          <a:p>
            <a:r>
              <a:rPr lang="tr-TR" dirty="0">
                <a:latin typeface="Times New Roman" panose="02020603050405020304" pitchFamily="18" charset="0"/>
                <a:cs typeface="Times New Roman" panose="02020603050405020304" pitchFamily="18" charset="0"/>
              </a:rPr>
              <a:t>Sosyal </a:t>
            </a:r>
            <a:r>
              <a:rPr lang="tr-TR" dirty="0" err="1">
                <a:latin typeface="Times New Roman" panose="02020603050405020304" pitchFamily="18" charset="0"/>
                <a:cs typeface="Times New Roman" panose="02020603050405020304" pitchFamily="18" charset="0"/>
              </a:rPr>
              <a:t>Alışveris</a:t>
            </a:r>
            <a:r>
              <a:rPr lang="tr-TR" dirty="0">
                <a:latin typeface="Times New Roman" panose="02020603050405020304" pitchFamily="18" charset="0"/>
                <a:cs typeface="Times New Roman" panose="02020603050405020304" pitchFamily="18" charset="0"/>
              </a:rPr>
              <a:t>̧ Kuramı </a:t>
            </a:r>
          </a:p>
          <a:p>
            <a:r>
              <a:rPr lang="tr-TR" dirty="0" err="1">
                <a:latin typeface="Times New Roman" panose="02020603050405020304" pitchFamily="18" charset="0"/>
                <a:cs typeface="Times New Roman" panose="02020603050405020304" pitchFamily="18" charset="0"/>
              </a:rPr>
              <a:t>Çatışma</a:t>
            </a:r>
            <a:r>
              <a:rPr lang="tr-TR" dirty="0">
                <a:latin typeface="Times New Roman" panose="02020603050405020304" pitchFamily="18" charset="0"/>
                <a:cs typeface="Times New Roman" panose="02020603050405020304" pitchFamily="18" charset="0"/>
              </a:rPr>
              <a:t> Kuramı</a:t>
            </a:r>
          </a:p>
          <a:p>
            <a:r>
              <a:rPr lang="tr-TR" dirty="0">
                <a:latin typeface="Times New Roman" panose="02020603050405020304" pitchFamily="18" charset="0"/>
                <a:cs typeface="Times New Roman" panose="02020603050405020304" pitchFamily="18" charset="0"/>
              </a:rPr>
              <a:t>Evrimci Sentez Kuramı</a:t>
            </a:r>
          </a:p>
        </p:txBody>
      </p:sp>
      <p:sp>
        <p:nvSpPr>
          <p:cNvPr id="4" name="Alt Bilgi Yer Tutucusu 3">
            <a:extLst>
              <a:ext uri="{FF2B5EF4-FFF2-40B4-BE49-F238E27FC236}">
                <a16:creationId xmlns:a16="http://schemas.microsoft.com/office/drawing/2014/main" id="{C267894A-FAD9-3D43-A6AD-1D6A3FCB0096}"/>
              </a:ext>
            </a:extLst>
          </p:cNvPr>
          <p:cNvSpPr>
            <a:spLocks noGrp="1"/>
          </p:cNvSpPr>
          <p:nvPr>
            <p:ph type="ftr" sz="quarter" idx="11"/>
          </p:nvPr>
        </p:nvSpPr>
        <p:spPr/>
        <p:txBody>
          <a:bodyPr/>
          <a:lstStyle/>
          <a:p>
            <a:r>
              <a:rPr lang="tr-TR"/>
              <a:t>A. Gökhan YAŞA</a:t>
            </a:r>
          </a:p>
        </p:txBody>
      </p:sp>
    </p:spTree>
    <p:extLst>
      <p:ext uri="{BB962C8B-B14F-4D97-AF65-F5344CB8AC3E}">
        <p14:creationId xmlns:p14="http://schemas.microsoft.com/office/powerpoint/2010/main" val="234764724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8258705-EE77-4847-8699-D7D0E5A682C2}"/>
              </a:ext>
            </a:extLst>
          </p:cNvPr>
          <p:cNvSpPr>
            <a:spLocks noGrp="1"/>
          </p:cNvSpPr>
          <p:nvPr>
            <p:ph type="title"/>
          </p:nvPr>
        </p:nvSpPr>
        <p:spPr/>
        <p:txBody>
          <a:bodyPr/>
          <a:lstStyle/>
          <a:p>
            <a:pPr algn="ctr"/>
            <a:r>
              <a:rPr lang="tr-TR" dirty="0">
                <a:latin typeface="Times New Roman" panose="02020603050405020304" pitchFamily="18" charset="0"/>
                <a:cs typeface="Times New Roman" panose="02020603050405020304" pitchFamily="18" charset="0"/>
              </a:rPr>
              <a:t>Grupsal Modeller</a:t>
            </a:r>
            <a:endParaRPr lang="tr-TR" dirty="0"/>
          </a:p>
        </p:txBody>
      </p:sp>
      <p:sp>
        <p:nvSpPr>
          <p:cNvPr id="3" name="İçerik Yer Tutucusu 2">
            <a:extLst>
              <a:ext uri="{FF2B5EF4-FFF2-40B4-BE49-F238E27FC236}">
                <a16:creationId xmlns:a16="http://schemas.microsoft.com/office/drawing/2014/main" id="{5920F38A-282C-7F42-B007-17EFBF6189A3}"/>
              </a:ext>
            </a:extLst>
          </p:cNvPr>
          <p:cNvSpPr>
            <a:spLocks noGrp="1"/>
          </p:cNvSpPr>
          <p:nvPr>
            <p:ph idx="1"/>
          </p:nvPr>
        </p:nvSpPr>
        <p:spPr/>
        <p:txBody>
          <a:bodyPr/>
          <a:lstStyle/>
          <a:p>
            <a:pPr marL="0" indent="0" algn="ctr">
              <a:buNone/>
            </a:pPr>
            <a:r>
              <a:rPr lang="tr-TR" b="1" u="sng" dirty="0">
                <a:latin typeface="Times New Roman" panose="02020603050405020304" pitchFamily="18" charset="0"/>
                <a:cs typeface="Times New Roman" panose="02020603050405020304" pitchFamily="18" charset="0"/>
              </a:rPr>
              <a:t>J. L. </a:t>
            </a:r>
            <a:r>
              <a:rPr lang="tr-TR" b="1" u="sng" dirty="0" err="1">
                <a:latin typeface="Times New Roman" panose="02020603050405020304" pitchFamily="18" charset="0"/>
                <a:cs typeface="Times New Roman" panose="02020603050405020304" pitchFamily="18" charset="0"/>
              </a:rPr>
              <a:t>Moreno</a:t>
            </a:r>
            <a:r>
              <a:rPr lang="tr-TR" b="1" u="sng" dirty="0">
                <a:latin typeface="Times New Roman" panose="02020603050405020304" pitchFamily="18" charset="0"/>
                <a:cs typeface="Times New Roman" panose="02020603050405020304" pitchFamily="18" charset="0"/>
              </a:rPr>
              <a:t> ve </a:t>
            </a:r>
            <a:r>
              <a:rPr lang="tr-TR" b="1" u="sng" dirty="0" err="1">
                <a:latin typeface="Times New Roman" panose="02020603050405020304" pitchFamily="18" charset="0"/>
                <a:cs typeface="Times New Roman" panose="02020603050405020304" pitchFamily="18" charset="0"/>
              </a:rPr>
              <a:t>Sosyometri</a:t>
            </a:r>
            <a:endParaRPr lang="tr-TR" b="1" u="sng" dirty="0">
              <a:latin typeface="Times New Roman" panose="02020603050405020304" pitchFamily="18" charset="0"/>
              <a:cs typeface="Times New Roman" panose="02020603050405020304" pitchFamily="18" charset="0"/>
            </a:endParaRPr>
          </a:p>
          <a:p>
            <a:r>
              <a:rPr lang="tr-TR" dirty="0" err="1">
                <a:latin typeface="Times New Roman" panose="02020603050405020304" pitchFamily="18" charset="0"/>
                <a:cs typeface="Times New Roman" panose="02020603050405020304" pitchFamily="18" charset="0"/>
              </a:rPr>
              <a:t>Sosyometri</a:t>
            </a:r>
            <a:r>
              <a:rPr lang="tr-TR" dirty="0">
                <a:latin typeface="Times New Roman" panose="02020603050405020304" pitchFamily="18" charset="0"/>
                <a:cs typeface="Times New Roman" panose="02020603050405020304" pitchFamily="18" charset="0"/>
              </a:rPr>
              <a:t> grup içindeki insan ilişkilerini canlı iken ölçüye vurmaya çalışan bir bilim dalıdır. </a:t>
            </a:r>
            <a:r>
              <a:rPr lang="tr-TR" dirty="0" err="1">
                <a:latin typeface="Times New Roman" panose="02020603050405020304" pitchFamily="18" charset="0"/>
                <a:cs typeface="Times New Roman" panose="02020603050405020304" pitchFamily="18" charset="0"/>
              </a:rPr>
              <a:t>Sosyometri</a:t>
            </a:r>
            <a:r>
              <a:rPr lang="tr-TR" dirty="0">
                <a:latin typeface="Times New Roman" panose="02020603050405020304" pitchFamily="18" charset="0"/>
                <a:cs typeface="Times New Roman" panose="02020603050405020304" pitchFamily="18" charset="0"/>
              </a:rPr>
              <a:t>, insan ilişkilerini, belli gruplar içinde, meydana gelişleri sırasında inceler.</a:t>
            </a:r>
          </a:p>
          <a:p>
            <a:pPr marL="0" indent="0">
              <a:buNone/>
            </a:pPr>
            <a:r>
              <a:rPr lang="tr-TR" dirty="0">
                <a:latin typeface="Times New Roman" panose="02020603050405020304" pitchFamily="18" charset="0"/>
                <a:cs typeface="Times New Roman" panose="02020603050405020304" pitchFamily="18" charset="0"/>
              </a:rPr>
              <a:t>Üç yöntem kullanılır;</a:t>
            </a:r>
          </a:p>
          <a:p>
            <a:r>
              <a:rPr lang="tr-TR" dirty="0" err="1">
                <a:latin typeface="Times New Roman" panose="02020603050405020304" pitchFamily="18" charset="0"/>
                <a:cs typeface="Times New Roman" panose="02020603050405020304" pitchFamily="18" charset="0"/>
              </a:rPr>
              <a:t>Sosyometri</a:t>
            </a:r>
            <a:r>
              <a:rPr lang="tr-TR" dirty="0">
                <a:latin typeface="Times New Roman" panose="02020603050405020304" pitchFamily="18" charset="0"/>
                <a:cs typeface="Times New Roman" panose="02020603050405020304" pitchFamily="18" charset="0"/>
              </a:rPr>
              <a:t> testi</a:t>
            </a:r>
          </a:p>
          <a:p>
            <a:r>
              <a:rPr lang="tr-TR" dirty="0" err="1">
                <a:latin typeface="Times New Roman" panose="02020603050405020304" pitchFamily="18" charset="0"/>
                <a:cs typeface="Times New Roman" panose="02020603050405020304" pitchFamily="18" charset="0"/>
              </a:rPr>
              <a:t>Psikodrama</a:t>
            </a:r>
            <a:endParaRPr lang="tr-TR" dirty="0">
              <a:latin typeface="Times New Roman" panose="02020603050405020304" pitchFamily="18" charset="0"/>
              <a:cs typeface="Times New Roman" panose="02020603050405020304" pitchFamily="18" charset="0"/>
            </a:endParaRPr>
          </a:p>
          <a:p>
            <a:r>
              <a:rPr lang="tr-TR" dirty="0" err="1">
                <a:latin typeface="Times New Roman" panose="02020603050405020304" pitchFamily="18" charset="0"/>
                <a:cs typeface="Times New Roman" panose="02020603050405020304" pitchFamily="18" charset="0"/>
              </a:rPr>
              <a:t>Sosyodrama</a:t>
            </a:r>
            <a:endParaRPr lang="tr-TR" dirty="0">
              <a:latin typeface="Times New Roman" panose="02020603050405020304" pitchFamily="18" charset="0"/>
              <a:cs typeface="Times New Roman" panose="02020603050405020304" pitchFamily="18" charset="0"/>
            </a:endParaRPr>
          </a:p>
          <a:p>
            <a:pPr>
              <a:buFont typeface="Wingdings" pitchFamily="2" charset="2"/>
              <a:buChar char="Ø"/>
            </a:pPr>
            <a:endParaRPr lang="tr-TR" dirty="0"/>
          </a:p>
          <a:p>
            <a:pPr>
              <a:buFont typeface="Wingdings" pitchFamily="2" charset="2"/>
              <a:buChar char="Ø"/>
            </a:pPr>
            <a:endParaRPr lang="tr-TR" dirty="0"/>
          </a:p>
        </p:txBody>
      </p:sp>
      <p:sp>
        <p:nvSpPr>
          <p:cNvPr id="4" name="Alt Bilgi Yer Tutucusu 3">
            <a:extLst>
              <a:ext uri="{FF2B5EF4-FFF2-40B4-BE49-F238E27FC236}">
                <a16:creationId xmlns:a16="http://schemas.microsoft.com/office/drawing/2014/main" id="{3654BB96-FA6F-5147-A428-FA78D183E825}"/>
              </a:ext>
            </a:extLst>
          </p:cNvPr>
          <p:cNvSpPr>
            <a:spLocks noGrp="1"/>
          </p:cNvSpPr>
          <p:nvPr>
            <p:ph type="ftr" sz="quarter" idx="11"/>
          </p:nvPr>
        </p:nvSpPr>
        <p:spPr/>
        <p:txBody>
          <a:bodyPr/>
          <a:lstStyle/>
          <a:p>
            <a:r>
              <a:rPr lang="tr-TR"/>
              <a:t>A. Gökhan YAŞA</a:t>
            </a:r>
          </a:p>
        </p:txBody>
      </p:sp>
    </p:spTree>
    <p:extLst>
      <p:ext uri="{BB962C8B-B14F-4D97-AF65-F5344CB8AC3E}">
        <p14:creationId xmlns:p14="http://schemas.microsoft.com/office/powerpoint/2010/main" val="401994223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3AEA9B6-80B6-254F-BD6F-5921FD0AFD03}"/>
              </a:ext>
            </a:extLst>
          </p:cNvPr>
          <p:cNvSpPr>
            <a:spLocks noGrp="1"/>
          </p:cNvSpPr>
          <p:nvPr>
            <p:ph type="title"/>
          </p:nvPr>
        </p:nvSpPr>
        <p:spPr/>
        <p:txBody>
          <a:bodyPr/>
          <a:lstStyle/>
          <a:p>
            <a:pPr algn="ctr"/>
            <a:r>
              <a:rPr lang="tr-TR" dirty="0">
                <a:latin typeface="Times New Roman" panose="02020603050405020304" pitchFamily="18" charset="0"/>
                <a:cs typeface="Times New Roman" panose="02020603050405020304" pitchFamily="18" charset="0"/>
              </a:rPr>
              <a:t>Grupsal Modeller</a:t>
            </a:r>
            <a:endParaRPr lang="tr-TR" dirty="0"/>
          </a:p>
        </p:txBody>
      </p:sp>
      <p:sp>
        <p:nvSpPr>
          <p:cNvPr id="3" name="İçerik Yer Tutucusu 2">
            <a:extLst>
              <a:ext uri="{FF2B5EF4-FFF2-40B4-BE49-F238E27FC236}">
                <a16:creationId xmlns:a16="http://schemas.microsoft.com/office/drawing/2014/main" id="{7DC7872F-EB7F-B542-9F84-36981FFC137D}"/>
              </a:ext>
            </a:extLst>
          </p:cNvPr>
          <p:cNvSpPr>
            <a:spLocks noGrp="1"/>
          </p:cNvSpPr>
          <p:nvPr>
            <p:ph idx="1"/>
          </p:nvPr>
        </p:nvSpPr>
        <p:spPr/>
        <p:txBody>
          <a:bodyPr>
            <a:normAutofit fontScale="92500"/>
          </a:bodyPr>
          <a:lstStyle/>
          <a:p>
            <a:pPr marL="0" indent="0" algn="ctr">
              <a:buNone/>
            </a:pPr>
            <a:r>
              <a:rPr lang="tr-TR" b="1" u="sng" dirty="0">
                <a:latin typeface="Times New Roman" panose="02020603050405020304" pitchFamily="18" charset="0"/>
                <a:cs typeface="Times New Roman" panose="02020603050405020304" pitchFamily="18" charset="0"/>
              </a:rPr>
              <a:t>J. L. </a:t>
            </a:r>
            <a:r>
              <a:rPr lang="tr-TR" b="1" u="sng" dirty="0" err="1">
                <a:latin typeface="Times New Roman" panose="02020603050405020304" pitchFamily="18" charset="0"/>
                <a:cs typeface="Times New Roman" panose="02020603050405020304" pitchFamily="18" charset="0"/>
              </a:rPr>
              <a:t>Moreno</a:t>
            </a:r>
            <a:r>
              <a:rPr lang="tr-TR" b="1" u="sng" dirty="0">
                <a:latin typeface="Times New Roman" panose="02020603050405020304" pitchFamily="18" charset="0"/>
                <a:cs typeface="Times New Roman" panose="02020603050405020304" pitchFamily="18" charset="0"/>
              </a:rPr>
              <a:t> ve </a:t>
            </a:r>
            <a:r>
              <a:rPr lang="tr-TR" b="1" u="sng" dirty="0" err="1">
                <a:latin typeface="Times New Roman" panose="02020603050405020304" pitchFamily="18" charset="0"/>
                <a:cs typeface="Times New Roman" panose="02020603050405020304" pitchFamily="18" charset="0"/>
              </a:rPr>
              <a:t>Sosyometri</a:t>
            </a:r>
            <a:endParaRPr lang="tr-TR" b="1" u="sng" dirty="0">
              <a:latin typeface="Times New Roman" panose="02020603050405020304" pitchFamily="18" charset="0"/>
              <a:cs typeface="Times New Roman" panose="02020603050405020304" pitchFamily="18" charset="0"/>
            </a:endParaRPr>
          </a:p>
          <a:p>
            <a:pPr marL="0" indent="0">
              <a:buNone/>
            </a:pPr>
            <a:endParaRPr lang="tr-TR" dirty="0"/>
          </a:p>
          <a:p>
            <a:r>
              <a:rPr lang="tr-TR" dirty="0"/>
              <a:t>İnsanların sevdiği ve sempati beslediği kişilere karşı geliştirdiği ilişkilerin saptanması </a:t>
            </a:r>
            <a:r>
              <a:rPr lang="tr-TR" dirty="0" err="1"/>
              <a:t>sosyometri</a:t>
            </a:r>
            <a:r>
              <a:rPr lang="tr-TR" dirty="0"/>
              <a:t> testinde oldukça önemlidir. Dış dünyada insanların, </a:t>
            </a:r>
            <a:r>
              <a:rPr lang="tr-TR" dirty="0" err="1"/>
              <a:t>sosyometrik</a:t>
            </a:r>
            <a:r>
              <a:rPr lang="tr-TR" dirty="0"/>
              <a:t> </a:t>
            </a:r>
            <a:r>
              <a:rPr lang="tr-TR" dirty="0" err="1"/>
              <a:t>matrix’ine</a:t>
            </a:r>
            <a:r>
              <a:rPr lang="tr-TR" dirty="0"/>
              <a:t> göre sevdiği insanlarla beraber olma oranı toplumsal gerçekliği daha dengeli yaparken, sevmediği insanlarla bir arada olma oranının yüksek olması toplumsal gerçekliği gerginleştirir.</a:t>
            </a:r>
          </a:p>
          <a:p>
            <a:pPr marL="0" indent="0">
              <a:buNone/>
            </a:pPr>
            <a:endParaRPr lang="tr-TR" dirty="0"/>
          </a:p>
          <a:p>
            <a:r>
              <a:rPr lang="tr-TR" dirty="0" err="1"/>
              <a:t>Psikodrama</a:t>
            </a:r>
            <a:r>
              <a:rPr lang="tr-TR" dirty="0"/>
              <a:t> ve </a:t>
            </a:r>
            <a:r>
              <a:rPr lang="tr-TR" dirty="0" err="1"/>
              <a:t>sosyodrama</a:t>
            </a:r>
            <a:r>
              <a:rPr lang="tr-TR" dirty="0"/>
              <a:t>, bireysel ve toplumsal çözümlerin hem teşhisinde hem tedavisinde kullanılan </a:t>
            </a:r>
            <a:r>
              <a:rPr lang="tr-TR" dirty="0" err="1"/>
              <a:t>tiyatral</a:t>
            </a:r>
            <a:r>
              <a:rPr lang="tr-TR" dirty="0"/>
              <a:t> yöntemlerdir.</a:t>
            </a:r>
          </a:p>
        </p:txBody>
      </p:sp>
      <p:sp>
        <p:nvSpPr>
          <p:cNvPr id="4" name="Alt Bilgi Yer Tutucusu 3">
            <a:extLst>
              <a:ext uri="{FF2B5EF4-FFF2-40B4-BE49-F238E27FC236}">
                <a16:creationId xmlns:a16="http://schemas.microsoft.com/office/drawing/2014/main" id="{4FBDD007-4ECE-204F-BD35-F102C9309B9B}"/>
              </a:ext>
            </a:extLst>
          </p:cNvPr>
          <p:cNvSpPr>
            <a:spLocks noGrp="1"/>
          </p:cNvSpPr>
          <p:nvPr>
            <p:ph type="ftr" sz="quarter" idx="11"/>
          </p:nvPr>
        </p:nvSpPr>
        <p:spPr/>
        <p:txBody>
          <a:bodyPr/>
          <a:lstStyle/>
          <a:p>
            <a:r>
              <a:rPr lang="tr-TR"/>
              <a:t>A. Gökhan YAŞA</a:t>
            </a:r>
          </a:p>
        </p:txBody>
      </p:sp>
    </p:spTree>
    <p:extLst>
      <p:ext uri="{BB962C8B-B14F-4D97-AF65-F5344CB8AC3E}">
        <p14:creationId xmlns:p14="http://schemas.microsoft.com/office/powerpoint/2010/main" val="66197487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77B97E3-0EE4-9342-B42C-A4952C611CFA}"/>
              </a:ext>
            </a:extLst>
          </p:cNvPr>
          <p:cNvSpPr>
            <a:spLocks noGrp="1"/>
          </p:cNvSpPr>
          <p:nvPr>
            <p:ph type="title"/>
          </p:nvPr>
        </p:nvSpPr>
        <p:spPr/>
        <p:txBody>
          <a:bodyPr/>
          <a:lstStyle/>
          <a:p>
            <a:pPr algn="ctr"/>
            <a:r>
              <a:rPr lang="tr-TR" dirty="0">
                <a:latin typeface="Times New Roman" panose="02020603050405020304" pitchFamily="18" charset="0"/>
                <a:cs typeface="Times New Roman" panose="02020603050405020304" pitchFamily="18" charset="0"/>
              </a:rPr>
              <a:t>Grupsal Modeller</a:t>
            </a:r>
            <a:endParaRPr lang="tr-TR" dirty="0"/>
          </a:p>
        </p:txBody>
      </p:sp>
      <p:sp>
        <p:nvSpPr>
          <p:cNvPr id="3" name="İçerik Yer Tutucusu 2">
            <a:extLst>
              <a:ext uri="{FF2B5EF4-FFF2-40B4-BE49-F238E27FC236}">
                <a16:creationId xmlns:a16="http://schemas.microsoft.com/office/drawing/2014/main" id="{1214F57E-CAE5-434F-92B2-353C4C3AF014}"/>
              </a:ext>
            </a:extLst>
          </p:cNvPr>
          <p:cNvSpPr>
            <a:spLocks noGrp="1"/>
          </p:cNvSpPr>
          <p:nvPr>
            <p:ph idx="1"/>
          </p:nvPr>
        </p:nvSpPr>
        <p:spPr/>
        <p:txBody>
          <a:bodyPr>
            <a:normAutofit fontScale="85000" lnSpcReduction="20000"/>
          </a:bodyPr>
          <a:lstStyle/>
          <a:p>
            <a:pPr marL="0" indent="0" algn="ctr" fontAlgn="base">
              <a:buNone/>
            </a:pPr>
            <a:r>
              <a:rPr lang="tr-TR" b="1" u="sng" dirty="0">
                <a:latin typeface="Times New Roman" panose="02020603050405020304" pitchFamily="18" charset="0"/>
                <a:cs typeface="Times New Roman" panose="02020603050405020304" pitchFamily="18" charset="0"/>
              </a:rPr>
              <a:t>J. L. </a:t>
            </a:r>
            <a:r>
              <a:rPr lang="tr-TR" b="1" u="sng" dirty="0" err="1">
                <a:latin typeface="Times New Roman" panose="02020603050405020304" pitchFamily="18" charset="0"/>
                <a:cs typeface="Times New Roman" panose="02020603050405020304" pitchFamily="18" charset="0"/>
              </a:rPr>
              <a:t>Moreno</a:t>
            </a:r>
            <a:r>
              <a:rPr lang="tr-TR" b="1" u="sng" dirty="0">
                <a:latin typeface="Times New Roman" panose="02020603050405020304" pitchFamily="18" charset="0"/>
                <a:cs typeface="Times New Roman" panose="02020603050405020304" pitchFamily="18" charset="0"/>
              </a:rPr>
              <a:t> ve </a:t>
            </a:r>
            <a:r>
              <a:rPr lang="tr-TR" b="1" u="sng" dirty="0" err="1">
                <a:latin typeface="Times New Roman" panose="02020603050405020304" pitchFamily="18" charset="0"/>
                <a:cs typeface="Times New Roman" panose="02020603050405020304" pitchFamily="18" charset="0"/>
              </a:rPr>
              <a:t>Sosyometri</a:t>
            </a:r>
            <a:endParaRPr lang="tr-TR" b="1" u="sng" dirty="0">
              <a:latin typeface="Times New Roman" panose="02020603050405020304" pitchFamily="18" charset="0"/>
              <a:cs typeface="Times New Roman" panose="02020603050405020304" pitchFamily="18" charset="0"/>
            </a:endParaRPr>
          </a:p>
          <a:p>
            <a:pPr fontAlgn="base"/>
            <a:endParaRPr lang="tr-TR" dirty="0">
              <a:latin typeface="Times New Roman" panose="02020603050405020304" pitchFamily="18" charset="0"/>
              <a:cs typeface="Times New Roman" panose="02020603050405020304" pitchFamily="18" charset="0"/>
            </a:endParaRPr>
          </a:p>
          <a:p>
            <a:pPr fontAlgn="base"/>
            <a:r>
              <a:rPr lang="tr-TR" dirty="0" err="1">
                <a:latin typeface="Times New Roman" panose="02020603050405020304" pitchFamily="18" charset="0"/>
                <a:cs typeface="Times New Roman" panose="02020603050405020304" pitchFamily="18" charset="0"/>
              </a:rPr>
              <a:t>Moreno’nun</a:t>
            </a:r>
            <a:r>
              <a:rPr lang="tr-TR" dirty="0">
                <a:latin typeface="Times New Roman" panose="02020603050405020304" pitchFamily="18" charset="0"/>
                <a:cs typeface="Times New Roman" panose="02020603050405020304" pitchFamily="18" charset="0"/>
              </a:rPr>
              <a:t> toplumsal sistem varsayımlarına göre, toplumda ideal ve reel </a:t>
            </a:r>
            <a:r>
              <a:rPr lang="tr-TR" dirty="0" err="1">
                <a:latin typeface="Times New Roman" panose="02020603050405020304" pitchFamily="18" charset="0"/>
                <a:cs typeface="Times New Roman" panose="02020603050405020304" pitchFamily="18" charset="0"/>
              </a:rPr>
              <a:t>sosyometrik</a:t>
            </a:r>
            <a:r>
              <a:rPr lang="tr-TR" dirty="0">
                <a:latin typeface="Times New Roman" panose="02020603050405020304" pitchFamily="18" charset="0"/>
                <a:cs typeface="Times New Roman" panose="02020603050405020304" pitchFamily="18" charset="0"/>
              </a:rPr>
              <a:t> kalıplar vardır. İdeal olanla reel olan arasındaki fark açıldıkça çatışma meydana gelir. En etkili haberleşme çeşidi bireyin diğer bireyle doğrudan iletişimidir. Bireyler arasında büyüyen iletişim ağı, uzaktaki insanları etkiler. Fikir liderleri ya da anahtar bireyler ise haberleşmede katalizör görevi görürler.</a:t>
            </a:r>
          </a:p>
          <a:p>
            <a:pPr fontAlgn="base"/>
            <a:r>
              <a:rPr lang="tr-TR" dirty="0" err="1">
                <a:latin typeface="Times New Roman" panose="02020603050405020304" pitchFamily="18" charset="0"/>
                <a:cs typeface="Times New Roman" panose="02020603050405020304" pitchFamily="18" charset="0"/>
              </a:rPr>
              <a:t>Moreno’ya</a:t>
            </a:r>
            <a:r>
              <a:rPr lang="tr-TR" dirty="0">
                <a:latin typeface="Times New Roman" panose="02020603050405020304" pitchFamily="18" charset="0"/>
                <a:cs typeface="Times New Roman" panose="02020603050405020304" pitchFamily="18" charset="0"/>
              </a:rPr>
              <a:t> göre doğal evrim kişilerin kendiliğindenliklerini sınırlar ve kalıplar ortaya çıkarır. </a:t>
            </a:r>
          </a:p>
          <a:p>
            <a:pPr fontAlgn="base"/>
            <a:r>
              <a:rPr lang="tr-TR" dirty="0" err="1">
                <a:latin typeface="Times New Roman" panose="02020603050405020304" pitchFamily="18" charset="0"/>
                <a:cs typeface="Times New Roman" panose="02020603050405020304" pitchFamily="18" charset="0"/>
              </a:rPr>
              <a:t>Sosyometrik</a:t>
            </a:r>
            <a:r>
              <a:rPr lang="tr-TR" dirty="0">
                <a:latin typeface="Times New Roman" panose="02020603050405020304" pitchFamily="18" charset="0"/>
                <a:cs typeface="Times New Roman" panose="02020603050405020304" pitchFamily="18" charset="0"/>
              </a:rPr>
              <a:t> testlerle birlikte toplumsal değişmenin güdümlü olarak başarılı bir şekilde gerçekleşeceğini belirtir.</a:t>
            </a:r>
          </a:p>
          <a:p>
            <a:pPr fontAlgn="base"/>
            <a:r>
              <a:rPr lang="tr-TR" dirty="0" err="1">
                <a:latin typeface="Times New Roman" panose="02020603050405020304" pitchFamily="18" charset="0"/>
                <a:cs typeface="Times New Roman" panose="02020603050405020304" pitchFamily="18" charset="0"/>
              </a:rPr>
              <a:t>Moreno</a:t>
            </a:r>
            <a:r>
              <a:rPr lang="tr-TR" dirty="0">
                <a:latin typeface="Times New Roman" panose="02020603050405020304" pitchFamily="18" charset="0"/>
                <a:cs typeface="Times New Roman" panose="02020603050405020304" pitchFamily="18" charset="0"/>
              </a:rPr>
              <a:t>, toplumsal devrimleri, toplumsal grupların iktidara olan baskısı, en küçük birimlerin devrime inanmaları ve devrimci liderlerin sürükleyiciliğine bağlamaktadır.</a:t>
            </a:r>
          </a:p>
        </p:txBody>
      </p:sp>
      <p:sp>
        <p:nvSpPr>
          <p:cNvPr id="4" name="Alt Bilgi Yer Tutucusu 3">
            <a:extLst>
              <a:ext uri="{FF2B5EF4-FFF2-40B4-BE49-F238E27FC236}">
                <a16:creationId xmlns:a16="http://schemas.microsoft.com/office/drawing/2014/main" id="{31433C39-32B5-FB4C-907F-5A2272CBD1F1}"/>
              </a:ext>
            </a:extLst>
          </p:cNvPr>
          <p:cNvSpPr>
            <a:spLocks noGrp="1"/>
          </p:cNvSpPr>
          <p:nvPr>
            <p:ph type="ftr" sz="quarter" idx="11"/>
          </p:nvPr>
        </p:nvSpPr>
        <p:spPr/>
        <p:txBody>
          <a:bodyPr/>
          <a:lstStyle/>
          <a:p>
            <a:r>
              <a:rPr lang="tr-TR"/>
              <a:t>A. Gökhan YAŞA</a:t>
            </a:r>
          </a:p>
        </p:txBody>
      </p:sp>
    </p:spTree>
    <p:extLst>
      <p:ext uri="{BB962C8B-B14F-4D97-AF65-F5344CB8AC3E}">
        <p14:creationId xmlns:p14="http://schemas.microsoft.com/office/powerpoint/2010/main" val="288826875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6F58CF4-9B9C-3E43-A171-BF1B85F17CF4}"/>
              </a:ext>
            </a:extLst>
          </p:cNvPr>
          <p:cNvSpPr>
            <a:spLocks noGrp="1"/>
          </p:cNvSpPr>
          <p:nvPr>
            <p:ph type="title"/>
          </p:nvPr>
        </p:nvSpPr>
        <p:spPr/>
        <p:txBody>
          <a:bodyPr/>
          <a:lstStyle/>
          <a:p>
            <a:pPr algn="ctr"/>
            <a:r>
              <a:rPr lang="tr-TR" dirty="0">
                <a:latin typeface="Times New Roman" panose="02020603050405020304" pitchFamily="18" charset="0"/>
                <a:cs typeface="Times New Roman" panose="02020603050405020304" pitchFamily="18" charset="0"/>
              </a:rPr>
              <a:t>Bireysel Modeller</a:t>
            </a:r>
          </a:p>
        </p:txBody>
      </p:sp>
      <p:sp>
        <p:nvSpPr>
          <p:cNvPr id="3" name="İçerik Yer Tutucusu 2">
            <a:extLst>
              <a:ext uri="{FF2B5EF4-FFF2-40B4-BE49-F238E27FC236}">
                <a16:creationId xmlns:a16="http://schemas.microsoft.com/office/drawing/2014/main" id="{71B5B9E4-66F4-464C-91DF-A536870D96A1}"/>
              </a:ext>
            </a:extLst>
          </p:cNvPr>
          <p:cNvSpPr>
            <a:spLocks noGrp="1"/>
          </p:cNvSpPr>
          <p:nvPr>
            <p:ph idx="1"/>
          </p:nvPr>
        </p:nvSpPr>
        <p:spPr/>
        <p:txBody>
          <a:bodyPr/>
          <a:lstStyle/>
          <a:p>
            <a:pPr marL="0" indent="0" algn="ctr">
              <a:buNone/>
            </a:pPr>
            <a:r>
              <a:rPr lang="tr-TR" b="1" u="sng" dirty="0">
                <a:latin typeface="Times New Roman" panose="02020603050405020304" pitchFamily="18" charset="0"/>
                <a:cs typeface="Times New Roman" panose="02020603050405020304" pitchFamily="18" charset="0"/>
              </a:rPr>
              <a:t>Richard T. </a:t>
            </a:r>
            <a:r>
              <a:rPr lang="tr-TR" b="1" u="sng" dirty="0" err="1">
                <a:latin typeface="Times New Roman" panose="02020603050405020304" pitchFamily="18" charset="0"/>
                <a:cs typeface="Times New Roman" panose="02020603050405020304" pitchFamily="18" charset="0"/>
              </a:rPr>
              <a:t>LaPiere</a:t>
            </a:r>
            <a:r>
              <a:rPr lang="tr-TR" b="1" u="sng" dirty="0">
                <a:latin typeface="Times New Roman" panose="02020603050405020304" pitchFamily="18" charset="0"/>
                <a:cs typeface="Times New Roman" panose="02020603050405020304" pitchFamily="18" charset="0"/>
              </a:rPr>
              <a:t> ve Asosyal Değişme</a:t>
            </a:r>
          </a:p>
          <a:p>
            <a:r>
              <a:rPr lang="tr-TR" dirty="0">
                <a:latin typeface="Times New Roman" panose="02020603050405020304" pitchFamily="18" charset="0"/>
                <a:cs typeface="Times New Roman" panose="02020603050405020304" pitchFamily="18" charset="0"/>
              </a:rPr>
              <a:t>Yaklaşım değişmenin asosyal olduğu varsayımına dayanır. Bu toplumu değişmesini yaşayan bir organizmanın değişiminden ayırır.</a:t>
            </a:r>
          </a:p>
          <a:p>
            <a:r>
              <a:rPr lang="tr-TR" dirty="0">
                <a:latin typeface="Times New Roman" panose="02020603050405020304" pitchFamily="18" charset="0"/>
                <a:cs typeface="Times New Roman" panose="02020603050405020304" pitchFamily="18" charset="0"/>
              </a:rPr>
              <a:t>Bir toplumdaki değişme bir tümöre benzetilir. Bu toplumsal değişmenin toplumdan sapan insanlar tarafından anormal olarak ortaya koyulduğunu gösterir.</a:t>
            </a:r>
          </a:p>
          <a:p>
            <a:r>
              <a:rPr lang="tr-TR" dirty="0">
                <a:latin typeface="Times New Roman" panose="02020603050405020304" pitchFamily="18" charset="0"/>
                <a:cs typeface="Times New Roman" panose="02020603050405020304" pitchFamily="18" charset="0"/>
              </a:rPr>
              <a:t>Yenilik ve gelişmeye kuramda vurgu yapılırken bunlar tesadüfi olarak yorumlanır. İki tipten bahseder. Bunlardan biri yaratıcı dahi iken diğeri de toplum dışı, sorumsuz </a:t>
            </a:r>
            <a:r>
              <a:rPr lang="tr-TR" dirty="0" err="1">
                <a:latin typeface="Times New Roman" panose="02020603050405020304" pitchFamily="18" charset="0"/>
                <a:cs typeface="Times New Roman" panose="02020603050405020304" pitchFamily="18" charset="0"/>
              </a:rPr>
              <a:t>egzantrik</a:t>
            </a:r>
            <a:r>
              <a:rPr lang="tr-TR" dirty="0">
                <a:latin typeface="Times New Roman" panose="02020603050405020304" pitchFamily="18" charset="0"/>
                <a:cs typeface="Times New Roman" panose="02020603050405020304" pitchFamily="18" charset="0"/>
              </a:rPr>
              <a:t> olan tiptir. Yaratıcıdırlar.</a:t>
            </a:r>
          </a:p>
        </p:txBody>
      </p:sp>
      <p:sp>
        <p:nvSpPr>
          <p:cNvPr id="4" name="Alt Bilgi Yer Tutucusu 3">
            <a:extLst>
              <a:ext uri="{FF2B5EF4-FFF2-40B4-BE49-F238E27FC236}">
                <a16:creationId xmlns:a16="http://schemas.microsoft.com/office/drawing/2014/main" id="{65D6E291-33E3-1C40-AB31-8A1680853808}"/>
              </a:ext>
            </a:extLst>
          </p:cNvPr>
          <p:cNvSpPr>
            <a:spLocks noGrp="1"/>
          </p:cNvSpPr>
          <p:nvPr>
            <p:ph type="ftr" sz="quarter" idx="11"/>
          </p:nvPr>
        </p:nvSpPr>
        <p:spPr/>
        <p:txBody>
          <a:bodyPr/>
          <a:lstStyle/>
          <a:p>
            <a:r>
              <a:rPr lang="tr-TR"/>
              <a:t>A. Gökhan YAŞA</a:t>
            </a:r>
          </a:p>
        </p:txBody>
      </p:sp>
    </p:spTree>
    <p:extLst>
      <p:ext uri="{BB962C8B-B14F-4D97-AF65-F5344CB8AC3E}">
        <p14:creationId xmlns:p14="http://schemas.microsoft.com/office/powerpoint/2010/main" val="221017720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5DA1EA9-24B9-C64A-8A80-8B114BABD524}"/>
              </a:ext>
            </a:extLst>
          </p:cNvPr>
          <p:cNvSpPr>
            <a:spLocks noGrp="1"/>
          </p:cNvSpPr>
          <p:nvPr>
            <p:ph type="title"/>
          </p:nvPr>
        </p:nvSpPr>
        <p:spPr/>
        <p:txBody>
          <a:bodyPr/>
          <a:lstStyle/>
          <a:p>
            <a:pPr algn="ctr"/>
            <a:r>
              <a:rPr lang="tr-TR" dirty="0">
                <a:latin typeface="Times New Roman" panose="02020603050405020304" pitchFamily="18" charset="0"/>
                <a:cs typeface="Times New Roman" panose="02020603050405020304" pitchFamily="18" charset="0"/>
              </a:rPr>
              <a:t>Bireysel Modeller</a:t>
            </a:r>
          </a:p>
        </p:txBody>
      </p:sp>
      <p:sp>
        <p:nvSpPr>
          <p:cNvPr id="3" name="İçerik Yer Tutucusu 2">
            <a:extLst>
              <a:ext uri="{FF2B5EF4-FFF2-40B4-BE49-F238E27FC236}">
                <a16:creationId xmlns:a16="http://schemas.microsoft.com/office/drawing/2014/main" id="{6B9CEA3F-10BD-B943-857E-73C92D5CE42F}"/>
              </a:ext>
            </a:extLst>
          </p:cNvPr>
          <p:cNvSpPr>
            <a:spLocks noGrp="1"/>
          </p:cNvSpPr>
          <p:nvPr>
            <p:ph idx="1"/>
          </p:nvPr>
        </p:nvSpPr>
        <p:spPr/>
        <p:txBody>
          <a:bodyPr/>
          <a:lstStyle/>
          <a:p>
            <a:pPr algn="ctr"/>
            <a:r>
              <a:rPr lang="tr-TR" b="1" u="sng" dirty="0">
                <a:latin typeface="Times New Roman" panose="02020603050405020304" pitchFamily="18" charset="0"/>
                <a:cs typeface="Times New Roman" panose="02020603050405020304" pitchFamily="18" charset="0"/>
              </a:rPr>
              <a:t>Richard T. </a:t>
            </a:r>
            <a:r>
              <a:rPr lang="tr-TR" b="1" u="sng" dirty="0" err="1">
                <a:latin typeface="Times New Roman" panose="02020603050405020304" pitchFamily="18" charset="0"/>
                <a:cs typeface="Times New Roman" panose="02020603050405020304" pitchFamily="18" charset="0"/>
              </a:rPr>
              <a:t>LaPiere</a:t>
            </a:r>
            <a:r>
              <a:rPr lang="tr-TR" b="1" u="sng" dirty="0">
                <a:latin typeface="Times New Roman" panose="02020603050405020304" pitchFamily="18" charset="0"/>
                <a:cs typeface="Times New Roman" panose="02020603050405020304" pitchFamily="18" charset="0"/>
              </a:rPr>
              <a:t> ve Asosyal Değişme</a:t>
            </a:r>
          </a:p>
          <a:p>
            <a:endParaRPr lang="tr-TR" dirty="0">
              <a:latin typeface="Times New Roman" panose="02020603050405020304" pitchFamily="18" charset="0"/>
              <a:cs typeface="Times New Roman" panose="02020603050405020304" pitchFamily="18" charset="0"/>
            </a:endParaRPr>
          </a:p>
          <a:p>
            <a:r>
              <a:rPr lang="tr-TR" dirty="0">
                <a:latin typeface="Times New Roman" panose="02020603050405020304" pitchFamily="18" charset="0"/>
                <a:cs typeface="Times New Roman" panose="02020603050405020304" pitchFamily="18" charset="0"/>
              </a:rPr>
              <a:t>Yeniliğin yaratılmasında büyük bir çaba gerekmezken bunun dönüşüm meydana getirmesi bir örgütsel çabayı gerekli kılar.</a:t>
            </a:r>
          </a:p>
          <a:p>
            <a:r>
              <a:rPr lang="tr-TR" dirty="0">
                <a:latin typeface="Times New Roman" panose="02020603050405020304" pitchFamily="18" charset="0"/>
                <a:cs typeface="Times New Roman" panose="02020603050405020304" pitchFamily="18" charset="0"/>
              </a:rPr>
              <a:t>Savunucu ismini verdiği tipler bu yeniliğin topluma yayılmasında rol oynar.</a:t>
            </a:r>
          </a:p>
          <a:p>
            <a:r>
              <a:rPr lang="tr-TR" dirty="0">
                <a:latin typeface="Times New Roman" panose="02020603050405020304" pitchFamily="18" charset="0"/>
                <a:cs typeface="Times New Roman" panose="02020603050405020304" pitchFamily="18" charset="0"/>
              </a:rPr>
              <a:t>Uygulayıcılar ise yeniliğe açık olmayan fakat daha sonra bu uygulamaya geçen kişilerdir. Genellikle statü sahibi kişiler olabilirler.</a:t>
            </a:r>
          </a:p>
          <a:p>
            <a:r>
              <a:rPr lang="tr-TR" dirty="0">
                <a:latin typeface="Times New Roman" panose="02020603050405020304" pitchFamily="18" charset="0"/>
                <a:cs typeface="Times New Roman" panose="02020603050405020304" pitchFamily="18" charset="0"/>
              </a:rPr>
              <a:t>Uygulayıcılar da kabul ettiğinde yenilik tamamlanmış olur.</a:t>
            </a:r>
          </a:p>
        </p:txBody>
      </p:sp>
      <p:sp>
        <p:nvSpPr>
          <p:cNvPr id="4" name="Alt Bilgi Yer Tutucusu 3">
            <a:extLst>
              <a:ext uri="{FF2B5EF4-FFF2-40B4-BE49-F238E27FC236}">
                <a16:creationId xmlns:a16="http://schemas.microsoft.com/office/drawing/2014/main" id="{498F16AC-4EE7-3B44-BFC8-33DC7119E568}"/>
              </a:ext>
            </a:extLst>
          </p:cNvPr>
          <p:cNvSpPr>
            <a:spLocks noGrp="1"/>
          </p:cNvSpPr>
          <p:nvPr>
            <p:ph type="ftr" sz="quarter" idx="11"/>
          </p:nvPr>
        </p:nvSpPr>
        <p:spPr/>
        <p:txBody>
          <a:bodyPr/>
          <a:lstStyle/>
          <a:p>
            <a:r>
              <a:rPr lang="tr-TR"/>
              <a:t>A. Gökhan YAŞA</a:t>
            </a:r>
          </a:p>
        </p:txBody>
      </p:sp>
    </p:spTree>
    <p:extLst>
      <p:ext uri="{BB962C8B-B14F-4D97-AF65-F5344CB8AC3E}">
        <p14:creationId xmlns:p14="http://schemas.microsoft.com/office/powerpoint/2010/main" val="308419636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A0CBB08-8BA6-7C40-AB8F-090D5DE105CB}"/>
              </a:ext>
            </a:extLst>
          </p:cNvPr>
          <p:cNvSpPr>
            <a:spLocks noGrp="1"/>
          </p:cNvSpPr>
          <p:nvPr>
            <p:ph type="title"/>
          </p:nvPr>
        </p:nvSpPr>
        <p:spPr/>
        <p:txBody>
          <a:bodyPr/>
          <a:lstStyle/>
          <a:p>
            <a:pPr algn="ctr"/>
            <a:r>
              <a:rPr lang="tr-TR" dirty="0">
                <a:latin typeface="Times New Roman" panose="02020603050405020304" pitchFamily="18" charset="0"/>
                <a:cs typeface="Times New Roman" panose="02020603050405020304" pitchFamily="18" charset="0"/>
              </a:rPr>
              <a:t>Bireysel Modeller</a:t>
            </a:r>
          </a:p>
        </p:txBody>
      </p:sp>
      <p:sp>
        <p:nvSpPr>
          <p:cNvPr id="3" name="İçerik Yer Tutucusu 2">
            <a:extLst>
              <a:ext uri="{FF2B5EF4-FFF2-40B4-BE49-F238E27FC236}">
                <a16:creationId xmlns:a16="http://schemas.microsoft.com/office/drawing/2014/main" id="{408029E5-7891-354F-A221-6EA32A03DD9F}"/>
              </a:ext>
            </a:extLst>
          </p:cNvPr>
          <p:cNvSpPr>
            <a:spLocks noGrp="1"/>
          </p:cNvSpPr>
          <p:nvPr>
            <p:ph idx="1"/>
          </p:nvPr>
        </p:nvSpPr>
        <p:spPr/>
        <p:txBody>
          <a:bodyPr>
            <a:normAutofit fontScale="92500" lnSpcReduction="20000"/>
          </a:bodyPr>
          <a:lstStyle/>
          <a:p>
            <a:pPr marL="0" indent="0" algn="ctr">
              <a:buNone/>
            </a:pPr>
            <a:r>
              <a:rPr lang="tr-TR" b="1" u="sng" dirty="0">
                <a:latin typeface="Times New Roman" panose="02020603050405020304" pitchFamily="18" charset="0"/>
                <a:cs typeface="Times New Roman" panose="02020603050405020304" pitchFamily="18" charset="0"/>
              </a:rPr>
              <a:t>Richard T. </a:t>
            </a:r>
            <a:r>
              <a:rPr lang="tr-TR" b="1" u="sng" dirty="0" err="1">
                <a:latin typeface="Times New Roman" panose="02020603050405020304" pitchFamily="18" charset="0"/>
                <a:cs typeface="Times New Roman" panose="02020603050405020304" pitchFamily="18" charset="0"/>
              </a:rPr>
              <a:t>LaPiere</a:t>
            </a:r>
            <a:r>
              <a:rPr lang="tr-TR" b="1" u="sng" dirty="0">
                <a:latin typeface="Times New Roman" panose="02020603050405020304" pitchFamily="18" charset="0"/>
                <a:cs typeface="Times New Roman" panose="02020603050405020304" pitchFamily="18" charset="0"/>
              </a:rPr>
              <a:t> ve Asosyal Değişme</a:t>
            </a:r>
          </a:p>
          <a:p>
            <a:pPr>
              <a:buFont typeface="Wingdings" pitchFamily="2" charset="2"/>
              <a:buChar char="Ø"/>
            </a:pPr>
            <a:endParaRPr lang="tr-TR" dirty="0">
              <a:latin typeface="Times New Roman" panose="02020603050405020304" pitchFamily="18" charset="0"/>
              <a:cs typeface="Times New Roman" panose="02020603050405020304" pitchFamily="18" charset="0"/>
            </a:endParaRPr>
          </a:p>
          <a:p>
            <a:pPr>
              <a:buFont typeface="Wingdings" pitchFamily="2" charset="2"/>
              <a:buChar char="Ø"/>
            </a:pPr>
            <a:r>
              <a:rPr lang="tr-TR" dirty="0">
                <a:latin typeface="Times New Roman" panose="02020603050405020304" pitchFamily="18" charset="0"/>
                <a:cs typeface="Times New Roman" panose="02020603050405020304" pitchFamily="18" charset="0"/>
              </a:rPr>
              <a:t>Direnme nedenleri;</a:t>
            </a:r>
          </a:p>
          <a:p>
            <a:r>
              <a:rPr lang="tr-TR" dirty="0">
                <a:latin typeface="Times New Roman" panose="02020603050405020304" pitchFamily="18" charset="0"/>
                <a:cs typeface="Times New Roman" panose="02020603050405020304" pitchFamily="18" charset="0"/>
              </a:rPr>
              <a:t>Bilinmeyene duyulan korku</a:t>
            </a:r>
          </a:p>
          <a:p>
            <a:r>
              <a:rPr lang="tr-TR" dirty="0">
                <a:latin typeface="Times New Roman" panose="02020603050405020304" pitchFamily="18" charset="0"/>
                <a:cs typeface="Times New Roman" panose="02020603050405020304" pitchFamily="18" charset="0"/>
              </a:rPr>
              <a:t>Ahlaki duyguların etkisi</a:t>
            </a:r>
          </a:p>
          <a:p>
            <a:r>
              <a:rPr lang="tr-TR" dirty="0">
                <a:latin typeface="Times New Roman" panose="02020603050405020304" pitchFamily="18" charset="0"/>
                <a:cs typeface="Times New Roman" panose="02020603050405020304" pitchFamily="18" charset="0"/>
              </a:rPr>
              <a:t>Estetik değer ve alışkanlıklar</a:t>
            </a:r>
          </a:p>
          <a:p>
            <a:r>
              <a:rPr lang="tr-TR" dirty="0">
                <a:latin typeface="Times New Roman" panose="02020603050405020304" pitchFamily="18" charset="0"/>
                <a:cs typeface="Times New Roman" panose="02020603050405020304" pitchFamily="18" charset="0"/>
              </a:rPr>
              <a:t>Yeni şeylere takınılan olumsuz tutum</a:t>
            </a:r>
          </a:p>
          <a:p>
            <a:r>
              <a:rPr lang="tr-TR" dirty="0">
                <a:latin typeface="Times New Roman" panose="02020603050405020304" pitchFamily="18" charset="0"/>
                <a:cs typeface="Times New Roman" panose="02020603050405020304" pitchFamily="18" charset="0"/>
              </a:rPr>
              <a:t>Beceri ve bilgi eksikliği</a:t>
            </a:r>
          </a:p>
          <a:p>
            <a:r>
              <a:rPr lang="tr-TR" dirty="0">
                <a:latin typeface="Times New Roman" panose="02020603050405020304" pitchFamily="18" charset="0"/>
                <a:cs typeface="Times New Roman" panose="02020603050405020304" pitchFamily="18" charset="0"/>
              </a:rPr>
              <a:t>Statüsü bozulacakların direnmesi</a:t>
            </a:r>
          </a:p>
          <a:p>
            <a:r>
              <a:rPr lang="tr-TR" dirty="0">
                <a:latin typeface="Times New Roman" panose="02020603050405020304" pitchFamily="18" charset="0"/>
                <a:cs typeface="Times New Roman" panose="02020603050405020304" pitchFamily="18" charset="0"/>
              </a:rPr>
              <a:t>Her türlü değişmeye karşı çıkanların direnişi</a:t>
            </a:r>
          </a:p>
        </p:txBody>
      </p:sp>
      <p:sp>
        <p:nvSpPr>
          <p:cNvPr id="4" name="Alt Bilgi Yer Tutucusu 3">
            <a:extLst>
              <a:ext uri="{FF2B5EF4-FFF2-40B4-BE49-F238E27FC236}">
                <a16:creationId xmlns:a16="http://schemas.microsoft.com/office/drawing/2014/main" id="{99A2089C-EFA9-1743-9294-E03FCB4788C8}"/>
              </a:ext>
            </a:extLst>
          </p:cNvPr>
          <p:cNvSpPr>
            <a:spLocks noGrp="1"/>
          </p:cNvSpPr>
          <p:nvPr>
            <p:ph type="ftr" sz="quarter" idx="11"/>
          </p:nvPr>
        </p:nvSpPr>
        <p:spPr/>
        <p:txBody>
          <a:bodyPr/>
          <a:lstStyle/>
          <a:p>
            <a:r>
              <a:rPr lang="tr-TR"/>
              <a:t>A. Gökhan YAŞA</a:t>
            </a:r>
          </a:p>
        </p:txBody>
      </p:sp>
    </p:spTree>
    <p:extLst>
      <p:ext uri="{BB962C8B-B14F-4D97-AF65-F5344CB8AC3E}">
        <p14:creationId xmlns:p14="http://schemas.microsoft.com/office/powerpoint/2010/main" val="322205171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9F86002-DA17-4149-BA5C-CB63C2F90C5A}"/>
              </a:ext>
            </a:extLst>
          </p:cNvPr>
          <p:cNvSpPr>
            <a:spLocks noGrp="1"/>
          </p:cNvSpPr>
          <p:nvPr>
            <p:ph type="title"/>
          </p:nvPr>
        </p:nvSpPr>
        <p:spPr/>
        <p:txBody>
          <a:bodyPr/>
          <a:lstStyle/>
          <a:p>
            <a:pPr algn="ctr"/>
            <a:r>
              <a:rPr lang="tr-TR" dirty="0">
                <a:latin typeface="Times New Roman" panose="02020603050405020304" pitchFamily="18" charset="0"/>
                <a:cs typeface="Times New Roman" panose="02020603050405020304" pitchFamily="18" charset="0"/>
              </a:rPr>
              <a:t>Bireysel Modeller</a:t>
            </a:r>
            <a:endParaRPr lang="tr-TR" dirty="0"/>
          </a:p>
        </p:txBody>
      </p:sp>
      <p:sp>
        <p:nvSpPr>
          <p:cNvPr id="3" name="İçerik Yer Tutucusu 2">
            <a:extLst>
              <a:ext uri="{FF2B5EF4-FFF2-40B4-BE49-F238E27FC236}">
                <a16:creationId xmlns:a16="http://schemas.microsoft.com/office/drawing/2014/main" id="{02F64A9B-AC87-8F46-8501-81A315FA6555}"/>
              </a:ext>
            </a:extLst>
          </p:cNvPr>
          <p:cNvSpPr>
            <a:spLocks noGrp="1"/>
          </p:cNvSpPr>
          <p:nvPr>
            <p:ph idx="1"/>
          </p:nvPr>
        </p:nvSpPr>
        <p:spPr/>
        <p:txBody>
          <a:bodyPr/>
          <a:lstStyle/>
          <a:p>
            <a:pPr marL="0" indent="0" algn="ctr">
              <a:buNone/>
            </a:pPr>
            <a:r>
              <a:rPr lang="tr-TR" b="1" u="sng" dirty="0">
                <a:latin typeface="Times New Roman" panose="02020603050405020304" pitchFamily="18" charset="0"/>
                <a:cs typeface="Times New Roman" panose="02020603050405020304" pitchFamily="18" charset="0"/>
              </a:rPr>
              <a:t>Richard T. </a:t>
            </a:r>
            <a:r>
              <a:rPr lang="tr-TR" b="1" u="sng" dirty="0" err="1">
                <a:latin typeface="Times New Roman" panose="02020603050405020304" pitchFamily="18" charset="0"/>
                <a:cs typeface="Times New Roman" panose="02020603050405020304" pitchFamily="18" charset="0"/>
              </a:rPr>
              <a:t>LaPiere</a:t>
            </a:r>
            <a:r>
              <a:rPr lang="tr-TR" b="1" u="sng" dirty="0">
                <a:latin typeface="Times New Roman" panose="02020603050405020304" pitchFamily="18" charset="0"/>
                <a:cs typeface="Times New Roman" panose="02020603050405020304" pitchFamily="18" charset="0"/>
              </a:rPr>
              <a:t> ve Asosyal Değişme</a:t>
            </a:r>
          </a:p>
          <a:p>
            <a:r>
              <a:rPr lang="tr-TR" dirty="0"/>
              <a:t>Değişmeyi tamamen bireyden gören gene bireysel çabalarla yayılan bir yenilik olarak görür. Bu nedenle sosyolojik yaklaşımın dışında kalmaktadır.</a:t>
            </a:r>
          </a:p>
          <a:p>
            <a:r>
              <a:rPr lang="tr-TR" dirty="0"/>
              <a:t>Bireysel ve tesadüfi olgulara dayanması toplumsal gerçekliği dışlamaktadır.</a:t>
            </a:r>
          </a:p>
          <a:p>
            <a:r>
              <a:rPr lang="tr-TR" dirty="0"/>
              <a:t>Maddi yeniliklerin yanı sıra manevi yenilikler yaratmak çok az rastlanan ve bireysel etkilerin oldukça sınırlı olduğu bir alandır. Üzerine bir kuram oluşturmak risklidir.</a:t>
            </a:r>
          </a:p>
        </p:txBody>
      </p:sp>
      <p:sp>
        <p:nvSpPr>
          <p:cNvPr id="4" name="Alt Bilgi Yer Tutucusu 3">
            <a:extLst>
              <a:ext uri="{FF2B5EF4-FFF2-40B4-BE49-F238E27FC236}">
                <a16:creationId xmlns:a16="http://schemas.microsoft.com/office/drawing/2014/main" id="{F94D7145-001D-CD41-888E-16C9F0A495B6}"/>
              </a:ext>
            </a:extLst>
          </p:cNvPr>
          <p:cNvSpPr>
            <a:spLocks noGrp="1"/>
          </p:cNvSpPr>
          <p:nvPr>
            <p:ph type="ftr" sz="quarter" idx="11"/>
          </p:nvPr>
        </p:nvSpPr>
        <p:spPr/>
        <p:txBody>
          <a:bodyPr/>
          <a:lstStyle/>
          <a:p>
            <a:r>
              <a:rPr lang="tr-TR"/>
              <a:t>A. Gökhan YAŞA</a:t>
            </a:r>
          </a:p>
        </p:txBody>
      </p:sp>
    </p:spTree>
    <p:extLst>
      <p:ext uri="{BB962C8B-B14F-4D97-AF65-F5344CB8AC3E}">
        <p14:creationId xmlns:p14="http://schemas.microsoft.com/office/powerpoint/2010/main" val="214194411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FBE1232-B35A-3740-A66D-5BFA0ED04705}"/>
              </a:ext>
            </a:extLst>
          </p:cNvPr>
          <p:cNvSpPr>
            <a:spLocks noGrp="1"/>
          </p:cNvSpPr>
          <p:nvPr>
            <p:ph type="title"/>
          </p:nvPr>
        </p:nvSpPr>
        <p:spPr/>
        <p:txBody>
          <a:bodyPr/>
          <a:lstStyle/>
          <a:p>
            <a:pPr algn="ctr"/>
            <a:r>
              <a:rPr lang="tr-TR" dirty="0">
                <a:latin typeface="Times New Roman" panose="02020603050405020304" pitchFamily="18" charset="0"/>
                <a:cs typeface="Times New Roman" panose="02020603050405020304" pitchFamily="18" charset="0"/>
              </a:rPr>
              <a:t>Bireysel Modeller</a:t>
            </a:r>
            <a:endParaRPr lang="tr-TR" dirty="0"/>
          </a:p>
        </p:txBody>
      </p:sp>
      <p:sp>
        <p:nvSpPr>
          <p:cNvPr id="3" name="İçerik Yer Tutucusu 2">
            <a:extLst>
              <a:ext uri="{FF2B5EF4-FFF2-40B4-BE49-F238E27FC236}">
                <a16:creationId xmlns:a16="http://schemas.microsoft.com/office/drawing/2014/main" id="{4E86629B-EAD2-DD4D-9FB0-F5557566C39D}"/>
              </a:ext>
            </a:extLst>
          </p:cNvPr>
          <p:cNvSpPr>
            <a:spLocks noGrp="1"/>
          </p:cNvSpPr>
          <p:nvPr>
            <p:ph idx="1"/>
          </p:nvPr>
        </p:nvSpPr>
        <p:spPr/>
        <p:txBody>
          <a:bodyPr/>
          <a:lstStyle/>
          <a:p>
            <a:pPr marL="0" indent="0" algn="ctr">
              <a:buNone/>
            </a:pPr>
            <a:r>
              <a:rPr lang="tr-TR" b="1" u="sng" dirty="0" err="1">
                <a:latin typeface="Times New Roman" panose="02020603050405020304" pitchFamily="18" charset="0"/>
                <a:cs typeface="Times New Roman" panose="02020603050405020304" pitchFamily="18" charset="0"/>
              </a:rPr>
              <a:t>Everett</a:t>
            </a:r>
            <a:r>
              <a:rPr lang="tr-TR" b="1" u="sng" dirty="0">
                <a:latin typeface="Times New Roman" panose="02020603050405020304" pitchFamily="18" charset="0"/>
                <a:cs typeface="Times New Roman" panose="02020603050405020304" pitchFamily="18" charset="0"/>
              </a:rPr>
              <a:t> E. </a:t>
            </a:r>
            <a:r>
              <a:rPr lang="tr-TR" b="1" u="sng" dirty="0" err="1">
                <a:latin typeface="Times New Roman" panose="02020603050405020304" pitchFamily="18" charset="0"/>
                <a:cs typeface="Times New Roman" panose="02020603050405020304" pitchFamily="18" charset="0"/>
              </a:rPr>
              <a:t>Hagen</a:t>
            </a:r>
            <a:r>
              <a:rPr lang="tr-TR" b="1" u="sng" dirty="0">
                <a:latin typeface="Times New Roman" panose="02020603050405020304" pitchFamily="18" charset="0"/>
                <a:cs typeface="Times New Roman" panose="02020603050405020304" pitchFamily="18" charset="0"/>
              </a:rPr>
              <a:t> ve Yaratıcı Kişilik</a:t>
            </a:r>
          </a:p>
          <a:p>
            <a:r>
              <a:rPr lang="tr-TR" dirty="0" err="1">
                <a:latin typeface="Times New Roman" panose="02020603050405020304" pitchFamily="18" charset="0"/>
                <a:cs typeface="Times New Roman" panose="02020603050405020304" pitchFamily="18" charset="0"/>
              </a:rPr>
              <a:t>Hagen’in</a:t>
            </a:r>
            <a:r>
              <a:rPr lang="tr-TR" dirty="0">
                <a:latin typeface="Times New Roman" panose="02020603050405020304" pitchFamily="18" charset="0"/>
                <a:cs typeface="Times New Roman" panose="02020603050405020304" pitchFamily="18" charset="0"/>
              </a:rPr>
              <a:t> kuramı çocukluk ile toplum arasında ilişki kurar.</a:t>
            </a:r>
          </a:p>
          <a:p>
            <a:r>
              <a:rPr lang="tr-TR" dirty="0">
                <a:latin typeface="Times New Roman" panose="02020603050405020304" pitchFamily="18" charset="0"/>
                <a:cs typeface="Times New Roman" panose="02020603050405020304" pitchFamily="18" charset="0"/>
              </a:rPr>
              <a:t>Çocuklukta elde edinilen izlenimler yetişkinlik döneminde toplumsal sorunlara bakışları etkiler.</a:t>
            </a:r>
          </a:p>
          <a:p>
            <a:r>
              <a:rPr lang="tr-TR" sz="2000" b="1" dirty="0">
                <a:latin typeface="Times New Roman" panose="02020603050405020304" pitchFamily="18" charset="0"/>
                <a:cs typeface="Times New Roman" panose="02020603050405020304" pitchFamily="18" charset="0"/>
              </a:rPr>
              <a:t>Toplumsal yapı --- anne baba davranışı --- çocukluk --- Kişilik --- Toplumsal Yapı</a:t>
            </a:r>
          </a:p>
          <a:p>
            <a:pPr marL="0" indent="0">
              <a:buNone/>
            </a:pPr>
            <a:endParaRPr lang="tr-TR" sz="2000" b="1" dirty="0">
              <a:latin typeface="Times New Roman" panose="02020603050405020304" pitchFamily="18" charset="0"/>
              <a:cs typeface="Times New Roman" panose="02020603050405020304" pitchFamily="18" charset="0"/>
            </a:endParaRPr>
          </a:p>
          <a:p>
            <a:r>
              <a:rPr lang="tr-TR" dirty="0">
                <a:latin typeface="Times New Roman" panose="02020603050405020304" pitchFamily="18" charset="0"/>
                <a:cs typeface="Times New Roman" panose="02020603050405020304" pitchFamily="18" charset="0"/>
              </a:rPr>
              <a:t>Ekonomik büyümeyi toplumsal değişmenin bir olarak kabul etmekte ve gelişmeyi buradan hareketle açıklamaya çalışmaktadır.</a:t>
            </a:r>
          </a:p>
          <a:p>
            <a:endParaRPr lang="tr-TR" dirty="0"/>
          </a:p>
        </p:txBody>
      </p:sp>
      <p:sp>
        <p:nvSpPr>
          <p:cNvPr id="4" name="Alt Bilgi Yer Tutucusu 3">
            <a:extLst>
              <a:ext uri="{FF2B5EF4-FFF2-40B4-BE49-F238E27FC236}">
                <a16:creationId xmlns:a16="http://schemas.microsoft.com/office/drawing/2014/main" id="{FCFA50D4-4B43-3C40-A3F8-DED3A23EF270}"/>
              </a:ext>
            </a:extLst>
          </p:cNvPr>
          <p:cNvSpPr>
            <a:spLocks noGrp="1"/>
          </p:cNvSpPr>
          <p:nvPr>
            <p:ph type="ftr" sz="quarter" idx="11"/>
          </p:nvPr>
        </p:nvSpPr>
        <p:spPr/>
        <p:txBody>
          <a:bodyPr/>
          <a:lstStyle/>
          <a:p>
            <a:r>
              <a:rPr lang="tr-TR"/>
              <a:t>A. Gökhan YAŞA</a:t>
            </a:r>
          </a:p>
        </p:txBody>
      </p:sp>
    </p:spTree>
    <p:extLst>
      <p:ext uri="{BB962C8B-B14F-4D97-AF65-F5344CB8AC3E}">
        <p14:creationId xmlns:p14="http://schemas.microsoft.com/office/powerpoint/2010/main" val="154321910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89A5097-823C-1047-A8E6-711C1A9E7599}"/>
              </a:ext>
            </a:extLst>
          </p:cNvPr>
          <p:cNvSpPr>
            <a:spLocks noGrp="1"/>
          </p:cNvSpPr>
          <p:nvPr>
            <p:ph type="title"/>
          </p:nvPr>
        </p:nvSpPr>
        <p:spPr/>
        <p:txBody>
          <a:bodyPr/>
          <a:lstStyle/>
          <a:p>
            <a:pPr algn="ctr"/>
            <a:r>
              <a:rPr lang="tr-TR" dirty="0">
                <a:latin typeface="Times New Roman" panose="02020603050405020304" pitchFamily="18" charset="0"/>
                <a:cs typeface="Times New Roman" panose="02020603050405020304" pitchFamily="18" charset="0"/>
              </a:rPr>
              <a:t>Bireysel Modeller</a:t>
            </a:r>
          </a:p>
        </p:txBody>
      </p:sp>
      <p:sp>
        <p:nvSpPr>
          <p:cNvPr id="3" name="İçerik Yer Tutucusu 2">
            <a:extLst>
              <a:ext uri="{FF2B5EF4-FFF2-40B4-BE49-F238E27FC236}">
                <a16:creationId xmlns:a16="http://schemas.microsoft.com/office/drawing/2014/main" id="{C29169E8-5A21-DE4D-A336-1087C82C4802}"/>
              </a:ext>
            </a:extLst>
          </p:cNvPr>
          <p:cNvSpPr>
            <a:spLocks noGrp="1"/>
          </p:cNvSpPr>
          <p:nvPr>
            <p:ph idx="1"/>
          </p:nvPr>
        </p:nvSpPr>
        <p:spPr/>
        <p:txBody>
          <a:bodyPr/>
          <a:lstStyle/>
          <a:p>
            <a:pPr algn="ctr"/>
            <a:r>
              <a:rPr lang="tr-TR" b="1" u="sng" dirty="0" err="1">
                <a:latin typeface="Times New Roman" panose="02020603050405020304" pitchFamily="18" charset="0"/>
                <a:cs typeface="Times New Roman" panose="02020603050405020304" pitchFamily="18" charset="0"/>
              </a:rPr>
              <a:t>Everett</a:t>
            </a:r>
            <a:r>
              <a:rPr lang="tr-TR" b="1" u="sng" dirty="0">
                <a:latin typeface="Times New Roman" panose="02020603050405020304" pitchFamily="18" charset="0"/>
                <a:cs typeface="Times New Roman" panose="02020603050405020304" pitchFamily="18" charset="0"/>
              </a:rPr>
              <a:t> E. </a:t>
            </a:r>
            <a:r>
              <a:rPr lang="tr-TR" b="1" u="sng" dirty="0" err="1">
                <a:latin typeface="Times New Roman" panose="02020603050405020304" pitchFamily="18" charset="0"/>
                <a:cs typeface="Times New Roman" panose="02020603050405020304" pitchFamily="18" charset="0"/>
              </a:rPr>
              <a:t>Hagen</a:t>
            </a:r>
            <a:r>
              <a:rPr lang="tr-TR" b="1" u="sng" dirty="0">
                <a:latin typeface="Times New Roman" panose="02020603050405020304" pitchFamily="18" charset="0"/>
                <a:cs typeface="Times New Roman" panose="02020603050405020304" pitchFamily="18" charset="0"/>
              </a:rPr>
              <a:t> ve Yaratıcı Kişilik</a:t>
            </a:r>
          </a:p>
          <a:p>
            <a:r>
              <a:rPr lang="tr-TR" dirty="0">
                <a:latin typeface="Times New Roman" panose="02020603050405020304" pitchFamily="18" charset="0"/>
                <a:cs typeface="Times New Roman" panose="02020603050405020304" pitchFamily="18" charset="0"/>
              </a:rPr>
              <a:t>Yaratıcı ve otoriter olarak belirlenen kişilikler vardır.</a:t>
            </a:r>
          </a:p>
          <a:p>
            <a:endParaRPr lang="tr-TR" dirty="0">
              <a:latin typeface="Times New Roman" panose="02020603050405020304" pitchFamily="18" charset="0"/>
              <a:cs typeface="Times New Roman" panose="02020603050405020304" pitchFamily="18" charset="0"/>
            </a:endParaRPr>
          </a:p>
          <a:p>
            <a:r>
              <a:rPr lang="tr-TR" dirty="0">
                <a:latin typeface="Times New Roman" panose="02020603050405020304" pitchFamily="18" charset="0"/>
                <a:cs typeface="Times New Roman" panose="02020603050405020304" pitchFamily="18" charset="0"/>
              </a:rPr>
              <a:t>Yaratıcı kişiliğin ortaya çıkışını inceler. Ekonomik gelişim ve teknolojik gelişme bunda etkili görülür.</a:t>
            </a:r>
          </a:p>
          <a:p>
            <a:endParaRPr lang="tr-TR" dirty="0">
              <a:latin typeface="Times New Roman" panose="02020603050405020304" pitchFamily="18" charset="0"/>
              <a:cs typeface="Times New Roman" panose="02020603050405020304" pitchFamily="18" charset="0"/>
            </a:endParaRPr>
          </a:p>
          <a:p>
            <a:r>
              <a:rPr lang="tr-TR" dirty="0">
                <a:latin typeface="Times New Roman" panose="02020603050405020304" pitchFamily="18" charset="0"/>
                <a:cs typeface="Times New Roman" panose="02020603050405020304" pitchFamily="18" charset="0"/>
              </a:rPr>
              <a:t>Bu gelişim süreci Otoriterlik, statüye duyulan saygının yok olması, geriye çekilme ve son olarak da yaratıcılık olarak sıralanır.</a:t>
            </a:r>
          </a:p>
          <a:p>
            <a:pPr marL="0" indent="0">
              <a:buNone/>
            </a:pPr>
            <a:endParaRPr lang="tr-TR" dirty="0">
              <a:latin typeface="Times New Roman" panose="02020603050405020304" pitchFamily="18" charset="0"/>
              <a:cs typeface="Times New Roman" panose="02020603050405020304" pitchFamily="18" charset="0"/>
            </a:endParaRPr>
          </a:p>
          <a:p>
            <a:endParaRPr lang="tr-TR" dirty="0">
              <a:latin typeface="Times New Roman" panose="02020603050405020304" pitchFamily="18" charset="0"/>
              <a:cs typeface="Times New Roman" panose="02020603050405020304" pitchFamily="18" charset="0"/>
            </a:endParaRPr>
          </a:p>
        </p:txBody>
      </p:sp>
      <p:sp>
        <p:nvSpPr>
          <p:cNvPr id="4" name="Alt Bilgi Yer Tutucusu 3">
            <a:extLst>
              <a:ext uri="{FF2B5EF4-FFF2-40B4-BE49-F238E27FC236}">
                <a16:creationId xmlns:a16="http://schemas.microsoft.com/office/drawing/2014/main" id="{3F90C4DE-1F68-224C-91D2-337C1743B21D}"/>
              </a:ext>
            </a:extLst>
          </p:cNvPr>
          <p:cNvSpPr>
            <a:spLocks noGrp="1"/>
          </p:cNvSpPr>
          <p:nvPr>
            <p:ph type="ftr" sz="quarter" idx="11"/>
          </p:nvPr>
        </p:nvSpPr>
        <p:spPr/>
        <p:txBody>
          <a:bodyPr/>
          <a:lstStyle/>
          <a:p>
            <a:r>
              <a:rPr lang="tr-TR"/>
              <a:t>A. Gökhan YAŞA</a:t>
            </a:r>
          </a:p>
        </p:txBody>
      </p:sp>
    </p:spTree>
    <p:extLst>
      <p:ext uri="{BB962C8B-B14F-4D97-AF65-F5344CB8AC3E}">
        <p14:creationId xmlns:p14="http://schemas.microsoft.com/office/powerpoint/2010/main" val="260282688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129D2CF-D532-9241-916C-BF013833E5A3}"/>
              </a:ext>
            </a:extLst>
          </p:cNvPr>
          <p:cNvSpPr>
            <a:spLocks noGrp="1"/>
          </p:cNvSpPr>
          <p:nvPr>
            <p:ph type="title"/>
          </p:nvPr>
        </p:nvSpPr>
        <p:spPr/>
        <p:txBody>
          <a:bodyPr/>
          <a:lstStyle/>
          <a:p>
            <a:pPr algn="ctr"/>
            <a:r>
              <a:rPr lang="tr-TR" dirty="0">
                <a:latin typeface="Times New Roman" panose="02020603050405020304" pitchFamily="18" charset="0"/>
                <a:cs typeface="Times New Roman" panose="02020603050405020304" pitchFamily="18" charset="0"/>
              </a:rPr>
              <a:t>Bireysel Modeller</a:t>
            </a:r>
          </a:p>
        </p:txBody>
      </p:sp>
      <p:sp>
        <p:nvSpPr>
          <p:cNvPr id="3" name="İçerik Yer Tutucusu 2">
            <a:extLst>
              <a:ext uri="{FF2B5EF4-FFF2-40B4-BE49-F238E27FC236}">
                <a16:creationId xmlns:a16="http://schemas.microsoft.com/office/drawing/2014/main" id="{AD43A25E-55EC-6F47-8828-4F3B58EE4E5B}"/>
              </a:ext>
            </a:extLst>
          </p:cNvPr>
          <p:cNvSpPr>
            <a:spLocks noGrp="1"/>
          </p:cNvSpPr>
          <p:nvPr>
            <p:ph idx="1"/>
          </p:nvPr>
        </p:nvSpPr>
        <p:spPr/>
        <p:txBody>
          <a:bodyPr>
            <a:normAutofit lnSpcReduction="10000"/>
          </a:bodyPr>
          <a:lstStyle/>
          <a:p>
            <a:pPr marL="0" indent="0" algn="ctr">
              <a:buNone/>
            </a:pPr>
            <a:r>
              <a:rPr lang="tr-TR" b="1" u="sng" dirty="0" err="1">
                <a:latin typeface="Times New Roman" panose="02020603050405020304" pitchFamily="18" charset="0"/>
                <a:cs typeface="Times New Roman" panose="02020603050405020304" pitchFamily="18" charset="0"/>
              </a:rPr>
              <a:t>Everett</a:t>
            </a:r>
            <a:r>
              <a:rPr lang="tr-TR" b="1" u="sng" dirty="0">
                <a:latin typeface="Times New Roman" panose="02020603050405020304" pitchFamily="18" charset="0"/>
                <a:cs typeface="Times New Roman" panose="02020603050405020304" pitchFamily="18" charset="0"/>
              </a:rPr>
              <a:t> E. </a:t>
            </a:r>
            <a:r>
              <a:rPr lang="tr-TR" b="1" u="sng" dirty="0" err="1">
                <a:latin typeface="Times New Roman" panose="02020603050405020304" pitchFamily="18" charset="0"/>
                <a:cs typeface="Times New Roman" panose="02020603050405020304" pitchFamily="18" charset="0"/>
              </a:rPr>
              <a:t>Hagen</a:t>
            </a:r>
            <a:r>
              <a:rPr lang="tr-TR" b="1" u="sng" dirty="0">
                <a:latin typeface="Times New Roman" panose="02020603050405020304" pitchFamily="18" charset="0"/>
                <a:cs typeface="Times New Roman" panose="02020603050405020304" pitchFamily="18" charset="0"/>
              </a:rPr>
              <a:t> ve Yaratıcı Kişilik</a:t>
            </a:r>
          </a:p>
          <a:p>
            <a:pPr>
              <a:buFont typeface="Wingdings" pitchFamily="2" charset="2"/>
              <a:buChar char="Ø"/>
            </a:pPr>
            <a:r>
              <a:rPr lang="tr-TR" dirty="0"/>
              <a:t>Otoriter ve suçluluk duygusu içindeki baba. Çocuğundan başarı bekleyen ve onun hayatını yönlendiren figür. İstibdat kaynağı, az sevgi gösterimi, geleneksel figür.</a:t>
            </a:r>
          </a:p>
          <a:p>
            <a:pPr>
              <a:buFont typeface="Wingdings" pitchFamily="2" charset="2"/>
              <a:buChar char="Ø"/>
            </a:pPr>
            <a:r>
              <a:rPr lang="tr-TR" dirty="0"/>
              <a:t>Toplum içerisinde başarısız olduğunu düşünen ve güven kaybı yaşayan baba figürü. Sevgi gösteren ve çocuğundan başarı bekleyen baba.</a:t>
            </a:r>
          </a:p>
          <a:p>
            <a:pPr>
              <a:buFont typeface="Wingdings" pitchFamily="2" charset="2"/>
              <a:buChar char="Ø"/>
            </a:pPr>
            <a:r>
              <a:rPr lang="tr-TR" dirty="0"/>
              <a:t>Beklentisiz ve sık sık yok olan baba figürü. </a:t>
            </a:r>
          </a:p>
          <a:p>
            <a:pPr>
              <a:buFont typeface="Wingdings" pitchFamily="2" charset="2"/>
              <a:buChar char="Ø"/>
            </a:pPr>
            <a:r>
              <a:rPr lang="tr-TR" dirty="0"/>
              <a:t>Zayıf baba figürü. Başarı beklentisi olmayan, gelişmesini engelleyecek davranışlar yapmayan</a:t>
            </a:r>
          </a:p>
        </p:txBody>
      </p:sp>
      <p:sp>
        <p:nvSpPr>
          <p:cNvPr id="4" name="Alt Bilgi Yer Tutucusu 3">
            <a:extLst>
              <a:ext uri="{FF2B5EF4-FFF2-40B4-BE49-F238E27FC236}">
                <a16:creationId xmlns:a16="http://schemas.microsoft.com/office/drawing/2014/main" id="{626857EA-5976-464B-943D-9FE836607666}"/>
              </a:ext>
            </a:extLst>
          </p:cNvPr>
          <p:cNvSpPr>
            <a:spLocks noGrp="1"/>
          </p:cNvSpPr>
          <p:nvPr>
            <p:ph type="ftr" sz="quarter" idx="11"/>
          </p:nvPr>
        </p:nvSpPr>
        <p:spPr/>
        <p:txBody>
          <a:bodyPr/>
          <a:lstStyle/>
          <a:p>
            <a:r>
              <a:rPr lang="tr-TR"/>
              <a:t>A. Gökhan YAŞA</a:t>
            </a:r>
          </a:p>
        </p:txBody>
      </p:sp>
    </p:spTree>
    <p:extLst>
      <p:ext uri="{BB962C8B-B14F-4D97-AF65-F5344CB8AC3E}">
        <p14:creationId xmlns:p14="http://schemas.microsoft.com/office/powerpoint/2010/main" val="13342239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9466167-8B27-A047-92BB-A20903F03952}"/>
              </a:ext>
            </a:extLst>
          </p:cNvPr>
          <p:cNvSpPr>
            <a:spLocks noGrp="1"/>
          </p:cNvSpPr>
          <p:nvPr>
            <p:ph type="title"/>
          </p:nvPr>
        </p:nvSpPr>
        <p:spPr/>
        <p:txBody>
          <a:bodyPr/>
          <a:lstStyle/>
          <a:p>
            <a:pPr algn="ctr"/>
            <a:r>
              <a:rPr lang="tr-TR" dirty="0">
                <a:latin typeface="Times New Roman" panose="02020603050405020304" pitchFamily="18" charset="0"/>
                <a:cs typeface="Times New Roman" panose="02020603050405020304" pitchFamily="18" charset="0"/>
              </a:rPr>
              <a:t>Toplumsal Yapıyı Açıklayan Kuramlar</a:t>
            </a:r>
            <a:endParaRPr lang="tr-TR" dirty="0"/>
          </a:p>
        </p:txBody>
      </p:sp>
      <p:sp>
        <p:nvSpPr>
          <p:cNvPr id="3" name="İçerik Yer Tutucusu 2">
            <a:extLst>
              <a:ext uri="{FF2B5EF4-FFF2-40B4-BE49-F238E27FC236}">
                <a16:creationId xmlns:a16="http://schemas.microsoft.com/office/drawing/2014/main" id="{5FEBE459-09D7-B642-9A89-EC96D47FCFCC}"/>
              </a:ext>
            </a:extLst>
          </p:cNvPr>
          <p:cNvSpPr>
            <a:spLocks noGrp="1"/>
          </p:cNvSpPr>
          <p:nvPr>
            <p:ph idx="1"/>
          </p:nvPr>
        </p:nvSpPr>
        <p:spPr/>
        <p:txBody>
          <a:bodyPr/>
          <a:lstStyle/>
          <a:p>
            <a:pPr>
              <a:buFont typeface="Wingdings" pitchFamily="2" charset="2"/>
              <a:buChar char="Ø"/>
            </a:pPr>
            <a:r>
              <a:rPr lang="tr-TR" dirty="0"/>
              <a:t>Boyutlarına göre kuramlar 3 farklı şekilde gruplandırılabilir.</a:t>
            </a:r>
          </a:p>
          <a:p>
            <a:pPr>
              <a:buFont typeface="Wingdings" pitchFamily="2" charset="2"/>
              <a:buChar char="Ø"/>
            </a:pPr>
            <a:endParaRPr lang="tr-TR" dirty="0"/>
          </a:p>
          <a:p>
            <a:r>
              <a:rPr lang="tr-TR" dirty="0"/>
              <a:t>Küçük Boy Kuramlar</a:t>
            </a:r>
          </a:p>
          <a:p>
            <a:r>
              <a:rPr lang="tr-TR" dirty="0"/>
              <a:t>Orta Boy Kuramlar</a:t>
            </a:r>
          </a:p>
          <a:p>
            <a:r>
              <a:rPr lang="tr-TR" dirty="0"/>
              <a:t>Büyük Boy Kuramlar</a:t>
            </a:r>
          </a:p>
        </p:txBody>
      </p:sp>
      <p:sp>
        <p:nvSpPr>
          <p:cNvPr id="4" name="Alt Bilgi Yer Tutucusu 3">
            <a:extLst>
              <a:ext uri="{FF2B5EF4-FFF2-40B4-BE49-F238E27FC236}">
                <a16:creationId xmlns:a16="http://schemas.microsoft.com/office/drawing/2014/main" id="{C6927D2B-0D45-9549-8281-5D665A4EB187}"/>
              </a:ext>
            </a:extLst>
          </p:cNvPr>
          <p:cNvSpPr>
            <a:spLocks noGrp="1"/>
          </p:cNvSpPr>
          <p:nvPr>
            <p:ph type="ftr" sz="quarter" idx="11"/>
          </p:nvPr>
        </p:nvSpPr>
        <p:spPr/>
        <p:txBody>
          <a:bodyPr/>
          <a:lstStyle/>
          <a:p>
            <a:r>
              <a:rPr lang="tr-TR"/>
              <a:t>A. Gökhan YAŞA</a:t>
            </a:r>
          </a:p>
        </p:txBody>
      </p:sp>
    </p:spTree>
    <p:extLst>
      <p:ext uri="{BB962C8B-B14F-4D97-AF65-F5344CB8AC3E}">
        <p14:creationId xmlns:p14="http://schemas.microsoft.com/office/powerpoint/2010/main" val="61475446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0347F8A-1F72-E24C-85CC-1DF484A2E297}"/>
              </a:ext>
            </a:extLst>
          </p:cNvPr>
          <p:cNvSpPr>
            <a:spLocks noGrp="1"/>
          </p:cNvSpPr>
          <p:nvPr>
            <p:ph type="title"/>
          </p:nvPr>
        </p:nvSpPr>
        <p:spPr/>
        <p:txBody>
          <a:bodyPr/>
          <a:lstStyle/>
          <a:p>
            <a:pPr algn="ctr"/>
            <a:r>
              <a:rPr lang="tr-TR" dirty="0">
                <a:latin typeface="Times New Roman" panose="02020603050405020304" pitchFamily="18" charset="0"/>
                <a:cs typeface="Times New Roman" panose="02020603050405020304" pitchFamily="18" charset="0"/>
              </a:rPr>
              <a:t>Bireysel Modeller</a:t>
            </a:r>
          </a:p>
        </p:txBody>
      </p:sp>
      <p:sp>
        <p:nvSpPr>
          <p:cNvPr id="3" name="İçerik Yer Tutucusu 2">
            <a:extLst>
              <a:ext uri="{FF2B5EF4-FFF2-40B4-BE49-F238E27FC236}">
                <a16:creationId xmlns:a16="http://schemas.microsoft.com/office/drawing/2014/main" id="{136F5680-0FA4-BE42-85DE-D4EBFA9E232E}"/>
              </a:ext>
            </a:extLst>
          </p:cNvPr>
          <p:cNvSpPr>
            <a:spLocks noGrp="1"/>
          </p:cNvSpPr>
          <p:nvPr>
            <p:ph idx="1"/>
          </p:nvPr>
        </p:nvSpPr>
        <p:spPr/>
        <p:txBody>
          <a:bodyPr/>
          <a:lstStyle/>
          <a:p>
            <a:pPr marL="0" indent="0" algn="ctr">
              <a:buNone/>
            </a:pPr>
            <a:r>
              <a:rPr lang="tr-TR" b="1" u="sng" dirty="0" err="1">
                <a:latin typeface="Times New Roman" panose="02020603050405020304" pitchFamily="18" charset="0"/>
                <a:cs typeface="Times New Roman" panose="02020603050405020304" pitchFamily="18" charset="0"/>
              </a:rPr>
              <a:t>Everett</a:t>
            </a:r>
            <a:r>
              <a:rPr lang="tr-TR" b="1" u="sng" dirty="0">
                <a:latin typeface="Times New Roman" panose="02020603050405020304" pitchFamily="18" charset="0"/>
                <a:cs typeface="Times New Roman" panose="02020603050405020304" pitchFamily="18" charset="0"/>
              </a:rPr>
              <a:t> E. </a:t>
            </a:r>
            <a:r>
              <a:rPr lang="tr-TR" b="1" u="sng" dirty="0" err="1">
                <a:latin typeface="Times New Roman" panose="02020603050405020304" pitchFamily="18" charset="0"/>
                <a:cs typeface="Times New Roman" panose="02020603050405020304" pitchFamily="18" charset="0"/>
              </a:rPr>
              <a:t>Hagen</a:t>
            </a:r>
            <a:r>
              <a:rPr lang="tr-TR" b="1" u="sng" dirty="0">
                <a:latin typeface="Times New Roman" panose="02020603050405020304" pitchFamily="18" charset="0"/>
                <a:cs typeface="Times New Roman" panose="02020603050405020304" pitchFamily="18" charset="0"/>
              </a:rPr>
              <a:t> ve Yaratıcı Kişilik</a:t>
            </a:r>
          </a:p>
          <a:p>
            <a:r>
              <a:rPr lang="tr-TR" dirty="0">
                <a:latin typeface="Times New Roman" panose="02020603050405020304" pitchFamily="18" charset="0"/>
                <a:cs typeface="Times New Roman" panose="02020603050405020304" pitchFamily="18" charset="0"/>
              </a:rPr>
              <a:t>Son iki tip baba figürü geri çekilmeye örnektir. Burada anne figürüne önem verilir.</a:t>
            </a:r>
          </a:p>
          <a:p>
            <a:endParaRPr lang="tr-TR" dirty="0">
              <a:latin typeface="Times New Roman" panose="02020603050405020304" pitchFamily="18" charset="0"/>
              <a:cs typeface="Times New Roman" panose="02020603050405020304" pitchFamily="18" charset="0"/>
            </a:endParaRPr>
          </a:p>
          <a:p>
            <a:r>
              <a:rPr lang="tr-TR" dirty="0">
                <a:latin typeface="Times New Roman" panose="02020603050405020304" pitchFamily="18" charset="0"/>
                <a:cs typeface="Times New Roman" panose="02020603050405020304" pitchFamily="18" charset="0"/>
              </a:rPr>
              <a:t>İlk iki tip baba figürü ise reformcu kişiliklerin gelişimi sağlamaktadır.</a:t>
            </a:r>
          </a:p>
          <a:p>
            <a:endParaRPr lang="tr-TR" dirty="0">
              <a:latin typeface="Times New Roman" panose="02020603050405020304" pitchFamily="18" charset="0"/>
              <a:cs typeface="Times New Roman" panose="02020603050405020304" pitchFamily="18" charset="0"/>
            </a:endParaRPr>
          </a:p>
          <a:p>
            <a:r>
              <a:rPr lang="tr-TR" dirty="0">
                <a:latin typeface="Times New Roman" panose="02020603050405020304" pitchFamily="18" charset="0"/>
                <a:cs typeface="Times New Roman" panose="02020603050405020304" pitchFamily="18" charset="0"/>
              </a:rPr>
              <a:t>Gelişim kuşaklar boyu sürer.</a:t>
            </a:r>
          </a:p>
          <a:p>
            <a:endParaRPr lang="tr-TR" dirty="0"/>
          </a:p>
        </p:txBody>
      </p:sp>
      <p:sp>
        <p:nvSpPr>
          <p:cNvPr id="4" name="Alt Bilgi Yer Tutucusu 3">
            <a:extLst>
              <a:ext uri="{FF2B5EF4-FFF2-40B4-BE49-F238E27FC236}">
                <a16:creationId xmlns:a16="http://schemas.microsoft.com/office/drawing/2014/main" id="{189BBB1F-B2CB-6646-8F28-E6CC959E64F3}"/>
              </a:ext>
            </a:extLst>
          </p:cNvPr>
          <p:cNvSpPr>
            <a:spLocks noGrp="1"/>
          </p:cNvSpPr>
          <p:nvPr>
            <p:ph type="ftr" sz="quarter" idx="11"/>
          </p:nvPr>
        </p:nvSpPr>
        <p:spPr/>
        <p:txBody>
          <a:bodyPr/>
          <a:lstStyle/>
          <a:p>
            <a:r>
              <a:rPr lang="tr-TR"/>
              <a:t>A. Gökhan YAŞA</a:t>
            </a:r>
          </a:p>
        </p:txBody>
      </p:sp>
    </p:spTree>
    <p:extLst>
      <p:ext uri="{BB962C8B-B14F-4D97-AF65-F5344CB8AC3E}">
        <p14:creationId xmlns:p14="http://schemas.microsoft.com/office/powerpoint/2010/main" val="104431338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7CE2E57-471D-1C40-AE28-5550A31769EB}"/>
              </a:ext>
            </a:extLst>
          </p:cNvPr>
          <p:cNvSpPr>
            <a:spLocks noGrp="1"/>
          </p:cNvSpPr>
          <p:nvPr>
            <p:ph type="title"/>
          </p:nvPr>
        </p:nvSpPr>
        <p:spPr/>
        <p:txBody>
          <a:bodyPr/>
          <a:lstStyle/>
          <a:p>
            <a:pPr algn="ctr"/>
            <a:r>
              <a:rPr lang="tr-TR" dirty="0">
                <a:latin typeface="Times New Roman" panose="02020603050405020304" pitchFamily="18" charset="0"/>
                <a:cs typeface="Times New Roman" panose="02020603050405020304" pitchFamily="18" charset="0"/>
              </a:rPr>
              <a:t>Bireysel Modeller</a:t>
            </a:r>
            <a:endParaRPr lang="tr-TR" dirty="0"/>
          </a:p>
        </p:txBody>
      </p:sp>
      <p:sp>
        <p:nvSpPr>
          <p:cNvPr id="3" name="İçerik Yer Tutucusu 2">
            <a:extLst>
              <a:ext uri="{FF2B5EF4-FFF2-40B4-BE49-F238E27FC236}">
                <a16:creationId xmlns:a16="http://schemas.microsoft.com/office/drawing/2014/main" id="{68783383-DF26-4A49-9F5B-4A0660F16D2F}"/>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Genellikle az örneğe dayanması, bilimsel yönden çok politik bir görünüm sergilemesi gibi nedenlerle eleştirilmektedir.</a:t>
            </a:r>
          </a:p>
          <a:p>
            <a:r>
              <a:rPr lang="tr-TR" dirty="0">
                <a:latin typeface="Times New Roman" panose="02020603050405020304" pitchFamily="18" charset="0"/>
                <a:cs typeface="Times New Roman" panose="02020603050405020304" pitchFamily="18" charset="0"/>
              </a:rPr>
              <a:t>Kişilik gelişmesini toplumsal gelişmeye bağlamaya çalışması nedeniyle sosyolojik bir yaklaşım olarak görülmez.</a:t>
            </a:r>
          </a:p>
          <a:p>
            <a:r>
              <a:rPr lang="tr-TR" dirty="0">
                <a:latin typeface="Times New Roman" panose="02020603050405020304" pitchFamily="18" charset="0"/>
                <a:cs typeface="Times New Roman" panose="02020603050405020304" pitchFamily="18" charset="0"/>
              </a:rPr>
              <a:t>Sadece anne-baba davranışı ile toplumsal değişmeyi açıklamaya çalışması nedeniyle altyapısı çok sağlam olarak değerlendirilmez.</a:t>
            </a:r>
          </a:p>
          <a:p>
            <a:r>
              <a:rPr lang="tr-TR" dirty="0">
                <a:latin typeface="Times New Roman" panose="02020603050405020304" pitchFamily="18" charset="0"/>
                <a:cs typeface="Times New Roman" panose="02020603050405020304" pitchFamily="18" charset="0"/>
              </a:rPr>
              <a:t>Psikoloji biliminde bile kesinliği kabul edilmeyen tipler üzerinden çok genelleştirilebilir ve kapsamlı çıkarımlarda bulunur.</a:t>
            </a:r>
          </a:p>
        </p:txBody>
      </p:sp>
      <p:sp>
        <p:nvSpPr>
          <p:cNvPr id="4" name="Alt Bilgi Yer Tutucusu 3">
            <a:extLst>
              <a:ext uri="{FF2B5EF4-FFF2-40B4-BE49-F238E27FC236}">
                <a16:creationId xmlns:a16="http://schemas.microsoft.com/office/drawing/2014/main" id="{01C752CB-8342-7A44-9710-9BC6F8773F19}"/>
              </a:ext>
            </a:extLst>
          </p:cNvPr>
          <p:cNvSpPr>
            <a:spLocks noGrp="1"/>
          </p:cNvSpPr>
          <p:nvPr>
            <p:ph type="ftr" sz="quarter" idx="11"/>
          </p:nvPr>
        </p:nvSpPr>
        <p:spPr/>
        <p:txBody>
          <a:bodyPr/>
          <a:lstStyle/>
          <a:p>
            <a:r>
              <a:rPr lang="tr-TR"/>
              <a:t>A. Gökhan YAŞA</a:t>
            </a:r>
          </a:p>
        </p:txBody>
      </p:sp>
    </p:spTree>
    <p:extLst>
      <p:ext uri="{BB962C8B-B14F-4D97-AF65-F5344CB8AC3E}">
        <p14:creationId xmlns:p14="http://schemas.microsoft.com/office/powerpoint/2010/main" val="102180437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2CCF99D-D78D-A04B-91B5-6D0EB911849B}"/>
              </a:ext>
            </a:extLst>
          </p:cNvPr>
          <p:cNvSpPr>
            <a:spLocks noGrp="1"/>
          </p:cNvSpPr>
          <p:nvPr>
            <p:ph type="title"/>
          </p:nvPr>
        </p:nvSpPr>
        <p:spPr/>
        <p:txBody>
          <a:bodyPr/>
          <a:lstStyle/>
          <a:p>
            <a:pPr algn="ctr"/>
            <a:r>
              <a:rPr lang="tr-TR" dirty="0"/>
              <a:t>SON</a:t>
            </a:r>
          </a:p>
        </p:txBody>
      </p:sp>
      <p:sp>
        <p:nvSpPr>
          <p:cNvPr id="3" name="İçerik Yer Tutucusu 2">
            <a:extLst>
              <a:ext uri="{FF2B5EF4-FFF2-40B4-BE49-F238E27FC236}">
                <a16:creationId xmlns:a16="http://schemas.microsoft.com/office/drawing/2014/main" id="{E827386C-DB4E-8C4E-8734-1808FA53F11E}"/>
              </a:ext>
            </a:extLst>
          </p:cNvPr>
          <p:cNvSpPr>
            <a:spLocks noGrp="1"/>
          </p:cNvSpPr>
          <p:nvPr>
            <p:ph idx="1"/>
          </p:nvPr>
        </p:nvSpPr>
        <p:spPr/>
        <p:txBody>
          <a:bodyPr/>
          <a:lstStyle/>
          <a:p>
            <a:endParaRPr lang="tr-TR" dirty="0"/>
          </a:p>
          <a:p>
            <a:endParaRPr lang="tr-TR" dirty="0"/>
          </a:p>
          <a:p>
            <a:pPr marL="0" indent="0" algn="ctr">
              <a:buNone/>
            </a:pPr>
            <a:endParaRPr lang="tr-TR" dirty="0"/>
          </a:p>
          <a:p>
            <a:pPr marL="0" indent="0" algn="ctr">
              <a:buNone/>
            </a:pPr>
            <a:r>
              <a:rPr lang="tr-TR" dirty="0"/>
              <a:t>2. Dersin Sonu</a:t>
            </a:r>
          </a:p>
          <a:p>
            <a:pPr marL="0" indent="0" algn="ctr">
              <a:buNone/>
            </a:pPr>
            <a:r>
              <a:rPr lang="tr-TR" b="1" dirty="0"/>
              <a:t>Teşekkürler</a:t>
            </a:r>
          </a:p>
        </p:txBody>
      </p:sp>
      <p:sp>
        <p:nvSpPr>
          <p:cNvPr id="4" name="Alt Bilgi Yer Tutucusu 3">
            <a:extLst>
              <a:ext uri="{FF2B5EF4-FFF2-40B4-BE49-F238E27FC236}">
                <a16:creationId xmlns:a16="http://schemas.microsoft.com/office/drawing/2014/main" id="{48D23FE4-72FB-B748-A4CA-ED308C575AC6}"/>
              </a:ext>
            </a:extLst>
          </p:cNvPr>
          <p:cNvSpPr>
            <a:spLocks noGrp="1"/>
          </p:cNvSpPr>
          <p:nvPr>
            <p:ph type="ftr" sz="quarter" idx="11"/>
          </p:nvPr>
        </p:nvSpPr>
        <p:spPr/>
        <p:txBody>
          <a:bodyPr/>
          <a:lstStyle/>
          <a:p>
            <a:r>
              <a:rPr lang="tr-TR"/>
              <a:t>A. Gökhan YAŞA</a:t>
            </a:r>
          </a:p>
        </p:txBody>
      </p:sp>
    </p:spTree>
    <p:extLst>
      <p:ext uri="{BB962C8B-B14F-4D97-AF65-F5344CB8AC3E}">
        <p14:creationId xmlns:p14="http://schemas.microsoft.com/office/powerpoint/2010/main" val="205080006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DCF2032-4466-DC45-8E66-B7E21E1E6D13}"/>
              </a:ext>
            </a:extLst>
          </p:cNvPr>
          <p:cNvSpPr>
            <a:spLocks noGrp="1"/>
          </p:cNvSpPr>
          <p:nvPr>
            <p:ph type="title"/>
          </p:nvPr>
        </p:nvSpPr>
        <p:spPr/>
        <p:txBody>
          <a:bodyPr/>
          <a:lstStyle/>
          <a:p>
            <a:pPr algn="ctr"/>
            <a:r>
              <a:rPr lang="tr-TR" dirty="0">
                <a:latin typeface="Times New Roman" panose="02020603050405020304" pitchFamily="18" charset="0"/>
                <a:cs typeface="Times New Roman" panose="02020603050405020304" pitchFamily="18" charset="0"/>
              </a:rPr>
              <a:t>KAYNAKÇA</a:t>
            </a:r>
          </a:p>
        </p:txBody>
      </p:sp>
      <p:sp>
        <p:nvSpPr>
          <p:cNvPr id="4" name="Alt Bilgi Yer Tutucusu 3">
            <a:extLst>
              <a:ext uri="{FF2B5EF4-FFF2-40B4-BE49-F238E27FC236}">
                <a16:creationId xmlns:a16="http://schemas.microsoft.com/office/drawing/2014/main" id="{1A61446C-E8E0-D944-B8F7-2AE150BB13C0}"/>
              </a:ext>
            </a:extLst>
          </p:cNvPr>
          <p:cNvSpPr>
            <a:spLocks noGrp="1"/>
          </p:cNvSpPr>
          <p:nvPr>
            <p:ph type="ftr" sz="quarter" idx="11"/>
          </p:nvPr>
        </p:nvSpPr>
        <p:spPr/>
        <p:txBody>
          <a:bodyPr/>
          <a:lstStyle/>
          <a:p>
            <a:r>
              <a:rPr lang="tr-TR"/>
              <a:t>A. Gökhan YAŞA</a:t>
            </a:r>
          </a:p>
        </p:txBody>
      </p:sp>
      <p:sp>
        <p:nvSpPr>
          <p:cNvPr id="5" name="Rectangle 1">
            <a:extLst>
              <a:ext uri="{FF2B5EF4-FFF2-40B4-BE49-F238E27FC236}">
                <a16:creationId xmlns:a16="http://schemas.microsoft.com/office/drawing/2014/main" id="{B22E17F8-8FEF-8C4E-A981-2B195F4D4272}"/>
              </a:ext>
            </a:extLst>
          </p:cNvPr>
          <p:cNvSpPr>
            <a:spLocks noGrp="1" noChangeArrowheads="1"/>
          </p:cNvSpPr>
          <p:nvPr>
            <p:ph idx="1"/>
          </p:nvPr>
        </p:nvSpPr>
        <p:spPr bwMode="auto">
          <a:xfrm>
            <a:off x="838200" y="3462685"/>
            <a:ext cx="10474342" cy="10772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ÖZGÜR, A. Z., KALENDER, A., PELTEKOĞLU, Z. F., BAYÇU, S., ERGÜVEN, M. S., </a:t>
            </a: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YILMAZ, R. A., . . . GÖZTAŞ, A. (2018). </a:t>
            </a:r>
            <a:r>
              <a:rPr kumimoji="0" lang="tr-TR" altLang="tr-TR" sz="1600" b="0" i="1"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Türkiye'nin Toplumsal Yapısı.</a:t>
            </a:r>
            <a:r>
              <a:rPr kumimoji="0" lang="tr-TR" altLang="tr-TR" sz="1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Eskişehir: Eskişehir Anadolu Üniversitesi Yayınları.</a:t>
            </a: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6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Kongar, E. (2014). </a:t>
            </a:r>
            <a:r>
              <a:rPr kumimoji="0" lang="tr-TR" altLang="tr-TR" sz="1600" b="0" i="1"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Toplumsal Değişme Kuramları ve Türkiye Gerçeği.</a:t>
            </a:r>
            <a:r>
              <a:rPr kumimoji="0" lang="tr-TR" altLang="tr-TR" sz="16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İstanbul: Remzi Kitabevi.</a:t>
            </a:r>
            <a:endParaRPr kumimoji="0" lang="tr-TR" altLang="tr-TR" sz="1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600" b="0" i="0" u="none" strike="noStrike" cap="none" normalizeH="0" baseline="0" dirty="0" err="1">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Zencirkıran</a:t>
            </a:r>
            <a:r>
              <a:rPr kumimoji="0" lang="tr-TR" altLang="tr-TR" sz="16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M. (2019). </a:t>
            </a:r>
            <a:r>
              <a:rPr kumimoji="0" lang="tr-TR" altLang="tr-TR" sz="1600" b="0" i="1"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Türkiye'nin Toplumsal Yapısı.</a:t>
            </a:r>
            <a:r>
              <a:rPr kumimoji="0" lang="tr-TR" altLang="tr-TR" sz="16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tr-TR" altLang="tr-TR" sz="1600" b="0" i="0" u="none" strike="noStrike" cap="none" normalizeH="0" baseline="0" dirty="0" err="1">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Eskişehir:Anadolu</a:t>
            </a:r>
            <a:r>
              <a:rPr kumimoji="0" lang="tr-TR" altLang="tr-TR" sz="16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Üniversitesi Açık Öğretim Fakültesi Yayını2739.</a:t>
            </a:r>
            <a:endParaRPr kumimoji="0" lang="tr-TR" altLang="tr-TR" sz="1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102624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EA2ADDC-D92A-0B47-8055-2FCA2DB20ACF}"/>
              </a:ext>
            </a:extLst>
          </p:cNvPr>
          <p:cNvSpPr>
            <a:spLocks noGrp="1"/>
          </p:cNvSpPr>
          <p:nvPr>
            <p:ph type="title"/>
          </p:nvPr>
        </p:nvSpPr>
        <p:spPr/>
        <p:txBody>
          <a:bodyPr/>
          <a:lstStyle/>
          <a:p>
            <a:pPr algn="ctr"/>
            <a:r>
              <a:rPr lang="tr-TR" dirty="0"/>
              <a:t>Yapısalcılık</a:t>
            </a:r>
          </a:p>
        </p:txBody>
      </p:sp>
      <p:sp>
        <p:nvSpPr>
          <p:cNvPr id="3" name="İçerik Yer Tutucusu 2">
            <a:extLst>
              <a:ext uri="{FF2B5EF4-FFF2-40B4-BE49-F238E27FC236}">
                <a16:creationId xmlns:a16="http://schemas.microsoft.com/office/drawing/2014/main" id="{EFB7163C-D60A-2248-81BF-51EC2DB27814}"/>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Platon ve Aristoteles’in </a:t>
            </a:r>
            <a:r>
              <a:rPr lang="tr-TR" dirty="0" err="1">
                <a:latin typeface="Times New Roman" panose="02020603050405020304" pitchFamily="18" charset="0"/>
                <a:cs typeface="Times New Roman" panose="02020603050405020304" pitchFamily="18" charset="0"/>
              </a:rPr>
              <a:t>yaklaşımlarında</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görülen</a:t>
            </a:r>
            <a:r>
              <a:rPr lang="tr-TR" dirty="0">
                <a:latin typeface="Times New Roman" panose="02020603050405020304" pitchFamily="18" charset="0"/>
                <a:cs typeface="Times New Roman" panose="02020603050405020304" pitchFamily="18" charset="0"/>
              </a:rPr>
              <a:t> organizma felsefesi </a:t>
            </a:r>
            <a:r>
              <a:rPr lang="tr-TR" dirty="0" err="1">
                <a:latin typeface="Times New Roman" panose="02020603050405020304" pitchFamily="18" charset="0"/>
                <a:cs typeface="Times New Roman" panose="02020603050405020304" pitchFamily="18" charset="0"/>
              </a:rPr>
              <a:t>günümüze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değin</a:t>
            </a:r>
            <a:r>
              <a:rPr lang="tr-TR" dirty="0">
                <a:latin typeface="Times New Roman" panose="02020603050405020304" pitchFamily="18" charset="0"/>
                <a:cs typeface="Times New Roman" panose="02020603050405020304" pitchFamily="18" charset="0"/>
              </a:rPr>
              <a:t> etkisini </a:t>
            </a:r>
            <a:r>
              <a:rPr lang="tr-TR" dirty="0" err="1">
                <a:latin typeface="Times New Roman" panose="02020603050405020304" pitchFamily="18" charset="0"/>
                <a:cs typeface="Times New Roman" panose="02020603050405020304" pitchFamily="18" charset="0"/>
              </a:rPr>
              <a:t>göstermiştir</a:t>
            </a:r>
            <a:r>
              <a:rPr lang="tr-TR" dirty="0">
                <a:latin typeface="Times New Roman" panose="02020603050405020304" pitchFamily="18" charset="0"/>
                <a:cs typeface="Times New Roman" panose="02020603050405020304" pitchFamily="18" charset="0"/>
              </a:rPr>
              <a:t> </a:t>
            </a:r>
          </a:p>
          <a:p>
            <a:r>
              <a:rPr lang="tr-TR" dirty="0">
                <a:latin typeface="Times New Roman" panose="02020603050405020304" pitchFamily="18" charset="0"/>
                <a:cs typeface="Times New Roman" panose="02020603050405020304" pitchFamily="18" charset="0"/>
              </a:rPr>
              <a:t>Bu felsefenin bazen statik (</a:t>
            </a:r>
            <a:r>
              <a:rPr lang="tr-TR" dirty="0" err="1">
                <a:latin typeface="Times New Roman" panose="02020603050405020304" pitchFamily="18" charset="0"/>
                <a:cs typeface="Times New Roman" panose="02020603050405020304" pitchFamily="18" charset="0"/>
              </a:rPr>
              <a:t>durağan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yönleri</a:t>
            </a:r>
            <a:r>
              <a:rPr lang="tr-TR" dirty="0">
                <a:latin typeface="Times New Roman" panose="02020603050405020304" pitchFamily="18" charset="0"/>
                <a:cs typeface="Times New Roman" panose="02020603050405020304" pitchFamily="18" charset="0"/>
              </a:rPr>
              <a:t> bazen de kurucu unsurlar olarak dinamik </a:t>
            </a:r>
            <a:r>
              <a:rPr lang="tr-TR" dirty="0" err="1">
                <a:latin typeface="Times New Roman" panose="02020603050405020304" pitchFamily="18" charset="0"/>
                <a:cs typeface="Times New Roman" panose="02020603050405020304" pitchFamily="18" charset="0"/>
              </a:rPr>
              <a:t>yönleri</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ön</a:t>
            </a:r>
            <a:r>
              <a:rPr lang="tr-TR" dirty="0">
                <a:latin typeface="Times New Roman" panose="02020603050405020304" pitchFamily="18" charset="0"/>
                <a:cs typeface="Times New Roman" panose="02020603050405020304" pitchFamily="18" charset="0"/>
              </a:rPr>
              <a:t> plana </a:t>
            </a:r>
            <a:r>
              <a:rPr lang="tr-TR" dirty="0" err="1">
                <a:latin typeface="Times New Roman" panose="02020603050405020304" pitchFamily="18" charset="0"/>
                <a:cs typeface="Times New Roman" panose="02020603050405020304" pitchFamily="18" charset="0"/>
              </a:rPr>
              <a:t>çıkmıştır</a:t>
            </a:r>
            <a:r>
              <a:rPr lang="tr-TR" dirty="0">
                <a:latin typeface="Times New Roman" panose="02020603050405020304" pitchFamily="18" charset="0"/>
                <a:cs typeface="Times New Roman" panose="02020603050405020304" pitchFamily="18" charset="0"/>
              </a:rPr>
              <a:t>. </a:t>
            </a:r>
          </a:p>
          <a:p>
            <a:r>
              <a:rPr lang="tr-TR" dirty="0">
                <a:latin typeface="Times New Roman" panose="02020603050405020304" pitchFamily="18" charset="0"/>
                <a:cs typeface="Times New Roman" panose="02020603050405020304" pitchFamily="18" charset="0"/>
              </a:rPr>
              <a:t>Yapılara mekanik </a:t>
            </a:r>
            <a:r>
              <a:rPr lang="tr-TR" dirty="0" err="1">
                <a:latin typeface="Times New Roman" panose="02020603050405020304" pitchFamily="18" charset="0"/>
                <a:cs typeface="Times New Roman" panose="02020603050405020304" pitchFamily="18" charset="0"/>
              </a:rPr>
              <a:t>açıdan</a:t>
            </a:r>
            <a:r>
              <a:rPr lang="tr-TR" dirty="0">
                <a:latin typeface="Times New Roman" panose="02020603050405020304" pitchFamily="18" charset="0"/>
                <a:cs typeface="Times New Roman" panose="02020603050405020304" pitchFamily="18" charset="0"/>
              </a:rPr>
              <a:t> bakmak aynı </a:t>
            </a:r>
            <a:r>
              <a:rPr lang="tr-TR" dirty="0" err="1">
                <a:latin typeface="Times New Roman" panose="02020603050405020304" pitchFamily="18" charset="0"/>
                <a:cs typeface="Times New Roman" panose="02020603050405020304" pitchFamily="18" charset="0"/>
              </a:rPr>
              <a:t>şekilde</a:t>
            </a:r>
            <a:r>
              <a:rPr lang="tr-TR" dirty="0">
                <a:latin typeface="Times New Roman" panose="02020603050405020304" pitchFamily="18" charset="0"/>
                <a:cs typeface="Times New Roman" panose="02020603050405020304" pitchFamily="18" charset="0"/>
              </a:rPr>
              <a:t> eski bir </a:t>
            </a:r>
            <a:r>
              <a:rPr lang="tr-TR" dirty="0" err="1">
                <a:latin typeface="Times New Roman" panose="02020603050405020304" pitchFamily="18" charset="0"/>
                <a:cs typeface="Times New Roman" panose="02020603050405020304" pitchFamily="18" charset="0"/>
              </a:rPr>
              <a:t>yaklaşımdır</a:t>
            </a:r>
            <a:r>
              <a:rPr lang="tr-TR" dirty="0">
                <a:latin typeface="Times New Roman" panose="02020603050405020304" pitchFamily="18" charset="0"/>
                <a:cs typeface="Times New Roman" panose="02020603050405020304" pitchFamily="18" charset="0"/>
              </a:rPr>
              <a:t>. Kepler, Galileo ve Newton gibi </a:t>
            </a:r>
            <a:r>
              <a:rPr lang="tr-TR" dirty="0" err="1">
                <a:latin typeface="Times New Roman" panose="02020603050405020304" pitchFamily="18" charset="0"/>
                <a:cs typeface="Times New Roman" panose="02020603050405020304" pitchFamily="18" charset="0"/>
              </a:rPr>
              <a:t>doğa</a:t>
            </a:r>
            <a:r>
              <a:rPr lang="tr-TR" dirty="0">
                <a:latin typeface="Times New Roman" panose="02020603050405020304" pitchFamily="18" charset="0"/>
                <a:cs typeface="Times New Roman" panose="02020603050405020304" pitchFamily="18" charset="0"/>
              </a:rPr>
              <a:t> felsefecilerinin </a:t>
            </a:r>
            <a:r>
              <a:rPr lang="tr-TR" dirty="0" err="1">
                <a:latin typeface="Times New Roman" panose="02020603050405020304" pitchFamily="18" charset="0"/>
                <a:cs typeface="Times New Roman" panose="02020603050405020304" pitchFamily="18" charset="0"/>
              </a:rPr>
              <a:t>tüm</a:t>
            </a:r>
            <a:r>
              <a:rPr lang="tr-TR" dirty="0">
                <a:latin typeface="Times New Roman" panose="02020603050405020304" pitchFamily="18" charset="0"/>
                <a:cs typeface="Times New Roman" panose="02020603050405020304" pitchFamily="18" charset="0"/>
              </a:rPr>
              <a:t> fikir hayatı- </a:t>
            </a:r>
            <a:r>
              <a:rPr lang="tr-TR" dirty="0" err="1">
                <a:latin typeface="Times New Roman" panose="02020603050405020304" pitchFamily="18" charset="0"/>
                <a:cs typeface="Times New Roman" panose="02020603050405020304" pitchFamily="18" charset="0"/>
              </a:rPr>
              <a:t>nı</a:t>
            </a:r>
            <a:r>
              <a:rPr lang="tr-TR" dirty="0">
                <a:latin typeface="Times New Roman" panose="02020603050405020304" pitchFamily="18" charset="0"/>
                <a:cs typeface="Times New Roman" panose="02020603050405020304" pitchFamily="18" charset="0"/>
              </a:rPr>
              <a:t> etkilemeleri sonucunda bu </a:t>
            </a:r>
            <a:r>
              <a:rPr lang="tr-TR" dirty="0" err="1">
                <a:latin typeface="Times New Roman" panose="02020603050405020304" pitchFamily="18" charset="0"/>
                <a:cs typeface="Times New Roman" panose="02020603050405020304" pitchFamily="18" charset="0"/>
              </a:rPr>
              <a:t>yaklaşım</a:t>
            </a:r>
            <a:r>
              <a:rPr lang="tr-TR" dirty="0">
                <a:latin typeface="Times New Roman" panose="02020603050405020304" pitchFamily="18" charset="0"/>
                <a:cs typeface="Times New Roman" panose="02020603050405020304" pitchFamily="18" charset="0"/>
              </a:rPr>
              <a:t>, 16. ve 17. </a:t>
            </a:r>
            <a:r>
              <a:rPr lang="tr-TR" dirty="0" err="1">
                <a:latin typeface="Times New Roman" panose="02020603050405020304" pitchFamily="18" charset="0"/>
                <a:cs typeface="Times New Roman" panose="02020603050405020304" pitchFamily="18" charset="0"/>
              </a:rPr>
              <a:t>yüzyılda</a:t>
            </a:r>
            <a:r>
              <a:rPr lang="tr-TR" dirty="0">
                <a:latin typeface="Times New Roman" panose="02020603050405020304" pitchFamily="18" charset="0"/>
                <a:cs typeface="Times New Roman" panose="02020603050405020304" pitchFamily="18" charset="0"/>
              </a:rPr>
              <a:t> yeniden </a:t>
            </a:r>
            <a:r>
              <a:rPr lang="tr-TR" dirty="0" err="1">
                <a:latin typeface="Times New Roman" panose="02020603050405020304" pitchFamily="18" charset="0"/>
                <a:cs typeface="Times New Roman" panose="02020603050405020304" pitchFamily="18" charset="0"/>
              </a:rPr>
              <a:t>güncellik</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kazanmıştır</a:t>
            </a:r>
            <a:r>
              <a:rPr lang="tr-TR" dirty="0">
                <a:latin typeface="Times New Roman" panose="02020603050405020304" pitchFamily="18" charset="0"/>
                <a:cs typeface="Times New Roman" panose="02020603050405020304" pitchFamily="18" charset="0"/>
              </a:rPr>
              <a:t>. </a:t>
            </a:r>
          </a:p>
          <a:p>
            <a:endParaRPr lang="tr-TR" dirty="0"/>
          </a:p>
        </p:txBody>
      </p:sp>
      <p:sp>
        <p:nvSpPr>
          <p:cNvPr id="4" name="Alt Bilgi Yer Tutucusu 3">
            <a:extLst>
              <a:ext uri="{FF2B5EF4-FFF2-40B4-BE49-F238E27FC236}">
                <a16:creationId xmlns:a16="http://schemas.microsoft.com/office/drawing/2014/main" id="{ACB4B168-D792-AB49-BF13-C792567DC203}"/>
              </a:ext>
            </a:extLst>
          </p:cNvPr>
          <p:cNvSpPr>
            <a:spLocks noGrp="1"/>
          </p:cNvSpPr>
          <p:nvPr>
            <p:ph type="ftr" sz="quarter" idx="11"/>
          </p:nvPr>
        </p:nvSpPr>
        <p:spPr/>
        <p:txBody>
          <a:bodyPr/>
          <a:lstStyle/>
          <a:p>
            <a:r>
              <a:rPr lang="tr-TR"/>
              <a:t>A. Gökhan YAŞA</a:t>
            </a:r>
          </a:p>
        </p:txBody>
      </p:sp>
    </p:spTree>
    <p:extLst>
      <p:ext uri="{BB962C8B-B14F-4D97-AF65-F5344CB8AC3E}">
        <p14:creationId xmlns:p14="http://schemas.microsoft.com/office/powerpoint/2010/main" val="4163644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C3C5B4F-9394-E245-8A28-842BEB9DA796}"/>
              </a:ext>
            </a:extLst>
          </p:cNvPr>
          <p:cNvSpPr>
            <a:spLocks noGrp="1"/>
          </p:cNvSpPr>
          <p:nvPr>
            <p:ph type="title"/>
          </p:nvPr>
        </p:nvSpPr>
        <p:spPr/>
        <p:txBody>
          <a:bodyPr/>
          <a:lstStyle/>
          <a:p>
            <a:pPr algn="ctr"/>
            <a:r>
              <a:rPr lang="tr-TR" dirty="0"/>
              <a:t>Yapısalcılık</a:t>
            </a:r>
          </a:p>
        </p:txBody>
      </p:sp>
      <p:sp>
        <p:nvSpPr>
          <p:cNvPr id="3" name="İçerik Yer Tutucusu 2">
            <a:extLst>
              <a:ext uri="{FF2B5EF4-FFF2-40B4-BE49-F238E27FC236}">
                <a16:creationId xmlns:a16="http://schemas.microsoft.com/office/drawing/2014/main" id="{9015932F-2F3F-2F44-9014-920F22BBD3ED}"/>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Fiziksel </a:t>
            </a:r>
            <a:r>
              <a:rPr lang="tr-TR" dirty="0" err="1">
                <a:latin typeface="Times New Roman" panose="02020603050405020304" pitchFamily="18" charset="0"/>
                <a:cs typeface="Times New Roman" panose="02020603050405020304" pitchFamily="18" charset="0"/>
              </a:rPr>
              <a:t>dünyada</a:t>
            </a:r>
            <a:r>
              <a:rPr lang="tr-TR" dirty="0">
                <a:latin typeface="Times New Roman" panose="02020603050405020304" pitchFamily="18" charset="0"/>
                <a:cs typeface="Times New Roman" panose="02020603050405020304" pitchFamily="18" charset="0"/>
              </a:rPr>
              <a:t> yasalar, sistemler ve yapılar arayan bu </a:t>
            </a:r>
            <a:r>
              <a:rPr lang="tr-TR" dirty="0" err="1">
                <a:latin typeface="Times New Roman" panose="02020603050405020304" pitchFamily="18" charset="0"/>
                <a:cs typeface="Times New Roman" panose="02020603050405020304" pitchFamily="18" charset="0"/>
              </a:rPr>
              <a:t>bi</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lim</a:t>
            </a:r>
            <a:r>
              <a:rPr lang="tr-TR" dirty="0">
                <a:latin typeface="Times New Roman" panose="02020603050405020304" pitchFamily="18" charset="0"/>
                <a:cs typeface="Times New Roman" panose="02020603050405020304" pitchFamily="18" charset="0"/>
              </a:rPr>
              <a:t> adamları astronomi, fizik ve mekanikte ortaya koydukları sistem ve yapılarla, insan ve toplumla ilgilenen </a:t>
            </a:r>
            <a:r>
              <a:rPr lang="tr-TR" dirty="0" err="1">
                <a:latin typeface="Times New Roman" panose="02020603050405020304" pitchFamily="18" charset="0"/>
                <a:cs typeface="Times New Roman" panose="02020603050405020304" pitchFamily="18" charset="0"/>
              </a:rPr>
              <a:t>düşünürleri</a:t>
            </a:r>
            <a:r>
              <a:rPr lang="tr-TR" dirty="0">
                <a:latin typeface="Times New Roman" panose="02020603050405020304" pitchFamily="18" charset="0"/>
                <a:cs typeface="Times New Roman" panose="02020603050405020304" pitchFamily="18" charset="0"/>
              </a:rPr>
              <a:t> de etkisi altında </a:t>
            </a:r>
            <a:r>
              <a:rPr lang="tr-TR" dirty="0" err="1">
                <a:latin typeface="Times New Roman" panose="02020603050405020304" pitchFamily="18" charset="0"/>
                <a:cs typeface="Times New Roman" panose="02020603050405020304" pitchFamily="18" charset="0"/>
              </a:rPr>
              <a:t>bırakmıştır</a:t>
            </a:r>
            <a:r>
              <a:rPr lang="tr-TR" dirty="0">
                <a:latin typeface="Times New Roman" panose="02020603050405020304" pitchFamily="18" charset="0"/>
                <a:cs typeface="Times New Roman" panose="02020603050405020304" pitchFamily="18" charset="0"/>
              </a:rPr>
              <a:t>. </a:t>
            </a:r>
          </a:p>
          <a:p>
            <a:r>
              <a:rPr lang="tr-TR" dirty="0">
                <a:latin typeface="Times New Roman" panose="02020603050405020304" pitchFamily="18" charset="0"/>
                <a:cs typeface="Times New Roman" panose="02020603050405020304" pitchFamily="18" charset="0"/>
              </a:rPr>
              <a:t>Toplumu kocaman bir makine olarak </a:t>
            </a:r>
            <a:r>
              <a:rPr lang="tr-TR" dirty="0" err="1">
                <a:latin typeface="Times New Roman" panose="02020603050405020304" pitchFamily="18" charset="0"/>
                <a:cs typeface="Times New Roman" panose="02020603050405020304" pitchFamily="18" charset="0"/>
              </a:rPr>
              <a:t>görmek</a:t>
            </a:r>
            <a:r>
              <a:rPr lang="tr-TR" dirty="0">
                <a:latin typeface="Times New Roman" panose="02020603050405020304" pitchFamily="18" charset="0"/>
                <a:cs typeface="Times New Roman" panose="02020603050405020304" pitchFamily="18" charset="0"/>
              </a:rPr>
              <a:t> bu düşünceyi oldukça net ifade etmektedir.</a:t>
            </a:r>
          </a:p>
          <a:p>
            <a:r>
              <a:rPr lang="tr-TR" dirty="0">
                <a:latin typeface="Times New Roman" panose="02020603050405020304" pitchFamily="18" charset="0"/>
                <a:cs typeface="Times New Roman" panose="02020603050405020304" pitchFamily="18" charset="0"/>
              </a:rPr>
              <a:t>On sekizinci </a:t>
            </a:r>
            <a:r>
              <a:rPr lang="tr-TR" dirty="0" err="1">
                <a:latin typeface="Times New Roman" panose="02020603050405020304" pitchFamily="18" charset="0"/>
                <a:cs typeface="Times New Roman" panose="02020603050405020304" pitchFamily="18" charset="0"/>
              </a:rPr>
              <a:t>yüzyılda</a:t>
            </a:r>
            <a:r>
              <a:rPr lang="tr-TR" dirty="0">
                <a:latin typeface="Times New Roman" panose="02020603050405020304" pitchFamily="18" charset="0"/>
                <a:cs typeface="Times New Roman" panose="02020603050405020304" pitchFamily="18" charset="0"/>
              </a:rPr>
              <a:t> “sosyal fizik” ve “sosyal mekanik” adı verilen alanlar gelişmiştir.</a:t>
            </a:r>
          </a:p>
          <a:p>
            <a:endParaRPr lang="tr-TR" dirty="0"/>
          </a:p>
          <a:p>
            <a:endParaRPr lang="tr-TR" dirty="0"/>
          </a:p>
        </p:txBody>
      </p:sp>
      <p:sp>
        <p:nvSpPr>
          <p:cNvPr id="4" name="Alt Bilgi Yer Tutucusu 3">
            <a:extLst>
              <a:ext uri="{FF2B5EF4-FFF2-40B4-BE49-F238E27FC236}">
                <a16:creationId xmlns:a16="http://schemas.microsoft.com/office/drawing/2014/main" id="{D87A4E1E-1242-F34F-BB3F-6BBF21F964E8}"/>
              </a:ext>
            </a:extLst>
          </p:cNvPr>
          <p:cNvSpPr>
            <a:spLocks noGrp="1"/>
          </p:cNvSpPr>
          <p:nvPr>
            <p:ph type="ftr" sz="quarter" idx="11"/>
          </p:nvPr>
        </p:nvSpPr>
        <p:spPr/>
        <p:txBody>
          <a:bodyPr/>
          <a:lstStyle/>
          <a:p>
            <a:r>
              <a:rPr lang="tr-TR"/>
              <a:t>A. Gökhan YAŞA</a:t>
            </a:r>
          </a:p>
        </p:txBody>
      </p:sp>
    </p:spTree>
    <p:extLst>
      <p:ext uri="{BB962C8B-B14F-4D97-AF65-F5344CB8AC3E}">
        <p14:creationId xmlns:p14="http://schemas.microsoft.com/office/powerpoint/2010/main" val="32946354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9867567-F95A-0F4F-B82B-B02AFB6EBB5E}"/>
              </a:ext>
            </a:extLst>
          </p:cNvPr>
          <p:cNvSpPr>
            <a:spLocks noGrp="1"/>
          </p:cNvSpPr>
          <p:nvPr>
            <p:ph type="title"/>
          </p:nvPr>
        </p:nvSpPr>
        <p:spPr/>
        <p:txBody>
          <a:bodyPr/>
          <a:lstStyle/>
          <a:p>
            <a:pPr algn="ctr"/>
            <a:r>
              <a:rPr lang="tr-TR" dirty="0">
                <a:latin typeface="Times New Roman" panose="02020603050405020304" pitchFamily="18" charset="0"/>
                <a:cs typeface="Times New Roman" panose="02020603050405020304" pitchFamily="18" charset="0"/>
              </a:rPr>
              <a:t>Yapısal Fonksiyonalizm</a:t>
            </a:r>
          </a:p>
        </p:txBody>
      </p:sp>
      <p:sp>
        <p:nvSpPr>
          <p:cNvPr id="3" name="İçerik Yer Tutucusu 2">
            <a:extLst>
              <a:ext uri="{FF2B5EF4-FFF2-40B4-BE49-F238E27FC236}">
                <a16:creationId xmlns:a16="http://schemas.microsoft.com/office/drawing/2014/main" id="{7F45C24C-DC00-B146-A6DF-92176C0A7A82}"/>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Toplumdaki </a:t>
            </a:r>
            <a:r>
              <a:rPr lang="tr-TR" dirty="0" err="1">
                <a:latin typeface="Times New Roman" panose="02020603050405020304" pitchFamily="18" charset="0"/>
                <a:cs typeface="Times New Roman" panose="02020603050405020304" pitchFamily="18" charset="0"/>
              </a:rPr>
              <a:t>bütünleşme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değerler</a:t>
            </a:r>
            <a:r>
              <a:rPr lang="tr-TR" dirty="0">
                <a:latin typeface="Times New Roman" panose="02020603050405020304" pitchFamily="18" charset="0"/>
                <a:cs typeface="Times New Roman" panose="02020603050405020304" pitchFamily="18" charset="0"/>
              </a:rPr>
              <a:t>, normlar, </a:t>
            </a:r>
            <a:r>
              <a:rPr lang="tr-TR" dirty="0" err="1">
                <a:latin typeface="Times New Roman" panose="02020603050405020304" pitchFamily="18" charset="0"/>
                <a:cs typeface="Times New Roman" panose="02020603050405020304" pitchFamily="18" charset="0"/>
              </a:rPr>
              <a:t>durağanlık</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düzen</a:t>
            </a:r>
            <a:r>
              <a:rPr lang="tr-TR" dirty="0">
                <a:latin typeface="Times New Roman" panose="02020603050405020304" pitchFamily="18" charset="0"/>
                <a:cs typeface="Times New Roman" panose="02020603050405020304" pitchFamily="18" charset="0"/>
              </a:rPr>
              <a:t> ve </a:t>
            </a:r>
            <a:r>
              <a:rPr lang="tr-TR" dirty="0" err="1">
                <a:latin typeface="Times New Roman" panose="02020603050405020304" pitchFamily="18" charset="0"/>
                <a:cs typeface="Times New Roman" panose="02020603050405020304" pitchFamily="18" charset="0"/>
              </a:rPr>
              <a:t>konsensus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üzerinde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odaklanmıştır</a:t>
            </a:r>
            <a:r>
              <a:rPr lang="tr-TR" dirty="0">
                <a:latin typeface="Times New Roman" panose="02020603050405020304" pitchFamily="18" charset="0"/>
                <a:cs typeface="Times New Roman" panose="02020603050405020304" pitchFamily="18" charset="0"/>
              </a:rPr>
              <a:t>.</a:t>
            </a:r>
          </a:p>
          <a:p>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Başlıca</a:t>
            </a:r>
            <a:r>
              <a:rPr lang="tr-TR" dirty="0">
                <a:latin typeface="Times New Roman" panose="02020603050405020304" pitchFamily="18" charset="0"/>
                <a:cs typeface="Times New Roman" panose="02020603050405020304" pitchFamily="18" charset="0"/>
              </a:rPr>
              <a:t> temsilcileri T. </a:t>
            </a:r>
            <a:r>
              <a:rPr lang="tr-TR" dirty="0" err="1">
                <a:latin typeface="Times New Roman" panose="02020603050405020304" pitchFamily="18" charset="0"/>
                <a:cs typeface="Times New Roman" panose="02020603050405020304" pitchFamily="18" charset="0"/>
              </a:rPr>
              <a:t>Parsons</a:t>
            </a:r>
            <a:r>
              <a:rPr lang="tr-TR" dirty="0">
                <a:latin typeface="Times New Roman" panose="02020603050405020304" pitchFamily="18" charset="0"/>
                <a:cs typeface="Times New Roman" panose="02020603050405020304" pitchFamily="18" charset="0"/>
              </a:rPr>
              <a:t>, R. K. </a:t>
            </a:r>
            <a:r>
              <a:rPr lang="tr-TR" dirty="0" err="1">
                <a:latin typeface="Times New Roman" panose="02020603050405020304" pitchFamily="18" charset="0"/>
                <a:cs typeface="Times New Roman" panose="02020603050405020304" pitchFamily="18" charset="0"/>
              </a:rPr>
              <a:t>Merton</a:t>
            </a:r>
            <a:r>
              <a:rPr lang="tr-TR" dirty="0">
                <a:latin typeface="Times New Roman" panose="02020603050405020304" pitchFamily="18" charset="0"/>
                <a:cs typeface="Times New Roman" panose="02020603050405020304" pitchFamily="18" charset="0"/>
              </a:rPr>
              <a:t>, W. </a:t>
            </a:r>
            <a:r>
              <a:rPr lang="tr-TR" dirty="0" err="1">
                <a:latin typeface="Times New Roman" panose="02020603050405020304" pitchFamily="18" charset="0"/>
                <a:cs typeface="Times New Roman" panose="02020603050405020304" pitchFamily="18" charset="0"/>
              </a:rPr>
              <a:t>Ogburn</a:t>
            </a:r>
            <a:r>
              <a:rPr lang="tr-TR" dirty="0">
                <a:latin typeface="Times New Roman" panose="02020603050405020304" pitchFamily="18" charset="0"/>
                <a:cs typeface="Times New Roman" panose="02020603050405020304" pitchFamily="18" charset="0"/>
              </a:rPr>
              <a:t>, W. </a:t>
            </a:r>
            <a:r>
              <a:rPr lang="tr-TR" dirty="0" err="1">
                <a:latin typeface="Times New Roman" panose="02020603050405020304" pitchFamily="18" charset="0"/>
                <a:cs typeface="Times New Roman" panose="02020603050405020304" pitchFamily="18" charset="0"/>
              </a:rPr>
              <a:t>Buckley</a:t>
            </a:r>
            <a:r>
              <a:rPr lang="tr-TR" dirty="0">
                <a:latin typeface="Times New Roman" panose="02020603050405020304" pitchFamily="18" charset="0"/>
                <a:cs typeface="Times New Roman" panose="02020603050405020304" pitchFamily="18" charset="0"/>
              </a:rPr>
              <a:t>, E. </a:t>
            </a:r>
            <a:r>
              <a:rPr lang="tr-TR" dirty="0" err="1">
                <a:latin typeface="Times New Roman" panose="02020603050405020304" pitchFamily="18" charset="0"/>
                <a:cs typeface="Times New Roman" panose="02020603050405020304" pitchFamily="18" charset="0"/>
              </a:rPr>
              <a:t>Tiryakian</a:t>
            </a:r>
            <a:r>
              <a:rPr lang="tr-TR" dirty="0">
                <a:latin typeface="Times New Roman" panose="02020603050405020304" pitchFamily="18" charset="0"/>
                <a:cs typeface="Times New Roman" panose="02020603050405020304" pitchFamily="18" charset="0"/>
              </a:rPr>
              <a:t> olan yapısal fonksiyonalizmin temel kavramları; yapı, </a:t>
            </a:r>
            <a:r>
              <a:rPr lang="tr-TR" dirty="0" err="1">
                <a:latin typeface="Times New Roman" panose="02020603050405020304" pitchFamily="18" charset="0"/>
                <a:cs typeface="Times New Roman" panose="02020603050405020304" pitchFamily="18" charset="0"/>
              </a:rPr>
              <a:t>fonksi</a:t>
            </a:r>
            <a:r>
              <a:rPr lang="tr-TR" dirty="0">
                <a:latin typeface="Times New Roman" panose="02020603050405020304" pitchFamily="18" charset="0"/>
                <a:cs typeface="Times New Roman" panose="02020603050405020304" pitchFamily="18" charset="0"/>
              </a:rPr>
              <a:t>- yon, toplumsal yapı, </a:t>
            </a:r>
            <a:r>
              <a:rPr lang="tr-TR" dirty="0" err="1">
                <a:latin typeface="Times New Roman" panose="02020603050405020304" pitchFamily="18" charset="0"/>
                <a:cs typeface="Times New Roman" panose="02020603050405020304" pitchFamily="18" charset="0"/>
              </a:rPr>
              <a:t>kültürel</a:t>
            </a:r>
            <a:r>
              <a:rPr lang="tr-TR" dirty="0">
                <a:latin typeface="Times New Roman" panose="02020603050405020304" pitchFamily="18" charset="0"/>
                <a:cs typeface="Times New Roman" panose="02020603050405020304" pitchFamily="18" charset="0"/>
              </a:rPr>
              <a:t> yapı, sistem, sosyal sistem, </a:t>
            </a:r>
            <a:r>
              <a:rPr lang="tr-TR" dirty="0" err="1">
                <a:latin typeface="Times New Roman" panose="02020603050405020304" pitchFamily="18" charset="0"/>
                <a:cs typeface="Times New Roman" panose="02020603050405020304" pitchFamily="18" charset="0"/>
              </a:rPr>
              <a:t>statu</a:t>
            </a:r>
            <a:r>
              <a:rPr lang="tr-TR" dirty="0">
                <a:latin typeface="Times New Roman" panose="02020603050405020304" pitchFamily="18" charset="0"/>
                <a:cs typeface="Times New Roman" panose="02020603050405020304" pitchFamily="18" charset="0"/>
              </a:rPr>
              <a:t>̈, rol, </a:t>
            </a:r>
            <a:r>
              <a:rPr lang="tr-TR" dirty="0" err="1">
                <a:latin typeface="Times New Roman" panose="02020603050405020304" pitchFamily="18" charset="0"/>
                <a:cs typeface="Times New Roman" panose="02020603050405020304" pitchFamily="18" charset="0"/>
              </a:rPr>
              <a:t>değer</a:t>
            </a:r>
            <a:r>
              <a:rPr lang="tr-TR" dirty="0">
                <a:latin typeface="Times New Roman" panose="02020603050405020304" pitchFamily="18" charset="0"/>
                <a:cs typeface="Times New Roman" panose="02020603050405020304" pitchFamily="18" charset="0"/>
              </a:rPr>
              <a:t>, norm, </a:t>
            </a:r>
            <a:r>
              <a:rPr lang="tr-TR" dirty="0" err="1">
                <a:latin typeface="Times New Roman" panose="02020603050405020304" pitchFamily="18" charset="0"/>
                <a:cs typeface="Times New Roman" panose="02020603050405020304" pitchFamily="18" charset="0"/>
              </a:rPr>
              <a:t>düzen</a:t>
            </a:r>
            <a:r>
              <a:rPr lang="tr-TR" dirty="0">
                <a:latin typeface="Times New Roman" panose="02020603050405020304" pitchFamily="18" charset="0"/>
                <a:cs typeface="Times New Roman" panose="02020603050405020304" pitchFamily="18" charset="0"/>
              </a:rPr>
              <a:t>, yapısal </a:t>
            </a:r>
            <a:r>
              <a:rPr lang="tr-TR" dirty="0" err="1">
                <a:latin typeface="Times New Roman" panose="02020603050405020304" pitchFamily="18" charset="0"/>
                <a:cs typeface="Times New Roman" panose="02020603050405020304" pitchFamily="18" charset="0"/>
              </a:rPr>
              <a:t>farklılaşma</a:t>
            </a:r>
            <a:r>
              <a:rPr lang="tr-TR" dirty="0">
                <a:latin typeface="Times New Roman" panose="02020603050405020304" pitchFamily="18" charset="0"/>
                <a:cs typeface="Times New Roman" panose="02020603050405020304" pitchFamily="18" charset="0"/>
              </a:rPr>
              <a:t>, dinamik denge ve </a:t>
            </a:r>
            <a:r>
              <a:rPr lang="tr-TR" dirty="0" err="1">
                <a:latin typeface="Times New Roman" panose="02020603050405020304" pitchFamily="18" charset="0"/>
                <a:cs typeface="Times New Roman" panose="02020603050405020304" pitchFamily="18" charset="0"/>
              </a:rPr>
              <a:t>konsensustur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Kızılçelik</a:t>
            </a:r>
            <a:r>
              <a:rPr lang="tr-TR" dirty="0">
                <a:latin typeface="Times New Roman" panose="02020603050405020304" pitchFamily="18" charset="0"/>
                <a:cs typeface="Times New Roman" panose="02020603050405020304" pitchFamily="18" charset="0"/>
              </a:rPr>
              <a:t>, 1994: 9). </a:t>
            </a:r>
          </a:p>
          <a:p>
            <a:endParaRPr lang="tr-TR" dirty="0"/>
          </a:p>
        </p:txBody>
      </p:sp>
      <p:sp>
        <p:nvSpPr>
          <p:cNvPr id="4" name="Alt Bilgi Yer Tutucusu 3">
            <a:extLst>
              <a:ext uri="{FF2B5EF4-FFF2-40B4-BE49-F238E27FC236}">
                <a16:creationId xmlns:a16="http://schemas.microsoft.com/office/drawing/2014/main" id="{45025551-3C79-F048-8720-FC9A77395709}"/>
              </a:ext>
            </a:extLst>
          </p:cNvPr>
          <p:cNvSpPr>
            <a:spLocks noGrp="1"/>
          </p:cNvSpPr>
          <p:nvPr>
            <p:ph type="ftr" sz="quarter" idx="11"/>
          </p:nvPr>
        </p:nvSpPr>
        <p:spPr/>
        <p:txBody>
          <a:bodyPr/>
          <a:lstStyle/>
          <a:p>
            <a:r>
              <a:rPr lang="tr-TR"/>
              <a:t>A. Gökhan YAŞA</a:t>
            </a:r>
          </a:p>
        </p:txBody>
      </p:sp>
    </p:spTree>
    <p:extLst>
      <p:ext uri="{BB962C8B-B14F-4D97-AF65-F5344CB8AC3E}">
        <p14:creationId xmlns:p14="http://schemas.microsoft.com/office/powerpoint/2010/main" val="31176845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91E60A6-69EB-E243-8D96-FFB76D6C871B}"/>
              </a:ext>
            </a:extLst>
          </p:cNvPr>
          <p:cNvSpPr>
            <a:spLocks noGrp="1"/>
          </p:cNvSpPr>
          <p:nvPr>
            <p:ph type="title"/>
          </p:nvPr>
        </p:nvSpPr>
        <p:spPr/>
        <p:txBody>
          <a:bodyPr/>
          <a:lstStyle/>
          <a:p>
            <a:pPr algn="ctr"/>
            <a:r>
              <a:rPr lang="tr-TR" dirty="0">
                <a:latin typeface="Times New Roman" panose="02020603050405020304" pitchFamily="18" charset="0"/>
                <a:cs typeface="Times New Roman" panose="02020603050405020304" pitchFamily="18" charset="0"/>
              </a:rPr>
              <a:t>Yapısal Fonksiyonalizm</a:t>
            </a:r>
            <a:endParaRPr lang="tr-TR" dirty="0"/>
          </a:p>
        </p:txBody>
      </p:sp>
      <p:sp>
        <p:nvSpPr>
          <p:cNvPr id="3" name="İçerik Yer Tutucusu 2">
            <a:extLst>
              <a:ext uri="{FF2B5EF4-FFF2-40B4-BE49-F238E27FC236}">
                <a16:creationId xmlns:a16="http://schemas.microsoft.com/office/drawing/2014/main" id="{64E415AC-DF84-A544-81D0-812721FBB264}"/>
              </a:ext>
            </a:extLst>
          </p:cNvPr>
          <p:cNvSpPr>
            <a:spLocks noGrp="1"/>
          </p:cNvSpPr>
          <p:nvPr>
            <p:ph idx="1"/>
          </p:nvPr>
        </p:nvSpPr>
        <p:spPr/>
        <p:txBody>
          <a:bodyPr>
            <a:normAutofit lnSpcReduction="10000"/>
          </a:bodyPr>
          <a:lstStyle/>
          <a:p>
            <a:r>
              <a:rPr lang="tr-TR" dirty="0">
                <a:latin typeface="Times New Roman" panose="02020603050405020304" pitchFamily="18" charset="0"/>
                <a:cs typeface="Times New Roman" panose="02020603050405020304" pitchFamily="18" charset="0"/>
              </a:rPr>
              <a:t>Yapısal fonksiyonalizm, sosyolojide birbirleriyle </a:t>
            </a:r>
            <a:r>
              <a:rPr lang="tr-TR" dirty="0" err="1">
                <a:latin typeface="Times New Roman" panose="02020603050405020304" pitchFamily="18" charset="0"/>
                <a:cs typeface="Times New Roman" panose="02020603050405020304" pitchFamily="18" charset="0"/>
              </a:rPr>
              <a:t>karşılıklı</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bağımlı</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parçalardan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oluşan</a:t>
            </a:r>
            <a:r>
              <a:rPr lang="tr-TR" dirty="0">
                <a:latin typeface="Times New Roman" panose="02020603050405020304" pitchFamily="18" charset="0"/>
                <a:cs typeface="Times New Roman" panose="02020603050405020304" pitchFamily="18" charset="0"/>
              </a:rPr>
              <a:t> birimlerin yani toplumsal yapıların </a:t>
            </a:r>
            <a:r>
              <a:rPr lang="tr-TR" dirty="0" err="1">
                <a:latin typeface="Times New Roman" panose="02020603050405020304" pitchFamily="18" charset="0"/>
                <a:cs typeface="Times New Roman" panose="02020603050405020304" pitchFamily="18" charset="0"/>
              </a:rPr>
              <a:t>çalışılmasını</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amaçlamıştır</a:t>
            </a:r>
            <a:r>
              <a:rPr lang="tr-TR" dirty="0">
                <a:latin typeface="Times New Roman" panose="02020603050405020304" pitchFamily="18" charset="0"/>
                <a:cs typeface="Times New Roman" panose="02020603050405020304" pitchFamily="18" charset="0"/>
              </a:rPr>
              <a:t>. </a:t>
            </a:r>
          </a:p>
          <a:p>
            <a:r>
              <a:rPr lang="tr-TR" dirty="0">
                <a:latin typeface="Times New Roman" panose="02020603050405020304" pitchFamily="18" charset="0"/>
                <a:cs typeface="Times New Roman" panose="02020603050405020304" pitchFamily="18" charset="0"/>
              </a:rPr>
              <a:t>Yapı (</a:t>
            </a:r>
            <a:r>
              <a:rPr lang="tr-TR" dirty="0" err="1">
                <a:latin typeface="Times New Roman" panose="02020603050405020304" pitchFamily="18" charset="0"/>
                <a:cs typeface="Times New Roman" panose="02020603050405020304" pitchFamily="18" charset="0"/>
              </a:rPr>
              <a:t>structure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görece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durağan</a:t>
            </a:r>
            <a:r>
              <a:rPr lang="tr-TR" dirty="0">
                <a:latin typeface="Times New Roman" panose="02020603050405020304" pitchFamily="18" charset="0"/>
                <a:cs typeface="Times New Roman" panose="02020603050405020304" pitchFamily="18" charset="0"/>
              </a:rPr>
              <a:t> ve </a:t>
            </a:r>
            <a:r>
              <a:rPr lang="tr-TR" dirty="0" err="1">
                <a:latin typeface="Times New Roman" panose="02020603050405020304" pitchFamily="18" charset="0"/>
                <a:cs typeface="Times New Roman" panose="02020603050405020304" pitchFamily="18" charset="0"/>
              </a:rPr>
              <a:t>kalıplaşmıs</a:t>
            </a:r>
            <a:r>
              <a:rPr lang="tr-TR" dirty="0">
                <a:latin typeface="Times New Roman" panose="02020603050405020304" pitchFamily="18" charset="0"/>
                <a:cs typeface="Times New Roman" panose="02020603050405020304" pitchFamily="18" charset="0"/>
              </a:rPr>
              <a:t>̧ toplumsal birimler dizisi” veya “</a:t>
            </a:r>
            <a:r>
              <a:rPr lang="tr-TR" dirty="0" err="1">
                <a:latin typeface="Times New Roman" panose="02020603050405020304" pitchFamily="18" charset="0"/>
                <a:cs typeface="Times New Roman" panose="02020603050405020304" pitchFamily="18" charset="0"/>
              </a:rPr>
              <a:t>görece</a:t>
            </a:r>
            <a:r>
              <a:rPr lang="tr-TR" dirty="0">
                <a:latin typeface="Times New Roman" panose="02020603050405020304" pitchFamily="18" charset="0"/>
                <a:cs typeface="Times New Roman" panose="02020603050405020304" pitchFamily="18" charset="0"/>
              </a:rPr>
              <a:t> kalıcı kalıplar sistemini” anlatır. Aile, din veya </a:t>
            </a:r>
            <a:r>
              <a:rPr lang="tr-TR" dirty="0" err="1">
                <a:latin typeface="Times New Roman" panose="02020603050405020304" pitchFamily="18" charset="0"/>
                <a:cs typeface="Times New Roman" panose="02020603050405020304" pitchFamily="18" charset="0"/>
              </a:rPr>
              <a:t>yönetim</a:t>
            </a:r>
            <a:r>
              <a:rPr lang="tr-TR" dirty="0">
                <a:latin typeface="Times New Roman" panose="02020603050405020304" pitchFamily="18" charset="0"/>
                <a:cs typeface="Times New Roman" panose="02020603050405020304" pitchFamily="18" charset="0"/>
              </a:rPr>
              <a:t> gibi toplumsal kurumlar, toplumsal yapı veya sistemlerin </a:t>
            </a:r>
            <a:r>
              <a:rPr lang="tr-TR" dirty="0" err="1">
                <a:latin typeface="Times New Roman" panose="02020603050405020304" pitchFamily="18" charset="0"/>
                <a:cs typeface="Times New Roman" panose="02020603050405020304" pitchFamily="18" charset="0"/>
              </a:rPr>
              <a:t>örnekleridir</a:t>
            </a:r>
            <a:r>
              <a:rPr lang="tr-TR" dirty="0">
                <a:latin typeface="Times New Roman" panose="02020603050405020304" pitchFamily="18" charset="0"/>
                <a:cs typeface="Times New Roman" panose="02020603050405020304" pitchFamily="18" charset="0"/>
              </a:rPr>
              <a:t>. </a:t>
            </a:r>
          </a:p>
          <a:p>
            <a:r>
              <a:rPr lang="tr-TR" dirty="0" err="1">
                <a:latin typeface="Times New Roman" panose="02020603050405020304" pitchFamily="18" charset="0"/>
                <a:cs typeface="Times New Roman" panose="02020603050405020304" pitchFamily="18" charset="0"/>
              </a:rPr>
              <a:t>Coser</a:t>
            </a:r>
            <a:r>
              <a:rPr lang="tr-TR" dirty="0">
                <a:latin typeface="Times New Roman" panose="02020603050405020304" pitchFamily="18" charset="0"/>
                <a:cs typeface="Times New Roman" panose="02020603050405020304" pitchFamily="18" charset="0"/>
              </a:rPr>
              <a:t> ve </a:t>
            </a:r>
            <a:r>
              <a:rPr lang="tr-TR" dirty="0" err="1">
                <a:latin typeface="Times New Roman" panose="02020603050405020304" pitchFamily="18" charset="0"/>
                <a:cs typeface="Times New Roman" panose="02020603050405020304" pitchFamily="18" charset="0"/>
              </a:rPr>
              <a:t>Rosenberg</a:t>
            </a:r>
            <a:r>
              <a:rPr lang="tr-TR" dirty="0">
                <a:latin typeface="Times New Roman" panose="02020603050405020304" pitchFamily="18" charset="0"/>
                <a:cs typeface="Times New Roman" panose="02020603050405020304" pitchFamily="18" charset="0"/>
              </a:rPr>
              <a:t> fonksiyonu “</a:t>
            </a:r>
            <a:r>
              <a:rPr lang="tr-TR" dirty="0" err="1">
                <a:latin typeface="Times New Roman" panose="02020603050405020304" pitchFamily="18" charset="0"/>
                <a:cs typeface="Times New Roman" panose="02020603050405020304" pitchFamily="18" charset="0"/>
              </a:rPr>
              <a:t>bütünu</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oluşturan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parçaların</a:t>
            </a:r>
            <a:r>
              <a:rPr lang="tr-TR" dirty="0">
                <a:latin typeface="Times New Roman" panose="02020603050405020304" pitchFamily="18" charset="0"/>
                <a:cs typeface="Times New Roman" panose="02020603050405020304" pitchFamily="18" charset="0"/>
              </a:rPr>
              <a:t> uyumu (</a:t>
            </a:r>
            <a:r>
              <a:rPr lang="tr-TR" dirty="0" err="1">
                <a:latin typeface="Times New Roman" panose="02020603050405020304" pitchFamily="18" charset="0"/>
                <a:cs typeface="Times New Roman" panose="02020603050405020304" pitchFamily="18" charset="0"/>
              </a:rPr>
              <a:t>adaptation</a:t>
            </a:r>
            <a:r>
              <a:rPr lang="tr-TR" dirty="0">
                <a:latin typeface="Times New Roman" panose="02020603050405020304" pitchFamily="18" charset="0"/>
                <a:cs typeface="Times New Roman" panose="02020603050405020304" pitchFamily="18" charset="0"/>
              </a:rPr>
              <a:t>) veya ayarlanması (</a:t>
            </a:r>
            <a:r>
              <a:rPr lang="tr-TR" dirty="0" err="1">
                <a:latin typeface="Times New Roman" panose="02020603050405020304" pitchFamily="18" charset="0"/>
                <a:cs typeface="Times New Roman" panose="02020603050405020304" pitchFamily="18" charset="0"/>
              </a:rPr>
              <a:t>adjustment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için</a:t>
            </a:r>
            <a:r>
              <a:rPr lang="tr-TR" dirty="0">
                <a:latin typeface="Times New Roman" panose="02020603050405020304" pitchFamily="18" charset="0"/>
                <a:cs typeface="Times New Roman" panose="02020603050405020304" pitchFamily="18" charset="0"/>
              </a:rPr>
              <a:t> gerekli toplumsal etkinliklerin </a:t>
            </a:r>
            <a:r>
              <a:rPr lang="tr-TR" dirty="0" err="1">
                <a:latin typeface="Times New Roman" panose="02020603050405020304" pitchFamily="18" charset="0"/>
                <a:cs typeface="Times New Roman" panose="02020603050405020304" pitchFamily="18" charset="0"/>
              </a:rPr>
              <a:t>sonuçları</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şeklinde</a:t>
            </a:r>
            <a:r>
              <a:rPr lang="tr-TR" dirty="0">
                <a:latin typeface="Times New Roman" panose="02020603050405020304" pitchFamily="18" charset="0"/>
                <a:cs typeface="Times New Roman" panose="02020603050405020304" pitchFamily="18" charset="0"/>
              </a:rPr>
              <a:t> tanımlarlar. </a:t>
            </a:r>
            <a:r>
              <a:rPr lang="tr-TR" dirty="0" err="1">
                <a:latin typeface="Times New Roman" panose="02020603050405020304" pitchFamily="18" charset="0"/>
                <a:cs typeface="Times New Roman" panose="02020603050405020304" pitchFamily="18" charset="0"/>
              </a:rPr>
              <a:t>Böylelikle</a:t>
            </a:r>
            <a:r>
              <a:rPr lang="tr-TR" dirty="0">
                <a:latin typeface="Times New Roman" panose="02020603050405020304" pitchFamily="18" charset="0"/>
                <a:cs typeface="Times New Roman" panose="02020603050405020304" pitchFamily="18" charset="0"/>
              </a:rPr>
              <a:t>, fonksiyon (</a:t>
            </a:r>
            <a:r>
              <a:rPr lang="tr-TR" dirty="0" err="1">
                <a:latin typeface="Times New Roman" panose="02020603050405020304" pitchFamily="18" charset="0"/>
                <a:cs typeface="Times New Roman" panose="02020603050405020304" pitchFamily="18" charset="0"/>
              </a:rPr>
              <a:t>function</a:t>
            </a:r>
            <a:r>
              <a:rPr lang="tr-TR" dirty="0">
                <a:latin typeface="Times New Roman" panose="02020603050405020304" pitchFamily="18" charset="0"/>
                <a:cs typeface="Times New Roman" panose="02020603050405020304" pitchFamily="18" charset="0"/>
              </a:rPr>
              <a:t>) yapı </a:t>
            </a:r>
            <a:r>
              <a:rPr lang="tr-TR" dirty="0" err="1">
                <a:latin typeface="Times New Roman" panose="02020603050405020304" pitchFamily="18" charset="0"/>
                <a:cs typeface="Times New Roman" panose="02020603050405020304" pitchFamily="18" charset="0"/>
              </a:rPr>
              <a:t>içindeki</a:t>
            </a:r>
            <a:r>
              <a:rPr lang="tr-TR" dirty="0">
                <a:latin typeface="Times New Roman" panose="02020603050405020304" pitchFamily="18" charset="0"/>
                <a:cs typeface="Times New Roman" panose="02020603050405020304" pitchFamily="18" charset="0"/>
              </a:rPr>
              <a:t> dinamik </a:t>
            </a:r>
            <a:r>
              <a:rPr lang="tr-TR" dirty="0" err="1">
                <a:latin typeface="Times New Roman" panose="02020603050405020304" pitchFamily="18" charset="0"/>
                <a:cs typeface="Times New Roman" panose="02020603050405020304" pitchFamily="18" charset="0"/>
              </a:rPr>
              <a:t>süreci</a:t>
            </a:r>
            <a:r>
              <a:rPr lang="tr-TR" dirty="0">
                <a:latin typeface="Times New Roman" panose="02020603050405020304" pitchFamily="18" charset="0"/>
                <a:cs typeface="Times New Roman" panose="02020603050405020304" pitchFamily="18" charset="0"/>
              </a:rPr>
              <a:t> anlatır. </a:t>
            </a:r>
          </a:p>
          <a:p>
            <a:endParaRPr lang="tr-TR" dirty="0"/>
          </a:p>
          <a:p>
            <a:endParaRPr lang="tr-TR" dirty="0"/>
          </a:p>
          <a:p>
            <a:endParaRPr lang="tr-TR" dirty="0"/>
          </a:p>
          <a:p>
            <a:endParaRPr lang="tr-TR" dirty="0"/>
          </a:p>
        </p:txBody>
      </p:sp>
      <p:sp>
        <p:nvSpPr>
          <p:cNvPr id="4" name="Alt Bilgi Yer Tutucusu 3">
            <a:extLst>
              <a:ext uri="{FF2B5EF4-FFF2-40B4-BE49-F238E27FC236}">
                <a16:creationId xmlns:a16="http://schemas.microsoft.com/office/drawing/2014/main" id="{8FF6A85A-54DA-0741-A58C-B5C3A8530AD9}"/>
              </a:ext>
            </a:extLst>
          </p:cNvPr>
          <p:cNvSpPr>
            <a:spLocks noGrp="1"/>
          </p:cNvSpPr>
          <p:nvPr>
            <p:ph type="ftr" sz="quarter" idx="11"/>
          </p:nvPr>
        </p:nvSpPr>
        <p:spPr/>
        <p:txBody>
          <a:bodyPr/>
          <a:lstStyle/>
          <a:p>
            <a:r>
              <a:rPr lang="tr-TR"/>
              <a:t>A. Gökhan YAŞA</a:t>
            </a:r>
          </a:p>
        </p:txBody>
      </p:sp>
    </p:spTree>
    <p:extLst>
      <p:ext uri="{BB962C8B-B14F-4D97-AF65-F5344CB8AC3E}">
        <p14:creationId xmlns:p14="http://schemas.microsoft.com/office/powerpoint/2010/main" val="29115897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75203DA-C478-934E-9773-01E2B9381151}"/>
              </a:ext>
            </a:extLst>
          </p:cNvPr>
          <p:cNvSpPr>
            <a:spLocks noGrp="1"/>
          </p:cNvSpPr>
          <p:nvPr>
            <p:ph type="title"/>
          </p:nvPr>
        </p:nvSpPr>
        <p:spPr/>
        <p:txBody>
          <a:bodyPr/>
          <a:lstStyle/>
          <a:p>
            <a:pPr algn="ctr"/>
            <a:r>
              <a:rPr lang="tr-TR" dirty="0">
                <a:latin typeface="Times New Roman" panose="02020603050405020304" pitchFamily="18" charset="0"/>
                <a:cs typeface="Times New Roman" panose="02020603050405020304" pitchFamily="18" charset="0"/>
              </a:rPr>
              <a:t>Yapısal Fonksiyonalizm</a:t>
            </a:r>
          </a:p>
        </p:txBody>
      </p:sp>
      <p:sp>
        <p:nvSpPr>
          <p:cNvPr id="3" name="İçerik Yer Tutucusu 2">
            <a:extLst>
              <a:ext uri="{FF2B5EF4-FFF2-40B4-BE49-F238E27FC236}">
                <a16:creationId xmlns:a16="http://schemas.microsoft.com/office/drawing/2014/main" id="{B536E88E-3570-3342-B98C-72A99F1C991B}"/>
              </a:ext>
            </a:extLst>
          </p:cNvPr>
          <p:cNvSpPr>
            <a:spLocks noGrp="1"/>
          </p:cNvSpPr>
          <p:nvPr>
            <p:ph idx="1"/>
          </p:nvPr>
        </p:nvSpPr>
        <p:spPr/>
        <p:txBody>
          <a:bodyPr>
            <a:normAutofit fontScale="92500" lnSpcReduction="20000"/>
          </a:bodyPr>
          <a:lstStyle/>
          <a:p>
            <a:r>
              <a:rPr lang="tr-TR" dirty="0">
                <a:latin typeface="Times New Roman" panose="02020603050405020304" pitchFamily="18" charset="0"/>
                <a:cs typeface="Times New Roman" panose="02020603050405020304" pitchFamily="18" charset="0"/>
              </a:rPr>
              <a:t>Biyolojik ve toplumsal sistemler arasındaki </a:t>
            </a:r>
            <a:r>
              <a:rPr lang="tr-TR" dirty="0" err="1">
                <a:latin typeface="Times New Roman" panose="02020603050405020304" pitchFamily="18" charset="0"/>
                <a:cs typeface="Times New Roman" panose="02020603050405020304" pitchFamily="18" charset="0"/>
              </a:rPr>
              <a:t>özel</a:t>
            </a:r>
            <a:r>
              <a:rPr lang="tr-TR" dirty="0">
                <a:latin typeface="Times New Roman" panose="02020603050405020304" pitchFamily="18" charset="0"/>
                <a:cs typeface="Times New Roman" panose="02020603050405020304" pitchFamily="18" charset="0"/>
              </a:rPr>
              <a:t> farklılık ve benzerlikleri </a:t>
            </a:r>
            <a:r>
              <a:rPr lang="tr-TR" dirty="0" err="1">
                <a:latin typeface="Times New Roman" panose="02020603050405020304" pitchFamily="18" charset="0"/>
                <a:cs typeface="Times New Roman" panose="02020603050405020304" pitchFamily="18" charset="0"/>
              </a:rPr>
              <a:t>tartışan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kişi</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Herbert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Spencer’dir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Spencer’in</a:t>
            </a:r>
            <a:r>
              <a:rPr lang="tr-TR" dirty="0">
                <a:latin typeface="Times New Roman" panose="02020603050405020304" pitchFamily="18" charset="0"/>
                <a:cs typeface="Times New Roman" panose="02020603050405020304" pitchFamily="18" charset="0"/>
              </a:rPr>
              <a:t> toplumu </a:t>
            </a:r>
            <a:r>
              <a:rPr lang="tr-TR" dirty="0" err="1">
                <a:latin typeface="Times New Roman" panose="02020603050405020304" pitchFamily="18" charset="0"/>
                <a:cs typeface="Times New Roman" panose="02020603050405020304" pitchFamily="18" charset="0"/>
              </a:rPr>
              <a:t>yaşayan</a:t>
            </a:r>
            <a:r>
              <a:rPr lang="tr-TR" dirty="0">
                <a:latin typeface="Times New Roman" panose="02020603050405020304" pitchFamily="18" charset="0"/>
                <a:cs typeface="Times New Roman" panose="02020603050405020304" pitchFamily="18" charset="0"/>
              </a:rPr>
              <a:t> bir organizma olarak </a:t>
            </a:r>
            <a:r>
              <a:rPr lang="tr-TR" dirty="0" err="1">
                <a:latin typeface="Times New Roman" panose="02020603050405020304" pitchFamily="18" charset="0"/>
                <a:cs typeface="Times New Roman" panose="02020603050405020304" pitchFamily="18" charset="0"/>
              </a:rPr>
              <a:t>görmesi</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tartışması</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aşağıdaki</a:t>
            </a:r>
            <a:r>
              <a:rPr lang="tr-TR" dirty="0">
                <a:latin typeface="Times New Roman" panose="02020603050405020304" pitchFamily="18" charset="0"/>
                <a:cs typeface="Times New Roman" panose="02020603050405020304" pitchFamily="18" charset="0"/>
              </a:rPr>
              <a:t> noktalarda </a:t>
            </a:r>
            <a:r>
              <a:rPr lang="tr-TR" dirty="0" err="1">
                <a:latin typeface="Times New Roman" panose="02020603050405020304" pitchFamily="18" charset="0"/>
                <a:cs typeface="Times New Roman" panose="02020603050405020304" pitchFamily="18" charset="0"/>
              </a:rPr>
              <a:t>özetlenebilir</a:t>
            </a:r>
            <a:r>
              <a:rPr lang="tr-TR" dirty="0">
                <a:latin typeface="Times New Roman" panose="02020603050405020304" pitchFamily="18" charset="0"/>
                <a:cs typeface="Times New Roman" panose="02020603050405020304" pitchFamily="18" charset="0"/>
              </a:rPr>
              <a:t>: </a:t>
            </a:r>
          </a:p>
          <a:p>
            <a:r>
              <a:rPr lang="tr-TR" dirty="0">
                <a:latin typeface="Times New Roman" panose="02020603050405020304" pitchFamily="18" charset="0"/>
                <a:cs typeface="Times New Roman" panose="02020603050405020304" pitchFamily="18" charset="0"/>
              </a:rPr>
              <a:t>1. Toplum ve </a:t>
            </a:r>
            <a:r>
              <a:rPr lang="tr-TR" dirty="0" err="1">
                <a:latin typeface="Times New Roman" panose="02020603050405020304" pitchFamily="18" charset="0"/>
                <a:cs typeface="Times New Roman" panose="02020603050405020304" pitchFamily="18" charset="0"/>
              </a:rPr>
              <a:t>yaşayan</a:t>
            </a:r>
            <a:r>
              <a:rPr lang="tr-TR" dirty="0">
                <a:latin typeface="Times New Roman" panose="02020603050405020304" pitchFamily="18" charset="0"/>
                <a:cs typeface="Times New Roman" panose="02020603050405020304" pitchFamily="18" charset="0"/>
              </a:rPr>
              <a:t> organizma her ikisi de </a:t>
            </a:r>
            <a:r>
              <a:rPr lang="tr-TR" dirty="0" err="1">
                <a:latin typeface="Times New Roman" panose="02020603050405020304" pitchFamily="18" charset="0"/>
                <a:cs typeface="Times New Roman" panose="02020603050405020304" pitchFamily="18" charset="0"/>
              </a:rPr>
              <a:t>büyüme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eğilimi</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gösterirler</a:t>
            </a:r>
            <a:r>
              <a:rPr lang="tr-TR" dirty="0">
                <a:latin typeface="Times New Roman" panose="02020603050405020304" pitchFamily="18" charset="0"/>
                <a:cs typeface="Times New Roman" panose="02020603050405020304" pitchFamily="18" charset="0"/>
              </a:rPr>
              <a:t>. </a:t>
            </a:r>
          </a:p>
          <a:p>
            <a:r>
              <a:rPr lang="tr-TR" dirty="0">
                <a:latin typeface="Times New Roman" panose="02020603050405020304" pitchFamily="18" charset="0"/>
                <a:cs typeface="Times New Roman" panose="02020603050405020304" pitchFamily="18" charset="0"/>
              </a:rPr>
              <a:t>2. “Toplumsal </a:t>
            </a:r>
            <a:r>
              <a:rPr lang="tr-TR" dirty="0" err="1">
                <a:latin typeface="Times New Roman" panose="02020603050405020304" pitchFamily="18" charset="0"/>
                <a:cs typeface="Times New Roman" panose="02020603050405020304" pitchFamily="18" charset="0"/>
              </a:rPr>
              <a:t>bünyeler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social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bodies</a:t>
            </a:r>
            <a:r>
              <a:rPr lang="tr-TR" dirty="0">
                <a:latin typeface="Times New Roman" panose="02020603050405020304" pitchFamily="18" charset="0"/>
                <a:cs typeface="Times New Roman" panose="02020603050405020304" pitchFamily="18" charset="0"/>
              </a:rPr>
              <a:t>) ve “canlı </a:t>
            </a:r>
            <a:r>
              <a:rPr lang="tr-TR" dirty="0" err="1">
                <a:latin typeface="Times New Roman" panose="02020603050405020304" pitchFamily="18" charset="0"/>
                <a:cs typeface="Times New Roman" panose="02020603050405020304" pitchFamily="18" charset="0"/>
              </a:rPr>
              <a:t>bünyeler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living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bodies</a:t>
            </a:r>
            <a:r>
              <a:rPr lang="tr-TR" dirty="0">
                <a:latin typeface="Times New Roman" panose="02020603050405020304" pitchFamily="18" charset="0"/>
                <a:cs typeface="Times New Roman" panose="02020603050405020304" pitchFamily="18" charset="0"/>
              </a:rPr>
              <a:t>) her ikisi de hacimce </a:t>
            </a:r>
            <a:r>
              <a:rPr lang="tr-TR" dirty="0" err="1">
                <a:latin typeface="Times New Roman" panose="02020603050405020304" pitchFamily="18" charset="0"/>
                <a:cs typeface="Times New Roman" panose="02020603050405020304" pitchFamily="18" charset="0"/>
              </a:rPr>
              <a:t>büyürlerken</a:t>
            </a:r>
            <a:r>
              <a:rPr lang="tr-TR" dirty="0">
                <a:latin typeface="Times New Roman" panose="02020603050405020304" pitchFamily="18" charset="0"/>
                <a:cs typeface="Times New Roman" panose="02020603050405020304" pitchFamily="18" charset="0"/>
              </a:rPr>
              <a:t> yapıca da </a:t>
            </a:r>
            <a:r>
              <a:rPr lang="tr-TR" dirty="0" err="1">
                <a:latin typeface="Times New Roman" panose="02020603050405020304" pitchFamily="18" charset="0"/>
                <a:cs typeface="Times New Roman" panose="02020603050405020304" pitchFamily="18" charset="0"/>
              </a:rPr>
              <a:t>büyürler</a:t>
            </a:r>
            <a:r>
              <a:rPr lang="tr-TR" dirty="0">
                <a:latin typeface="Times New Roman" panose="02020603050405020304" pitchFamily="18" charset="0"/>
                <a:cs typeface="Times New Roman" panose="02020603050405020304" pitchFamily="18" charset="0"/>
              </a:rPr>
              <a:t>. </a:t>
            </a:r>
          </a:p>
          <a:p>
            <a:r>
              <a:rPr lang="tr-TR" dirty="0">
                <a:latin typeface="Times New Roman" panose="02020603050405020304" pitchFamily="18" charset="0"/>
                <a:cs typeface="Times New Roman" panose="02020603050405020304" pitchFamily="18" charset="0"/>
              </a:rPr>
              <a:t>3. Canlı </a:t>
            </a:r>
            <a:r>
              <a:rPr lang="tr-TR" dirty="0" err="1">
                <a:latin typeface="Times New Roman" panose="02020603050405020304" pitchFamily="18" charset="0"/>
                <a:cs typeface="Times New Roman" panose="02020603050405020304" pitchFamily="18" charset="0"/>
              </a:rPr>
              <a:t>bünyeler</a:t>
            </a:r>
            <a:r>
              <a:rPr lang="tr-TR" dirty="0">
                <a:latin typeface="Times New Roman" panose="02020603050405020304" pitchFamily="18" charset="0"/>
                <a:cs typeface="Times New Roman" panose="02020603050405020304" pitchFamily="18" charset="0"/>
              </a:rPr>
              <a:t> ve toplumsal </a:t>
            </a:r>
            <a:r>
              <a:rPr lang="tr-TR" dirty="0" err="1">
                <a:latin typeface="Times New Roman" panose="02020603050405020304" pitchFamily="18" charset="0"/>
                <a:cs typeface="Times New Roman" panose="02020603050405020304" pitchFamily="18" charset="0"/>
              </a:rPr>
              <a:t>bünyelerde</a:t>
            </a:r>
            <a:r>
              <a:rPr lang="tr-TR" dirty="0">
                <a:latin typeface="Times New Roman" panose="02020603050405020304" pitchFamily="18" charset="0"/>
                <a:cs typeface="Times New Roman" panose="02020603050405020304" pitchFamily="18" charset="0"/>
              </a:rPr>
              <a:t> her bir </a:t>
            </a:r>
            <a:r>
              <a:rPr lang="tr-TR" dirty="0" err="1">
                <a:latin typeface="Times New Roman" panose="02020603050405020304" pitchFamily="18" charset="0"/>
                <a:cs typeface="Times New Roman" panose="02020603050405020304" pitchFamily="18" charset="0"/>
              </a:rPr>
              <a:t>parça</a:t>
            </a:r>
            <a:r>
              <a:rPr lang="tr-TR" dirty="0">
                <a:latin typeface="Times New Roman" panose="02020603050405020304" pitchFamily="18" charset="0"/>
                <a:cs typeface="Times New Roman" panose="02020603050405020304" pitchFamily="18" charset="0"/>
              </a:rPr>
              <a:t> bir fonksiyon veya amaca hizmet eder. </a:t>
            </a:r>
          </a:p>
          <a:p>
            <a:r>
              <a:rPr lang="tr-TR" dirty="0">
                <a:latin typeface="Times New Roman" panose="02020603050405020304" pitchFamily="18" charset="0"/>
                <a:cs typeface="Times New Roman" panose="02020603050405020304" pitchFamily="18" charset="0"/>
              </a:rPr>
              <a:t>4. Hem canlı hem de toplumsal sistemlerde </a:t>
            </a:r>
            <a:r>
              <a:rPr lang="tr-TR" dirty="0" err="1">
                <a:latin typeface="Times New Roman" panose="02020603050405020304" pitchFamily="18" charset="0"/>
                <a:cs typeface="Times New Roman" panose="02020603050405020304" pitchFamily="18" charset="0"/>
              </a:rPr>
              <a:t>parçaların</a:t>
            </a:r>
            <a:r>
              <a:rPr lang="tr-TR" dirty="0">
                <a:latin typeface="Times New Roman" panose="02020603050405020304" pitchFamily="18" charset="0"/>
                <a:cs typeface="Times New Roman" panose="02020603050405020304" pitchFamily="18" charset="0"/>
              </a:rPr>
              <a:t> birinde meydana gelen bir </a:t>
            </a:r>
            <a:r>
              <a:rPr lang="tr-TR" dirty="0" err="1">
                <a:latin typeface="Times New Roman" panose="02020603050405020304" pitchFamily="18" charset="0"/>
                <a:cs typeface="Times New Roman" panose="02020603050405020304" pitchFamily="18" charset="0"/>
              </a:rPr>
              <a:t>değis</a:t>
            </a:r>
            <a:r>
              <a:rPr lang="tr-TR" dirty="0">
                <a:latin typeface="Times New Roman" panose="02020603050405020304" pitchFamily="18" charset="0"/>
                <a:cs typeface="Times New Roman" panose="02020603050405020304" pitchFamily="18" charset="0"/>
              </a:rPr>
              <a:t>̧- me </a:t>
            </a:r>
            <a:r>
              <a:rPr lang="tr-TR" dirty="0" err="1">
                <a:latin typeface="Times New Roman" panose="02020603050405020304" pitchFamily="18" charset="0"/>
                <a:cs typeface="Times New Roman" panose="02020603050405020304" pitchFamily="18" charset="0"/>
              </a:rPr>
              <a:t>diğer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parçaları</a:t>
            </a:r>
            <a:r>
              <a:rPr lang="tr-TR" dirty="0">
                <a:latin typeface="Times New Roman" panose="02020603050405020304" pitchFamily="18" charset="0"/>
                <a:cs typeface="Times New Roman" panose="02020603050405020304" pitchFamily="18" charset="0"/>
              </a:rPr>
              <a:t> ve sonunda </a:t>
            </a:r>
            <a:r>
              <a:rPr lang="tr-TR" dirty="0" err="1">
                <a:latin typeface="Times New Roman" panose="02020603050405020304" pitchFamily="18" charset="0"/>
                <a:cs typeface="Times New Roman" panose="02020603050405020304" pitchFamily="18" charset="0"/>
              </a:rPr>
              <a:t>bütünu</a:t>
            </a:r>
            <a:r>
              <a:rPr lang="tr-TR" dirty="0">
                <a:latin typeface="Times New Roman" panose="02020603050405020304" pitchFamily="18" charset="0"/>
                <a:cs typeface="Times New Roman" panose="02020603050405020304" pitchFamily="18" charset="0"/>
              </a:rPr>
              <a:t>̈ etki- </a:t>
            </a:r>
            <a:r>
              <a:rPr lang="tr-TR" dirty="0" err="1">
                <a:latin typeface="Times New Roman" panose="02020603050405020304" pitchFamily="18" charset="0"/>
                <a:cs typeface="Times New Roman" panose="02020603050405020304" pitchFamily="18" charset="0"/>
              </a:rPr>
              <a:t>lemektedir</a:t>
            </a:r>
            <a:r>
              <a:rPr lang="tr-TR" dirty="0">
                <a:latin typeface="Times New Roman" panose="02020603050405020304" pitchFamily="18" charset="0"/>
                <a:cs typeface="Times New Roman" panose="02020603050405020304" pitchFamily="18" charset="0"/>
              </a:rPr>
              <a:t>. </a:t>
            </a:r>
          </a:p>
          <a:p>
            <a:r>
              <a:rPr lang="tr-TR" dirty="0">
                <a:latin typeface="Times New Roman" panose="02020603050405020304" pitchFamily="18" charset="0"/>
                <a:cs typeface="Times New Roman" panose="02020603050405020304" pitchFamily="18" charset="0"/>
              </a:rPr>
              <a:t>5. </a:t>
            </a:r>
            <a:r>
              <a:rPr lang="tr-TR" dirty="0" err="1">
                <a:latin typeface="Times New Roman" panose="02020603050405020304" pitchFamily="18" charset="0"/>
                <a:cs typeface="Times New Roman" panose="02020603050405020304" pitchFamily="18" charset="0"/>
              </a:rPr>
              <a:t>Parçalar</a:t>
            </a:r>
            <a:r>
              <a:rPr lang="tr-TR" dirty="0">
                <a:latin typeface="Times New Roman" panose="02020603050405020304" pitchFamily="18" charset="0"/>
                <a:cs typeface="Times New Roman" panose="02020603050405020304" pitchFamily="18" charset="0"/>
              </a:rPr>
              <a:t> birbirine </a:t>
            </a:r>
            <a:r>
              <a:rPr lang="tr-TR" dirty="0" err="1">
                <a:latin typeface="Times New Roman" panose="02020603050405020304" pitchFamily="18" charset="0"/>
                <a:cs typeface="Times New Roman" panose="02020603050405020304" pitchFamily="18" charset="0"/>
              </a:rPr>
              <a:t>bağımlı</a:t>
            </a:r>
            <a:r>
              <a:rPr lang="tr-TR" dirty="0">
                <a:latin typeface="Times New Roman" panose="02020603050405020304" pitchFamily="18" charset="0"/>
                <a:cs typeface="Times New Roman" panose="02020603050405020304" pitchFamily="18" charset="0"/>
              </a:rPr>
              <a:t> olmakla beraber </a:t>
            </a:r>
            <a:r>
              <a:rPr lang="tr-TR" dirty="0" err="1">
                <a:latin typeface="Times New Roman" panose="02020603050405020304" pitchFamily="18" charset="0"/>
                <a:cs typeface="Times New Roman" panose="02020603050405020304" pitchFamily="18" charset="0"/>
              </a:rPr>
              <a:t>bağımsız</a:t>
            </a:r>
            <a:r>
              <a:rPr lang="tr-TR" dirty="0">
                <a:latin typeface="Times New Roman" panose="02020603050405020304" pitchFamily="18" charset="0"/>
                <a:cs typeface="Times New Roman" panose="02020603050405020304" pitchFamily="18" charset="0"/>
              </a:rPr>
              <a:t> olarak incelenebilirler. </a:t>
            </a:r>
          </a:p>
          <a:p>
            <a:endParaRPr lang="tr-TR" dirty="0"/>
          </a:p>
        </p:txBody>
      </p:sp>
      <p:sp>
        <p:nvSpPr>
          <p:cNvPr id="4" name="Alt Bilgi Yer Tutucusu 3">
            <a:extLst>
              <a:ext uri="{FF2B5EF4-FFF2-40B4-BE49-F238E27FC236}">
                <a16:creationId xmlns:a16="http://schemas.microsoft.com/office/drawing/2014/main" id="{51DA95F3-DE92-F34F-B30B-16945BA2B6D7}"/>
              </a:ext>
            </a:extLst>
          </p:cNvPr>
          <p:cNvSpPr>
            <a:spLocks noGrp="1"/>
          </p:cNvSpPr>
          <p:nvPr>
            <p:ph type="ftr" sz="quarter" idx="11"/>
          </p:nvPr>
        </p:nvSpPr>
        <p:spPr/>
        <p:txBody>
          <a:bodyPr/>
          <a:lstStyle/>
          <a:p>
            <a:r>
              <a:rPr lang="tr-TR"/>
              <a:t>A. Gökhan YAŞA</a:t>
            </a:r>
          </a:p>
        </p:txBody>
      </p:sp>
    </p:spTree>
    <p:extLst>
      <p:ext uri="{BB962C8B-B14F-4D97-AF65-F5344CB8AC3E}">
        <p14:creationId xmlns:p14="http://schemas.microsoft.com/office/powerpoint/2010/main" val="40934049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9E7A9BB-933B-7D46-9620-7F4A7DEC275D}"/>
              </a:ext>
            </a:extLst>
          </p:cNvPr>
          <p:cNvSpPr>
            <a:spLocks noGrp="1"/>
          </p:cNvSpPr>
          <p:nvPr>
            <p:ph type="title"/>
          </p:nvPr>
        </p:nvSpPr>
        <p:spPr/>
        <p:txBody>
          <a:bodyPr/>
          <a:lstStyle/>
          <a:p>
            <a:pPr algn="ctr"/>
            <a:r>
              <a:rPr lang="tr-TR" dirty="0">
                <a:latin typeface="Times New Roman" panose="02020603050405020304" pitchFamily="18" charset="0"/>
                <a:cs typeface="Times New Roman" panose="02020603050405020304" pitchFamily="18" charset="0"/>
              </a:rPr>
              <a:t>Yapısal Fonksiyonalizm</a:t>
            </a:r>
          </a:p>
        </p:txBody>
      </p:sp>
      <p:sp>
        <p:nvSpPr>
          <p:cNvPr id="3" name="İçerik Yer Tutucusu 2">
            <a:extLst>
              <a:ext uri="{FF2B5EF4-FFF2-40B4-BE49-F238E27FC236}">
                <a16:creationId xmlns:a16="http://schemas.microsoft.com/office/drawing/2014/main" id="{5ABA8D57-AAAA-C74B-8029-B7DABF7B7440}"/>
              </a:ext>
            </a:extLst>
          </p:cNvPr>
          <p:cNvSpPr>
            <a:spLocks noGrp="1"/>
          </p:cNvSpPr>
          <p:nvPr>
            <p:ph idx="1"/>
          </p:nvPr>
        </p:nvSpPr>
        <p:spPr/>
        <p:txBody>
          <a:bodyPr/>
          <a:lstStyle/>
          <a:p>
            <a:r>
              <a:rPr lang="tr-TR" dirty="0" err="1">
                <a:latin typeface="Times New Roman" panose="02020603050405020304" pitchFamily="18" charset="0"/>
                <a:cs typeface="Times New Roman" panose="02020603050405020304" pitchFamily="18" charset="0"/>
              </a:rPr>
              <a:t>Bütün</a:t>
            </a:r>
            <a:r>
              <a:rPr lang="tr-TR" dirty="0">
                <a:latin typeface="Times New Roman" panose="02020603050405020304" pitchFamily="18" charset="0"/>
                <a:cs typeface="Times New Roman" panose="02020603050405020304" pitchFamily="18" charset="0"/>
              </a:rPr>
              <a:t> kuramlar gibi yapısal fonksiyonalizm, toplum </a:t>
            </a:r>
            <a:r>
              <a:rPr lang="tr-TR" dirty="0" err="1">
                <a:latin typeface="Times New Roman" panose="02020603050405020304" pitchFamily="18" charset="0"/>
                <a:cs typeface="Times New Roman" panose="02020603050405020304" pitchFamily="18" charset="0"/>
              </a:rPr>
              <a:t>doğası</a:t>
            </a:r>
            <a:r>
              <a:rPr lang="tr-TR" dirty="0">
                <a:latin typeface="Times New Roman" panose="02020603050405020304" pitchFamily="18" charset="0"/>
                <a:cs typeface="Times New Roman" panose="02020603050405020304" pitchFamily="18" charset="0"/>
              </a:rPr>
              <a:t> ve insan </a:t>
            </a:r>
            <a:r>
              <a:rPr lang="tr-TR" dirty="0" err="1">
                <a:latin typeface="Times New Roman" panose="02020603050405020304" pitchFamily="18" charset="0"/>
                <a:cs typeface="Times New Roman" panose="02020603050405020304" pitchFamily="18" charset="0"/>
              </a:rPr>
              <a:t>doğasına</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ilişkin</a:t>
            </a:r>
            <a:r>
              <a:rPr lang="tr-TR" dirty="0">
                <a:latin typeface="Times New Roman" panose="02020603050405020304" pitchFamily="18" charset="0"/>
                <a:cs typeface="Times New Roman" panose="02020603050405020304" pitchFamily="18" charset="0"/>
              </a:rPr>
              <a:t> birtakım </a:t>
            </a:r>
            <a:r>
              <a:rPr lang="tr-TR" dirty="0" err="1">
                <a:latin typeface="Times New Roman" panose="02020603050405020304" pitchFamily="18" charset="0"/>
                <a:cs typeface="Times New Roman" panose="02020603050405020304" pitchFamily="18" charset="0"/>
              </a:rPr>
              <a:t>özel</a:t>
            </a:r>
            <a:r>
              <a:rPr lang="tr-TR" dirty="0">
                <a:latin typeface="Times New Roman" panose="02020603050405020304" pitchFamily="18" charset="0"/>
                <a:cs typeface="Times New Roman" panose="02020603050405020304" pitchFamily="18" charset="0"/>
              </a:rPr>
              <a:t> varsayımlara dayanır. Toplumun </a:t>
            </a:r>
            <a:r>
              <a:rPr lang="tr-TR" dirty="0" err="1">
                <a:latin typeface="Times New Roman" panose="02020603050405020304" pitchFamily="18" charset="0"/>
                <a:cs typeface="Times New Roman" panose="02020603050405020304" pitchFamily="18" charset="0"/>
              </a:rPr>
              <a:t>düzenli</a:t>
            </a:r>
            <a:r>
              <a:rPr lang="tr-TR" dirty="0">
                <a:latin typeface="Times New Roman" panose="02020603050405020304" pitchFamily="18" charset="0"/>
                <a:cs typeface="Times New Roman" panose="02020603050405020304" pitchFamily="18" charset="0"/>
              </a:rPr>
              <a:t> bir </a:t>
            </a:r>
            <a:r>
              <a:rPr lang="tr-TR" dirty="0" err="1">
                <a:latin typeface="Times New Roman" panose="02020603050405020304" pitchFamily="18" charset="0"/>
                <a:cs typeface="Times New Roman" panose="02020603050405020304" pitchFamily="18" charset="0"/>
              </a:rPr>
              <a:t>biçimde</a:t>
            </a:r>
            <a:r>
              <a:rPr lang="tr-TR" dirty="0">
                <a:latin typeface="Times New Roman" panose="02020603050405020304" pitchFamily="18" charset="0"/>
                <a:cs typeface="Times New Roman" panose="02020603050405020304" pitchFamily="18" charset="0"/>
              </a:rPr>
              <a:t> birbirleri ile </a:t>
            </a:r>
            <a:r>
              <a:rPr lang="tr-TR" dirty="0" err="1">
                <a:latin typeface="Times New Roman" panose="02020603050405020304" pitchFamily="18" charset="0"/>
                <a:cs typeface="Times New Roman" panose="02020603050405020304" pitchFamily="18" charset="0"/>
              </a:rPr>
              <a:t>ilişkili</a:t>
            </a:r>
            <a:r>
              <a:rPr lang="tr-TR" dirty="0">
                <a:latin typeface="Times New Roman" panose="02020603050405020304" pitchFamily="18" charset="0"/>
                <a:cs typeface="Times New Roman" panose="02020603050405020304" pitchFamily="18" charset="0"/>
              </a:rPr>
              <a:t> olan </a:t>
            </a:r>
            <a:r>
              <a:rPr lang="tr-TR" dirty="0" err="1">
                <a:latin typeface="Times New Roman" panose="02020603050405020304" pitchFamily="18" charset="0"/>
                <a:cs typeface="Times New Roman" panose="02020603050405020304" pitchFamily="18" charset="0"/>
              </a:rPr>
              <a:t>parçaları</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içerdiği</a:t>
            </a:r>
            <a:r>
              <a:rPr lang="tr-TR" dirty="0">
                <a:latin typeface="Times New Roman" panose="02020603050405020304" pitchFamily="18" charset="0"/>
                <a:cs typeface="Times New Roman" panose="02020603050405020304" pitchFamily="18" charset="0"/>
              </a:rPr>
              <a:t> varsayılır. </a:t>
            </a:r>
          </a:p>
          <a:p>
            <a:r>
              <a:rPr lang="tr-TR" dirty="0">
                <a:latin typeface="Times New Roman" panose="02020603050405020304" pitchFamily="18" charset="0"/>
                <a:cs typeface="Times New Roman" panose="02020603050405020304" pitchFamily="18" charset="0"/>
              </a:rPr>
              <a:t>En </a:t>
            </a:r>
            <a:r>
              <a:rPr lang="tr-TR" dirty="0" err="1">
                <a:latin typeface="Times New Roman" panose="02020603050405020304" pitchFamily="18" charset="0"/>
                <a:cs typeface="Times New Roman" panose="02020603050405020304" pitchFamily="18" charset="0"/>
              </a:rPr>
              <a:t>uc</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biçimiyle</a:t>
            </a:r>
            <a:r>
              <a:rPr lang="tr-TR" dirty="0">
                <a:latin typeface="Times New Roman" panose="02020603050405020304" pitchFamily="18" charset="0"/>
                <a:cs typeface="Times New Roman" panose="02020603050405020304" pitchFamily="18" charset="0"/>
              </a:rPr>
              <a:t> yapısal fonksiyonalizm, insan </a:t>
            </a:r>
            <a:r>
              <a:rPr lang="tr-TR" dirty="0" err="1">
                <a:latin typeface="Times New Roman" panose="02020603050405020304" pitchFamily="18" charset="0"/>
                <a:cs typeface="Times New Roman" panose="02020603050405020304" pitchFamily="18" charset="0"/>
              </a:rPr>
              <a:t>varlığını</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kurumsallaşma</a:t>
            </a:r>
            <a:r>
              <a:rPr lang="tr-TR" dirty="0">
                <a:latin typeface="Times New Roman" panose="02020603050405020304" pitchFamily="18" charset="0"/>
                <a:cs typeface="Times New Roman" panose="02020603050405020304" pitchFamily="18" charset="0"/>
              </a:rPr>
              <a:t> normu veya toplumsal kurallara </a:t>
            </a:r>
            <a:r>
              <a:rPr lang="tr-TR" dirty="0" err="1">
                <a:latin typeface="Times New Roman" panose="02020603050405020304" pitchFamily="18" charset="0"/>
                <a:cs typeface="Times New Roman" panose="02020603050405020304" pitchFamily="18" charset="0"/>
              </a:rPr>
              <a:t>göre</a:t>
            </a:r>
            <a:r>
              <a:rPr lang="tr-TR" dirty="0">
                <a:latin typeface="Times New Roman" panose="02020603050405020304" pitchFamily="18" charset="0"/>
                <a:cs typeface="Times New Roman" panose="02020603050405020304" pitchFamily="18" charset="0"/>
              </a:rPr>
              <a:t> rollerini oynayan yaratıklar olarak </a:t>
            </a:r>
            <a:r>
              <a:rPr lang="tr-TR" dirty="0" err="1">
                <a:latin typeface="Times New Roman" panose="02020603050405020304" pitchFamily="18" charset="0"/>
                <a:cs typeface="Times New Roman" panose="02020603050405020304" pitchFamily="18" charset="0"/>
              </a:rPr>
              <a:t>görmektedir</a:t>
            </a:r>
            <a:r>
              <a:rPr lang="tr-TR" dirty="0">
                <a:latin typeface="Times New Roman" panose="02020603050405020304" pitchFamily="18" charset="0"/>
                <a:cs typeface="Times New Roman" panose="02020603050405020304" pitchFamily="18" charset="0"/>
              </a:rPr>
              <a:t>. </a:t>
            </a:r>
          </a:p>
          <a:p>
            <a:r>
              <a:rPr lang="tr-TR" dirty="0">
                <a:latin typeface="Times New Roman" panose="02020603050405020304" pitchFamily="18" charset="0"/>
                <a:cs typeface="Times New Roman" panose="02020603050405020304" pitchFamily="18" charset="0"/>
              </a:rPr>
              <a:t>Yapısal- </a:t>
            </a:r>
            <a:r>
              <a:rPr lang="tr-TR" dirty="0" err="1">
                <a:latin typeface="Times New Roman" panose="02020603050405020304" pitchFamily="18" charset="0"/>
                <a:cs typeface="Times New Roman" panose="02020603050405020304" pitchFamily="18" charset="0"/>
              </a:rPr>
              <a:t>fonksiyonalist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yaklaşımın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sunduğu</a:t>
            </a:r>
            <a:r>
              <a:rPr lang="tr-TR" dirty="0">
                <a:latin typeface="Times New Roman" panose="02020603050405020304" pitchFamily="18" charset="0"/>
                <a:cs typeface="Times New Roman" panose="02020603050405020304" pitchFamily="18" charset="0"/>
              </a:rPr>
              <a:t> insan, yaratıcılık ve </a:t>
            </a:r>
            <a:r>
              <a:rPr lang="tr-TR" dirty="0" err="1">
                <a:latin typeface="Times New Roman" panose="02020603050405020304" pitchFamily="18" charset="0"/>
                <a:cs typeface="Times New Roman" panose="02020603050405020304" pitchFamily="18" charset="0"/>
              </a:rPr>
              <a:t>seçiciliğe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çok</a:t>
            </a:r>
            <a:r>
              <a:rPr lang="tr-TR" dirty="0">
                <a:latin typeface="Times New Roman" panose="02020603050405020304" pitchFamily="18" charset="0"/>
                <a:cs typeface="Times New Roman" panose="02020603050405020304" pitchFamily="18" charset="0"/>
              </a:rPr>
              <a:t> az yer veren toplumsal sınırlılıklar ve normlar tarafından </a:t>
            </a:r>
            <a:r>
              <a:rPr lang="tr-TR" dirty="0" err="1">
                <a:latin typeface="Times New Roman" panose="02020603050405020304" pitchFamily="18" charset="0"/>
                <a:cs typeface="Times New Roman" panose="02020603050405020304" pitchFamily="18" charset="0"/>
              </a:rPr>
              <a:t>belirlenmiştir</a:t>
            </a:r>
            <a:r>
              <a:rPr lang="tr-TR" dirty="0">
                <a:latin typeface="Times New Roman" panose="02020603050405020304" pitchFamily="18" charset="0"/>
                <a:cs typeface="Times New Roman" panose="02020603050405020304" pitchFamily="18" charset="0"/>
              </a:rPr>
              <a:t> (Poloma,1993: 45). </a:t>
            </a:r>
          </a:p>
          <a:p>
            <a:endParaRPr lang="tr-TR" dirty="0"/>
          </a:p>
          <a:p>
            <a:endParaRPr lang="tr-TR" dirty="0"/>
          </a:p>
          <a:p>
            <a:endParaRPr lang="tr-TR" dirty="0"/>
          </a:p>
        </p:txBody>
      </p:sp>
      <p:sp>
        <p:nvSpPr>
          <p:cNvPr id="4" name="Alt Bilgi Yer Tutucusu 3">
            <a:extLst>
              <a:ext uri="{FF2B5EF4-FFF2-40B4-BE49-F238E27FC236}">
                <a16:creationId xmlns:a16="http://schemas.microsoft.com/office/drawing/2014/main" id="{D8205007-40BA-D244-B2F6-7A4E6ABE40FC}"/>
              </a:ext>
            </a:extLst>
          </p:cNvPr>
          <p:cNvSpPr>
            <a:spLocks noGrp="1"/>
          </p:cNvSpPr>
          <p:nvPr>
            <p:ph type="ftr" sz="quarter" idx="11"/>
          </p:nvPr>
        </p:nvSpPr>
        <p:spPr/>
        <p:txBody>
          <a:bodyPr/>
          <a:lstStyle/>
          <a:p>
            <a:r>
              <a:rPr lang="tr-TR"/>
              <a:t>A. Gökhan YAŞA</a:t>
            </a:r>
          </a:p>
        </p:txBody>
      </p:sp>
    </p:spTree>
    <p:extLst>
      <p:ext uri="{BB962C8B-B14F-4D97-AF65-F5344CB8AC3E}">
        <p14:creationId xmlns:p14="http://schemas.microsoft.com/office/powerpoint/2010/main" val="3910051810"/>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2404</TotalTime>
  <Words>3140</Words>
  <Application>Microsoft Macintosh PowerPoint</Application>
  <PresentationFormat>Geniş ekran</PresentationFormat>
  <Paragraphs>213</Paragraphs>
  <Slides>33</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33</vt:i4>
      </vt:variant>
    </vt:vector>
  </HeadingPairs>
  <TitlesOfParts>
    <vt:vector size="40" baseType="lpstr">
      <vt:lpstr>Arial</vt:lpstr>
      <vt:lpstr>Calibri</vt:lpstr>
      <vt:lpstr>Calibri Light</vt:lpstr>
      <vt:lpstr>Courier New</vt:lpstr>
      <vt:lpstr>Times New Roman</vt:lpstr>
      <vt:lpstr>Wingdings</vt:lpstr>
      <vt:lpstr>Office Teması</vt:lpstr>
      <vt:lpstr>Türkiye’nin Sosyal Yapısı 2. Ders</vt:lpstr>
      <vt:lpstr>Toplumsal Yapıyı Açıklayan Kuramlar</vt:lpstr>
      <vt:lpstr>Toplumsal Yapıyı Açıklayan Kuramlar</vt:lpstr>
      <vt:lpstr>Yapısalcılık</vt:lpstr>
      <vt:lpstr>Yapısalcılık</vt:lpstr>
      <vt:lpstr>Yapısal Fonksiyonalizm</vt:lpstr>
      <vt:lpstr>Yapısal Fonksiyonalizm</vt:lpstr>
      <vt:lpstr>Yapısal Fonksiyonalizm</vt:lpstr>
      <vt:lpstr>Yapısal Fonksiyonalizm</vt:lpstr>
      <vt:lpstr>Sosyal Alışveriş Kuramı</vt:lpstr>
      <vt:lpstr>Sosyal Alışveriş Kuramı</vt:lpstr>
      <vt:lpstr>Sosyal Alışveriş Kuramı</vt:lpstr>
      <vt:lpstr>Çatışma Kuramı</vt:lpstr>
      <vt:lpstr>Çatışma Kuramı</vt:lpstr>
      <vt:lpstr>Çatışma Kuramı</vt:lpstr>
      <vt:lpstr>Evrimci Sentez Kuramı</vt:lpstr>
      <vt:lpstr>Evrimci Sentez Kuramı</vt:lpstr>
      <vt:lpstr>Toplumsal Yapıyı Açıklayan Kuramlar</vt:lpstr>
      <vt:lpstr>Küçük Boy Kuramlar</vt:lpstr>
      <vt:lpstr>Grupsal Modeller</vt:lpstr>
      <vt:lpstr>Grupsal Modeller</vt:lpstr>
      <vt:lpstr>Grupsal Modeller</vt:lpstr>
      <vt:lpstr>Bireysel Modeller</vt:lpstr>
      <vt:lpstr>Bireysel Modeller</vt:lpstr>
      <vt:lpstr>Bireysel Modeller</vt:lpstr>
      <vt:lpstr>Bireysel Modeller</vt:lpstr>
      <vt:lpstr>Bireysel Modeller</vt:lpstr>
      <vt:lpstr>Bireysel Modeller</vt:lpstr>
      <vt:lpstr>Bireysel Modeller</vt:lpstr>
      <vt:lpstr>Bireysel Modeller</vt:lpstr>
      <vt:lpstr>Bireysel Modeller</vt:lpstr>
      <vt:lpstr>SON</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Türkiye’nin Toplumsal Yapısı</dc:title>
  <dc:creator>ABDULLAH GÖKHAN YAŞA</dc:creator>
  <cp:lastModifiedBy>ABDULLAH GÖKHAN YAŞA</cp:lastModifiedBy>
  <cp:revision>35</cp:revision>
  <dcterms:created xsi:type="dcterms:W3CDTF">2020-10-04T15:36:28Z</dcterms:created>
  <dcterms:modified xsi:type="dcterms:W3CDTF">2021-03-20T20:55:00Z</dcterms:modified>
</cp:coreProperties>
</file>