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1" r:id="rId3"/>
    <p:sldId id="270" r:id="rId4"/>
    <p:sldId id="262" r:id="rId5"/>
    <p:sldId id="263" r:id="rId6"/>
    <p:sldId id="265" r:id="rId7"/>
    <p:sldId id="266" r:id="rId8"/>
    <p:sldId id="267" r:id="rId9"/>
    <p:sldId id="268" r:id="rId10"/>
    <p:sldId id="269"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41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427CFE2-256E-42F5-AB00-B2E2ECE841B7}" type="datetimeFigureOut">
              <a:rPr lang="tr-TR" smtClean="0"/>
              <a:pPr/>
              <a:t>01.04.2018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270F07-3D28-4F34-B80D-739B108CB1AB}" type="slidenum">
              <a:rPr lang="tr-TR" smtClean="0"/>
              <a:pPr/>
              <a:t>‹#›</a:t>
            </a:fld>
            <a:endParaRPr lang="tr-TR"/>
          </a:p>
        </p:txBody>
      </p:sp>
    </p:spTree>
    <p:extLst>
      <p:ext uri="{BB962C8B-B14F-4D97-AF65-F5344CB8AC3E}">
        <p14:creationId xmlns:p14="http://schemas.microsoft.com/office/powerpoint/2010/main" xmlns="" val="717830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7CFE2-256E-42F5-AB00-B2E2ECE841B7}" type="datetimeFigureOut">
              <a:rPr lang="tr-TR" smtClean="0"/>
              <a:pPr/>
              <a:t>01.04.2018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270F07-3D28-4F34-B80D-739B108CB1AB}" type="slidenum">
              <a:rPr lang="tr-TR" smtClean="0"/>
              <a:pPr/>
              <a:t>‹#›</a:t>
            </a:fld>
            <a:endParaRPr lang="tr-TR"/>
          </a:p>
        </p:txBody>
      </p:sp>
    </p:spTree>
    <p:extLst>
      <p:ext uri="{BB962C8B-B14F-4D97-AF65-F5344CB8AC3E}">
        <p14:creationId xmlns:p14="http://schemas.microsoft.com/office/powerpoint/2010/main" xmlns="" val="2130813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7CFE2-256E-42F5-AB00-B2E2ECE841B7}" type="datetimeFigureOut">
              <a:rPr lang="tr-TR" smtClean="0"/>
              <a:pPr/>
              <a:t>01.04.2018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270F07-3D28-4F34-B80D-739B108CB1AB}" type="slidenum">
              <a:rPr lang="tr-TR" smtClean="0"/>
              <a:pPr/>
              <a:t>‹#›</a:t>
            </a:fld>
            <a:endParaRPr lang="tr-TR"/>
          </a:p>
        </p:txBody>
      </p:sp>
    </p:spTree>
    <p:extLst>
      <p:ext uri="{BB962C8B-B14F-4D97-AF65-F5344CB8AC3E}">
        <p14:creationId xmlns:p14="http://schemas.microsoft.com/office/powerpoint/2010/main" xmlns="" val="406835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7CFE2-256E-42F5-AB00-B2E2ECE841B7}" type="datetimeFigureOut">
              <a:rPr lang="tr-TR" smtClean="0"/>
              <a:pPr/>
              <a:t>01.04.2018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270F07-3D28-4F34-B80D-739B108CB1AB}" type="slidenum">
              <a:rPr lang="tr-TR" smtClean="0"/>
              <a:pPr/>
              <a:t>‹#›</a:t>
            </a:fld>
            <a:endParaRPr lang="tr-TR"/>
          </a:p>
        </p:txBody>
      </p:sp>
    </p:spTree>
    <p:extLst>
      <p:ext uri="{BB962C8B-B14F-4D97-AF65-F5344CB8AC3E}">
        <p14:creationId xmlns:p14="http://schemas.microsoft.com/office/powerpoint/2010/main" xmlns="" val="196824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427CFE2-256E-42F5-AB00-B2E2ECE841B7}" type="datetimeFigureOut">
              <a:rPr lang="tr-TR" smtClean="0"/>
              <a:pPr/>
              <a:t>01.04.2018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270F07-3D28-4F34-B80D-739B108CB1AB}" type="slidenum">
              <a:rPr lang="tr-TR" smtClean="0"/>
              <a:pPr/>
              <a:t>‹#›</a:t>
            </a:fld>
            <a:endParaRPr lang="tr-TR"/>
          </a:p>
        </p:txBody>
      </p:sp>
    </p:spTree>
    <p:extLst>
      <p:ext uri="{BB962C8B-B14F-4D97-AF65-F5344CB8AC3E}">
        <p14:creationId xmlns:p14="http://schemas.microsoft.com/office/powerpoint/2010/main" xmlns="" val="430045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427CFE2-256E-42F5-AB00-B2E2ECE841B7}" type="datetimeFigureOut">
              <a:rPr lang="tr-TR" smtClean="0"/>
              <a:pPr/>
              <a:t>01.04.2018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270F07-3D28-4F34-B80D-739B108CB1AB}" type="slidenum">
              <a:rPr lang="tr-TR" smtClean="0"/>
              <a:pPr/>
              <a:t>‹#›</a:t>
            </a:fld>
            <a:endParaRPr lang="tr-TR"/>
          </a:p>
        </p:txBody>
      </p:sp>
    </p:spTree>
    <p:extLst>
      <p:ext uri="{BB962C8B-B14F-4D97-AF65-F5344CB8AC3E}">
        <p14:creationId xmlns:p14="http://schemas.microsoft.com/office/powerpoint/2010/main" xmlns="" val="2667056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427CFE2-256E-42F5-AB00-B2E2ECE841B7}" type="datetimeFigureOut">
              <a:rPr lang="tr-TR" smtClean="0"/>
              <a:pPr/>
              <a:t>01.04.2018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E270F07-3D28-4F34-B80D-739B108CB1AB}" type="slidenum">
              <a:rPr lang="tr-TR" smtClean="0"/>
              <a:pPr/>
              <a:t>‹#›</a:t>
            </a:fld>
            <a:endParaRPr lang="tr-TR"/>
          </a:p>
        </p:txBody>
      </p:sp>
    </p:spTree>
    <p:extLst>
      <p:ext uri="{BB962C8B-B14F-4D97-AF65-F5344CB8AC3E}">
        <p14:creationId xmlns:p14="http://schemas.microsoft.com/office/powerpoint/2010/main" xmlns="" val="2136818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427CFE2-256E-42F5-AB00-B2E2ECE841B7}" type="datetimeFigureOut">
              <a:rPr lang="tr-TR" smtClean="0"/>
              <a:pPr/>
              <a:t>01.04.2018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E270F07-3D28-4F34-B80D-739B108CB1AB}" type="slidenum">
              <a:rPr lang="tr-TR" smtClean="0"/>
              <a:pPr/>
              <a:t>‹#›</a:t>
            </a:fld>
            <a:endParaRPr lang="tr-TR"/>
          </a:p>
        </p:txBody>
      </p:sp>
    </p:spTree>
    <p:extLst>
      <p:ext uri="{BB962C8B-B14F-4D97-AF65-F5344CB8AC3E}">
        <p14:creationId xmlns:p14="http://schemas.microsoft.com/office/powerpoint/2010/main" xmlns="" val="3780584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427CFE2-256E-42F5-AB00-B2E2ECE841B7}" type="datetimeFigureOut">
              <a:rPr lang="tr-TR" smtClean="0"/>
              <a:pPr/>
              <a:t>01.04.2018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E270F07-3D28-4F34-B80D-739B108CB1AB}" type="slidenum">
              <a:rPr lang="tr-TR" smtClean="0"/>
              <a:pPr/>
              <a:t>‹#›</a:t>
            </a:fld>
            <a:endParaRPr lang="tr-TR"/>
          </a:p>
        </p:txBody>
      </p:sp>
    </p:spTree>
    <p:extLst>
      <p:ext uri="{BB962C8B-B14F-4D97-AF65-F5344CB8AC3E}">
        <p14:creationId xmlns:p14="http://schemas.microsoft.com/office/powerpoint/2010/main" xmlns="" val="609631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427CFE2-256E-42F5-AB00-B2E2ECE841B7}" type="datetimeFigureOut">
              <a:rPr lang="tr-TR" smtClean="0"/>
              <a:pPr/>
              <a:t>01.04.2018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270F07-3D28-4F34-B80D-739B108CB1AB}" type="slidenum">
              <a:rPr lang="tr-TR" smtClean="0"/>
              <a:pPr/>
              <a:t>‹#›</a:t>
            </a:fld>
            <a:endParaRPr lang="tr-TR"/>
          </a:p>
        </p:txBody>
      </p:sp>
    </p:spTree>
    <p:extLst>
      <p:ext uri="{BB962C8B-B14F-4D97-AF65-F5344CB8AC3E}">
        <p14:creationId xmlns:p14="http://schemas.microsoft.com/office/powerpoint/2010/main" xmlns="" val="2772072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427CFE2-256E-42F5-AB00-B2E2ECE841B7}" type="datetimeFigureOut">
              <a:rPr lang="tr-TR" smtClean="0"/>
              <a:pPr/>
              <a:t>01.04.2018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270F07-3D28-4F34-B80D-739B108CB1AB}" type="slidenum">
              <a:rPr lang="tr-TR" smtClean="0"/>
              <a:pPr/>
              <a:t>‹#›</a:t>
            </a:fld>
            <a:endParaRPr lang="tr-TR"/>
          </a:p>
        </p:txBody>
      </p:sp>
    </p:spTree>
    <p:extLst>
      <p:ext uri="{BB962C8B-B14F-4D97-AF65-F5344CB8AC3E}">
        <p14:creationId xmlns:p14="http://schemas.microsoft.com/office/powerpoint/2010/main" xmlns="" val="1503320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2000">
              <a:srgbClr val="5E9EFF"/>
            </a:gs>
            <a:gs pos="39999">
              <a:srgbClr val="85C2FF"/>
            </a:gs>
            <a:gs pos="70000">
              <a:srgbClr val="C4D6EB"/>
            </a:gs>
            <a:gs pos="100000">
              <a:srgbClr val="FFEBFA"/>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27CFE2-256E-42F5-AB00-B2E2ECE841B7}" type="datetimeFigureOut">
              <a:rPr lang="tr-TR" smtClean="0"/>
              <a:pPr/>
              <a:t>01.04.2018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270F07-3D28-4F34-B80D-739B108CB1AB}" type="slidenum">
              <a:rPr lang="tr-TR" smtClean="0"/>
              <a:pPr/>
              <a:t>‹#›</a:t>
            </a:fld>
            <a:endParaRPr lang="tr-TR"/>
          </a:p>
        </p:txBody>
      </p:sp>
    </p:spTree>
    <p:extLst>
      <p:ext uri="{BB962C8B-B14F-4D97-AF65-F5344CB8AC3E}">
        <p14:creationId xmlns:p14="http://schemas.microsoft.com/office/powerpoint/2010/main" xmlns="" val="861147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txBox="1">
            <a:spLocks/>
          </p:cNvSpPr>
          <p:nvPr/>
        </p:nvSpPr>
        <p:spPr>
          <a:xfrm>
            <a:off x="219307" y="869795"/>
            <a:ext cx="7921083" cy="66183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1800" dirty="0"/>
          </a:p>
        </p:txBody>
      </p:sp>
      <p:sp>
        <p:nvSpPr>
          <p:cNvPr id="6" name="Rectangle 2"/>
          <p:cNvSpPr>
            <a:spLocks noChangeArrowheads="1"/>
          </p:cNvSpPr>
          <p:nvPr/>
        </p:nvSpPr>
        <p:spPr bwMode="auto">
          <a:xfrm>
            <a:off x="248235" y="0"/>
            <a:ext cx="1947906"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tr-TR" sz="2400" b="1" dirty="0" err="1">
                <a:solidFill>
                  <a:srgbClr val="FF0000"/>
                </a:solidFill>
              </a:rPr>
              <a:t>Coulometers</a:t>
            </a:r>
            <a:r>
              <a:rPr lang="tr-TR" sz="2400" b="1" dirty="0">
                <a:solidFill>
                  <a:srgbClr val="FF0000"/>
                </a:solidFill>
              </a:rPr>
              <a:t> </a:t>
            </a:r>
            <a:r>
              <a:rPr lang="tr-TR" sz="2400" dirty="0" smtClean="0"/>
              <a:t> </a:t>
            </a:r>
            <a:endParaRPr lang="tr-TR" sz="2400" dirty="0"/>
          </a:p>
        </p:txBody>
      </p:sp>
      <p:sp>
        <p:nvSpPr>
          <p:cNvPr id="7" name="Rectangle 3"/>
          <p:cNvSpPr>
            <a:spLocks noChangeArrowheads="1"/>
          </p:cNvSpPr>
          <p:nvPr/>
        </p:nvSpPr>
        <p:spPr bwMode="auto">
          <a:xfrm>
            <a:off x="225286" y="603416"/>
            <a:ext cx="11707388" cy="29546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spcBef>
                <a:spcPct val="0"/>
              </a:spcBef>
              <a:spcAft>
                <a:spcPct val="0"/>
              </a:spcAft>
            </a:pPr>
            <a:r>
              <a:rPr lang="tr-TR" sz="2400" dirty="0" err="1"/>
              <a:t>Faraday</a:t>
            </a:r>
            <a:r>
              <a:rPr lang="tr-TR" sz="2400" dirty="0"/>
              <a:t> </a:t>
            </a:r>
            <a:r>
              <a:rPr lang="tr-TR" sz="2400" dirty="0" err="1"/>
              <a:t>discoveried</a:t>
            </a:r>
            <a:r>
              <a:rPr lang="tr-TR" sz="2400" dirty="0"/>
              <a:t> </a:t>
            </a:r>
            <a:r>
              <a:rPr lang="tr-TR" sz="2400" dirty="0" err="1"/>
              <a:t>the</a:t>
            </a:r>
            <a:r>
              <a:rPr lang="tr-TR" sz="2400" dirty="0"/>
              <a:t> </a:t>
            </a:r>
            <a:r>
              <a:rPr lang="tr-TR" sz="2400" dirty="0" err="1"/>
              <a:t>quantitative</a:t>
            </a:r>
            <a:r>
              <a:rPr lang="tr-TR" sz="2400" dirty="0"/>
              <a:t> </a:t>
            </a:r>
            <a:r>
              <a:rPr lang="tr-TR" sz="2400" dirty="0" err="1"/>
              <a:t>laws</a:t>
            </a:r>
            <a:r>
              <a:rPr lang="tr-TR" sz="2400" dirty="0"/>
              <a:t> of </a:t>
            </a:r>
            <a:r>
              <a:rPr lang="tr-TR" sz="2400" dirty="0" err="1"/>
              <a:t>electrolysis</a:t>
            </a:r>
            <a:r>
              <a:rPr lang="tr-TR" sz="2400" dirty="0"/>
              <a:t>. </a:t>
            </a:r>
            <a:r>
              <a:rPr lang="tr-TR" sz="2400" dirty="0" err="1"/>
              <a:t>These</a:t>
            </a:r>
            <a:r>
              <a:rPr lang="tr-TR" sz="2400" dirty="0"/>
              <a:t> </a:t>
            </a:r>
            <a:r>
              <a:rPr lang="tr-TR" sz="2400" dirty="0" err="1"/>
              <a:t>laws</a:t>
            </a:r>
            <a:r>
              <a:rPr lang="tr-TR" sz="2400" dirty="0"/>
              <a:t> </a:t>
            </a:r>
            <a:r>
              <a:rPr lang="tr-TR" sz="2400" dirty="0" err="1"/>
              <a:t>became</a:t>
            </a:r>
            <a:r>
              <a:rPr lang="tr-TR" sz="2400" dirty="0"/>
              <a:t> </a:t>
            </a:r>
            <a:r>
              <a:rPr lang="tr-TR" sz="2400" dirty="0" err="1"/>
              <a:t>the</a:t>
            </a:r>
            <a:r>
              <a:rPr lang="tr-TR" sz="2400" dirty="0"/>
              <a:t> </a:t>
            </a:r>
            <a:r>
              <a:rPr lang="tr-TR" sz="2400" dirty="0" err="1"/>
              <a:t>basis</a:t>
            </a:r>
            <a:r>
              <a:rPr lang="tr-TR" sz="2400" dirty="0"/>
              <a:t> </a:t>
            </a:r>
            <a:r>
              <a:rPr lang="tr-TR" sz="2400" dirty="0" err="1"/>
              <a:t>for</a:t>
            </a:r>
            <a:r>
              <a:rPr lang="tr-TR" sz="2400" dirty="0"/>
              <a:t> </a:t>
            </a:r>
            <a:r>
              <a:rPr lang="tr-TR" sz="2400" dirty="0" err="1"/>
              <a:t>the</a:t>
            </a:r>
            <a:r>
              <a:rPr lang="tr-TR" sz="2400" dirty="0"/>
              <a:t> </a:t>
            </a:r>
            <a:r>
              <a:rPr lang="tr-TR" sz="2400" dirty="0" err="1"/>
              <a:t>construction</a:t>
            </a:r>
            <a:r>
              <a:rPr lang="tr-TR" sz="2400" dirty="0"/>
              <a:t> of </a:t>
            </a:r>
            <a:r>
              <a:rPr lang="tr-TR" sz="2400" dirty="0" err="1"/>
              <a:t>coulometers</a:t>
            </a:r>
            <a:r>
              <a:rPr lang="tr-TR" sz="2400" dirty="0"/>
              <a:t> </a:t>
            </a:r>
            <a:r>
              <a:rPr lang="tr-TR" sz="2400" dirty="0" err="1"/>
              <a:t>for</a:t>
            </a:r>
            <a:r>
              <a:rPr lang="tr-TR" sz="2400" dirty="0"/>
              <a:t> </a:t>
            </a:r>
            <a:r>
              <a:rPr lang="tr-TR" sz="2400" dirty="0" err="1"/>
              <a:t>measuring</a:t>
            </a:r>
            <a:r>
              <a:rPr lang="tr-TR" sz="2400" dirty="0"/>
              <a:t> </a:t>
            </a:r>
            <a:r>
              <a:rPr lang="tr-TR" sz="2400" dirty="0" err="1"/>
              <a:t>quantity</a:t>
            </a:r>
            <a:r>
              <a:rPr lang="tr-TR" sz="2400" dirty="0"/>
              <a:t> of </a:t>
            </a:r>
            <a:r>
              <a:rPr lang="tr-TR" sz="2400" dirty="0" err="1"/>
              <a:t>electricity</a:t>
            </a:r>
            <a:r>
              <a:rPr lang="tr-TR" sz="2400" dirty="0"/>
              <a:t>. </a:t>
            </a:r>
            <a:r>
              <a:rPr lang="tr-TR" sz="2400" dirty="0" err="1"/>
              <a:t>Faraday’s</a:t>
            </a:r>
            <a:r>
              <a:rPr lang="tr-TR" sz="2400" dirty="0"/>
              <a:t> </a:t>
            </a:r>
            <a:r>
              <a:rPr lang="tr-TR" sz="2400" dirty="0" err="1"/>
              <a:t>laws</a:t>
            </a:r>
            <a:r>
              <a:rPr lang="tr-TR" sz="2400" dirty="0"/>
              <a:t> </a:t>
            </a:r>
            <a:r>
              <a:rPr lang="tr-TR" sz="2400" dirty="0" err="1"/>
              <a:t>may</a:t>
            </a:r>
            <a:r>
              <a:rPr lang="tr-TR" sz="2400" dirty="0"/>
              <a:t> </a:t>
            </a:r>
            <a:r>
              <a:rPr lang="tr-TR" sz="2400" dirty="0" smtClean="0"/>
              <a:t>be </a:t>
            </a:r>
            <a:r>
              <a:rPr lang="tr-TR" sz="2400" dirty="0" err="1" smtClean="0"/>
              <a:t>utilized</a:t>
            </a:r>
            <a:r>
              <a:rPr lang="tr-TR" sz="2400" dirty="0" smtClean="0"/>
              <a:t> </a:t>
            </a:r>
            <a:r>
              <a:rPr lang="tr-TR" sz="2400" dirty="0" err="1"/>
              <a:t>to</a:t>
            </a:r>
            <a:r>
              <a:rPr lang="tr-TR" sz="2400" dirty="0"/>
              <a:t> </a:t>
            </a:r>
            <a:r>
              <a:rPr lang="tr-TR" sz="2400" dirty="0" err="1"/>
              <a:t>determine</a:t>
            </a:r>
            <a:r>
              <a:rPr lang="tr-TR" sz="2400" dirty="0"/>
              <a:t> </a:t>
            </a:r>
            <a:r>
              <a:rPr lang="tr-TR" sz="2400" dirty="0" err="1"/>
              <a:t>the</a:t>
            </a:r>
            <a:r>
              <a:rPr lang="tr-TR" sz="2400" dirty="0"/>
              <a:t> </a:t>
            </a:r>
            <a:r>
              <a:rPr lang="tr-TR" sz="2400" dirty="0" err="1"/>
              <a:t>quantity</a:t>
            </a:r>
            <a:r>
              <a:rPr lang="tr-TR" sz="2400" dirty="0"/>
              <a:t> of </a:t>
            </a:r>
            <a:r>
              <a:rPr lang="tr-TR" sz="2400" dirty="0" err="1"/>
              <a:t>electricity</a:t>
            </a:r>
            <a:r>
              <a:rPr lang="tr-TR" sz="2400" dirty="0"/>
              <a:t> </a:t>
            </a:r>
            <a:r>
              <a:rPr lang="tr-TR" sz="2400" dirty="0" err="1"/>
              <a:t>passing</a:t>
            </a:r>
            <a:r>
              <a:rPr lang="tr-TR" sz="2400" dirty="0"/>
              <a:t> </a:t>
            </a:r>
            <a:r>
              <a:rPr lang="tr-TR" sz="2400" dirty="0" err="1"/>
              <a:t>through</a:t>
            </a:r>
            <a:r>
              <a:rPr lang="tr-TR" sz="2400" dirty="0"/>
              <a:t> a </a:t>
            </a:r>
            <a:r>
              <a:rPr lang="tr-TR" sz="2400" dirty="0" err="1"/>
              <a:t>circcuit</a:t>
            </a:r>
            <a:r>
              <a:rPr lang="tr-TR" sz="2400" dirty="0"/>
              <a:t> </a:t>
            </a:r>
            <a:r>
              <a:rPr lang="tr-TR" sz="2400" dirty="0" err="1"/>
              <a:t>by</a:t>
            </a:r>
            <a:r>
              <a:rPr lang="tr-TR" sz="2400" dirty="0"/>
              <a:t> </a:t>
            </a:r>
            <a:r>
              <a:rPr lang="tr-TR" sz="2400" dirty="0" err="1"/>
              <a:t>the</a:t>
            </a:r>
            <a:r>
              <a:rPr lang="tr-TR" sz="2400" dirty="0"/>
              <a:t> </a:t>
            </a:r>
            <a:r>
              <a:rPr lang="tr-TR" sz="2400" dirty="0" err="1"/>
              <a:t>chemical</a:t>
            </a:r>
            <a:r>
              <a:rPr lang="tr-TR" sz="2400" dirty="0"/>
              <a:t> </a:t>
            </a:r>
            <a:r>
              <a:rPr lang="tr-TR" sz="2400" dirty="0" err="1"/>
              <a:t>changes</a:t>
            </a:r>
            <a:r>
              <a:rPr lang="tr-TR" sz="2400" dirty="0"/>
              <a:t> </a:t>
            </a:r>
            <a:r>
              <a:rPr lang="tr-TR" sz="2400" dirty="0" err="1"/>
              <a:t>produced</a:t>
            </a:r>
            <a:r>
              <a:rPr lang="tr-TR" sz="2400" dirty="0"/>
              <a:t> </a:t>
            </a:r>
            <a:r>
              <a:rPr lang="tr-TR" sz="2400" dirty="0" err="1"/>
              <a:t>with</a:t>
            </a:r>
            <a:r>
              <a:rPr lang="tr-TR" sz="2400" dirty="0"/>
              <a:t> </a:t>
            </a:r>
            <a:r>
              <a:rPr lang="tr-TR" sz="2400" dirty="0" err="1"/>
              <a:t>the</a:t>
            </a:r>
            <a:r>
              <a:rPr lang="tr-TR" sz="2400" dirty="0"/>
              <a:t> </a:t>
            </a:r>
            <a:r>
              <a:rPr lang="tr-TR" sz="2400" dirty="0" err="1"/>
              <a:t>same</a:t>
            </a:r>
            <a:r>
              <a:rPr lang="tr-TR" sz="2400" dirty="0"/>
              <a:t> </a:t>
            </a:r>
            <a:r>
              <a:rPr lang="tr-TR" sz="2400" dirty="0" err="1"/>
              <a:t>current</a:t>
            </a:r>
            <a:r>
              <a:rPr lang="tr-TR" sz="2400" dirty="0"/>
              <a:t> in a </a:t>
            </a:r>
            <a:r>
              <a:rPr lang="tr-TR" sz="2400" dirty="0" err="1"/>
              <a:t>suitable</a:t>
            </a:r>
            <a:r>
              <a:rPr lang="tr-TR" sz="2400" dirty="0"/>
              <a:t> </a:t>
            </a:r>
            <a:r>
              <a:rPr lang="tr-TR" sz="2400" dirty="0" err="1"/>
              <a:t>electrolytic</a:t>
            </a:r>
            <a:r>
              <a:rPr lang="tr-TR" sz="2400" dirty="0"/>
              <a:t> </a:t>
            </a:r>
            <a:r>
              <a:rPr lang="tr-TR" sz="2400" dirty="0" err="1"/>
              <a:t>cell</a:t>
            </a:r>
            <a:r>
              <a:rPr lang="tr-TR" sz="2400" dirty="0"/>
              <a:t>. A </a:t>
            </a:r>
            <a:r>
              <a:rPr lang="tr-TR" sz="2400" dirty="0" err="1"/>
              <a:t>cell</a:t>
            </a:r>
            <a:r>
              <a:rPr lang="tr-TR" sz="2400" dirty="0"/>
              <a:t> </a:t>
            </a:r>
            <a:r>
              <a:rPr lang="tr-TR" sz="2400" dirty="0" err="1"/>
              <a:t>used</a:t>
            </a:r>
            <a:r>
              <a:rPr lang="tr-TR" sz="2400" dirty="0"/>
              <a:t> </a:t>
            </a:r>
            <a:r>
              <a:rPr lang="tr-TR" sz="2400" dirty="0" err="1"/>
              <a:t>for</a:t>
            </a:r>
            <a:r>
              <a:rPr lang="tr-TR" sz="2400" dirty="0"/>
              <a:t> </a:t>
            </a:r>
            <a:r>
              <a:rPr lang="tr-TR" sz="2400" dirty="0" err="1"/>
              <a:t>this</a:t>
            </a:r>
            <a:r>
              <a:rPr lang="tr-TR" sz="2400" dirty="0"/>
              <a:t> </a:t>
            </a:r>
            <a:r>
              <a:rPr lang="tr-TR" sz="2400" dirty="0" err="1"/>
              <a:t>purpose</a:t>
            </a:r>
            <a:r>
              <a:rPr lang="tr-TR" sz="2400" dirty="0"/>
              <a:t> is </a:t>
            </a:r>
            <a:r>
              <a:rPr lang="tr-TR" sz="2400" dirty="0" err="1"/>
              <a:t>called</a:t>
            </a:r>
            <a:r>
              <a:rPr lang="tr-TR" sz="2400" dirty="0"/>
              <a:t> a </a:t>
            </a:r>
            <a:r>
              <a:rPr lang="tr-TR" sz="2400" dirty="0" err="1"/>
              <a:t>coulometer</a:t>
            </a:r>
            <a:r>
              <a:rPr lang="tr-TR" sz="2400" dirty="0"/>
              <a:t>. </a:t>
            </a:r>
            <a:endParaRPr lang="tr-TR" sz="2400" dirty="0" smtClean="0"/>
          </a:p>
          <a:p>
            <a:endParaRPr lang="tr-TR" sz="2400" dirty="0" smtClean="0"/>
          </a:p>
          <a:p>
            <a:r>
              <a:rPr lang="tr-TR" sz="2400" dirty="0" smtClean="0"/>
              <a:t>AgNO3 </a:t>
            </a:r>
            <a:r>
              <a:rPr lang="tr-TR" sz="2400" dirty="0" smtClean="0">
                <a:sym typeface="Wingdings" panose="05000000000000000000" pitchFamily="2" charset="2"/>
              </a:rPr>
              <a:t></a:t>
            </a:r>
            <a:r>
              <a:rPr lang="tr-TR" sz="2400" dirty="0" smtClean="0"/>
              <a:t> </a:t>
            </a:r>
            <a:r>
              <a:rPr lang="tr-TR" sz="2400" dirty="0" err="1" smtClean="0"/>
              <a:t>Ag</a:t>
            </a:r>
            <a:r>
              <a:rPr lang="tr-TR" sz="2400" dirty="0" smtClean="0"/>
              <a:t> + NO3</a:t>
            </a:r>
            <a:r>
              <a:rPr lang="tr-TR" sz="2400" b="1" baseline="30000" dirty="0" smtClean="0"/>
              <a:t>-</a:t>
            </a:r>
          </a:p>
          <a:p>
            <a:pPr lvl="0" eaLnBrk="0" fontAlgn="base" hangingPunct="0">
              <a:spcBef>
                <a:spcPct val="0"/>
              </a:spcBef>
              <a:spcAft>
                <a:spcPct val="0"/>
              </a:spcAft>
            </a:pP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
        <p:nvSpPr>
          <p:cNvPr id="13" name="Rectangle 2"/>
          <p:cNvSpPr>
            <a:spLocks noChangeArrowheads="1"/>
          </p:cNvSpPr>
          <p:nvPr/>
        </p:nvSpPr>
        <p:spPr bwMode="auto">
          <a:xfrm>
            <a:off x="3723860" y="2639058"/>
            <a:ext cx="8112493" cy="15696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tr-TR" sz="2400" dirty="0"/>
              <a:t>A </a:t>
            </a:r>
            <a:r>
              <a:rPr lang="tr-TR" sz="2400" dirty="0" err="1"/>
              <a:t>standard</a:t>
            </a:r>
            <a:r>
              <a:rPr lang="tr-TR" sz="2400" dirty="0"/>
              <a:t> </a:t>
            </a:r>
            <a:r>
              <a:rPr lang="tr-TR" sz="2400" dirty="0" err="1"/>
              <a:t>instrument</a:t>
            </a:r>
            <a:r>
              <a:rPr lang="tr-TR" sz="2400" dirty="0"/>
              <a:t> is </a:t>
            </a:r>
            <a:r>
              <a:rPr lang="tr-TR" sz="2400" dirty="0" err="1"/>
              <a:t>the</a:t>
            </a:r>
            <a:r>
              <a:rPr lang="tr-TR" sz="2400" dirty="0"/>
              <a:t> </a:t>
            </a:r>
            <a:r>
              <a:rPr lang="tr-TR" sz="2400" dirty="0" err="1"/>
              <a:t>silver</a:t>
            </a:r>
            <a:r>
              <a:rPr lang="tr-TR" sz="2400" dirty="0"/>
              <a:t> </a:t>
            </a:r>
            <a:r>
              <a:rPr lang="tr-TR" sz="2400" dirty="0" err="1"/>
              <a:t>coulometer</a:t>
            </a:r>
            <a:r>
              <a:rPr lang="tr-TR" sz="2400" dirty="0"/>
              <a:t>, </a:t>
            </a:r>
            <a:r>
              <a:rPr lang="tr-TR" sz="2400" dirty="0" err="1"/>
              <a:t>based</a:t>
            </a:r>
            <a:r>
              <a:rPr lang="tr-TR" sz="2400" dirty="0"/>
              <a:t> on </a:t>
            </a:r>
            <a:r>
              <a:rPr lang="tr-TR" sz="2400" dirty="0" err="1"/>
              <a:t>the</a:t>
            </a:r>
            <a:r>
              <a:rPr lang="tr-TR" sz="2400" dirty="0"/>
              <a:t> </a:t>
            </a:r>
            <a:r>
              <a:rPr lang="tr-TR" sz="2400" dirty="0" err="1"/>
              <a:t>mass</a:t>
            </a:r>
            <a:r>
              <a:rPr lang="tr-TR" sz="2400" dirty="0"/>
              <a:t> of </a:t>
            </a:r>
            <a:r>
              <a:rPr lang="tr-TR" sz="2400" dirty="0" err="1"/>
              <a:t>silver</a:t>
            </a:r>
            <a:r>
              <a:rPr lang="tr-TR" sz="2400" dirty="0"/>
              <a:t> </a:t>
            </a:r>
            <a:r>
              <a:rPr lang="tr-TR" sz="2400" dirty="0" err="1"/>
              <a:t>deposited</a:t>
            </a:r>
            <a:r>
              <a:rPr lang="tr-TR" sz="2400" dirty="0"/>
              <a:t> at a </a:t>
            </a:r>
            <a:r>
              <a:rPr lang="tr-TR" sz="2400" dirty="0" err="1"/>
              <a:t>platinum</a:t>
            </a:r>
            <a:r>
              <a:rPr lang="tr-TR" sz="2400" dirty="0"/>
              <a:t> </a:t>
            </a:r>
            <a:r>
              <a:rPr lang="tr-TR" sz="2400" dirty="0" err="1"/>
              <a:t>cathode</a:t>
            </a:r>
            <a:r>
              <a:rPr lang="tr-TR" sz="2400" dirty="0"/>
              <a:t> </a:t>
            </a:r>
            <a:r>
              <a:rPr lang="tr-TR" sz="2400" dirty="0" err="1"/>
              <a:t>by</a:t>
            </a:r>
            <a:r>
              <a:rPr lang="tr-TR" sz="2400" dirty="0"/>
              <a:t> </a:t>
            </a:r>
            <a:r>
              <a:rPr lang="tr-TR" sz="2400" dirty="0" err="1"/>
              <a:t>the</a:t>
            </a:r>
            <a:r>
              <a:rPr lang="tr-TR" sz="2400" dirty="0"/>
              <a:t> </a:t>
            </a:r>
            <a:r>
              <a:rPr lang="tr-TR" sz="2400" dirty="0" err="1"/>
              <a:t>passage</a:t>
            </a:r>
            <a:r>
              <a:rPr lang="tr-TR" sz="2400" dirty="0"/>
              <a:t> of </a:t>
            </a:r>
            <a:r>
              <a:rPr lang="tr-TR" sz="2400" dirty="0" err="1"/>
              <a:t>the</a:t>
            </a:r>
            <a:r>
              <a:rPr lang="tr-TR" sz="2400" dirty="0"/>
              <a:t> </a:t>
            </a:r>
            <a:r>
              <a:rPr lang="tr-TR" sz="2400" dirty="0" err="1"/>
              <a:t>electric</a:t>
            </a:r>
            <a:r>
              <a:rPr lang="tr-TR" sz="2400" dirty="0"/>
              <a:t> </a:t>
            </a:r>
            <a:r>
              <a:rPr lang="tr-TR" sz="2400" dirty="0" err="1"/>
              <a:t>current</a:t>
            </a:r>
            <a:r>
              <a:rPr lang="tr-TR" sz="2400" dirty="0"/>
              <a:t> </a:t>
            </a:r>
            <a:r>
              <a:rPr lang="tr-TR" sz="2400" dirty="0" err="1"/>
              <a:t>through</a:t>
            </a:r>
            <a:r>
              <a:rPr lang="tr-TR" sz="2400" dirty="0"/>
              <a:t> an </a:t>
            </a:r>
            <a:r>
              <a:rPr lang="tr-TR" sz="2400" dirty="0" err="1"/>
              <a:t>aqueous</a:t>
            </a:r>
            <a:r>
              <a:rPr lang="tr-TR" sz="2400" dirty="0"/>
              <a:t> </a:t>
            </a:r>
            <a:r>
              <a:rPr lang="tr-TR" sz="2400" dirty="0" err="1"/>
              <a:t>silver</a:t>
            </a:r>
            <a:r>
              <a:rPr lang="tr-TR" sz="2400" dirty="0"/>
              <a:t> </a:t>
            </a:r>
            <a:r>
              <a:rPr lang="tr-TR" sz="2400" dirty="0" err="1"/>
              <a:t>nitrate</a:t>
            </a:r>
            <a:r>
              <a:rPr lang="tr-TR" sz="2400" dirty="0"/>
              <a:t> </a:t>
            </a:r>
            <a:r>
              <a:rPr lang="tr-TR" sz="2400" dirty="0" err="1"/>
              <a:t>solution</a:t>
            </a:r>
            <a:r>
              <a:rPr lang="tr-TR" sz="2400" dirty="0"/>
              <a:t>. </a:t>
            </a:r>
            <a:endParaRPr kumimoji="0" lang="tr-TR" altLang="tr-TR" sz="2400" b="0" i="0" u="none" strike="noStrike" cap="none" normalizeH="0" baseline="0" dirty="0" smtClean="0">
              <a:ln>
                <a:noFill/>
              </a:ln>
              <a:solidFill>
                <a:schemeClr val="tx1"/>
              </a:solidFill>
              <a:effectLst/>
              <a:latin typeface="Arial" panose="020B0604020202020204" pitchFamily="34" charset="0"/>
            </a:endParaRPr>
          </a:p>
        </p:txBody>
      </p:sp>
      <p:sp>
        <p:nvSpPr>
          <p:cNvPr id="9" name="Rectangle 2"/>
          <p:cNvSpPr>
            <a:spLocks noChangeArrowheads="1"/>
          </p:cNvSpPr>
          <p:nvPr/>
        </p:nvSpPr>
        <p:spPr bwMode="auto">
          <a:xfrm>
            <a:off x="185531" y="4237861"/>
            <a:ext cx="11837486" cy="267765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a:r>
              <a:rPr lang="tr-TR" sz="2400" dirty="0" err="1"/>
              <a:t>The</a:t>
            </a:r>
            <a:r>
              <a:rPr lang="tr-TR" sz="2400" dirty="0"/>
              <a:t> </a:t>
            </a:r>
            <a:r>
              <a:rPr lang="tr-TR" sz="2400" dirty="0" err="1"/>
              <a:t>iodine</a:t>
            </a:r>
            <a:r>
              <a:rPr lang="tr-TR" sz="2400" dirty="0"/>
              <a:t> </a:t>
            </a:r>
            <a:r>
              <a:rPr lang="tr-TR" sz="2400" dirty="0" err="1"/>
              <a:t>coulometer</a:t>
            </a:r>
            <a:r>
              <a:rPr lang="tr-TR" sz="2400" dirty="0"/>
              <a:t> </a:t>
            </a:r>
            <a:r>
              <a:rPr lang="tr-TR" sz="2400" dirty="0" err="1"/>
              <a:t>depends</a:t>
            </a:r>
            <a:r>
              <a:rPr lang="tr-TR" sz="2400" dirty="0"/>
              <a:t> on </a:t>
            </a:r>
            <a:r>
              <a:rPr lang="tr-TR" sz="2400" dirty="0" err="1"/>
              <a:t>the</a:t>
            </a:r>
            <a:r>
              <a:rPr lang="tr-TR" sz="2400" dirty="0"/>
              <a:t> </a:t>
            </a:r>
            <a:r>
              <a:rPr lang="tr-TR" sz="2400" dirty="0" err="1"/>
              <a:t>volumetric</a:t>
            </a:r>
            <a:r>
              <a:rPr lang="tr-TR" sz="2400" dirty="0"/>
              <a:t> </a:t>
            </a:r>
            <a:r>
              <a:rPr lang="tr-TR" sz="2400" dirty="0" err="1"/>
              <a:t>estimation</a:t>
            </a:r>
            <a:r>
              <a:rPr lang="tr-TR" sz="2400" dirty="0"/>
              <a:t> of </a:t>
            </a:r>
            <a:r>
              <a:rPr lang="tr-TR" sz="2400" dirty="0" err="1"/>
              <a:t>the</a:t>
            </a:r>
            <a:r>
              <a:rPr lang="tr-TR" sz="2400" dirty="0"/>
              <a:t> </a:t>
            </a:r>
            <a:r>
              <a:rPr lang="tr-TR" sz="2400" dirty="0" err="1"/>
              <a:t>iodine</a:t>
            </a:r>
            <a:r>
              <a:rPr lang="tr-TR" sz="2400" dirty="0"/>
              <a:t>. </a:t>
            </a:r>
            <a:r>
              <a:rPr lang="tr-TR" sz="2400" dirty="0" err="1"/>
              <a:t>In</a:t>
            </a:r>
            <a:r>
              <a:rPr lang="tr-TR" sz="2400" dirty="0"/>
              <a:t> </a:t>
            </a:r>
            <a:r>
              <a:rPr lang="tr-TR" sz="2400" dirty="0" err="1"/>
              <a:t>this</a:t>
            </a:r>
            <a:r>
              <a:rPr lang="tr-TR" sz="2400" dirty="0"/>
              <a:t> </a:t>
            </a:r>
            <a:r>
              <a:rPr lang="tr-TR" sz="2400" dirty="0" err="1"/>
              <a:t>coulometer</a:t>
            </a:r>
            <a:r>
              <a:rPr lang="tr-TR" sz="2400" dirty="0"/>
              <a:t> </a:t>
            </a:r>
            <a:r>
              <a:rPr lang="tr-TR" sz="2400" dirty="0" err="1"/>
              <a:t>the</a:t>
            </a:r>
            <a:r>
              <a:rPr lang="tr-TR" sz="2400" dirty="0"/>
              <a:t> </a:t>
            </a:r>
            <a:r>
              <a:rPr lang="tr-TR" sz="2400" dirty="0" err="1"/>
              <a:t>iodine</a:t>
            </a:r>
            <a:r>
              <a:rPr lang="tr-TR" sz="2400" dirty="0"/>
              <a:t> </a:t>
            </a:r>
            <a:r>
              <a:rPr lang="tr-TR" sz="2400" dirty="0" err="1"/>
              <a:t>liberated</a:t>
            </a:r>
            <a:r>
              <a:rPr lang="tr-TR" sz="2400" dirty="0"/>
              <a:t> </a:t>
            </a:r>
            <a:r>
              <a:rPr lang="tr-TR" sz="2400" dirty="0" err="1"/>
              <a:t>from</a:t>
            </a:r>
            <a:r>
              <a:rPr lang="tr-TR" sz="2400" dirty="0"/>
              <a:t> a </a:t>
            </a:r>
            <a:r>
              <a:rPr lang="tr-TR" sz="2400" dirty="0" err="1"/>
              <a:t>solution</a:t>
            </a:r>
            <a:r>
              <a:rPr lang="tr-TR" sz="2400" dirty="0"/>
              <a:t> of </a:t>
            </a:r>
            <a:r>
              <a:rPr lang="tr-TR" sz="2400" dirty="0" err="1"/>
              <a:t>potassium</a:t>
            </a:r>
            <a:r>
              <a:rPr lang="tr-TR" sz="2400" dirty="0"/>
              <a:t> </a:t>
            </a:r>
            <a:r>
              <a:rPr lang="tr-TR" sz="2400" dirty="0" err="1"/>
              <a:t>iodide</a:t>
            </a:r>
            <a:r>
              <a:rPr lang="tr-TR" sz="2400" dirty="0"/>
              <a:t> </a:t>
            </a:r>
            <a:r>
              <a:rPr lang="tr-TR" sz="2400" dirty="0" err="1"/>
              <a:t>by</a:t>
            </a:r>
            <a:r>
              <a:rPr lang="tr-TR" sz="2400" dirty="0"/>
              <a:t> </a:t>
            </a:r>
            <a:r>
              <a:rPr lang="tr-TR" sz="2400" dirty="0" err="1"/>
              <a:t>passage</a:t>
            </a:r>
            <a:r>
              <a:rPr lang="tr-TR" sz="2400" dirty="0"/>
              <a:t> of </a:t>
            </a:r>
            <a:r>
              <a:rPr lang="tr-TR" sz="2400" dirty="0" err="1"/>
              <a:t>current</a:t>
            </a:r>
            <a:r>
              <a:rPr lang="tr-TR" sz="2400" dirty="0"/>
              <a:t> is </a:t>
            </a:r>
            <a:r>
              <a:rPr lang="tr-TR" sz="2400" dirty="0" err="1"/>
              <a:t>estimated</a:t>
            </a:r>
            <a:r>
              <a:rPr lang="tr-TR" sz="2400" dirty="0"/>
              <a:t> </a:t>
            </a:r>
            <a:r>
              <a:rPr lang="tr-TR" sz="2400" dirty="0" err="1"/>
              <a:t>by</a:t>
            </a:r>
            <a:r>
              <a:rPr lang="tr-TR" sz="2400" dirty="0"/>
              <a:t> </a:t>
            </a:r>
            <a:r>
              <a:rPr lang="tr-TR" sz="2400" dirty="0" err="1"/>
              <a:t>titration</a:t>
            </a:r>
            <a:r>
              <a:rPr lang="tr-TR" sz="2400" dirty="0"/>
              <a:t> </a:t>
            </a:r>
            <a:r>
              <a:rPr lang="tr-TR" sz="2400" dirty="0" err="1"/>
              <a:t>with</a:t>
            </a:r>
            <a:r>
              <a:rPr lang="tr-TR" sz="2400" dirty="0"/>
              <a:t> </a:t>
            </a:r>
            <a:r>
              <a:rPr lang="tr-TR" sz="2400" dirty="0" err="1"/>
              <a:t>sodium</a:t>
            </a:r>
            <a:r>
              <a:rPr lang="tr-TR" sz="2400" dirty="0"/>
              <a:t> </a:t>
            </a:r>
            <a:r>
              <a:rPr lang="tr-TR" sz="2400" dirty="0" err="1"/>
              <a:t>thiosulfate</a:t>
            </a:r>
            <a:r>
              <a:rPr lang="tr-TR" sz="2400" dirty="0"/>
              <a:t> </a:t>
            </a:r>
            <a:r>
              <a:rPr lang="tr-TR" sz="2400" dirty="0" err="1"/>
              <a:t>or</a:t>
            </a:r>
            <a:r>
              <a:rPr lang="tr-TR" sz="2400" dirty="0"/>
              <a:t> </a:t>
            </a:r>
            <a:r>
              <a:rPr lang="tr-TR" sz="2400" dirty="0" err="1"/>
              <a:t>arsenious</a:t>
            </a:r>
            <a:r>
              <a:rPr lang="tr-TR" sz="2400" dirty="0"/>
              <a:t> </a:t>
            </a:r>
            <a:r>
              <a:rPr lang="tr-TR" sz="2400" dirty="0" err="1"/>
              <a:t>acid</a:t>
            </a:r>
            <a:r>
              <a:rPr lang="tr-TR" sz="2400" dirty="0"/>
              <a:t>. </a:t>
            </a:r>
            <a:r>
              <a:rPr lang="tr-TR" sz="2400" dirty="0" err="1"/>
              <a:t>For</a:t>
            </a:r>
            <a:r>
              <a:rPr lang="tr-TR" sz="2400" dirty="0"/>
              <a:t> </a:t>
            </a:r>
            <a:r>
              <a:rPr lang="tr-TR" sz="2400" dirty="0" err="1"/>
              <a:t>less</a:t>
            </a:r>
            <a:r>
              <a:rPr lang="tr-TR" sz="2400" dirty="0"/>
              <a:t> </a:t>
            </a:r>
            <a:r>
              <a:rPr lang="tr-TR" sz="2400" dirty="0" err="1"/>
              <a:t>accurate</a:t>
            </a:r>
            <a:r>
              <a:rPr lang="tr-TR" sz="2400" dirty="0"/>
              <a:t> </a:t>
            </a:r>
            <a:r>
              <a:rPr lang="tr-TR" sz="2400" dirty="0" err="1"/>
              <a:t>work</a:t>
            </a:r>
            <a:r>
              <a:rPr lang="tr-TR" sz="2400" dirty="0"/>
              <a:t> </a:t>
            </a:r>
            <a:r>
              <a:rPr lang="tr-TR" sz="2400" dirty="0" err="1"/>
              <a:t>copper</a:t>
            </a:r>
            <a:r>
              <a:rPr lang="tr-TR" sz="2400" dirty="0"/>
              <a:t> </a:t>
            </a:r>
            <a:r>
              <a:rPr lang="tr-TR" sz="2400" dirty="0" err="1"/>
              <a:t>coulometers</a:t>
            </a:r>
            <a:r>
              <a:rPr lang="tr-TR" sz="2400" dirty="0"/>
              <a:t>, </a:t>
            </a:r>
            <a:r>
              <a:rPr lang="tr-TR" sz="2400" dirty="0" err="1"/>
              <a:t>consisting</a:t>
            </a:r>
            <a:r>
              <a:rPr lang="tr-TR" sz="2400" dirty="0"/>
              <a:t> of </a:t>
            </a:r>
            <a:r>
              <a:rPr lang="tr-TR" sz="2400" dirty="0" err="1"/>
              <a:t>copper</a:t>
            </a:r>
            <a:r>
              <a:rPr lang="tr-TR" sz="2400" dirty="0"/>
              <a:t> </a:t>
            </a:r>
            <a:r>
              <a:rPr lang="tr-TR" sz="2400" dirty="0" err="1"/>
              <a:t>electrodes</a:t>
            </a:r>
            <a:r>
              <a:rPr lang="tr-TR" sz="2400" dirty="0"/>
              <a:t> in a </a:t>
            </a:r>
            <a:r>
              <a:rPr lang="tr-TR" sz="2400" dirty="0" err="1"/>
              <a:t>solution</a:t>
            </a:r>
            <a:r>
              <a:rPr lang="tr-TR" sz="2400" dirty="0"/>
              <a:t> of </a:t>
            </a:r>
            <a:r>
              <a:rPr lang="tr-TR" sz="2400" dirty="0" err="1"/>
              <a:t>copper</a:t>
            </a:r>
            <a:r>
              <a:rPr lang="tr-TR" sz="2400" dirty="0"/>
              <a:t> </a:t>
            </a:r>
            <a:r>
              <a:rPr lang="tr-TR" sz="2400" dirty="0" err="1"/>
              <a:t>sulfate</a:t>
            </a:r>
            <a:r>
              <a:rPr lang="tr-TR" sz="2400" dirty="0"/>
              <a:t>, </a:t>
            </a:r>
            <a:r>
              <a:rPr lang="tr-TR" sz="2400" dirty="0" err="1"/>
              <a:t>are</a:t>
            </a:r>
            <a:r>
              <a:rPr lang="tr-TR" sz="2400" dirty="0"/>
              <a:t> </a:t>
            </a:r>
            <a:r>
              <a:rPr lang="tr-TR" sz="2400" dirty="0" err="1"/>
              <a:t>quite</a:t>
            </a:r>
            <a:r>
              <a:rPr lang="tr-TR" sz="2400" dirty="0"/>
              <a:t> </a:t>
            </a:r>
            <a:r>
              <a:rPr lang="tr-TR" sz="2400" dirty="0" err="1"/>
              <a:t>suitable</a:t>
            </a:r>
            <a:r>
              <a:rPr lang="tr-TR" sz="2400" dirty="0"/>
              <a:t>. Here </a:t>
            </a:r>
            <a:r>
              <a:rPr lang="tr-TR" sz="2400" dirty="0" err="1"/>
              <a:t>the</a:t>
            </a:r>
            <a:r>
              <a:rPr lang="tr-TR" sz="2400" dirty="0"/>
              <a:t> </a:t>
            </a:r>
            <a:r>
              <a:rPr lang="tr-TR" sz="2400" dirty="0" err="1"/>
              <a:t>copper</a:t>
            </a:r>
            <a:r>
              <a:rPr lang="tr-TR" sz="2400" dirty="0"/>
              <a:t> </a:t>
            </a:r>
            <a:r>
              <a:rPr lang="tr-TR" sz="2400" dirty="0" err="1"/>
              <a:t>deposited</a:t>
            </a:r>
            <a:r>
              <a:rPr lang="tr-TR" sz="2400" dirty="0"/>
              <a:t> is a </a:t>
            </a:r>
            <a:r>
              <a:rPr lang="tr-TR" sz="2400" dirty="0" err="1"/>
              <a:t>estimated</a:t>
            </a:r>
            <a:r>
              <a:rPr lang="tr-TR" sz="2400" dirty="0"/>
              <a:t> </a:t>
            </a:r>
            <a:r>
              <a:rPr lang="tr-TR" sz="2400" dirty="0" err="1"/>
              <a:t>by</a:t>
            </a:r>
            <a:r>
              <a:rPr lang="tr-TR" sz="2400" dirty="0"/>
              <a:t> </a:t>
            </a:r>
            <a:r>
              <a:rPr lang="tr-TR" sz="2400" dirty="0" err="1"/>
              <a:t>weighing</a:t>
            </a:r>
            <a:r>
              <a:rPr lang="tr-TR" sz="2400" dirty="0" smtClean="0"/>
              <a:t>.</a:t>
            </a:r>
          </a:p>
          <a:p>
            <a:endParaRPr lang="tr-TR" sz="2400" dirty="0"/>
          </a:p>
          <a:p>
            <a:r>
              <a:rPr lang="tr-TR" sz="2400" dirty="0"/>
              <a:t> </a:t>
            </a:r>
            <a:r>
              <a:rPr lang="tr-TR" sz="2400" dirty="0" smtClean="0"/>
              <a:t>KI </a:t>
            </a:r>
            <a:r>
              <a:rPr lang="tr-TR" sz="2400" dirty="0">
                <a:sym typeface="Wingdings" panose="05000000000000000000" pitchFamily="2" charset="2"/>
              </a:rPr>
              <a:t></a:t>
            </a:r>
            <a:r>
              <a:rPr lang="tr-TR" sz="2400" dirty="0"/>
              <a:t> K</a:t>
            </a:r>
            <a:r>
              <a:rPr lang="tr-TR" sz="2400" baseline="30000" dirty="0"/>
              <a:t>+</a:t>
            </a:r>
            <a:r>
              <a:rPr lang="tr-TR" sz="2400" dirty="0"/>
              <a:t> + I</a:t>
            </a:r>
            <a:r>
              <a:rPr lang="tr-TR" sz="2400" baseline="-25000" dirty="0"/>
              <a:t>2</a:t>
            </a:r>
          </a:p>
        </p:txBody>
      </p:sp>
    </p:spTree>
    <p:extLst>
      <p:ext uri="{BB962C8B-B14F-4D97-AF65-F5344CB8AC3E}">
        <p14:creationId xmlns:p14="http://schemas.microsoft.com/office/powerpoint/2010/main" xmlns="" val="4269148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84313" y="384313"/>
            <a:ext cx="11396870" cy="5792650"/>
          </a:xfrm>
        </p:spPr>
        <p:txBody>
          <a:bodyPr>
            <a:normAutofit/>
          </a:bodyPr>
          <a:lstStyle/>
          <a:p>
            <a:endParaRPr lang="tr-TR" sz="2200" b="1" dirty="0" smtClean="0">
              <a:latin typeface="Times New Roman" pitchFamily="18" charset="0"/>
              <a:cs typeface="Times New Roman" pitchFamily="18" charset="0"/>
            </a:endParaRPr>
          </a:p>
          <a:p>
            <a:endParaRPr lang="tr-TR" sz="2200" b="1" dirty="0" smtClean="0">
              <a:latin typeface="Times New Roman" pitchFamily="18" charset="0"/>
              <a:cs typeface="Times New Roman" pitchFamily="18" charset="0"/>
            </a:endParaRPr>
          </a:p>
          <a:p>
            <a:pPr algn="just">
              <a:buNone/>
            </a:pPr>
            <a:r>
              <a:rPr lang="tr-TR" sz="2400" dirty="0" err="1" smtClean="0">
                <a:cs typeface="Times New Roman" pitchFamily="18" charset="0"/>
              </a:rPr>
              <a:t>this</a:t>
            </a:r>
            <a:r>
              <a:rPr lang="tr-TR" sz="2400" dirty="0" smtClean="0">
                <a:cs typeface="Times New Roman" pitchFamily="18" charset="0"/>
              </a:rPr>
              <a:t> </a:t>
            </a:r>
            <a:r>
              <a:rPr lang="tr-TR" sz="2400" dirty="0" err="1" smtClean="0">
                <a:cs typeface="Times New Roman" pitchFamily="18" charset="0"/>
              </a:rPr>
              <a:t>fact</a:t>
            </a:r>
            <a:r>
              <a:rPr lang="tr-TR" sz="2400" dirty="0" smtClean="0">
                <a:cs typeface="Times New Roman" pitchFamily="18" charset="0"/>
              </a:rPr>
              <a:t> </a:t>
            </a:r>
            <a:r>
              <a:rPr lang="tr-TR" sz="2400" dirty="0" err="1" smtClean="0">
                <a:cs typeface="Times New Roman" pitchFamily="18" charset="0"/>
              </a:rPr>
              <a:t>implies</a:t>
            </a:r>
            <a:r>
              <a:rPr lang="tr-TR" sz="2400" dirty="0" smtClean="0">
                <a:cs typeface="Times New Roman" pitchFamily="18" charset="0"/>
              </a:rPr>
              <a:t> </a:t>
            </a:r>
            <a:r>
              <a:rPr lang="tr-TR" sz="2400" dirty="0" err="1" smtClean="0">
                <a:cs typeface="Times New Roman" pitchFamily="18" charset="0"/>
              </a:rPr>
              <a:t>that</a:t>
            </a:r>
            <a:r>
              <a:rPr lang="tr-TR" sz="2400" dirty="0" smtClean="0">
                <a:cs typeface="Times New Roman" pitchFamily="18" charset="0"/>
              </a:rPr>
              <a:t> </a:t>
            </a:r>
            <a:r>
              <a:rPr lang="tr-TR" sz="2400" dirty="0" err="1" smtClean="0">
                <a:cs typeface="Times New Roman" pitchFamily="18" charset="0"/>
              </a:rPr>
              <a:t>the</a:t>
            </a:r>
            <a:r>
              <a:rPr lang="tr-TR" sz="2400" dirty="0" smtClean="0">
                <a:cs typeface="Times New Roman" pitchFamily="18" charset="0"/>
              </a:rPr>
              <a:t> </a:t>
            </a:r>
            <a:r>
              <a:rPr lang="tr-TR" sz="2400" dirty="0" err="1" smtClean="0">
                <a:cs typeface="Times New Roman" pitchFamily="18" charset="0"/>
              </a:rPr>
              <a:t>positive</a:t>
            </a:r>
            <a:r>
              <a:rPr lang="tr-TR" sz="2400" dirty="0" smtClean="0">
                <a:cs typeface="Times New Roman" pitchFamily="18" charset="0"/>
              </a:rPr>
              <a:t> </a:t>
            </a:r>
            <a:r>
              <a:rPr lang="tr-TR" sz="2400" dirty="0" err="1" smtClean="0">
                <a:cs typeface="Times New Roman" pitchFamily="18" charset="0"/>
              </a:rPr>
              <a:t>and</a:t>
            </a:r>
            <a:r>
              <a:rPr lang="tr-TR" sz="2400" dirty="0" smtClean="0">
                <a:cs typeface="Times New Roman" pitchFamily="18" charset="0"/>
              </a:rPr>
              <a:t> </a:t>
            </a:r>
            <a:r>
              <a:rPr lang="tr-TR" sz="2400" dirty="0" err="1" smtClean="0">
                <a:cs typeface="Times New Roman" pitchFamily="18" charset="0"/>
              </a:rPr>
              <a:t>negative</a:t>
            </a:r>
            <a:r>
              <a:rPr lang="tr-TR" sz="2400" dirty="0" smtClean="0">
                <a:cs typeface="Times New Roman" pitchFamily="18" charset="0"/>
              </a:rPr>
              <a:t> </a:t>
            </a:r>
            <a:r>
              <a:rPr lang="tr-TR" sz="2400" dirty="0" err="1" smtClean="0">
                <a:cs typeface="Times New Roman" pitchFamily="18" charset="0"/>
              </a:rPr>
              <a:t>ions</a:t>
            </a:r>
            <a:r>
              <a:rPr lang="tr-TR" sz="2400" dirty="0" smtClean="0">
                <a:cs typeface="Times New Roman" pitchFamily="18" charset="0"/>
              </a:rPr>
              <a:t> </a:t>
            </a:r>
            <a:r>
              <a:rPr lang="tr-TR" sz="2400" dirty="0" err="1" smtClean="0">
                <a:cs typeface="Times New Roman" pitchFamily="18" charset="0"/>
              </a:rPr>
              <a:t>move</a:t>
            </a:r>
            <a:r>
              <a:rPr lang="tr-TR" sz="2400" dirty="0" smtClean="0">
                <a:cs typeface="Times New Roman" pitchFamily="18" charset="0"/>
              </a:rPr>
              <a:t> </a:t>
            </a:r>
            <a:r>
              <a:rPr lang="tr-TR" sz="2400" dirty="0" err="1" smtClean="0">
                <a:cs typeface="Times New Roman" pitchFamily="18" charset="0"/>
              </a:rPr>
              <a:t>independently</a:t>
            </a:r>
            <a:r>
              <a:rPr lang="tr-TR" sz="2400" dirty="0" smtClean="0">
                <a:cs typeface="Times New Roman" pitchFamily="18" charset="0"/>
              </a:rPr>
              <a:t> of </a:t>
            </a:r>
            <a:r>
              <a:rPr lang="tr-TR" sz="2400" dirty="0" err="1" smtClean="0">
                <a:cs typeface="Times New Roman" pitchFamily="18" charset="0"/>
              </a:rPr>
              <a:t>each</a:t>
            </a:r>
            <a:r>
              <a:rPr lang="tr-TR" sz="2400" dirty="0" smtClean="0">
                <a:cs typeface="Times New Roman" pitchFamily="18" charset="0"/>
              </a:rPr>
              <a:t> </a:t>
            </a:r>
            <a:r>
              <a:rPr lang="tr-TR" sz="2400" dirty="0" err="1" smtClean="0">
                <a:cs typeface="Times New Roman" pitchFamily="18" charset="0"/>
              </a:rPr>
              <a:t>other</a:t>
            </a:r>
            <a:endParaRPr lang="tr-TR" sz="2400" dirty="0" smtClean="0">
              <a:cs typeface="Times New Roman" pitchFamily="18" charset="0"/>
            </a:endParaRPr>
          </a:p>
          <a:p>
            <a:pPr algn="just">
              <a:buNone/>
            </a:pPr>
            <a:r>
              <a:rPr lang="tr-TR" sz="2400" dirty="0" smtClean="0">
                <a:cs typeface="Times New Roman" pitchFamily="18" charset="0"/>
              </a:rPr>
              <a:t> </a:t>
            </a:r>
            <a:r>
              <a:rPr lang="tr-TR" sz="2400" dirty="0" err="1" smtClean="0">
                <a:cs typeface="Times New Roman" pitchFamily="18" charset="0"/>
              </a:rPr>
              <a:t>when</a:t>
            </a:r>
            <a:r>
              <a:rPr lang="tr-TR" sz="2400" dirty="0" smtClean="0">
                <a:cs typeface="Times New Roman" pitchFamily="18" charset="0"/>
              </a:rPr>
              <a:t> an </a:t>
            </a:r>
            <a:r>
              <a:rPr lang="tr-TR" sz="2400" dirty="0" err="1" smtClean="0">
                <a:cs typeface="Times New Roman" pitchFamily="18" charset="0"/>
              </a:rPr>
              <a:t>electric</a:t>
            </a:r>
            <a:r>
              <a:rPr lang="tr-TR" sz="2400" dirty="0" smtClean="0">
                <a:cs typeface="Times New Roman" pitchFamily="18" charset="0"/>
              </a:rPr>
              <a:t> </a:t>
            </a:r>
            <a:r>
              <a:rPr lang="tr-TR" sz="2400" dirty="0" err="1" smtClean="0">
                <a:cs typeface="Times New Roman" pitchFamily="18" charset="0"/>
              </a:rPr>
              <a:t>current</a:t>
            </a:r>
            <a:r>
              <a:rPr lang="tr-TR" sz="2400" dirty="0" smtClean="0">
                <a:cs typeface="Times New Roman" pitchFamily="18" charset="0"/>
              </a:rPr>
              <a:t> is </a:t>
            </a:r>
            <a:r>
              <a:rPr lang="tr-TR" sz="2400" dirty="0" err="1" smtClean="0">
                <a:cs typeface="Times New Roman" pitchFamily="18" charset="0"/>
              </a:rPr>
              <a:t>passed</a:t>
            </a:r>
            <a:r>
              <a:rPr lang="tr-TR" sz="2400" dirty="0" smtClean="0">
                <a:cs typeface="Times New Roman" pitchFamily="18" charset="0"/>
              </a:rPr>
              <a:t> </a:t>
            </a:r>
            <a:r>
              <a:rPr lang="tr-TR" sz="2400" dirty="0" err="1" smtClean="0">
                <a:cs typeface="Times New Roman" pitchFamily="18" charset="0"/>
              </a:rPr>
              <a:t>through</a:t>
            </a:r>
            <a:r>
              <a:rPr lang="tr-TR" sz="2400" dirty="0" smtClean="0">
                <a:cs typeface="Times New Roman" pitchFamily="18" charset="0"/>
              </a:rPr>
              <a:t> an </a:t>
            </a:r>
            <a:r>
              <a:rPr lang="tr-TR" sz="2400" dirty="0" err="1" smtClean="0">
                <a:cs typeface="Times New Roman" pitchFamily="18" charset="0"/>
              </a:rPr>
              <a:t>electrolytic</a:t>
            </a:r>
            <a:r>
              <a:rPr lang="tr-TR" sz="2400" dirty="0" smtClean="0">
                <a:cs typeface="Times New Roman" pitchFamily="18" charset="0"/>
              </a:rPr>
              <a:t> </a:t>
            </a:r>
            <a:r>
              <a:rPr lang="tr-TR" sz="2400" dirty="0" err="1" smtClean="0">
                <a:cs typeface="Times New Roman" pitchFamily="18" charset="0"/>
              </a:rPr>
              <a:t>solution</a:t>
            </a:r>
            <a:r>
              <a:rPr lang="tr-TR" sz="2400" dirty="0" smtClean="0">
                <a:cs typeface="Times New Roman" pitchFamily="18" charset="0"/>
              </a:rPr>
              <a:t> of </a:t>
            </a:r>
            <a:r>
              <a:rPr lang="tr-TR" sz="2400" dirty="0" err="1" smtClean="0">
                <a:cs typeface="Times New Roman" pitchFamily="18" charset="0"/>
              </a:rPr>
              <a:t>very</a:t>
            </a:r>
            <a:r>
              <a:rPr lang="tr-TR" sz="2400" dirty="0" smtClean="0">
                <a:cs typeface="Times New Roman" pitchFamily="18" charset="0"/>
              </a:rPr>
              <a:t> </a:t>
            </a:r>
            <a:r>
              <a:rPr lang="tr-TR" sz="2400" dirty="0" err="1" smtClean="0">
                <a:cs typeface="Times New Roman" pitchFamily="18" charset="0"/>
              </a:rPr>
              <a:t>low</a:t>
            </a:r>
            <a:endParaRPr lang="tr-TR" sz="2400" dirty="0" smtClean="0">
              <a:cs typeface="Times New Roman" pitchFamily="18" charset="0"/>
            </a:endParaRPr>
          </a:p>
          <a:p>
            <a:pPr algn="just">
              <a:buNone/>
            </a:pPr>
            <a:r>
              <a:rPr lang="tr-TR" sz="2400" dirty="0" smtClean="0">
                <a:cs typeface="Times New Roman" pitchFamily="18" charset="0"/>
              </a:rPr>
              <a:t> </a:t>
            </a:r>
            <a:r>
              <a:rPr lang="tr-TR" sz="2400" dirty="0" err="1" smtClean="0">
                <a:cs typeface="Times New Roman" pitchFamily="18" charset="0"/>
              </a:rPr>
              <a:t>concentrations</a:t>
            </a:r>
            <a:r>
              <a:rPr lang="tr-TR" sz="2400" dirty="0" smtClean="0">
                <a:cs typeface="Times New Roman" pitchFamily="18" charset="0"/>
              </a:rPr>
              <a:t>. </a:t>
            </a:r>
            <a:r>
              <a:rPr lang="tr-TR" sz="2400" dirty="0" err="1" smtClean="0">
                <a:cs typeface="Times New Roman" pitchFamily="18" charset="0"/>
              </a:rPr>
              <a:t>This</a:t>
            </a:r>
            <a:r>
              <a:rPr lang="tr-TR" sz="2400" dirty="0" smtClean="0">
                <a:cs typeface="Times New Roman" pitchFamily="18" charset="0"/>
              </a:rPr>
              <a:t> </a:t>
            </a:r>
            <a:r>
              <a:rPr lang="tr-TR" sz="2400" dirty="0" err="1" smtClean="0">
                <a:cs typeface="Times New Roman" pitchFamily="18" charset="0"/>
              </a:rPr>
              <a:t>statement</a:t>
            </a:r>
            <a:r>
              <a:rPr lang="tr-TR" sz="2400" dirty="0" smtClean="0">
                <a:cs typeface="Times New Roman" pitchFamily="18" charset="0"/>
              </a:rPr>
              <a:t> is </a:t>
            </a:r>
            <a:r>
              <a:rPr lang="tr-TR" sz="2400" dirty="0" err="1" smtClean="0">
                <a:cs typeface="Times New Roman" pitchFamily="18" charset="0"/>
              </a:rPr>
              <a:t>called</a:t>
            </a:r>
            <a:r>
              <a:rPr lang="tr-TR" sz="2400" dirty="0" smtClean="0">
                <a:cs typeface="Times New Roman" pitchFamily="18" charset="0"/>
              </a:rPr>
              <a:t> </a:t>
            </a:r>
            <a:r>
              <a:rPr lang="tr-TR" sz="2400" dirty="0" err="1" smtClean="0">
                <a:cs typeface="Times New Roman" pitchFamily="18" charset="0"/>
              </a:rPr>
              <a:t>Kohlrausch’s</a:t>
            </a:r>
            <a:r>
              <a:rPr lang="tr-TR" sz="2400" dirty="0" smtClean="0">
                <a:cs typeface="Times New Roman" pitchFamily="18" charset="0"/>
              </a:rPr>
              <a:t> </a:t>
            </a:r>
            <a:r>
              <a:rPr lang="tr-TR" sz="2400" dirty="0" err="1" smtClean="0">
                <a:cs typeface="Times New Roman" pitchFamily="18" charset="0"/>
              </a:rPr>
              <a:t>law</a:t>
            </a:r>
            <a:r>
              <a:rPr lang="tr-TR" sz="2400" dirty="0" smtClean="0">
                <a:cs typeface="Times New Roman" pitchFamily="18" charset="0"/>
              </a:rPr>
              <a:t> of </a:t>
            </a:r>
            <a:r>
              <a:rPr lang="tr-TR" sz="2400" dirty="0" err="1" smtClean="0">
                <a:cs typeface="Times New Roman" pitchFamily="18" charset="0"/>
              </a:rPr>
              <a:t>independent</a:t>
            </a:r>
            <a:r>
              <a:rPr lang="tr-TR" sz="2400" dirty="0" smtClean="0">
                <a:cs typeface="Times New Roman" pitchFamily="18" charset="0"/>
              </a:rPr>
              <a:t> </a:t>
            </a:r>
            <a:r>
              <a:rPr lang="tr-TR" sz="2400" dirty="0" err="1" smtClean="0">
                <a:cs typeface="Times New Roman" pitchFamily="18" charset="0"/>
              </a:rPr>
              <a:t>migration</a:t>
            </a:r>
            <a:r>
              <a:rPr lang="tr-TR" sz="2400" dirty="0" smtClean="0">
                <a:cs typeface="Times New Roman" pitchFamily="18" charset="0"/>
              </a:rPr>
              <a:t> of </a:t>
            </a:r>
            <a:endParaRPr lang="tr-TR" sz="2400" dirty="0" smtClean="0">
              <a:cs typeface="Times New Roman" pitchFamily="18" charset="0"/>
            </a:endParaRPr>
          </a:p>
          <a:p>
            <a:pPr algn="just">
              <a:buNone/>
            </a:pPr>
            <a:r>
              <a:rPr lang="tr-TR" sz="2400" dirty="0" err="1" smtClean="0">
                <a:cs typeface="Times New Roman" pitchFamily="18" charset="0"/>
              </a:rPr>
              <a:t>ions</a:t>
            </a:r>
            <a:r>
              <a:rPr lang="tr-TR" sz="2400" dirty="0" smtClean="0">
                <a:cs typeface="Times New Roman" pitchFamily="18" charset="0"/>
              </a:rPr>
              <a:t>. Since </a:t>
            </a:r>
            <a:r>
              <a:rPr lang="tr-TR" sz="2400" dirty="0" err="1" smtClean="0">
                <a:cs typeface="Times New Roman" pitchFamily="18" charset="0"/>
              </a:rPr>
              <a:t>the</a:t>
            </a:r>
            <a:r>
              <a:rPr lang="tr-TR" sz="2400" dirty="0" smtClean="0">
                <a:cs typeface="Times New Roman" pitchFamily="18" charset="0"/>
              </a:rPr>
              <a:t> </a:t>
            </a:r>
            <a:r>
              <a:rPr lang="tr-TR" sz="2400" dirty="0" smtClean="0">
                <a:cs typeface="Times New Roman" pitchFamily="18" charset="0"/>
                <a:sym typeface="Symbol"/>
              </a:rPr>
              <a:t></a:t>
            </a:r>
            <a:r>
              <a:rPr lang="tr-TR" sz="2400" dirty="0" smtClean="0">
                <a:cs typeface="Times New Roman" pitchFamily="18" charset="0"/>
              </a:rPr>
              <a:t>o </a:t>
            </a:r>
            <a:r>
              <a:rPr lang="tr-TR" sz="2400" dirty="0" err="1" smtClean="0">
                <a:cs typeface="Times New Roman" pitchFamily="18" charset="0"/>
              </a:rPr>
              <a:t>values</a:t>
            </a:r>
            <a:r>
              <a:rPr lang="tr-TR" sz="2400" dirty="0" smtClean="0">
                <a:cs typeface="Times New Roman" pitchFamily="18" charset="0"/>
              </a:rPr>
              <a:t> </a:t>
            </a:r>
            <a:r>
              <a:rPr lang="tr-TR" sz="2400" dirty="0" err="1" smtClean="0">
                <a:cs typeface="Times New Roman" pitchFamily="18" charset="0"/>
              </a:rPr>
              <a:t>for</a:t>
            </a:r>
            <a:r>
              <a:rPr lang="tr-TR" sz="2400" dirty="0" smtClean="0">
                <a:cs typeface="Times New Roman" pitchFamily="18" charset="0"/>
              </a:rPr>
              <a:t> a </a:t>
            </a:r>
            <a:r>
              <a:rPr lang="tr-TR" sz="2400" dirty="0" err="1" smtClean="0">
                <a:cs typeface="Times New Roman" pitchFamily="18" charset="0"/>
              </a:rPr>
              <a:t>given</a:t>
            </a:r>
            <a:r>
              <a:rPr lang="tr-TR" sz="2400" dirty="0" smtClean="0">
                <a:cs typeface="Times New Roman" pitchFamily="18" charset="0"/>
              </a:rPr>
              <a:t> </a:t>
            </a:r>
            <a:r>
              <a:rPr lang="tr-TR" sz="2400" dirty="0" err="1" smtClean="0">
                <a:cs typeface="Times New Roman" pitchFamily="18" charset="0"/>
              </a:rPr>
              <a:t>ion</a:t>
            </a:r>
            <a:r>
              <a:rPr lang="tr-TR" sz="2400" dirty="0" smtClean="0">
                <a:cs typeface="Times New Roman" pitchFamily="18" charset="0"/>
              </a:rPr>
              <a:t> </a:t>
            </a:r>
            <a:r>
              <a:rPr lang="tr-TR" sz="2400" dirty="0" err="1" smtClean="0">
                <a:cs typeface="Times New Roman" pitchFamily="18" charset="0"/>
              </a:rPr>
              <a:t>depend</a:t>
            </a:r>
            <a:r>
              <a:rPr lang="tr-TR" sz="2400" dirty="0" smtClean="0">
                <a:cs typeface="Times New Roman" pitchFamily="18" charset="0"/>
              </a:rPr>
              <a:t> </a:t>
            </a:r>
            <a:r>
              <a:rPr lang="tr-TR" sz="2400" dirty="0" err="1" smtClean="0">
                <a:cs typeface="Times New Roman" pitchFamily="18" charset="0"/>
              </a:rPr>
              <a:t>only</a:t>
            </a:r>
            <a:r>
              <a:rPr lang="tr-TR" sz="2400" dirty="0" smtClean="0">
                <a:cs typeface="Times New Roman" pitchFamily="18" charset="0"/>
              </a:rPr>
              <a:t> on </a:t>
            </a:r>
            <a:r>
              <a:rPr lang="tr-TR" sz="2400" dirty="0" err="1" smtClean="0">
                <a:cs typeface="Times New Roman" pitchFamily="18" charset="0"/>
              </a:rPr>
              <a:t>the</a:t>
            </a:r>
            <a:r>
              <a:rPr lang="tr-TR" sz="2400" dirty="0" smtClean="0">
                <a:cs typeface="Times New Roman" pitchFamily="18" charset="0"/>
              </a:rPr>
              <a:t> </a:t>
            </a:r>
            <a:r>
              <a:rPr lang="tr-TR" sz="2400" dirty="0" err="1" smtClean="0">
                <a:cs typeface="Times New Roman" pitchFamily="18" charset="0"/>
              </a:rPr>
              <a:t>solvent</a:t>
            </a:r>
            <a:r>
              <a:rPr lang="tr-TR" sz="2400" dirty="0" smtClean="0">
                <a:cs typeface="Times New Roman" pitchFamily="18" charset="0"/>
              </a:rPr>
              <a:t> </a:t>
            </a:r>
            <a:r>
              <a:rPr lang="tr-TR" sz="2400" dirty="0" err="1" smtClean="0">
                <a:cs typeface="Times New Roman" pitchFamily="18" charset="0"/>
              </a:rPr>
              <a:t>and</a:t>
            </a:r>
            <a:r>
              <a:rPr lang="tr-TR" sz="2400" dirty="0" smtClean="0">
                <a:cs typeface="Times New Roman" pitchFamily="18" charset="0"/>
              </a:rPr>
              <a:t> </a:t>
            </a:r>
            <a:r>
              <a:rPr lang="tr-TR" sz="2400" dirty="0" err="1" smtClean="0">
                <a:cs typeface="Times New Roman" pitchFamily="18" charset="0"/>
              </a:rPr>
              <a:t>the</a:t>
            </a:r>
            <a:r>
              <a:rPr lang="tr-TR" sz="2400" dirty="0" smtClean="0">
                <a:cs typeface="Times New Roman" pitchFamily="18" charset="0"/>
              </a:rPr>
              <a:t> </a:t>
            </a:r>
            <a:r>
              <a:rPr lang="tr-TR" sz="2400" dirty="0" err="1" smtClean="0">
                <a:cs typeface="Times New Roman" pitchFamily="18" charset="0"/>
              </a:rPr>
              <a:t>temperature</a:t>
            </a:r>
            <a:r>
              <a:rPr lang="tr-TR" sz="2400" dirty="0" smtClean="0">
                <a:cs typeface="Times New Roman" pitchFamily="18" charset="0"/>
              </a:rPr>
              <a:t>. </a:t>
            </a:r>
          </a:p>
          <a:p>
            <a:endParaRPr lang="tr-TR" sz="2400" dirty="0"/>
          </a:p>
        </p:txBody>
      </p:sp>
      <p:pic>
        <p:nvPicPr>
          <p:cNvPr id="4" name="3 Resim"/>
          <p:cNvPicPr/>
          <p:nvPr/>
        </p:nvPicPr>
        <p:blipFill>
          <a:blip r:embed="rId2" cstate="print">
            <a:duotone>
              <a:prstClr val="black"/>
              <a:srgbClr val="D9C3A5">
                <a:tint val="50000"/>
                <a:satMod val="180000"/>
              </a:srgbClr>
            </a:duotone>
          </a:blip>
          <a:srcRect/>
          <a:stretch>
            <a:fillRect/>
          </a:stretch>
        </p:blipFill>
        <p:spPr bwMode="auto">
          <a:xfrm>
            <a:off x="514542" y="384313"/>
            <a:ext cx="1923858" cy="675861"/>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06055" y="196946"/>
            <a:ext cx="11812859"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lang="tr-TR" altLang="tr-TR" sz="2400" dirty="0" err="1" smtClean="0">
                <a:latin typeface="+mn-lt"/>
              </a:rPr>
              <a:t>Faraday’s</a:t>
            </a:r>
            <a:r>
              <a:rPr lang="tr-TR" altLang="tr-TR" sz="2400" dirty="0" smtClean="0">
                <a:latin typeface="+mn-lt"/>
              </a:rPr>
              <a:t> </a:t>
            </a:r>
            <a:r>
              <a:rPr lang="tr-TR" altLang="tr-TR" sz="2400" dirty="0" err="1">
                <a:latin typeface="+mn-lt"/>
              </a:rPr>
              <a:t>studies</a:t>
            </a:r>
            <a:r>
              <a:rPr lang="tr-TR" altLang="tr-TR" sz="2400" dirty="0">
                <a:latin typeface="+mn-lt"/>
              </a:rPr>
              <a:t> </a:t>
            </a:r>
            <a:r>
              <a:rPr lang="tr-TR" altLang="tr-TR" sz="2400" dirty="0" err="1">
                <a:latin typeface="+mn-lt"/>
              </a:rPr>
              <a:t>revealed</a:t>
            </a:r>
            <a:r>
              <a:rPr lang="tr-TR" altLang="tr-TR" sz="2400" dirty="0">
                <a:latin typeface="+mn-lt"/>
              </a:rPr>
              <a:t> </a:t>
            </a:r>
            <a:r>
              <a:rPr lang="tr-TR" altLang="tr-TR" sz="2400" dirty="0" err="1">
                <a:latin typeface="+mn-lt"/>
              </a:rPr>
              <a:t>the</a:t>
            </a:r>
            <a:r>
              <a:rPr lang="tr-TR" altLang="tr-TR" sz="2400" dirty="0">
                <a:latin typeface="+mn-lt"/>
              </a:rPr>
              <a:t> </a:t>
            </a:r>
            <a:r>
              <a:rPr lang="tr-TR" altLang="tr-TR" sz="2400" dirty="0" err="1">
                <a:latin typeface="+mn-lt"/>
              </a:rPr>
              <a:t>relationship</a:t>
            </a:r>
            <a:r>
              <a:rPr lang="tr-TR" altLang="tr-TR" sz="2400" dirty="0">
                <a:latin typeface="+mn-lt"/>
              </a:rPr>
              <a:t> </a:t>
            </a:r>
            <a:r>
              <a:rPr lang="tr-TR" altLang="tr-TR" sz="2400" dirty="0" err="1">
                <a:latin typeface="+mn-lt"/>
              </a:rPr>
              <a:t>between</a:t>
            </a:r>
            <a:r>
              <a:rPr lang="tr-TR" altLang="tr-TR" sz="2400" dirty="0">
                <a:latin typeface="+mn-lt"/>
              </a:rPr>
              <a:t> </a:t>
            </a:r>
            <a:r>
              <a:rPr lang="tr-TR" altLang="tr-TR" sz="2400" dirty="0" err="1">
                <a:latin typeface="+mn-lt"/>
              </a:rPr>
              <a:t>amounts</a:t>
            </a:r>
            <a:r>
              <a:rPr lang="tr-TR" altLang="tr-TR" sz="2400" dirty="0">
                <a:latin typeface="+mn-lt"/>
              </a:rPr>
              <a:t> of </a:t>
            </a:r>
            <a:r>
              <a:rPr lang="tr-TR" altLang="tr-TR" sz="2400" dirty="0" err="1">
                <a:latin typeface="+mn-lt"/>
              </a:rPr>
              <a:t>electricity</a:t>
            </a:r>
            <a:r>
              <a:rPr lang="tr-TR" altLang="tr-TR" sz="2400" dirty="0">
                <a:latin typeface="+mn-lt"/>
              </a:rPr>
              <a:t> </a:t>
            </a:r>
            <a:r>
              <a:rPr lang="tr-TR" altLang="tr-TR" sz="2400" dirty="0" err="1">
                <a:latin typeface="+mn-lt"/>
              </a:rPr>
              <a:t>transferred</a:t>
            </a:r>
            <a:r>
              <a:rPr lang="tr-TR" altLang="tr-TR" sz="2400" dirty="0">
                <a:latin typeface="+mn-lt"/>
              </a:rPr>
              <a:t> </a:t>
            </a:r>
            <a:r>
              <a:rPr lang="tr-TR" altLang="tr-TR" sz="2400" dirty="0" err="1">
                <a:latin typeface="+mn-lt"/>
              </a:rPr>
              <a:t>through</a:t>
            </a:r>
            <a:r>
              <a:rPr lang="tr-TR" altLang="tr-TR" sz="2400" dirty="0">
                <a:latin typeface="+mn-lt"/>
              </a:rPr>
              <a:t> </a:t>
            </a:r>
            <a:r>
              <a:rPr lang="tr-TR" altLang="tr-TR" sz="2400" dirty="0" err="1">
                <a:latin typeface="+mn-lt"/>
              </a:rPr>
              <a:t>solutions</a:t>
            </a:r>
            <a:r>
              <a:rPr lang="tr-TR" altLang="tr-TR" sz="2400" dirty="0">
                <a:latin typeface="+mn-lt"/>
              </a:rPr>
              <a:t> </a:t>
            </a:r>
            <a:r>
              <a:rPr lang="tr-TR" altLang="tr-TR" sz="2400" dirty="0" err="1">
                <a:latin typeface="+mn-lt"/>
              </a:rPr>
              <a:t>and</a:t>
            </a:r>
            <a:r>
              <a:rPr lang="tr-TR" altLang="tr-TR" sz="2400" dirty="0">
                <a:latin typeface="+mn-lt"/>
              </a:rPr>
              <a:t> </a:t>
            </a:r>
            <a:r>
              <a:rPr lang="tr-TR" altLang="tr-TR" sz="2400" dirty="0" err="1">
                <a:latin typeface="+mn-lt"/>
              </a:rPr>
              <a:t>the</a:t>
            </a:r>
            <a:r>
              <a:rPr lang="tr-TR" altLang="tr-TR" sz="2400" dirty="0">
                <a:latin typeface="+mn-lt"/>
              </a:rPr>
              <a:t> </a:t>
            </a:r>
            <a:r>
              <a:rPr lang="tr-TR" altLang="tr-TR" sz="2400" dirty="0" err="1">
                <a:latin typeface="+mn-lt"/>
              </a:rPr>
              <a:t>amounts</a:t>
            </a:r>
            <a:r>
              <a:rPr lang="tr-TR" altLang="tr-TR" sz="2400" dirty="0">
                <a:latin typeface="+mn-lt"/>
              </a:rPr>
              <a:t> of </a:t>
            </a:r>
            <a:r>
              <a:rPr lang="tr-TR" altLang="tr-TR" sz="2400" dirty="0" err="1">
                <a:latin typeface="+mn-lt"/>
              </a:rPr>
              <a:t>chemical</a:t>
            </a:r>
            <a:r>
              <a:rPr lang="tr-TR" altLang="tr-TR" sz="2400" dirty="0">
                <a:latin typeface="+mn-lt"/>
              </a:rPr>
              <a:t> </a:t>
            </a:r>
            <a:r>
              <a:rPr lang="tr-TR" altLang="tr-TR" sz="2400" dirty="0" err="1">
                <a:latin typeface="+mn-lt"/>
              </a:rPr>
              <a:t>change</a:t>
            </a:r>
            <a:r>
              <a:rPr lang="tr-TR" altLang="tr-TR" sz="2400" dirty="0">
                <a:latin typeface="+mn-lt"/>
              </a:rPr>
              <a:t> </a:t>
            </a:r>
            <a:r>
              <a:rPr lang="tr-TR" altLang="tr-TR" sz="2400" dirty="0" err="1">
                <a:latin typeface="+mn-lt"/>
              </a:rPr>
              <a:t>observed</a:t>
            </a:r>
            <a:r>
              <a:rPr lang="tr-TR" altLang="tr-TR" sz="2400" dirty="0">
                <a:latin typeface="+mn-lt"/>
              </a:rPr>
              <a:t> </a:t>
            </a:r>
            <a:r>
              <a:rPr lang="tr-TR" altLang="tr-TR" sz="2400" dirty="0" err="1">
                <a:latin typeface="+mn-lt"/>
              </a:rPr>
              <a:t>during</a:t>
            </a:r>
            <a:r>
              <a:rPr lang="tr-TR" altLang="tr-TR" sz="2400" dirty="0">
                <a:latin typeface="+mn-lt"/>
              </a:rPr>
              <a:t> </a:t>
            </a:r>
            <a:r>
              <a:rPr lang="tr-TR" altLang="tr-TR" sz="2400" dirty="0" err="1">
                <a:latin typeface="+mn-lt"/>
              </a:rPr>
              <a:t>electrolysis</a:t>
            </a:r>
            <a:r>
              <a:rPr lang="tr-TR" altLang="tr-TR" sz="2400" dirty="0">
                <a:latin typeface="+mn-lt"/>
              </a:rPr>
              <a:t>. </a:t>
            </a:r>
            <a:endParaRPr lang="tr-TR" altLang="tr-TR" sz="2400" dirty="0" smtClean="0">
              <a:latin typeface="+mn-lt"/>
            </a:endParaRPr>
          </a:p>
        </p:txBody>
      </p:sp>
      <p:pic>
        <p:nvPicPr>
          <p:cNvPr id="24579" name="Picture 3"/>
          <p:cNvPicPr>
            <a:picLocks noChangeAspect="1" noChangeArrowheads="1"/>
          </p:cNvPicPr>
          <p:nvPr/>
        </p:nvPicPr>
        <p:blipFill>
          <a:blip r:embed="rId2" cstate="print">
            <a:duotone>
              <a:prstClr val="black"/>
              <a:srgbClr val="D9C3A5">
                <a:tint val="50000"/>
                <a:satMod val="180000"/>
              </a:srgbClr>
            </a:duotone>
          </a:blip>
          <a:srcRect/>
          <a:stretch>
            <a:fillRect/>
          </a:stretch>
        </p:blipFill>
        <p:spPr bwMode="auto">
          <a:xfrm>
            <a:off x="302728" y="3578087"/>
            <a:ext cx="6200711" cy="3279913"/>
          </a:xfrm>
          <a:prstGeom prst="rect">
            <a:avLst/>
          </a:prstGeom>
          <a:noFill/>
          <a:ln w="9525">
            <a:noFill/>
            <a:miter lim="800000"/>
            <a:headEnd/>
            <a:tailEnd/>
          </a:ln>
        </p:spPr>
      </p:pic>
      <p:sp>
        <p:nvSpPr>
          <p:cNvPr id="10" name="Rectangle 2"/>
          <p:cNvSpPr>
            <a:spLocks noChangeArrowheads="1"/>
          </p:cNvSpPr>
          <p:nvPr/>
        </p:nvSpPr>
        <p:spPr bwMode="auto">
          <a:xfrm>
            <a:off x="6493565" y="4014435"/>
            <a:ext cx="5459896" cy="120032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just"/>
            <a:r>
              <a:rPr lang="tr-TR" altLang="tr-TR" sz="2400" dirty="0" err="1" smtClean="0"/>
              <a:t>These</a:t>
            </a:r>
            <a:r>
              <a:rPr lang="tr-TR" altLang="tr-TR" sz="2400" dirty="0" smtClean="0"/>
              <a:t> </a:t>
            </a:r>
            <a:r>
              <a:rPr lang="tr-TR" altLang="tr-TR" sz="2400" dirty="0" err="1" smtClean="0"/>
              <a:t>two</a:t>
            </a:r>
            <a:r>
              <a:rPr lang="tr-TR" altLang="tr-TR" sz="2400" dirty="0" smtClean="0"/>
              <a:t> </a:t>
            </a:r>
            <a:r>
              <a:rPr lang="tr-TR" altLang="tr-TR" sz="2400" dirty="0" err="1" smtClean="0"/>
              <a:t>laws</a:t>
            </a:r>
            <a:r>
              <a:rPr lang="tr-TR" altLang="tr-TR" sz="2400" dirty="0" smtClean="0"/>
              <a:t> can be </a:t>
            </a:r>
            <a:r>
              <a:rPr lang="tr-TR" altLang="tr-TR" sz="2400" dirty="0" err="1" smtClean="0"/>
              <a:t>expressed</a:t>
            </a:r>
            <a:r>
              <a:rPr lang="tr-TR" altLang="tr-TR" sz="2400" dirty="0" smtClean="0"/>
              <a:t> </a:t>
            </a:r>
            <a:r>
              <a:rPr lang="tr-TR" altLang="tr-TR" sz="2400" dirty="0" err="1" smtClean="0"/>
              <a:t>more</a:t>
            </a:r>
            <a:r>
              <a:rPr lang="tr-TR" altLang="tr-TR" sz="2400" dirty="0" smtClean="0"/>
              <a:t> </a:t>
            </a:r>
            <a:r>
              <a:rPr lang="tr-TR" altLang="tr-TR" sz="2400" dirty="0" err="1" smtClean="0"/>
              <a:t>concisely</a:t>
            </a:r>
            <a:r>
              <a:rPr lang="tr-TR" altLang="tr-TR" sz="2400" dirty="0" smtClean="0"/>
              <a:t> </a:t>
            </a:r>
            <a:r>
              <a:rPr lang="tr-TR" altLang="tr-TR" sz="2400" dirty="0" err="1" smtClean="0"/>
              <a:t>by</a:t>
            </a:r>
            <a:r>
              <a:rPr lang="tr-TR" altLang="tr-TR" sz="2400" dirty="0" smtClean="0"/>
              <a:t> </a:t>
            </a:r>
            <a:r>
              <a:rPr lang="tr-TR" altLang="tr-TR" sz="2400" dirty="0" err="1" smtClean="0"/>
              <a:t>the</a:t>
            </a:r>
            <a:r>
              <a:rPr lang="tr-TR" altLang="tr-TR" sz="2400" dirty="0" smtClean="0"/>
              <a:t> </a:t>
            </a:r>
            <a:r>
              <a:rPr lang="tr-TR" altLang="tr-TR" sz="2400" dirty="0" err="1" smtClean="0"/>
              <a:t>following</a:t>
            </a:r>
            <a:r>
              <a:rPr lang="tr-TR" altLang="tr-TR" sz="2400" dirty="0" smtClean="0"/>
              <a:t> </a:t>
            </a:r>
            <a:r>
              <a:rPr lang="tr-TR" altLang="tr-TR" sz="2400" dirty="0" err="1" smtClean="0"/>
              <a:t>equation</a:t>
            </a:r>
            <a:endParaRPr lang="tr-TR" altLang="tr-TR" sz="2400" dirty="0"/>
          </a:p>
        </p:txBody>
      </p:sp>
      <p:sp>
        <p:nvSpPr>
          <p:cNvPr id="11" name="Rectangle 3"/>
          <p:cNvSpPr>
            <a:spLocks noChangeArrowheads="1"/>
          </p:cNvSpPr>
          <p:nvPr/>
        </p:nvSpPr>
        <p:spPr bwMode="auto">
          <a:xfrm>
            <a:off x="198783" y="1139394"/>
            <a:ext cx="11647961" cy="23083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spcBef>
                <a:spcPct val="0"/>
              </a:spcBef>
              <a:spcAft>
                <a:spcPct val="0"/>
              </a:spcAft>
            </a:pPr>
            <a:r>
              <a:rPr lang="tr-TR" altLang="tr-TR" sz="2400" dirty="0" err="1" smtClean="0"/>
              <a:t>The</a:t>
            </a:r>
            <a:r>
              <a:rPr lang="tr-TR" altLang="tr-TR" sz="2400" dirty="0" smtClean="0"/>
              <a:t> </a:t>
            </a:r>
            <a:r>
              <a:rPr lang="tr-TR" altLang="tr-TR" sz="2400" dirty="0" err="1"/>
              <a:t>amount</a:t>
            </a:r>
            <a:r>
              <a:rPr lang="tr-TR" altLang="tr-TR" sz="2400" dirty="0"/>
              <a:t> of </a:t>
            </a:r>
            <a:r>
              <a:rPr lang="tr-TR" altLang="tr-TR" sz="2400" dirty="0" err="1"/>
              <a:t>substance</a:t>
            </a:r>
            <a:r>
              <a:rPr lang="tr-TR" altLang="tr-TR" sz="2400" dirty="0"/>
              <a:t> </a:t>
            </a:r>
            <a:r>
              <a:rPr lang="tr-TR" altLang="tr-TR" sz="2400" dirty="0" err="1"/>
              <a:t>formed</a:t>
            </a:r>
            <a:r>
              <a:rPr lang="tr-TR" altLang="tr-TR" sz="2400" dirty="0"/>
              <a:t> </a:t>
            </a:r>
            <a:r>
              <a:rPr lang="tr-TR" altLang="tr-TR" sz="2400" dirty="0" err="1"/>
              <a:t>or</a:t>
            </a:r>
            <a:r>
              <a:rPr lang="tr-TR" altLang="tr-TR" sz="2400" dirty="0"/>
              <a:t> </a:t>
            </a:r>
            <a:r>
              <a:rPr lang="tr-TR" altLang="tr-TR" sz="2400" dirty="0" err="1"/>
              <a:t>consumed</a:t>
            </a:r>
            <a:r>
              <a:rPr lang="tr-TR" altLang="tr-TR" sz="2400" dirty="0"/>
              <a:t> </a:t>
            </a:r>
            <a:r>
              <a:rPr lang="tr-TR" altLang="tr-TR" sz="2400" dirty="0" err="1"/>
              <a:t>during</a:t>
            </a:r>
            <a:r>
              <a:rPr lang="tr-TR" altLang="tr-TR" sz="2400" dirty="0"/>
              <a:t> </a:t>
            </a:r>
            <a:r>
              <a:rPr lang="tr-TR" altLang="tr-TR" sz="2400" dirty="0" err="1"/>
              <a:t>electrolysis</a:t>
            </a:r>
            <a:r>
              <a:rPr lang="tr-TR" altLang="tr-TR" sz="2400" dirty="0"/>
              <a:t> is </a:t>
            </a:r>
            <a:r>
              <a:rPr lang="tr-TR" altLang="tr-TR" sz="2400" dirty="0" err="1"/>
              <a:t>proportional</a:t>
            </a:r>
            <a:r>
              <a:rPr lang="tr-TR" altLang="tr-TR" sz="2400" dirty="0"/>
              <a:t> </a:t>
            </a:r>
            <a:r>
              <a:rPr lang="tr-TR" altLang="tr-TR" sz="2400" dirty="0" err="1"/>
              <a:t>to</a:t>
            </a:r>
            <a:r>
              <a:rPr lang="tr-TR" altLang="tr-TR" sz="2400" dirty="0"/>
              <a:t> </a:t>
            </a:r>
            <a:r>
              <a:rPr lang="tr-TR" altLang="tr-TR" sz="2400" dirty="0" err="1"/>
              <a:t>the</a:t>
            </a:r>
            <a:r>
              <a:rPr lang="tr-TR" altLang="tr-TR" sz="2400" dirty="0"/>
              <a:t> </a:t>
            </a:r>
            <a:r>
              <a:rPr lang="tr-TR" altLang="tr-TR" sz="2400" dirty="0" err="1"/>
              <a:t>amount</a:t>
            </a:r>
            <a:r>
              <a:rPr lang="tr-TR" altLang="tr-TR" sz="2400" dirty="0"/>
              <a:t> of </a:t>
            </a:r>
            <a:r>
              <a:rPr lang="tr-TR" altLang="tr-TR" sz="2400" dirty="0" err="1"/>
              <a:t>electric</a:t>
            </a:r>
            <a:r>
              <a:rPr lang="tr-TR" altLang="tr-TR" sz="2400" dirty="0"/>
              <a:t> </a:t>
            </a:r>
            <a:r>
              <a:rPr lang="tr-TR" altLang="tr-TR" sz="2400" dirty="0" err="1"/>
              <a:t>charge</a:t>
            </a:r>
            <a:r>
              <a:rPr lang="tr-TR" altLang="tr-TR" sz="2400" dirty="0"/>
              <a:t> </a:t>
            </a:r>
            <a:r>
              <a:rPr lang="tr-TR" altLang="tr-TR" sz="2400" dirty="0" err="1"/>
              <a:t>passed</a:t>
            </a:r>
            <a:r>
              <a:rPr lang="tr-TR" altLang="tr-TR" sz="2400" dirty="0"/>
              <a:t> </a:t>
            </a:r>
            <a:r>
              <a:rPr lang="tr-TR" altLang="tr-TR" sz="2400" dirty="0" err="1"/>
              <a:t>through</a:t>
            </a:r>
            <a:r>
              <a:rPr lang="tr-TR" altLang="tr-TR" sz="2400" dirty="0"/>
              <a:t> </a:t>
            </a:r>
            <a:r>
              <a:rPr lang="tr-TR" altLang="tr-TR" sz="2400" dirty="0" err="1"/>
              <a:t>the</a:t>
            </a:r>
            <a:r>
              <a:rPr lang="tr-TR" altLang="tr-TR" sz="2400" dirty="0"/>
              <a:t> </a:t>
            </a:r>
            <a:r>
              <a:rPr lang="tr-TR" altLang="tr-TR" sz="2400" dirty="0" err="1"/>
              <a:t>electrolyte</a:t>
            </a:r>
            <a:r>
              <a:rPr lang="tr-TR" altLang="tr-TR" sz="2400" dirty="0"/>
              <a:t>.  </a:t>
            </a:r>
          </a:p>
          <a:p>
            <a:pPr lvl="0" algn="just" eaLnBrk="0" fontAlgn="base" hangingPunct="0">
              <a:spcBef>
                <a:spcPct val="0"/>
              </a:spcBef>
              <a:spcAft>
                <a:spcPct val="0"/>
              </a:spcAft>
            </a:pPr>
            <a:endParaRPr lang="tr-TR" altLang="tr-TR" sz="2400" dirty="0" smtClean="0"/>
          </a:p>
          <a:p>
            <a:pPr lvl="0" algn="just" eaLnBrk="0" fontAlgn="base" hangingPunct="0">
              <a:spcBef>
                <a:spcPct val="0"/>
              </a:spcBef>
              <a:spcAft>
                <a:spcPct val="0"/>
              </a:spcAft>
            </a:pPr>
            <a:r>
              <a:rPr lang="tr-TR" altLang="tr-TR" sz="2400" dirty="0" err="1" smtClean="0"/>
              <a:t>When</a:t>
            </a:r>
            <a:r>
              <a:rPr lang="tr-TR" altLang="tr-TR" sz="2400" dirty="0" smtClean="0"/>
              <a:t> </a:t>
            </a:r>
            <a:r>
              <a:rPr lang="tr-TR" altLang="tr-TR" sz="2400" dirty="0" err="1"/>
              <a:t>equal</a:t>
            </a:r>
            <a:r>
              <a:rPr lang="tr-TR" altLang="tr-TR" sz="2400" dirty="0"/>
              <a:t> </a:t>
            </a:r>
            <a:r>
              <a:rPr lang="tr-TR" altLang="tr-TR" sz="2400" dirty="0" err="1"/>
              <a:t>amounts</a:t>
            </a:r>
            <a:r>
              <a:rPr lang="tr-TR" altLang="tr-TR" sz="2400" dirty="0"/>
              <a:t> of </a:t>
            </a:r>
            <a:r>
              <a:rPr lang="tr-TR" altLang="tr-TR" sz="2400" dirty="0" err="1"/>
              <a:t>electric</a:t>
            </a:r>
            <a:r>
              <a:rPr lang="tr-TR" altLang="tr-TR" sz="2400" dirty="0"/>
              <a:t> </a:t>
            </a:r>
            <a:r>
              <a:rPr lang="tr-TR" altLang="tr-TR" sz="2400" dirty="0" err="1"/>
              <a:t>charge</a:t>
            </a:r>
            <a:r>
              <a:rPr lang="tr-TR" altLang="tr-TR" sz="2400" dirty="0"/>
              <a:t> </a:t>
            </a:r>
            <a:r>
              <a:rPr lang="tr-TR" altLang="tr-TR" sz="2400" dirty="0" err="1"/>
              <a:t>are</a:t>
            </a:r>
            <a:r>
              <a:rPr lang="tr-TR" altLang="tr-TR" sz="2400" dirty="0"/>
              <a:t> </a:t>
            </a:r>
            <a:r>
              <a:rPr lang="tr-TR" altLang="tr-TR" sz="2400" dirty="0" err="1"/>
              <a:t>passed</a:t>
            </a:r>
            <a:r>
              <a:rPr lang="tr-TR" altLang="tr-TR" sz="2400" dirty="0"/>
              <a:t> </a:t>
            </a:r>
            <a:r>
              <a:rPr lang="tr-TR" altLang="tr-TR" sz="2400" dirty="0" err="1"/>
              <a:t>through</a:t>
            </a:r>
            <a:r>
              <a:rPr lang="tr-TR" altLang="tr-TR" sz="2400" dirty="0"/>
              <a:t> </a:t>
            </a:r>
            <a:r>
              <a:rPr lang="tr-TR" altLang="tr-TR" sz="2400" dirty="0" err="1"/>
              <a:t>electrolytes</a:t>
            </a:r>
            <a:r>
              <a:rPr lang="tr-TR" altLang="tr-TR" sz="2400" dirty="0"/>
              <a:t> </a:t>
            </a:r>
            <a:r>
              <a:rPr lang="tr-TR" altLang="tr-TR" sz="2400" dirty="0" err="1"/>
              <a:t>the</a:t>
            </a:r>
            <a:r>
              <a:rPr lang="tr-TR" altLang="tr-TR" sz="2400" dirty="0"/>
              <a:t> </a:t>
            </a:r>
            <a:r>
              <a:rPr lang="tr-TR" altLang="tr-TR" sz="2400" dirty="0" err="1"/>
              <a:t>amounts</a:t>
            </a:r>
            <a:r>
              <a:rPr lang="tr-TR" altLang="tr-TR" sz="2400" dirty="0"/>
              <a:t> of </a:t>
            </a:r>
            <a:r>
              <a:rPr lang="tr-TR" altLang="tr-TR" sz="2400" dirty="0" err="1"/>
              <a:t>different</a:t>
            </a:r>
            <a:r>
              <a:rPr lang="tr-TR" altLang="tr-TR" sz="2400" dirty="0"/>
              <a:t> </a:t>
            </a:r>
            <a:r>
              <a:rPr lang="tr-TR" altLang="tr-TR" sz="2400" dirty="0" err="1"/>
              <a:t>substances</a:t>
            </a:r>
            <a:r>
              <a:rPr lang="tr-TR" altLang="tr-TR" sz="2400" dirty="0"/>
              <a:t> </a:t>
            </a:r>
            <a:r>
              <a:rPr lang="tr-TR" altLang="tr-TR" sz="2400" dirty="0" err="1"/>
              <a:t>formed</a:t>
            </a:r>
            <a:r>
              <a:rPr lang="tr-TR" altLang="tr-TR" sz="2400" dirty="0"/>
              <a:t> </a:t>
            </a:r>
            <a:r>
              <a:rPr lang="tr-TR" altLang="tr-TR" sz="2400" dirty="0" err="1"/>
              <a:t>or</a:t>
            </a:r>
            <a:r>
              <a:rPr lang="tr-TR" altLang="tr-TR" sz="2400" dirty="0"/>
              <a:t> </a:t>
            </a:r>
            <a:r>
              <a:rPr lang="tr-TR" altLang="tr-TR" sz="2400" dirty="0" err="1"/>
              <a:t>consumed</a:t>
            </a:r>
            <a:r>
              <a:rPr lang="tr-TR" altLang="tr-TR" sz="2400" dirty="0"/>
              <a:t> on </a:t>
            </a:r>
            <a:r>
              <a:rPr lang="tr-TR" altLang="tr-TR" sz="2400" dirty="0" err="1"/>
              <a:t>the</a:t>
            </a:r>
            <a:r>
              <a:rPr lang="tr-TR" altLang="tr-TR" sz="2400" dirty="0"/>
              <a:t> </a:t>
            </a:r>
            <a:r>
              <a:rPr lang="tr-TR" altLang="tr-TR" sz="2400" dirty="0" err="1"/>
              <a:t>electrode</a:t>
            </a:r>
            <a:r>
              <a:rPr lang="tr-TR" altLang="tr-TR" sz="2400" dirty="0"/>
              <a:t> </a:t>
            </a:r>
            <a:r>
              <a:rPr lang="tr-TR" altLang="tr-TR" sz="2400" dirty="0" err="1"/>
              <a:t>are</a:t>
            </a:r>
            <a:r>
              <a:rPr lang="tr-TR" altLang="tr-TR" sz="2400" dirty="0"/>
              <a:t> </a:t>
            </a:r>
            <a:r>
              <a:rPr lang="tr-TR" altLang="tr-TR" sz="2400" dirty="0" err="1"/>
              <a:t>proportional</a:t>
            </a:r>
            <a:r>
              <a:rPr lang="tr-TR" altLang="tr-TR" sz="2400" dirty="0"/>
              <a:t> </a:t>
            </a:r>
            <a:r>
              <a:rPr lang="tr-TR" altLang="tr-TR" sz="2400" dirty="0" err="1"/>
              <a:t>to</a:t>
            </a:r>
            <a:r>
              <a:rPr lang="tr-TR" altLang="tr-TR" sz="2400" dirty="0"/>
              <a:t> </a:t>
            </a:r>
            <a:r>
              <a:rPr lang="tr-TR" altLang="tr-TR" sz="2400" dirty="0" err="1"/>
              <a:t>their</a:t>
            </a:r>
            <a:r>
              <a:rPr lang="tr-TR" altLang="tr-TR" sz="2400" dirty="0"/>
              <a:t> </a:t>
            </a:r>
            <a:r>
              <a:rPr lang="tr-TR" altLang="tr-TR" sz="2400" dirty="0" err="1"/>
              <a:t>equivalent</a:t>
            </a:r>
            <a:r>
              <a:rPr lang="tr-TR" altLang="tr-TR" sz="2400" dirty="0"/>
              <a:t> </a:t>
            </a:r>
            <a:r>
              <a:rPr lang="tr-TR" altLang="tr-TR" sz="2400" dirty="0" err="1"/>
              <a:t>weights</a:t>
            </a:r>
            <a:r>
              <a:rPr lang="tr-TR" altLang="tr-TR" sz="2400" dirty="0" smtClean="0"/>
              <a:t>.</a:t>
            </a:r>
            <a:endParaRPr lang="tr-TR" altLang="tr-TR" sz="2400" dirty="0"/>
          </a:p>
        </p:txBody>
      </p:sp>
    </p:spTree>
    <p:extLst>
      <p:ext uri="{BB962C8B-B14F-4D97-AF65-F5344CB8AC3E}">
        <p14:creationId xmlns:p14="http://schemas.microsoft.com/office/powerpoint/2010/main" xmlns="" val="1843493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238540" y="1714623"/>
            <a:ext cx="11683923" cy="15696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lang="tr-TR" altLang="tr-TR" sz="2400" dirty="0"/>
              <a:t>İn </a:t>
            </a:r>
            <a:r>
              <a:rPr lang="tr-TR" altLang="tr-TR" sz="2400" dirty="0" err="1"/>
              <a:t>which</a:t>
            </a:r>
            <a:r>
              <a:rPr lang="tr-TR" altLang="tr-TR" sz="2400" dirty="0"/>
              <a:t> m is </a:t>
            </a:r>
            <a:r>
              <a:rPr lang="tr-TR" altLang="tr-TR" sz="2400" dirty="0" err="1"/>
              <a:t>the</a:t>
            </a:r>
            <a:r>
              <a:rPr lang="tr-TR" altLang="tr-TR" sz="2400" dirty="0"/>
              <a:t> </a:t>
            </a:r>
            <a:r>
              <a:rPr lang="tr-TR" altLang="tr-TR" sz="2400" dirty="0" err="1"/>
              <a:t>mass</a:t>
            </a:r>
            <a:r>
              <a:rPr lang="tr-TR" altLang="tr-TR" sz="2400" dirty="0"/>
              <a:t> of a </a:t>
            </a:r>
            <a:r>
              <a:rPr lang="tr-TR" altLang="tr-TR" sz="2400" dirty="0" err="1"/>
              <a:t>substance</a:t>
            </a:r>
            <a:r>
              <a:rPr lang="tr-TR" altLang="tr-TR" sz="2400" dirty="0"/>
              <a:t> (an element, in </a:t>
            </a:r>
            <a:r>
              <a:rPr lang="tr-TR" altLang="tr-TR" sz="2400" dirty="0" err="1"/>
              <a:t>the</a:t>
            </a:r>
            <a:r>
              <a:rPr lang="tr-TR" altLang="tr-TR" sz="2400" dirty="0"/>
              <a:t> </a:t>
            </a:r>
            <a:r>
              <a:rPr lang="tr-TR" altLang="tr-TR" sz="2400" dirty="0" err="1"/>
              <a:t>simplest</a:t>
            </a:r>
            <a:r>
              <a:rPr lang="tr-TR" altLang="tr-TR" sz="2400" dirty="0"/>
              <a:t> </a:t>
            </a:r>
            <a:r>
              <a:rPr lang="tr-TR" altLang="tr-TR" sz="2400" dirty="0" err="1"/>
              <a:t>cases</a:t>
            </a:r>
            <a:r>
              <a:rPr lang="tr-TR" altLang="tr-TR" sz="2400" dirty="0"/>
              <a:t>) </a:t>
            </a:r>
            <a:r>
              <a:rPr lang="tr-TR" altLang="tr-TR" sz="2400" dirty="0" err="1"/>
              <a:t>deposited</a:t>
            </a:r>
            <a:r>
              <a:rPr lang="tr-TR" altLang="tr-TR" sz="2400" dirty="0"/>
              <a:t> on </a:t>
            </a:r>
            <a:r>
              <a:rPr lang="tr-TR" altLang="tr-TR" sz="2400" dirty="0" err="1"/>
              <a:t>or</a:t>
            </a:r>
            <a:r>
              <a:rPr lang="tr-TR" altLang="tr-TR" sz="2400" dirty="0"/>
              <a:t> </a:t>
            </a:r>
            <a:r>
              <a:rPr lang="tr-TR" altLang="tr-TR" sz="2400" dirty="0" err="1"/>
              <a:t>removed</a:t>
            </a:r>
            <a:r>
              <a:rPr lang="tr-TR" altLang="tr-TR" sz="2400" dirty="0"/>
              <a:t> </a:t>
            </a:r>
            <a:r>
              <a:rPr lang="tr-TR" altLang="tr-TR" sz="2400" dirty="0" err="1"/>
              <a:t>from</a:t>
            </a:r>
            <a:r>
              <a:rPr lang="tr-TR" altLang="tr-TR" sz="2400" dirty="0"/>
              <a:t> an </a:t>
            </a:r>
            <a:r>
              <a:rPr lang="tr-TR" altLang="tr-TR" sz="2400" dirty="0" err="1"/>
              <a:t>electrode</a:t>
            </a:r>
            <a:r>
              <a:rPr lang="tr-TR" altLang="tr-TR" sz="2400" dirty="0"/>
              <a:t>, M is </a:t>
            </a:r>
            <a:r>
              <a:rPr lang="tr-TR" altLang="tr-TR" sz="2400" dirty="0" err="1"/>
              <a:t>the</a:t>
            </a:r>
            <a:r>
              <a:rPr lang="tr-TR" altLang="tr-TR" sz="2400" dirty="0"/>
              <a:t> </a:t>
            </a:r>
            <a:r>
              <a:rPr lang="tr-TR" altLang="tr-TR" sz="2400" dirty="0" err="1"/>
              <a:t>atomic</a:t>
            </a:r>
            <a:r>
              <a:rPr lang="tr-TR" altLang="tr-TR" sz="2400" dirty="0"/>
              <a:t> </a:t>
            </a:r>
            <a:r>
              <a:rPr lang="tr-TR" altLang="tr-TR" sz="2400" dirty="0" err="1"/>
              <a:t>weight</a:t>
            </a:r>
            <a:r>
              <a:rPr lang="tr-TR" altLang="tr-TR" sz="2400" dirty="0"/>
              <a:t> of an element </a:t>
            </a:r>
            <a:r>
              <a:rPr lang="tr-TR" altLang="tr-TR" sz="2400" dirty="0" err="1"/>
              <a:t>and</a:t>
            </a:r>
            <a:r>
              <a:rPr lang="tr-TR" altLang="tr-TR" sz="2400" dirty="0"/>
              <a:t> z is </a:t>
            </a:r>
            <a:r>
              <a:rPr lang="tr-TR" altLang="tr-TR" sz="2400" dirty="0" err="1"/>
              <a:t>the</a:t>
            </a:r>
            <a:r>
              <a:rPr lang="tr-TR" altLang="tr-TR" sz="2400" dirty="0"/>
              <a:t> </a:t>
            </a:r>
            <a:r>
              <a:rPr lang="tr-TR" altLang="tr-TR" sz="2400" dirty="0" err="1"/>
              <a:t>magnitude</a:t>
            </a:r>
            <a:r>
              <a:rPr lang="tr-TR" altLang="tr-TR" sz="2400" dirty="0"/>
              <a:t> of </a:t>
            </a:r>
            <a:r>
              <a:rPr lang="tr-TR" altLang="tr-TR" sz="2400" dirty="0" err="1"/>
              <a:t>the</a:t>
            </a:r>
            <a:r>
              <a:rPr lang="tr-TR" altLang="tr-TR" sz="2400" dirty="0"/>
              <a:t> </a:t>
            </a:r>
            <a:r>
              <a:rPr lang="tr-TR" altLang="tr-TR" sz="2400" dirty="0" err="1"/>
              <a:t>charge</a:t>
            </a:r>
            <a:r>
              <a:rPr lang="tr-TR" altLang="tr-TR" sz="2400" dirty="0"/>
              <a:t> on </a:t>
            </a:r>
            <a:r>
              <a:rPr lang="tr-TR" altLang="tr-TR" sz="2400" dirty="0" err="1"/>
              <a:t>its</a:t>
            </a:r>
            <a:r>
              <a:rPr lang="tr-TR" altLang="tr-TR" sz="2400" dirty="0"/>
              <a:t> </a:t>
            </a:r>
            <a:r>
              <a:rPr lang="tr-TR" altLang="tr-TR" sz="2400" dirty="0" err="1"/>
              <a:t>ions</a:t>
            </a:r>
            <a:r>
              <a:rPr lang="tr-TR" altLang="tr-TR" sz="2400" dirty="0"/>
              <a:t> in </a:t>
            </a:r>
            <a:r>
              <a:rPr lang="tr-TR" altLang="tr-TR" sz="2400" dirty="0" err="1"/>
              <a:t>terms</a:t>
            </a:r>
            <a:r>
              <a:rPr lang="tr-TR" altLang="tr-TR" sz="2400" dirty="0"/>
              <a:t> of </a:t>
            </a:r>
            <a:r>
              <a:rPr lang="tr-TR" altLang="tr-TR" sz="2400" dirty="0" err="1"/>
              <a:t>the</a:t>
            </a:r>
            <a:r>
              <a:rPr lang="tr-TR" altLang="tr-TR" sz="2400" dirty="0"/>
              <a:t> </a:t>
            </a:r>
            <a:r>
              <a:rPr lang="tr-TR" altLang="tr-TR" sz="2400" dirty="0" err="1"/>
              <a:t>electronic</a:t>
            </a:r>
            <a:r>
              <a:rPr lang="tr-TR" altLang="tr-TR" sz="2400" dirty="0"/>
              <a:t> </a:t>
            </a:r>
            <a:r>
              <a:rPr lang="tr-TR" altLang="tr-TR" sz="2400" dirty="0" err="1"/>
              <a:t>charge</a:t>
            </a:r>
            <a:r>
              <a:rPr lang="tr-TR" altLang="tr-TR" sz="2400" dirty="0"/>
              <a:t> as a </a:t>
            </a:r>
            <a:r>
              <a:rPr lang="tr-TR" altLang="tr-TR" sz="2400" dirty="0" err="1"/>
              <a:t>unit</a:t>
            </a:r>
            <a:r>
              <a:rPr lang="tr-TR" altLang="tr-TR" sz="2400" dirty="0"/>
              <a:t>, I is </a:t>
            </a:r>
            <a:r>
              <a:rPr lang="tr-TR" altLang="tr-TR" sz="2400" dirty="0" err="1"/>
              <a:t>the</a:t>
            </a:r>
            <a:r>
              <a:rPr lang="tr-TR" altLang="tr-TR" sz="2400" dirty="0"/>
              <a:t> </a:t>
            </a:r>
            <a:r>
              <a:rPr lang="tr-TR" altLang="tr-TR" sz="2400" dirty="0" err="1"/>
              <a:t>elecric</a:t>
            </a:r>
            <a:r>
              <a:rPr lang="tr-TR" altLang="tr-TR" sz="2400" dirty="0"/>
              <a:t> </a:t>
            </a:r>
            <a:r>
              <a:rPr lang="tr-TR" altLang="tr-TR" sz="2400" dirty="0" err="1"/>
              <a:t>current</a:t>
            </a:r>
            <a:r>
              <a:rPr lang="tr-TR" altLang="tr-TR" sz="2400" dirty="0"/>
              <a:t> in </a:t>
            </a:r>
            <a:r>
              <a:rPr lang="tr-TR" altLang="tr-TR" sz="2400" dirty="0" err="1"/>
              <a:t>ampheres</a:t>
            </a:r>
            <a:r>
              <a:rPr lang="tr-TR" altLang="tr-TR" sz="2400" dirty="0"/>
              <a:t>, t is </a:t>
            </a:r>
            <a:r>
              <a:rPr lang="tr-TR" altLang="tr-TR" sz="2400" dirty="0" err="1"/>
              <a:t>the</a:t>
            </a:r>
            <a:r>
              <a:rPr lang="tr-TR" altLang="tr-TR" sz="2400" dirty="0"/>
              <a:t> time in </a:t>
            </a:r>
            <a:r>
              <a:rPr lang="tr-TR" altLang="tr-TR" sz="2400" dirty="0" err="1"/>
              <a:t>seconds</a:t>
            </a:r>
            <a:r>
              <a:rPr lang="tr-TR" altLang="tr-TR" sz="2400" dirty="0"/>
              <a:t>, </a:t>
            </a:r>
            <a:r>
              <a:rPr lang="tr-TR" altLang="tr-TR" sz="2400" dirty="0" err="1"/>
              <a:t>and</a:t>
            </a:r>
            <a:r>
              <a:rPr lang="tr-TR" altLang="tr-TR" sz="2400" dirty="0"/>
              <a:t> F is a </a:t>
            </a:r>
            <a:r>
              <a:rPr lang="tr-TR" altLang="tr-TR" sz="2400" dirty="0" err="1"/>
              <a:t>constant</a:t>
            </a:r>
            <a:r>
              <a:rPr lang="tr-TR" altLang="tr-TR" sz="2400" dirty="0"/>
              <a:t> </a:t>
            </a:r>
            <a:r>
              <a:rPr lang="tr-TR" altLang="tr-TR" sz="2400" dirty="0" err="1"/>
              <a:t>which</a:t>
            </a:r>
            <a:r>
              <a:rPr lang="tr-TR" altLang="tr-TR" sz="2400" dirty="0"/>
              <a:t> is </a:t>
            </a:r>
            <a:r>
              <a:rPr lang="tr-TR" altLang="tr-TR" sz="2400" dirty="0" err="1"/>
              <a:t>called</a:t>
            </a:r>
            <a:r>
              <a:rPr lang="tr-TR" altLang="tr-TR" sz="2400" dirty="0"/>
              <a:t> </a:t>
            </a:r>
            <a:r>
              <a:rPr lang="tr-TR" altLang="tr-TR" sz="2400" dirty="0" err="1"/>
              <a:t>the</a:t>
            </a:r>
            <a:r>
              <a:rPr lang="tr-TR" altLang="tr-TR" sz="2400" dirty="0"/>
              <a:t> FARADAY. </a:t>
            </a:r>
          </a:p>
        </p:txBody>
      </p:sp>
      <p:sp>
        <p:nvSpPr>
          <p:cNvPr id="5" name="Rectangle 3"/>
          <p:cNvSpPr>
            <a:spLocks noChangeArrowheads="1"/>
          </p:cNvSpPr>
          <p:nvPr/>
        </p:nvSpPr>
        <p:spPr bwMode="auto">
          <a:xfrm>
            <a:off x="185529" y="319121"/>
            <a:ext cx="11568449" cy="120032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spcBef>
                <a:spcPct val="0"/>
              </a:spcBef>
              <a:spcAft>
                <a:spcPct val="0"/>
              </a:spcAft>
            </a:pPr>
            <a:r>
              <a:rPr lang="tr-TR" altLang="tr-TR" sz="2400" dirty="0" err="1" smtClean="0"/>
              <a:t>When</a:t>
            </a:r>
            <a:r>
              <a:rPr lang="tr-TR" altLang="tr-TR" sz="2400" dirty="0" smtClean="0"/>
              <a:t> </a:t>
            </a:r>
            <a:r>
              <a:rPr lang="tr-TR" altLang="tr-TR" sz="2400" dirty="0" err="1"/>
              <a:t>equal</a:t>
            </a:r>
            <a:r>
              <a:rPr lang="tr-TR" altLang="tr-TR" sz="2400" dirty="0"/>
              <a:t> </a:t>
            </a:r>
            <a:r>
              <a:rPr lang="tr-TR" altLang="tr-TR" sz="2400" dirty="0" err="1"/>
              <a:t>amounts</a:t>
            </a:r>
            <a:r>
              <a:rPr lang="tr-TR" altLang="tr-TR" sz="2400" dirty="0"/>
              <a:t> of </a:t>
            </a:r>
            <a:r>
              <a:rPr lang="tr-TR" altLang="tr-TR" sz="2400" dirty="0" err="1"/>
              <a:t>electric</a:t>
            </a:r>
            <a:r>
              <a:rPr lang="tr-TR" altLang="tr-TR" sz="2400" dirty="0"/>
              <a:t> </a:t>
            </a:r>
            <a:r>
              <a:rPr lang="tr-TR" altLang="tr-TR" sz="2400" dirty="0" err="1"/>
              <a:t>charge</a:t>
            </a:r>
            <a:r>
              <a:rPr lang="tr-TR" altLang="tr-TR" sz="2400" dirty="0"/>
              <a:t> </a:t>
            </a:r>
            <a:r>
              <a:rPr lang="tr-TR" altLang="tr-TR" sz="2400" dirty="0" err="1"/>
              <a:t>are</a:t>
            </a:r>
            <a:r>
              <a:rPr lang="tr-TR" altLang="tr-TR" sz="2400" dirty="0"/>
              <a:t> </a:t>
            </a:r>
            <a:r>
              <a:rPr lang="tr-TR" altLang="tr-TR" sz="2400" dirty="0" err="1"/>
              <a:t>passed</a:t>
            </a:r>
            <a:r>
              <a:rPr lang="tr-TR" altLang="tr-TR" sz="2400" dirty="0"/>
              <a:t> </a:t>
            </a:r>
            <a:r>
              <a:rPr lang="tr-TR" altLang="tr-TR" sz="2400" dirty="0" err="1"/>
              <a:t>through</a:t>
            </a:r>
            <a:r>
              <a:rPr lang="tr-TR" altLang="tr-TR" sz="2400" dirty="0"/>
              <a:t> </a:t>
            </a:r>
            <a:r>
              <a:rPr lang="tr-TR" altLang="tr-TR" sz="2400" dirty="0" err="1"/>
              <a:t>electrolytes</a:t>
            </a:r>
            <a:r>
              <a:rPr lang="tr-TR" altLang="tr-TR" sz="2400" dirty="0"/>
              <a:t> </a:t>
            </a:r>
            <a:r>
              <a:rPr lang="tr-TR" altLang="tr-TR" sz="2400" dirty="0" err="1"/>
              <a:t>the</a:t>
            </a:r>
            <a:r>
              <a:rPr lang="tr-TR" altLang="tr-TR" sz="2400" dirty="0"/>
              <a:t> </a:t>
            </a:r>
            <a:r>
              <a:rPr lang="tr-TR" altLang="tr-TR" sz="2400" dirty="0" err="1"/>
              <a:t>amounts</a:t>
            </a:r>
            <a:r>
              <a:rPr lang="tr-TR" altLang="tr-TR" sz="2400" dirty="0"/>
              <a:t> of </a:t>
            </a:r>
            <a:r>
              <a:rPr lang="tr-TR" altLang="tr-TR" sz="2400" dirty="0" err="1"/>
              <a:t>different</a:t>
            </a:r>
            <a:r>
              <a:rPr lang="tr-TR" altLang="tr-TR" sz="2400" dirty="0"/>
              <a:t> </a:t>
            </a:r>
            <a:r>
              <a:rPr lang="tr-TR" altLang="tr-TR" sz="2400" dirty="0" err="1"/>
              <a:t>substances</a:t>
            </a:r>
            <a:r>
              <a:rPr lang="tr-TR" altLang="tr-TR" sz="2400" dirty="0"/>
              <a:t> </a:t>
            </a:r>
            <a:r>
              <a:rPr lang="tr-TR" altLang="tr-TR" sz="2400" dirty="0" err="1"/>
              <a:t>formed</a:t>
            </a:r>
            <a:r>
              <a:rPr lang="tr-TR" altLang="tr-TR" sz="2400" dirty="0"/>
              <a:t> </a:t>
            </a:r>
            <a:r>
              <a:rPr lang="tr-TR" altLang="tr-TR" sz="2400" dirty="0" err="1"/>
              <a:t>or</a:t>
            </a:r>
            <a:r>
              <a:rPr lang="tr-TR" altLang="tr-TR" sz="2400" dirty="0"/>
              <a:t> </a:t>
            </a:r>
            <a:r>
              <a:rPr lang="tr-TR" altLang="tr-TR" sz="2400" dirty="0" err="1"/>
              <a:t>consumed</a:t>
            </a:r>
            <a:r>
              <a:rPr lang="tr-TR" altLang="tr-TR" sz="2400" dirty="0"/>
              <a:t> on </a:t>
            </a:r>
            <a:r>
              <a:rPr lang="tr-TR" altLang="tr-TR" sz="2400" dirty="0" err="1"/>
              <a:t>the</a:t>
            </a:r>
            <a:r>
              <a:rPr lang="tr-TR" altLang="tr-TR" sz="2400" dirty="0"/>
              <a:t> </a:t>
            </a:r>
            <a:r>
              <a:rPr lang="tr-TR" altLang="tr-TR" sz="2400" dirty="0" err="1"/>
              <a:t>electrode</a:t>
            </a:r>
            <a:r>
              <a:rPr lang="tr-TR" altLang="tr-TR" sz="2400" dirty="0"/>
              <a:t> </a:t>
            </a:r>
            <a:r>
              <a:rPr lang="tr-TR" altLang="tr-TR" sz="2400" dirty="0" err="1"/>
              <a:t>are</a:t>
            </a:r>
            <a:r>
              <a:rPr lang="tr-TR" altLang="tr-TR" sz="2400" dirty="0"/>
              <a:t> </a:t>
            </a:r>
            <a:r>
              <a:rPr lang="tr-TR" altLang="tr-TR" sz="2400" dirty="0" err="1"/>
              <a:t>proportional</a:t>
            </a:r>
            <a:r>
              <a:rPr lang="tr-TR" altLang="tr-TR" sz="2400" dirty="0"/>
              <a:t> </a:t>
            </a:r>
            <a:r>
              <a:rPr lang="tr-TR" altLang="tr-TR" sz="2400" dirty="0" err="1"/>
              <a:t>to</a:t>
            </a:r>
            <a:r>
              <a:rPr lang="tr-TR" altLang="tr-TR" sz="2400" dirty="0"/>
              <a:t> </a:t>
            </a:r>
            <a:r>
              <a:rPr lang="tr-TR" altLang="tr-TR" sz="2400" dirty="0" err="1"/>
              <a:t>their</a:t>
            </a:r>
            <a:r>
              <a:rPr lang="tr-TR" altLang="tr-TR" sz="2400" dirty="0"/>
              <a:t> </a:t>
            </a:r>
            <a:r>
              <a:rPr lang="tr-TR" altLang="tr-TR" sz="2400" dirty="0" err="1"/>
              <a:t>equivalent</a:t>
            </a:r>
            <a:r>
              <a:rPr lang="tr-TR" altLang="tr-TR" sz="2400" dirty="0"/>
              <a:t> </a:t>
            </a:r>
            <a:r>
              <a:rPr lang="tr-TR" altLang="tr-TR" sz="2400" dirty="0" err="1"/>
              <a:t>weights</a:t>
            </a:r>
            <a:r>
              <a:rPr lang="tr-TR" altLang="tr-TR" sz="2400" dirty="0" smtClean="0"/>
              <a:t>.</a:t>
            </a:r>
            <a:endParaRPr lang="tr-TR" altLang="tr-TR" sz="2400" dirty="0"/>
          </a:p>
        </p:txBody>
      </p:sp>
      <p:sp>
        <p:nvSpPr>
          <p:cNvPr id="7" name="Rectangle 3"/>
          <p:cNvSpPr>
            <a:spLocks noChangeArrowheads="1"/>
          </p:cNvSpPr>
          <p:nvPr/>
        </p:nvSpPr>
        <p:spPr bwMode="auto">
          <a:xfrm>
            <a:off x="255589" y="3602050"/>
            <a:ext cx="11667195"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spcBef>
                <a:spcPct val="0"/>
              </a:spcBef>
              <a:spcAft>
                <a:spcPct val="0"/>
              </a:spcAft>
            </a:pPr>
            <a:r>
              <a:rPr lang="tr-TR" sz="2400" dirty="0">
                <a:solidFill>
                  <a:srgbClr val="FF0000"/>
                </a:solidFill>
              </a:rPr>
              <a:t>1 FARADAY </a:t>
            </a:r>
            <a:r>
              <a:rPr lang="tr-TR" sz="2400" dirty="0"/>
              <a:t>is </a:t>
            </a:r>
            <a:r>
              <a:rPr lang="tr-TR" sz="2400" dirty="0" err="1"/>
              <a:t>the</a:t>
            </a:r>
            <a:r>
              <a:rPr lang="tr-TR" sz="2400" dirty="0"/>
              <a:t> </a:t>
            </a:r>
            <a:r>
              <a:rPr lang="tr-TR" sz="2400" dirty="0" err="1"/>
              <a:t>amount</a:t>
            </a:r>
            <a:r>
              <a:rPr lang="tr-TR" sz="2400" dirty="0"/>
              <a:t> of </a:t>
            </a:r>
            <a:r>
              <a:rPr lang="tr-TR" sz="2400" dirty="0" err="1"/>
              <a:t>charge</a:t>
            </a:r>
            <a:r>
              <a:rPr lang="tr-TR" sz="2400" dirty="0"/>
              <a:t> </a:t>
            </a:r>
            <a:r>
              <a:rPr lang="tr-TR" sz="2400" dirty="0" err="1"/>
              <a:t>that</a:t>
            </a:r>
            <a:r>
              <a:rPr lang="tr-TR" sz="2400" dirty="0"/>
              <a:t> is </a:t>
            </a:r>
            <a:r>
              <a:rPr lang="tr-TR" sz="2400" dirty="0" err="1"/>
              <a:t>transferred</a:t>
            </a:r>
            <a:r>
              <a:rPr lang="tr-TR" sz="2400" dirty="0"/>
              <a:t> </a:t>
            </a:r>
            <a:r>
              <a:rPr lang="tr-TR" sz="2400" dirty="0" err="1"/>
              <a:t>when</a:t>
            </a:r>
            <a:r>
              <a:rPr lang="tr-TR" sz="2400" dirty="0"/>
              <a:t> 1 </a:t>
            </a:r>
            <a:r>
              <a:rPr lang="tr-TR" sz="2400" dirty="0" err="1"/>
              <a:t>mole</a:t>
            </a:r>
            <a:r>
              <a:rPr lang="tr-TR" sz="2400" dirty="0"/>
              <a:t> of </a:t>
            </a:r>
            <a:r>
              <a:rPr lang="tr-TR" sz="2400" dirty="0" err="1"/>
              <a:t>substance</a:t>
            </a:r>
            <a:r>
              <a:rPr lang="tr-TR" sz="2400" dirty="0"/>
              <a:t>, </a:t>
            </a:r>
            <a:r>
              <a:rPr lang="tr-TR" sz="2400" dirty="0" err="1"/>
              <a:t>containing</a:t>
            </a:r>
            <a:r>
              <a:rPr lang="tr-TR" sz="2400" dirty="0"/>
              <a:t> </a:t>
            </a:r>
            <a:r>
              <a:rPr lang="tr-TR" sz="2400" dirty="0" err="1"/>
              <a:t>Avogadro’s</a:t>
            </a:r>
            <a:r>
              <a:rPr lang="tr-TR" sz="2400" dirty="0"/>
              <a:t> </a:t>
            </a:r>
            <a:r>
              <a:rPr lang="tr-TR" sz="2400" dirty="0" err="1"/>
              <a:t>numbers</a:t>
            </a:r>
            <a:r>
              <a:rPr lang="tr-TR" sz="2400" dirty="0"/>
              <a:t> of </a:t>
            </a:r>
            <a:r>
              <a:rPr lang="tr-TR" sz="2400" dirty="0" err="1"/>
              <a:t>atoms</a:t>
            </a:r>
            <a:r>
              <a:rPr lang="tr-TR" sz="2400" dirty="0"/>
              <a:t>, is </a:t>
            </a:r>
            <a:r>
              <a:rPr lang="tr-TR" sz="2400" dirty="0" err="1"/>
              <a:t>deposited</a:t>
            </a:r>
            <a:r>
              <a:rPr lang="tr-TR" sz="2400" dirty="0"/>
              <a:t> </a:t>
            </a:r>
            <a:r>
              <a:rPr lang="tr-TR" sz="2400" dirty="0" err="1"/>
              <a:t>or</a:t>
            </a:r>
            <a:r>
              <a:rPr lang="tr-TR" sz="2400" dirty="0"/>
              <a:t> </a:t>
            </a:r>
            <a:r>
              <a:rPr lang="tr-TR" sz="2400" dirty="0" err="1"/>
              <a:t>removed</a:t>
            </a:r>
            <a:r>
              <a:rPr lang="tr-TR" sz="2400" dirty="0"/>
              <a:t>. </a:t>
            </a:r>
            <a:endParaRPr lang="tr-TR" altLang="tr-TR" sz="2400" dirty="0"/>
          </a:p>
        </p:txBody>
      </p:sp>
      <p:sp>
        <p:nvSpPr>
          <p:cNvPr id="8" name="Rectangle 3"/>
          <p:cNvSpPr>
            <a:spLocks noChangeArrowheads="1"/>
          </p:cNvSpPr>
          <p:nvPr/>
        </p:nvSpPr>
        <p:spPr bwMode="auto">
          <a:xfrm>
            <a:off x="310026" y="4805622"/>
            <a:ext cx="8403066"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tr-TR" sz="2400" dirty="0">
                <a:solidFill>
                  <a:srgbClr val="FF0000"/>
                </a:solidFill>
              </a:rPr>
              <a:t>F = 1.6021x10</a:t>
            </a:r>
            <a:r>
              <a:rPr lang="tr-TR" sz="2400" baseline="30000" dirty="0">
                <a:solidFill>
                  <a:srgbClr val="FF0000"/>
                </a:solidFill>
              </a:rPr>
              <a:t>-19</a:t>
            </a:r>
            <a:r>
              <a:rPr lang="tr-TR" sz="2400" dirty="0">
                <a:solidFill>
                  <a:srgbClr val="FF0000"/>
                </a:solidFill>
              </a:rPr>
              <a:t> x6.0225x10</a:t>
            </a:r>
            <a:r>
              <a:rPr lang="tr-TR" sz="2400" baseline="30000" dirty="0">
                <a:solidFill>
                  <a:srgbClr val="FF0000"/>
                </a:solidFill>
              </a:rPr>
              <a:t>23</a:t>
            </a:r>
            <a:r>
              <a:rPr lang="tr-TR" sz="2400" dirty="0">
                <a:solidFill>
                  <a:srgbClr val="FF0000"/>
                </a:solidFill>
              </a:rPr>
              <a:t> = 96500 </a:t>
            </a:r>
            <a:r>
              <a:rPr lang="tr-TR" sz="2400" dirty="0" err="1">
                <a:solidFill>
                  <a:srgbClr val="FF0000"/>
                </a:solidFill>
              </a:rPr>
              <a:t>coulomb</a:t>
            </a:r>
            <a:r>
              <a:rPr lang="tr-TR" sz="2400" dirty="0">
                <a:solidFill>
                  <a:srgbClr val="FF0000"/>
                </a:solidFill>
              </a:rPr>
              <a:t>/</a:t>
            </a:r>
            <a:r>
              <a:rPr lang="tr-TR" sz="2400" dirty="0" err="1">
                <a:solidFill>
                  <a:srgbClr val="FF0000"/>
                </a:solidFill>
              </a:rPr>
              <a:t>equivalent</a:t>
            </a:r>
            <a:endParaRPr lang="tr-TR" sz="2400"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791" y="314876"/>
            <a:ext cx="11608905" cy="6284707"/>
          </a:xfrm>
        </p:spPr>
        <p:txBody>
          <a:bodyPr>
            <a:normAutofit fontScale="25000" lnSpcReduction="20000"/>
          </a:bodyPr>
          <a:lstStyle/>
          <a:p>
            <a:pPr algn="just">
              <a:lnSpc>
                <a:spcPct val="170000"/>
              </a:lnSpc>
              <a:buNone/>
            </a:pPr>
            <a:r>
              <a:rPr lang="tr-TR" sz="9600" b="1" dirty="0" smtClean="0">
                <a:solidFill>
                  <a:srgbClr val="FF0000"/>
                </a:solidFill>
                <a:cs typeface="Times New Roman" pitchFamily="18" charset="0"/>
              </a:rPr>
              <a:t>SIGNIFICANCE OF FARADAY’S LAWS</a:t>
            </a:r>
          </a:p>
          <a:p>
            <a:pPr algn="just">
              <a:lnSpc>
                <a:spcPct val="170000"/>
              </a:lnSpc>
            </a:pPr>
            <a:r>
              <a:rPr lang="tr-TR" sz="9600" dirty="0" err="1" smtClean="0">
                <a:cs typeface="Times New Roman" pitchFamily="18" charset="0"/>
              </a:rPr>
              <a:t>Milikan</a:t>
            </a:r>
            <a:r>
              <a:rPr lang="tr-TR" sz="9600" dirty="0" smtClean="0">
                <a:cs typeface="Times New Roman" pitchFamily="18" charset="0"/>
              </a:rPr>
              <a:t> </a:t>
            </a:r>
            <a:r>
              <a:rPr lang="tr-TR" sz="9600" dirty="0" err="1" smtClean="0">
                <a:cs typeface="Times New Roman" pitchFamily="18" charset="0"/>
              </a:rPr>
              <a:t>and</a:t>
            </a:r>
            <a:r>
              <a:rPr lang="tr-TR" sz="9600" dirty="0" smtClean="0">
                <a:cs typeface="Times New Roman" pitchFamily="18" charset="0"/>
              </a:rPr>
              <a:t> </a:t>
            </a:r>
            <a:r>
              <a:rPr lang="tr-TR" sz="9600" dirty="0" err="1" smtClean="0">
                <a:cs typeface="Times New Roman" pitchFamily="18" charset="0"/>
              </a:rPr>
              <a:t>the</a:t>
            </a:r>
            <a:r>
              <a:rPr lang="tr-TR" sz="9600" dirty="0" smtClean="0">
                <a:cs typeface="Times New Roman" pitchFamily="18" charset="0"/>
              </a:rPr>
              <a:t> </a:t>
            </a:r>
            <a:r>
              <a:rPr lang="tr-TR" sz="9600" dirty="0" err="1" smtClean="0">
                <a:cs typeface="Times New Roman" pitchFamily="18" charset="0"/>
              </a:rPr>
              <a:t>others</a:t>
            </a:r>
            <a:r>
              <a:rPr lang="tr-TR" sz="9600" dirty="0" smtClean="0">
                <a:cs typeface="Times New Roman" pitchFamily="18" charset="0"/>
              </a:rPr>
              <a:t> </a:t>
            </a:r>
            <a:r>
              <a:rPr lang="tr-TR" sz="9600" dirty="0" err="1" smtClean="0">
                <a:cs typeface="Times New Roman" pitchFamily="18" charset="0"/>
              </a:rPr>
              <a:t>have</a:t>
            </a:r>
            <a:r>
              <a:rPr lang="tr-TR" sz="9600" dirty="0" smtClean="0">
                <a:cs typeface="Times New Roman" pitchFamily="18" charset="0"/>
              </a:rPr>
              <a:t> </a:t>
            </a:r>
            <a:r>
              <a:rPr lang="tr-TR" sz="9600" dirty="0" err="1" smtClean="0">
                <a:cs typeface="Times New Roman" pitchFamily="18" charset="0"/>
              </a:rPr>
              <a:t>established</a:t>
            </a:r>
            <a:r>
              <a:rPr lang="tr-TR" sz="9600" dirty="0" smtClean="0">
                <a:cs typeface="Times New Roman" pitchFamily="18" charset="0"/>
              </a:rPr>
              <a:t> </a:t>
            </a:r>
            <a:r>
              <a:rPr lang="tr-TR" sz="9600" dirty="0" err="1" smtClean="0">
                <a:cs typeface="Times New Roman" pitchFamily="18" charset="0"/>
              </a:rPr>
              <a:t>that</a:t>
            </a:r>
            <a:r>
              <a:rPr lang="tr-TR" sz="9600" dirty="0" smtClean="0">
                <a:cs typeface="Times New Roman" pitchFamily="18" charset="0"/>
              </a:rPr>
              <a:t> </a:t>
            </a:r>
            <a:r>
              <a:rPr lang="tr-TR" sz="9600" dirty="0" err="1" smtClean="0">
                <a:cs typeface="Times New Roman" pitchFamily="18" charset="0"/>
              </a:rPr>
              <a:t>the</a:t>
            </a:r>
            <a:r>
              <a:rPr lang="tr-TR" sz="9600" dirty="0" smtClean="0">
                <a:cs typeface="Times New Roman" pitchFamily="18" charset="0"/>
              </a:rPr>
              <a:t> </a:t>
            </a:r>
            <a:r>
              <a:rPr lang="tr-TR" sz="9600" dirty="0" err="1" smtClean="0">
                <a:cs typeface="Times New Roman" pitchFamily="18" charset="0"/>
              </a:rPr>
              <a:t>charge</a:t>
            </a:r>
            <a:r>
              <a:rPr lang="tr-TR" sz="9600" dirty="0" smtClean="0">
                <a:cs typeface="Times New Roman" pitchFamily="18" charset="0"/>
              </a:rPr>
              <a:t> on </a:t>
            </a:r>
            <a:r>
              <a:rPr lang="tr-TR" sz="9600" dirty="0" err="1" smtClean="0">
                <a:cs typeface="Times New Roman" pitchFamily="18" charset="0"/>
              </a:rPr>
              <a:t>the</a:t>
            </a:r>
            <a:r>
              <a:rPr lang="tr-TR" sz="9600" dirty="0" smtClean="0">
                <a:cs typeface="Times New Roman" pitchFamily="18" charset="0"/>
              </a:rPr>
              <a:t> </a:t>
            </a:r>
            <a:r>
              <a:rPr lang="tr-TR" sz="9600" dirty="0" err="1" smtClean="0">
                <a:cs typeface="Times New Roman" pitchFamily="18" charset="0"/>
              </a:rPr>
              <a:t>electron</a:t>
            </a:r>
            <a:r>
              <a:rPr lang="tr-TR" sz="9600" dirty="0" smtClean="0">
                <a:cs typeface="Times New Roman" pitchFamily="18" charset="0"/>
              </a:rPr>
              <a:t> is </a:t>
            </a:r>
            <a:r>
              <a:rPr lang="tr-TR" sz="9600" dirty="0" err="1" smtClean="0">
                <a:cs typeface="Times New Roman" pitchFamily="18" charset="0"/>
              </a:rPr>
              <a:t>equal</a:t>
            </a:r>
            <a:r>
              <a:rPr lang="tr-TR" sz="9600" dirty="0" smtClean="0">
                <a:cs typeface="Times New Roman" pitchFamily="18" charset="0"/>
              </a:rPr>
              <a:t> </a:t>
            </a:r>
            <a:r>
              <a:rPr lang="tr-TR" sz="9600" dirty="0" err="1" smtClean="0">
                <a:cs typeface="Times New Roman" pitchFamily="18" charset="0"/>
              </a:rPr>
              <a:t>to</a:t>
            </a:r>
            <a:r>
              <a:rPr lang="tr-TR" sz="9600" dirty="0" smtClean="0">
                <a:cs typeface="Times New Roman" pitchFamily="18" charset="0"/>
              </a:rPr>
              <a:t> 1.602x10</a:t>
            </a:r>
            <a:r>
              <a:rPr lang="tr-TR" sz="9600" baseline="30000" dirty="0" smtClean="0">
                <a:cs typeface="Times New Roman" pitchFamily="18" charset="0"/>
              </a:rPr>
              <a:t>-19</a:t>
            </a:r>
            <a:r>
              <a:rPr lang="tr-TR" sz="9600" dirty="0" smtClean="0">
                <a:cs typeface="Times New Roman" pitchFamily="18" charset="0"/>
              </a:rPr>
              <a:t> </a:t>
            </a:r>
            <a:r>
              <a:rPr lang="tr-TR" sz="9600" dirty="0" err="1" smtClean="0">
                <a:cs typeface="Times New Roman" pitchFamily="18" charset="0"/>
              </a:rPr>
              <a:t>coulomb</a:t>
            </a:r>
            <a:r>
              <a:rPr lang="tr-TR" sz="9600" dirty="0" smtClean="0">
                <a:cs typeface="Times New Roman" pitchFamily="18" charset="0"/>
              </a:rPr>
              <a:t> of </a:t>
            </a:r>
            <a:r>
              <a:rPr lang="tr-TR" sz="9600" dirty="0" err="1" smtClean="0">
                <a:cs typeface="Times New Roman" pitchFamily="18" charset="0"/>
              </a:rPr>
              <a:t>electricity</a:t>
            </a:r>
            <a:r>
              <a:rPr lang="tr-TR" sz="9600" dirty="0" smtClean="0">
                <a:cs typeface="Times New Roman" pitchFamily="18" charset="0"/>
              </a:rPr>
              <a:t>. </a:t>
            </a:r>
            <a:r>
              <a:rPr lang="tr-TR" sz="9600" dirty="0" err="1" smtClean="0">
                <a:cs typeface="Times New Roman" pitchFamily="18" charset="0"/>
              </a:rPr>
              <a:t>Consequently</a:t>
            </a:r>
            <a:r>
              <a:rPr lang="tr-TR" sz="9600" dirty="0" smtClean="0">
                <a:cs typeface="Times New Roman" pitchFamily="18" charset="0"/>
              </a:rPr>
              <a:t> </a:t>
            </a:r>
            <a:r>
              <a:rPr lang="tr-TR" sz="9600" dirty="0" err="1" smtClean="0">
                <a:cs typeface="Times New Roman" pitchFamily="18" charset="0"/>
              </a:rPr>
              <a:t>the</a:t>
            </a:r>
            <a:r>
              <a:rPr lang="tr-TR" sz="9600" dirty="0" smtClean="0">
                <a:cs typeface="Times New Roman" pitchFamily="18" charset="0"/>
              </a:rPr>
              <a:t> </a:t>
            </a:r>
            <a:r>
              <a:rPr lang="tr-TR" sz="9600" dirty="0" err="1" smtClean="0">
                <a:cs typeface="Times New Roman" pitchFamily="18" charset="0"/>
              </a:rPr>
              <a:t>number</a:t>
            </a:r>
            <a:r>
              <a:rPr lang="tr-TR" sz="9600" dirty="0" smtClean="0">
                <a:cs typeface="Times New Roman" pitchFamily="18" charset="0"/>
              </a:rPr>
              <a:t> of </a:t>
            </a:r>
            <a:r>
              <a:rPr lang="tr-TR" sz="9600" dirty="0" err="1" smtClean="0">
                <a:cs typeface="Times New Roman" pitchFamily="18" charset="0"/>
              </a:rPr>
              <a:t>electrons</a:t>
            </a:r>
            <a:r>
              <a:rPr lang="tr-TR" sz="9600" dirty="0" smtClean="0">
                <a:cs typeface="Times New Roman" pitchFamily="18" charset="0"/>
              </a:rPr>
              <a:t> in </a:t>
            </a:r>
            <a:r>
              <a:rPr lang="tr-TR" sz="9600" dirty="0" err="1" smtClean="0">
                <a:cs typeface="Times New Roman" pitchFamily="18" charset="0"/>
              </a:rPr>
              <a:t>Faraday</a:t>
            </a:r>
            <a:r>
              <a:rPr lang="tr-TR" sz="9600" dirty="0" smtClean="0">
                <a:cs typeface="Times New Roman" pitchFamily="18" charset="0"/>
              </a:rPr>
              <a:t> is </a:t>
            </a:r>
          </a:p>
          <a:p>
            <a:pPr algn="just">
              <a:lnSpc>
                <a:spcPct val="170000"/>
              </a:lnSpc>
            </a:pPr>
            <a:r>
              <a:rPr lang="tr-TR" sz="9600" dirty="0" smtClean="0">
                <a:cs typeface="Times New Roman" pitchFamily="18" charset="0"/>
              </a:rPr>
              <a:t>96,496 / 1.602x10</a:t>
            </a:r>
            <a:r>
              <a:rPr lang="tr-TR" sz="9600" baseline="30000" dirty="0" smtClean="0">
                <a:cs typeface="Times New Roman" pitchFamily="18" charset="0"/>
              </a:rPr>
              <a:t>-19</a:t>
            </a:r>
            <a:r>
              <a:rPr lang="tr-TR" sz="9600" dirty="0" smtClean="0">
                <a:cs typeface="Times New Roman" pitchFamily="18" charset="0"/>
              </a:rPr>
              <a:t> = 6.023x10</a:t>
            </a:r>
            <a:r>
              <a:rPr lang="tr-TR" sz="9600" baseline="30000" dirty="0" smtClean="0">
                <a:cs typeface="Times New Roman" pitchFamily="18" charset="0"/>
              </a:rPr>
              <a:t>23</a:t>
            </a:r>
            <a:r>
              <a:rPr lang="tr-TR" sz="9600" dirty="0" smtClean="0">
                <a:cs typeface="Times New Roman" pitchFamily="18" charset="0"/>
              </a:rPr>
              <a:t> </a:t>
            </a:r>
            <a:r>
              <a:rPr lang="tr-TR" sz="9600" dirty="0" err="1" smtClean="0">
                <a:cs typeface="Times New Roman" pitchFamily="18" charset="0"/>
              </a:rPr>
              <a:t>electrons</a:t>
            </a:r>
            <a:endParaRPr lang="tr-TR" sz="9600" dirty="0" smtClean="0">
              <a:cs typeface="Times New Roman" pitchFamily="18" charset="0"/>
            </a:endParaRPr>
          </a:p>
          <a:p>
            <a:pPr algn="just">
              <a:lnSpc>
                <a:spcPct val="170000"/>
              </a:lnSpc>
            </a:pPr>
            <a:r>
              <a:rPr lang="tr-TR" sz="9600" dirty="0" smtClean="0">
                <a:cs typeface="Times New Roman" pitchFamily="18" charset="0"/>
              </a:rPr>
              <a:t>But, 6.023x10</a:t>
            </a:r>
            <a:r>
              <a:rPr lang="tr-TR" sz="9600" baseline="30000" dirty="0" smtClean="0">
                <a:cs typeface="Times New Roman" pitchFamily="18" charset="0"/>
              </a:rPr>
              <a:t>23</a:t>
            </a:r>
            <a:r>
              <a:rPr lang="tr-TR" sz="9600" dirty="0" smtClean="0">
                <a:cs typeface="Times New Roman" pitchFamily="18" charset="0"/>
              </a:rPr>
              <a:t> is </a:t>
            </a:r>
            <a:r>
              <a:rPr lang="tr-TR" sz="9600" dirty="0" err="1" smtClean="0">
                <a:cs typeface="Times New Roman" pitchFamily="18" charset="0"/>
              </a:rPr>
              <a:t>exactly</a:t>
            </a:r>
            <a:r>
              <a:rPr lang="tr-TR" sz="9600" dirty="0" smtClean="0">
                <a:cs typeface="Times New Roman" pitchFamily="18" charset="0"/>
              </a:rPr>
              <a:t> </a:t>
            </a:r>
            <a:r>
              <a:rPr lang="tr-TR" sz="9600" dirty="0" err="1" smtClean="0">
                <a:cs typeface="Times New Roman" pitchFamily="18" charset="0"/>
              </a:rPr>
              <a:t>Avogadro’s</a:t>
            </a:r>
            <a:r>
              <a:rPr lang="tr-TR" sz="9600" dirty="0" smtClean="0">
                <a:cs typeface="Times New Roman" pitchFamily="18" charset="0"/>
              </a:rPr>
              <a:t> </a:t>
            </a:r>
            <a:r>
              <a:rPr lang="tr-TR" sz="9600" dirty="0" err="1" smtClean="0">
                <a:cs typeface="Times New Roman" pitchFamily="18" charset="0"/>
              </a:rPr>
              <a:t>number</a:t>
            </a:r>
            <a:r>
              <a:rPr lang="tr-TR" sz="9600" dirty="0" smtClean="0">
                <a:cs typeface="Times New Roman" pitchFamily="18" charset="0"/>
              </a:rPr>
              <a:t>. </a:t>
            </a:r>
            <a:r>
              <a:rPr lang="tr-TR" sz="9600" dirty="0" err="1" smtClean="0">
                <a:cs typeface="Times New Roman" pitchFamily="18" charset="0"/>
              </a:rPr>
              <a:t>Hence</a:t>
            </a:r>
            <a:r>
              <a:rPr lang="tr-TR" sz="9600" dirty="0" smtClean="0">
                <a:cs typeface="Times New Roman" pitchFamily="18" charset="0"/>
              </a:rPr>
              <a:t>, </a:t>
            </a:r>
            <a:r>
              <a:rPr lang="tr-TR" sz="9600" dirty="0" err="1" smtClean="0">
                <a:cs typeface="Times New Roman" pitchFamily="18" charset="0"/>
              </a:rPr>
              <a:t>we</a:t>
            </a:r>
            <a:r>
              <a:rPr lang="tr-TR" sz="9600" dirty="0" smtClean="0">
                <a:cs typeface="Times New Roman" pitchFamily="18" charset="0"/>
              </a:rPr>
              <a:t> </a:t>
            </a:r>
            <a:r>
              <a:rPr lang="tr-TR" sz="9600" dirty="0" err="1" smtClean="0">
                <a:cs typeface="Times New Roman" pitchFamily="18" charset="0"/>
              </a:rPr>
              <a:t>must</a:t>
            </a:r>
            <a:r>
              <a:rPr lang="tr-TR" sz="9600" dirty="0" smtClean="0">
                <a:cs typeface="Times New Roman" pitchFamily="18" charset="0"/>
              </a:rPr>
              <a:t> </a:t>
            </a:r>
            <a:r>
              <a:rPr lang="tr-TR" sz="9600" dirty="0" err="1" smtClean="0">
                <a:cs typeface="Times New Roman" pitchFamily="18" charset="0"/>
              </a:rPr>
              <a:t>conclude</a:t>
            </a:r>
            <a:r>
              <a:rPr lang="tr-TR" sz="9600" dirty="0" smtClean="0">
                <a:cs typeface="Times New Roman" pitchFamily="18" charset="0"/>
              </a:rPr>
              <a:t> </a:t>
            </a:r>
            <a:r>
              <a:rPr lang="tr-TR" sz="9600" dirty="0" err="1" smtClean="0">
                <a:cs typeface="Times New Roman" pitchFamily="18" charset="0"/>
              </a:rPr>
              <a:t>that</a:t>
            </a:r>
            <a:r>
              <a:rPr lang="tr-TR" sz="9600" dirty="0" smtClean="0">
                <a:cs typeface="Times New Roman" pitchFamily="18" charset="0"/>
              </a:rPr>
              <a:t> 1 </a:t>
            </a:r>
            <a:r>
              <a:rPr lang="tr-TR" sz="9600" dirty="0" err="1" smtClean="0">
                <a:cs typeface="Times New Roman" pitchFamily="18" charset="0"/>
              </a:rPr>
              <a:t>Faraday</a:t>
            </a:r>
            <a:r>
              <a:rPr lang="tr-TR" sz="9600" dirty="0" smtClean="0">
                <a:cs typeface="Times New Roman" pitchFamily="18" charset="0"/>
              </a:rPr>
              <a:t> of </a:t>
            </a:r>
            <a:r>
              <a:rPr lang="tr-TR" sz="9600" dirty="0" err="1" smtClean="0">
                <a:cs typeface="Times New Roman" pitchFamily="18" charset="0"/>
              </a:rPr>
              <a:t>electricity</a:t>
            </a:r>
            <a:r>
              <a:rPr lang="tr-TR" sz="9600" dirty="0" smtClean="0">
                <a:cs typeface="Times New Roman" pitchFamily="18" charset="0"/>
              </a:rPr>
              <a:t> is </a:t>
            </a:r>
            <a:r>
              <a:rPr lang="tr-TR" sz="9600" dirty="0" err="1" smtClean="0">
                <a:cs typeface="Times New Roman" pitchFamily="18" charset="0"/>
              </a:rPr>
              <a:t>associated</a:t>
            </a:r>
            <a:r>
              <a:rPr lang="tr-TR" sz="9600" dirty="0" smtClean="0">
                <a:cs typeface="Times New Roman" pitchFamily="18" charset="0"/>
              </a:rPr>
              <a:t> </a:t>
            </a:r>
            <a:r>
              <a:rPr lang="tr-TR" sz="9600" dirty="0" err="1" smtClean="0">
                <a:cs typeface="Times New Roman" pitchFamily="18" charset="0"/>
              </a:rPr>
              <a:t>with</a:t>
            </a:r>
            <a:r>
              <a:rPr lang="tr-TR" sz="9600" dirty="0" smtClean="0">
                <a:cs typeface="Times New Roman" pitchFamily="18" charset="0"/>
              </a:rPr>
              <a:t> 6.023x10</a:t>
            </a:r>
            <a:r>
              <a:rPr lang="tr-TR" sz="9600" baseline="30000" dirty="0" smtClean="0">
                <a:cs typeface="Times New Roman" pitchFamily="18" charset="0"/>
              </a:rPr>
              <a:t>23</a:t>
            </a:r>
            <a:r>
              <a:rPr lang="tr-TR" sz="9600" dirty="0" smtClean="0">
                <a:cs typeface="Times New Roman" pitchFamily="18" charset="0"/>
              </a:rPr>
              <a:t> </a:t>
            </a:r>
            <a:r>
              <a:rPr lang="tr-TR" sz="9600" dirty="0" err="1" smtClean="0">
                <a:cs typeface="Times New Roman" pitchFamily="18" charset="0"/>
              </a:rPr>
              <a:t>particles</a:t>
            </a:r>
            <a:r>
              <a:rPr lang="tr-TR" sz="9600" dirty="0" smtClean="0">
                <a:cs typeface="Times New Roman" pitchFamily="18" charset="0"/>
              </a:rPr>
              <a:t> of </a:t>
            </a:r>
            <a:r>
              <a:rPr lang="tr-TR" sz="9600" dirty="0" err="1" smtClean="0">
                <a:cs typeface="Times New Roman" pitchFamily="18" charset="0"/>
              </a:rPr>
              <a:t>unit</a:t>
            </a:r>
            <a:r>
              <a:rPr lang="tr-TR" sz="9600" dirty="0" smtClean="0">
                <a:cs typeface="Times New Roman" pitchFamily="18" charset="0"/>
              </a:rPr>
              <a:t> </a:t>
            </a:r>
            <a:r>
              <a:rPr lang="tr-TR" sz="9600" dirty="0" err="1" smtClean="0">
                <a:cs typeface="Times New Roman" pitchFamily="18" charset="0"/>
              </a:rPr>
              <a:t>charge</a:t>
            </a:r>
            <a:r>
              <a:rPr lang="tr-TR" sz="9600" dirty="0" smtClean="0">
                <a:cs typeface="Times New Roman" pitchFamily="18" charset="0"/>
              </a:rPr>
              <a:t>, </a:t>
            </a:r>
            <a:r>
              <a:rPr lang="tr-TR" sz="9600" dirty="0" err="1" smtClean="0">
                <a:cs typeface="Times New Roman" pitchFamily="18" charset="0"/>
              </a:rPr>
              <a:t>or</a:t>
            </a:r>
            <a:r>
              <a:rPr lang="tr-TR" sz="9600" dirty="0" smtClean="0">
                <a:cs typeface="Times New Roman" pitchFamily="18" charset="0"/>
              </a:rPr>
              <a:t>, in general </a:t>
            </a:r>
            <a:r>
              <a:rPr lang="tr-TR" sz="9600" dirty="0" err="1" smtClean="0">
                <a:cs typeface="Times New Roman" pitchFamily="18" charset="0"/>
              </a:rPr>
              <a:t>with</a:t>
            </a:r>
            <a:r>
              <a:rPr lang="tr-TR" sz="9600" dirty="0" smtClean="0">
                <a:cs typeface="Times New Roman" pitchFamily="18" charset="0"/>
              </a:rPr>
              <a:t> </a:t>
            </a:r>
            <a:r>
              <a:rPr lang="tr-TR" sz="9600" dirty="0" err="1" smtClean="0">
                <a:cs typeface="Times New Roman" pitchFamily="18" charset="0"/>
              </a:rPr>
              <a:t>one</a:t>
            </a:r>
            <a:r>
              <a:rPr lang="tr-TR" sz="9600" dirty="0" smtClean="0">
                <a:cs typeface="Times New Roman" pitchFamily="18" charset="0"/>
              </a:rPr>
              <a:t> </a:t>
            </a:r>
            <a:r>
              <a:rPr lang="tr-TR" sz="9600" dirty="0" err="1" smtClean="0">
                <a:cs typeface="Times New Roman" pitchFamily="18" charset="0"/>
              </a:rPr>
              <a:t>equivalent</a:t>
            </a:r>
            <a:r>
              <a:rPr lang="tr-TR" sz="9600" dirty="0" smtClean="0">
                <a:cs typeface="Times New Roman" pitchFamily="18" charset="0"/>
              </a:rPr>
              <a:t> of a </a:t>
            </a:r>
            <a:r>
              <a:rPr lang="tr-TR" sz="9600" dirty="0" err="1" smtClean="0">
                <a:cs typeface="Times New Roman" pitchFamily="18" charset="0"/>
              </a:rPr>
              <a:t>chemical</a:t>
            </a:r>
            <a:r>
              <a:rPr lang="tr-TR" sz="9600" dirty="0" smtClean="0">
                <a:cs typeface="Times New Roman" pitchFamily="18" charset="0"/>
              </a:rPr>
              <a:t> </a:t>
            </a:r>
            <a:r>
              <a:rPr lang="tr-TR" sz="9600" dirty="0" err="1" smtClean="0">
                <a:cs typeface="Times New Roman" pitchFamily="18" charset="0"/>
              </a:rPr>
              <a:t>substance</a:t>
            </a:r>
            <a:r>
              <a:rPr lang="tr-TR" sz="9600" dirty="0" smtClean="0">
                <a:cs typeface="Times New Roman" pitchFamily="18" charset="0"/>
              </a:rPr>
              <a:t>. </a:t>
            </a:r>
            <a:r>
              <a:rPr lang="tr-TR" sz="9600" dirty="0" err="1" smtClean="0">
                <a:cs typeface="Times New Roman" pitchFamily="18" charset="0"/>
              </a:rPr>
              <a:t>When</a:t>
            </a:r>
            <a:r>
              <a:rPr lang="tr-TR" sz="9600" dirty="0" smtClean="0">
                <a:cs typeface="Times New Roman" pitchFamily="18" charset="0"/>
              </a:rPr>
              <a:t> 1 </a:t>
            </a:r>
            <a:r>
              <a:rPr lang="tr-TR" sz="9600" dirty="0" err="1" smtClean="0">
                <a:cs typeface="Times New Roman" pitchFamily="18" charset="0"/>
              </a:rPr>
              <a:t>Faraday</a:t>
            </a:r>
            <a:r>
              <a:rPr lang="tr-TR" sz="9600" dirty="0" smtClean="0">
                <a:cs typeface="Times New Roman" pitchFamily="18" charset="0"/>
              </a:rPr>
              <a:t> of </a:t>
            </a:r>
            <a:r>
              <a:rPr lang="tr-TR" sz="9600" dirty="0" err="1" smtClean="0">
                <a:cs typeface="Times New Roman" pitchFamily="18" charset="0"/>
              </a:rPr>
              <a:t>electricity</a:t>
            </a:r>
            <a:r>
              <a:rPr lang="tr-TR" sz="9600" dirty="0" smtClean="0">
                <a:cs typeface="Times New Roman" pitchFamily="18" charset="0"/>
              </a:rPr>
              <a:t> is </a:t>
            </a:r>
            <a:r>
              <a:rPr lang="tr-TR" sz="9600" dirty="0" err="1" smtClean="0">
                <a:cs typeface="Times New Roman" pitchFamily="18" charset="0"/>
              </a:rPr>
              <a:t>passed</a:t>
            </a:r>
            <a:r>
              <a:rPr lang="tr-TR" sz="9600" dirty="0" smtClean="0">
                <a:cs typeface="Times New Roman" pitchFamily="18" charset="0"/>
              </a:rPr>
              <a:t> </a:t>
            </a:r>
            <a:r>
              <a:rPr lang="tr-TR" sz="9600" dirty="0" err="1" smtClean="0">
                <a:cs typeface="Times New Roman" pitchFamily="18" charset="0"/>
              </a:rPr>
              <a:t>through</a:t>
            </a:r>
            <a:r>
              <a:rPr lang="tr-TR" sz="9600" dirty="0" smtClean="0">
                <a:cs typeface="Times New Roman" pitchFamily="18" charset="0"/>
              </a:rPr>
              <a:t> a </a:t>
            </a:r>
            <a:r>
              <a:rPr lang="tr-TR" sz="9600" dirty="0" err="1" smtClean="0">
                <a:cs typeface="Times New Roman" pitchFamily="18" charset="0"/>
              </a:rPr>
              <a:t>solution</a:t>
            </a:r>
            <a:r>
              <a:rPr lang="tr-TR" sz="9600" dirty="0" smtClean="0">
                <a:cs typeface="Times New Roman" pitchFamily="18" charset="0"/>
              </a:rPr>
              <a:t>, </a:t>
            </a:r>
            <a:r>
              <a:rPr lang="tr-TR" sz="9600" dirty="0" err="1" smtClean="0">
                <a:cs typeface="Times New Roman" pitchFamily="18" charset="0"/>
              </a:rPr>
              <a:t>Avogadro’s</a:t>
            </a:r>
            <a:r>
              <a:rPr lang="tr-TR" sz="9600" dirty="0" smtClean="0">
                <a:cs typeface="Times New Roman" pitchFamily="18" charset="0"/>
              </a:rPr>
              <a:t> </a:t>
            </a:r>
            <a:r>
              <a:rPr lang="tr-TR" sz="9600" dirty="0" err="1" smtClean="0">
                <a:cs typeface="Times New Roman" pitchFamily="18" charset="0"/>
              </a:rPr>
              <a:t>number</a:t>
            </a:r>
            <a:r>
              <a:rPr lang="tr-TR" sz="9600" dirty="0" smtClean="0">
                <a:cs typeface="Times New Roman" pitchFamily="18" charset="0"/>
              </a:rPr>
              <a:t> of </a:t>
            </a:r>
            <a:r>
              <a:rPr lang="tr-TR" sz="9600" dirty="0" err="1" smtClean="0">
                <a:cs typeface="Times New Roman" pitchFamily="18" charset="0"/>
              </a:rPr>
              <a:t>electrons</a:t>
            </a:r>
            <a:r>
              <a:rPr lang="tr-TR" sz="9600" dirty="0" smtClean="0">
                <a:cs typeface="Times New Roman" pitchFamily="18" charset="0"/>
              </a:rPr>
              <a:t> is </a:t>
            </a:r>
            <a:r>
              <a:rPr lang="tr-TR" sz="9600" dirty="0" err="1" smtClean="0">
                <a:cs typeface="Times New Roman" pitchFamily="18" charset="0"/>
              </a:rPr>
              <a:t>removed</a:t>
            </a:r>
            <a:r>
              <a:rPr lang="tr-TR" sz="9600" dirty="0" smtClean="0">
                <a:cs typeface="Times New Roman" pitchFamily="18" charset="0"/>
              </a:rPr>
              <a:t> </a:t>
            </a:r>
            <a:r>
              <a:rPr lang="tr-TR" sz="9600" dirty="0" err="1" smtClean="0">
                <a:cs typeface="Times New Roman" pitchFamily="18" charset="0"/>
              </a:rPr>
              <a:t>from</a:t>
            </a:r>
            <a:r>
              <a:rPr lang="tr-TR" sz="9600" dirty="0" smtClean="0">
                <a:cs typeface="Times New Roman" pitchFamily="18" charset="0"/>
              </a:rPr>
              <a:t> </a:t>
            </a:r>
            <a:r>
              <a:rPr lang="tr-TR" sz="9600" dirty="0" err="1" smtClean="0">
                <a:cs typeface="Times New Roman" pitchFamily="18" charset="0"/>
              </a:rPr>
              <a:t>the</a:t>
            </a:r>
            <a:r>
              <a:rPr lang="tr-TR" sz="9600" dirty="0" smtClean="0">
                <a:cs typeface="Times New Roman" pitchFamily="18" charset="0"/>
              </a:rPr>
              <a:t> </a:t>
            </a:r>
            <a:r>
              <a:rPr lang="tr-TR" sz="9600" dirty="0" err="1" smtClean="0">
                <a:cs typeface="Times New Roman" pitchFamily="18" charset="0"/>
              </a:rPr>
              <a:t>cathode</a:t>
            </a:r>
            <a:r>
              <a:rPr lang="tr-TR" sz="9600" dirty="0" smtClean="0">
                <a:cs typeface="Times New Roman" pitchFamily="18" charset="0"/>
              </a:rPr>
              <a:t> </a:t>
            </a:r>
            <a:r>
              <a:rPr lang="tr-TR" sz="9600" dirty="0" err="1" smtClean="0">
                <a:cs typeface="Times New Roman" pitchFamily="18" charset="0"/>
              </a:rPr>
              <a:t>by</a:t>
            </a:r>
            <a:r>
              <a:rPr lang="tr-TR" sz="9600" dirty="0" smtClean="0">
                <a:cs typeface="Times New Roman" pitchFamily="18" charset="0"/>
              </a:rPr>
              <a:t> </a:t>
            </a:r>
            <a:r>
              <a:rPr lang="tr-TR" sz="9600" dirty="0" err="1" smtClean="0">
                <a:cs typeface="Times New Roman" pitchFamily="18" charset="0"/>
              </a:rPr>
              <a:t>reduction</a:t>
            </a:r>
            <a:r>
              <a:rPr lang="tr-TR" sz="9600" dirty="0" smtClean="0">
                <a:cs typeface="Times New Roman" pitchFamily="18" charset="0"/>
              </a:rPr>
              <a:t> of </a:t>
            </a:r>
            <a:r>
              <a:rPr lang="tr-TR" sz="9600" dirty="0" err="1" smtClean="0">
                <a:cs typeface="Times New Roman" pitchFamily="18" charset="0"/>
              </a:rPr>
              <a:t>one</a:t>
            </a:r>
            <a:r>
              <a:rPr lang="tr-TR" sz="9600" dirty="0" smtClean="0">
                <a:cs typeface="Times New Roman" pitchFamily="18" charset="0"/>
              </a:rPr>
              <a:t> </a:t>
            </a:r>
            <a:r>
              <a:rPr lang="tr-TR" sz="9600" dirty="0" err="1" smtClean="0">
                <a:cs typeface="Times New Roman" pitchFamily="18" charset="0"/>
              </a:rPr>
              <a:t>equivalent</a:t>
            </a:r>
            <a:r>
              <a:rPr lang="tr-TR" sz="9600" dirty="0" smtClean="0">
                <a:cs typeface="Times New Roman" pitchFamily="18" charset="0"/>
              </a:rPr>
              <a:t> of </a:t>
            </a:r>
            <a:r>
              <a:rPr lang="tr-TR" sz="9600" dirty="0" err="1" smtClean="0">
                <a:cs typeface="Times New Roman" pitchFamily="18" charset="0"/>
              </a:rPr>
              <a:t>substance</a:t>
            </a:r>
            <a:r>
              <a:rPr lang="tr-TR" sz="9600" dirty="0" smtClean="0">
                <a:cs typeface="Times New Roman" pitchFamily="18" charset="0"/>
              </a:rPr>
              <a:t>, </a:t>
            </a:r>
            <a:r>
              <a:rPr lang="tr-TR" sz="9600" dirty="0" err="1" smtClean="0">
                <a:cs typeface="Times New Roman" pitchFamily="18" charset="0"/>
              </a:rPr>
              <a:t>and</a:t>
            </a:r>
            <a:r>
              <a:rPr lang="tr-TR" sz="9600" dirty="0" smtClean="0">
                <a:cs typeface="Times New Roman" pitchFamily="18" charset="0"/>
              </a:rPr>
              <a:t> </a:t>
            </a:r>
            <a:r>
              <a:rPr lang="tr-TR" sz="9600" dirty="0" err="1" smtClean="0">
                <a:cs typeface="Times New Roman" pitchFamily="18" charset="0"/>
              </a:rPr>
              <a:t>exactly</a:t>
            </a:r>
            <a:r>
              <a:rPr lang="tr-TR" sz="9600" dirty="0" smtClean="0">
                <a:cs typeface="Times New Roman" pitchFamily="18" charset="0"/>
              </a:rPr>
              <a:t> </a:t>
            </a:r>
            <a:r>
              <a:rPr lang="tr-TR" sz="9600" dirty="0" err="1" smtClean="0">
                <a:cs typeface="Times New Roman" pitchFamily="18" charset="0"/>
              </a:rPr>
              <a:t>the</a:t>
            </a:r>
            <a:r>
              <a:rPr lang="tr-TR" sz="9600" dirty="0" smtClean="0">
                <a:cs typeface="Times New Roman" pitchFamily="18" charset="0"/>
              </a:rPr>
              <a:t> </a:t>
            </a:r>
            <a:r>
              <a:rPr lang="tr-TR" sz="9600" dirty="0" err="1" smtClean="0">
                <a:cs typeface="Times New Roman" pitchFamily="18" charset="0"/>
              </a:rPr>
              <a:t>same</a:t>
            </a:r>
            <a:r>
              <a:rPr lang="tr-TR" sz="9600" dirty="0" smtClean="0">
                <a:cs typeface="Times New Roman" pitchFamily="18" charset="0"/>
              </a:rPr>
              <a:t> </a:t>
            </a:r>
            <a:r>
              <a:rPr lang="tr-TR" sz="9600" dirty="0" err="1" smtClean="0">
                <a:cs typeface="Times New Roman" pitchFamily="18" charset="0"/>
              </a:rPr>
              <a:t>number</a:t>
            </a:r>
            <a:r>
              <a:rPr lang="tr-TR" sz="9600" dirty="0" smtClean="0">
                <a:cs typeface="Times New Roman" pitchFamily="18" charset="0"/>
              </a:rPr>
              <a:t> of </a:t>
            </a:r>
            <a:r>
              <a:rPr lang="tr-TR" sz="9600" dirty="0" err="1" smtClean="0">
                <a:cs typeface="Times New Roman" pitchFamily="18" charset="0"/>
              </a:rPr>
              <a:t>elecctrons</a:t>
            </a:r>
            <a:r>
              <a:rPr lang="tr-TR" sz="9600" dirty="0" smtClean="0">
                <a:cs typeface="Times New Roman" pitchFamily="18" charset="0"/>
              </a:rPr>
              <a:t> is </a:t>
            </a:r>
            <a:r>
              <a:rPr lang="tr-TR" sz="9600" dirty="0" err="1" smtClean="0">
                <a:cs typeface="Times New Roman" pitchFamily="18" charset="0"/>
              </a:rPr>
              <a:t>donated</a:t>
            </a:r>
            <a:r>
              <a:rPr lang="tr-TR" sz="9600" dirty="0" smtClean="0">
                <a:cs typeface="Times New Roman" pitchFamily="18" charset="0"/>
              </a:rPr>
              <a:t> </a:t>
            </a:r>
            <a:r>
              <a:rPr lang="tr-TR" sz="9600" dirty="0" err="1" smtClean="0">
                <a:cs typeface="Times New Roman" pitchFamily="18" charset="0"/>
              </a:rPr>
              <a:t>to</a:t>
            </a:r>
            <a:r>
              <a:rPr lang="tr-TR" sz="9600" dirty="0" smtClean="0">
                <a:cs typeface="Times New Roman" pitchFamily="18" charset="0"/>
              </a:rPr>
              <a:t> </a:t>
            </a:r>
            <a:r>
              <a:rPr lang="tr-TR" sz="9600" dirty="0" err="1" smtClean="0">
                <a:cs typeface="Times New Roman" pitchFamily="18" charset="0"/>
              </a:rPr>
              <a:t>the</a:t>
            </a:r>
            <a:r>
              <a:rPr lang="tr-TR" sz="9600" dirty="0" smtClean="0">
                <a:cs typeface="Times New Roman" pitchFamily="18" charset="0"/>
              </a:rPr>
              <a:t> </a:t>
            </a:r>
            <a:r>
              <a:rPr lang="tr-TR" sz="9600" dirty="0" err="1" smtClean="0">
                <a:cs typeface="Times New Roman" pitchFamily="18" charset="0"/>
              </a:rPr>
              <a:t>anode</a:t>
            </a:r>
            <a:r>
              <a:rPr lang="tr-TR" sz="9600" dirty="0" smtClean="0">
                <a:cs typeface="Times New Roman" pitchFamily="18" charset="0"/>
              </a:rPr>
              <a:t> as a </a:t>
            </a:r>
            <a:r>
              <a:rPr lang="tr-TR" sz="9600" dirty="0" err="1" smtClean="0">
                <a:cs typeface="Times New Roman" pitchFamily="18" charset="0"/>
              </a:rPr>
              <a:t>result</a:t>
            </a:r>
            <a:r>
              <a:rPr lang="tr-TR" sz="9600" dirty="0" smtClean="0">
                <a:cs typeface="Times New Roman" pitchFamily="18" charset="0"/>
              </a:rPr>
              <a:t> of </a:t>
            </a:r>
            <a:r>
              <a:rPr lang="tr-TR" sz="9600" dirty="0" err="1" smtClean="0">
                <a:cs typeface="Times New Roman" pitchFamily="18" charset="0"/>
              </a:rPr>
              <a:t>oxidation</a:t>
            </a:r>
            <a:r>
              <a:rPr lang="tr-TR" sz="9600" dirty="0" smtClean="0">
                <a:cs typeface="Times New Roman" pitchFamily="18" charset="0"/>
              </a:rPr>
              <a:t>.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2520" y="79512"/>
            <a:ext cx="12032974" cy="2279375"/>
          </a:xfrm>
        </p:spPr>
        <p:txBody>
          <a:bodyPr>
            <a:normAutofit fontScale="90000"/>
          </a:bodyPr>
          <a:lstStyle/>
          <a:p>
            <a:r>
              <a:rPr lang="tr-TR" sz="2700" b="1" dirty="0" err="1" smtClean="0">
                <a:solidFill>
                  <a:srgbClr val="FF0000"/>
                </a:solidFill>
                <a:latin typeface="+mn-lt"/>
                <a:cs typeface="Times New Roman" pitchFamily="18" charset="0"/>
              </a:rPr>
              <a:t>Conductivity</a:t>
            </a:r>
            <a:r>
              <a:rPr lang="tr-TR" sz="2700" b="1" dirty="0" smtClean="0">
                <a:solidFill>
                  <a:srgbClr val="FF0000"/>
                </a:solidFill>
                <a:latin typeface="+mn-lt"/>
                <a:cs typeface="Times New Roman" pitchFamily="18" charset="0"/>
              </a:rPr>
              <a:t> </a:t>
            </a:r>
            <a:r>
              <a:rPr lang="tr-TR" sz="2700" b="1" dirty="0" err="1" smtClean="0">
                <a:solidFill>
                  <a:srgbClr val="FF0000"/>
                </a:solidFill>
                <a:latin typeface="+mn-lt"/>
                <a:cs typeface="Times New Roman" pitchFamily="18" charset="0"/>
              </a:rPr>
              <a:t>measurements</a:t>
            </a:r>
            <a:r>
              <a:rPr lang="tr-TR" sz="2700" dirty="0" smtClean="0">
                <a:latin typeface="+mn-lt"/>
                <a:cs typeface="Times New Roman" pitchFamily="18" charset="0"/>
              </a:rPr>
              <a:t/>
            </a:r>
            <a:br>
              <a:rPr lang="tr-TR" sz="2700" dirty="0" smtClean="0">
                <a:latin typeface="+mn-lt"/>
                <a:cs typeface="Times New Roman" pitchFamily="18" charset="0"/>
              </a:rPr>
            </a:br>
            <a:r>
              <a:rPr lang="tr-TR" sz="2700" dirty="0" smtClean="0">
                <a:latin typeface="+mn-lt"/>
                <a:cs typeface="Times New Roman" pitchFamily="18" charset="0"/>
              </a:rPr>
              <a:t/>
            </a:r>
            <a:br>
              <a:rPr lang="tr-TR" sz="2700" dirty="0" smtClean="0">
                <a:latin typeface="+mn-lt"/>
                <a:cs typeface="Times New Roman" pitchFamily="18" charset="0"/>
              </a:rPr>
            </a:br>
            <a:r>
              <a:rPr lang="tr-TR" sz="2700" dirty="0" err="1" smtClean="0">
                <a:latin typeface="+mn-lt"/>
                <a:cs typeface="Times New Roman" pitchFamily="18" charset="0"/>
              </a:rPr>
              <a:t>Typical</a:t>
            </a:r>
            <a:r>
              <a:rPr lang="tr-TR" sz="2700" dirty="0" smtClean="0">
                <a:latin typeface="+mn-lt"/>
                <a:cs typeface="Times New Roman" pitchFamily="18" charset="0"/>
              </a:rPr>
              <a:t> </a:t>
            </a:r>
            <a:r>
              <a:rPr lang="tr-TR" sz="2700" dirty="0" err="1" smtClean="0">
                <a:latin typeface="+mn-lt"/>
                <a:cs typeface="Times New Roman" pitchFamily="18" charset="0"/>
              </a:rPr>
              <a:t>conductivity</a:t>
            </a:r>
            <a:r>
              <a:rPr lang="tr-TR" sz="2700" dirty="0" smtClean="0">
                <a:latin typeface="+mn-lt"/>
                <a:cs typeface="Times New Roman" pitchFamily="18" charset="0"/>
              </a:rPr>
              <a:t> </a:t>
            </a:r>
            <a:r>
              <a:rPr lang="tr-TR" sz="2700" dirty="0" err="1" smtClean="0">
                <a:latin typeface="+mn-lt"/>
                <a:cs typeface="Times New Roman" pitchFamily="18" charset="0"/>
              </a:rPr>
              <a:t>cells</a:t>
            </a:r>
            <a:r>
              <a:rPr lang="tr-TR" sz="2700" dirty="0" smtClean="0">
                <a:latin typeface="+mn-lt"/>
                <a:cs typeface="Times New Roman" pitchFamily="18" charset="0"/>
              </a:rPr>
              <a:t> </a:t>
            </a:r>
            <a:r>
              <a:rPr lang="tr-TR" sz="2700" dirty="0" err="1" smtClean="0">
                <a:latin typeface="+mn-lt"/>
                <a:cs typeface="Times New Roman" pitchFamily="18" charset="0"/>
              </a:rPr>
              <a:t>are</a:t>
            </a:r>
            <a:r>
              <a:rPr lang="tr-TR" sz="2700" dirty="0" smtClean="0">
                <a:latin typeface="+mn-lt"/>
                <a:cs typeface="Times New Roman" pitchFamily="18" charset="0"/>
              </a:rPr>
              <a:t> </a:t>
            </a:r>
            <a:r>
              <a:rPr lang="tr-TR" sz="2700" dirty="0" err="1" smtClean="0">
                <a:latin typeface="+mn-lt"/>
                <a:cs typeface="Times New Roman" pitchFamily="18" charset="0"/>
              </a:rPr>
              <a:t>also</a:t>
            </a:r>
            <a:r>
              <a:rPr lang="tr-TR" sz="2700" dirty="0" smtClean="0">
                <a:latin typeface="+mn-lt"/>
                <a:cs typeface="Times New Roman" pitchFamily="18" charset="0"/>
              </a:rPr>
              <a:t> </a:t>
            </a:r>
            <a:r>
              <a:rPr lang="tr-TR" sz="2700" dirty="0" err="1" smtClean="0">
                <a:latin typeface="+mn-lt"/>
                <a:cs typeface="Times New Roman" pitchFamily="18" charset="0"/>
              </a:rPr>
              <a:t>shown</a:t>
            </a:r>
            <a:r>
              <a:rPr lang="tr-TR" sz="2700" dirty="0" smtClean="0">
                <a:latin typeface="+mn-lt"/>
                <a:cs typeface="Times New Roman" pitchFamily="18" charset="0"/>
              </a:rPr>
              <a:t> in </a:t>
            </a:r>
            <a:r>
              <a:rPr lang="tr-TR" sz="2700" dirty="0" err="1" smtClean="0">
                <a:latin typeface="+mn-lt"/>
                <a:cs typeface="Times New Roman" pitchFamily="18" charset="0"/>
              </a:rPr>
              <a:t>Fig</a:t>
            </a:r>
            <a:r>
              <a:rPr lang="tr-TR" sz="2700" dirty="0" smtClean="0">
                <a:latin typeface="+mn-lt"/>
                <a:cs typeface="Times New Roman" pitchFamily="18" charset="0"/>
              </a:rPr>
              <a:t>. 15.1. </a:t>
            </a:r>
            <a:r>
              <a:rPr lang="tr-TR" sz="2700" dirty="0" err="1" smtClean="0">
                <a:latin typeface="+mn-lt"/>
                <a:cs typeface="Times New Roman" pitchFamily="18" charset="0"/>
              </a:rPr>
              <a:t>Instead</a:t>
            </a:r>
            <a:r>
              <a:rPr lang="tr-TR" sz="2700" dirty="0" smtClean="0">
                <a:latin typeface="+mn-lt"/>
                <a:cs typeface="Times New Roman" pitchFamily="18" charset="0"/>
              </a:rPr>
              <a:t> of </a:t>
            </a:r>
            <a:r>
              <a:rPr lang="tr-TR" sz="2700" dirty="0" err="1" smtClean="0">
                <a:latin typeface="+mn-lt"/>
                <a:cs typeface="Times New Roman" pitchFamily="18" charset="0"/>
              </a:rPr>
              <a:t>measuring</a:t>
            </a:r>
            <a:r>
              <a:rPr lang="tr-TR" sz="2700" dirty="0" smtClean="0">
                <a:latin typeface="+mn-lt"/>
                <a:cs typeface="Times New Roman" pitchFamily="18" charset="0"/>
              </a:rPr>
              <a:t> </a:t>
            </a:r>
            <a:r>
              <a:rPr lang="tr-TR" sz="2700" dirty="0" err="1" smtClean="0">
                <a:latin typeface="+mn-lt"/>
                <a:cs typeface="Times New Roman" pitchFamily="18" charset="0"/>
              </a:rPr>
              <a:t>their</a:t>
            </a:r>
            <a:r>
              <a:rPr lang="tr-TR" sz="2700" dirty="0" smtClean="0">
                <a:latin typeface="+mn-lt"/>
                <a:cs typeface="Times New Roman" pitchFamily="18" charset="0"/>
              </a:rPr>
              <a:t> </a:t>
            </a:r>
            <a:r>
              <a:rPr lang="tr-TR" sz="2700" dirty="0" err="1" smtClean="0">
                <a:latin typeface="+mn-lt"/>
                <a:cs typeface="Times New Roman" pitchFamily="18" charset="0"/>
              </a:rPr>
              <a:t>dimensions</a:t>
            </a:r>
            <a:r>
              <a:rPr lang="tr-TR" sz="2700" dirty="0" smtClean="0">
                <a:latin typeface="+mn-lt"/>
                <a:cs typeface="Times New Roman" pitchFamily="18" charset="0"/>
              </a:rPr>
              <a:t>, </a:t>
            </a:r>
            <a:r>
              <a:rPr lang="tr-TR" sz="2700" dirty="0" err="1" smtClean="0">
                <a:latin typeface="+mn-lt"/>
                <a:cs typeface="Times New Roman" pitchFamily="18" charset="0"/>
              </a:rPr>
              <a:t>we</a:t>
            </a:r>
            <a:r>
              <a:rPr lang="tr-TR" sz="2700" dirty="0" smtClean="0">
                <a:latin typeface="+mn-lt"/>
                <a:cs typeface="Times New Roman" pitchFamily="18" charset="0"/>
              </a:rPr>
              <a:t> </a:t>
            </a:r>
            <a:r>
              <a:rPr lang="tr-TR" sz="2700" dirty="0" err="1" smtClean="0">
                <a:latin typeface="+mn-lt"/>
                <a:cs typeface="Times New Roman" pitchFamily="18" charset="0"/>
              </a:rPr>
              <a:t>now</a:t>
            </a:r>
            <a:r>
              <a:rPr lang="tr-TR" sz="2700" dirty="0" smtClean="0">
                <a:latin typeface="+mn-lt"/>
                <a:cs typeface="Times New Roman" pitchFamily="18" charset="0"/>
              </a:rPr>
              <a:t> </a:t>
            </a:r>
            <a:r>
              <a:rPr lang="tr-TR" sz="2700" dirty="0" err="1" smtClean="0">
                <a:latin typeface="+mn-lt"/>
                <a:cs typeface="Times New Roman" pitchFamily="18" charset="0"/>
              </a:rPr>
              <a:t>usually</a:t>
            </a:r>
            <a:r>
              <a:rPr lang="tr-TR" sz="2700" dirty="0" smtClean="0">
                <a:latin typeface="+mn-lt"/>
                <a:cs typeface="Times New Roman" pitchFamily="18" charset="0"/>
              </a:rPr>
              <a:t> </a:t>
            </a:r>
            <a:r>
              <a:rPr lang="tr-TR" sz="2700" dirty="0" err="1" smtClean="0">
                <a:latin typeface="+mn-lt"/>
                <a:cs typeface="Times New Roman" pitchFamily="18" charset="0"/>
              </a:rPr>
              <a:t>calibrate</a:t>
            </a:r>
            <a:r>
              <a:rPr lang="tr-TR" sz="2700" dirty="0" smtClean="0">
                <a:latin typeface="+mn-lt"/>
                <a:cs typeface="Times New Roman" pitchFamily="18" charset="0"/>
              </a:rPr>
              <a:t> </a:t>
            </a:r>
            <a:r>
              <a:rPr lang="tr-TR" sz="2700" dirty="0" err="1" smtClean="0">
                <a:latin typeface="+mn-lt"/>
                <a:cs typeface="Times New Roman" pitchFamily="18" charset="0"/>
              </a:rPr>
              <a:t>these</a:t>
            </a:r>
            <a:r>
              <a:rPr lang="tr-TR" sz="2700" dirty="0" smtClean="0">
                <a:latin typeface="+mn-lt"/>
                <a:cs typeface="Times New Roman" pitchFamily="18" charset="0"/>
              </a:rPr>
              <a:t> </a:t>
            </a:r>
            <a:r>
              <a:rPr lang="tr-TR" sz="2700" dirty="0" err="1" smtClean="0">
                <a:latin typeface="+mn-lt"/>
                <a:cs typeface="Times New Roman" pitchFamily="18" charset="0"/>
              </a:rPr>
              <a:t>cells</a:t>
            </a:r>
            <a:r>
              <a:rPr lang="tr-TR" sz="2700" dirty="0" smtClean="0">
                <a:latin typeface="+mn-lt"/>
                <a:cs typeface="Times New Roman" pitchFamily="18" charset="0"/>
              </a:rPr>
              <a:t> </a:t>
            </a:r>
            <a:r>
              <a:rPr lang="tr-TR" sz="2700" dirty="0" err="1" smtClean="0">
                <a:latin typeface="+mn-lt"/>
                <a:cs typeface="Times New Roman" pitchFamily="18" charset="0"/>
              </a:rPr>
              <a:t>before</a:t>
            </a:r>
            <a:r>
              <a:rPr lang="tr-TR" sz="2700" dirty="0" smtClean="0">
                <a:latin typeface="+mn-lt"/>
                <a:cs typeface="Times New Roman" pitchFamily="18" charset="0"/>
              </a:rPr>
              <a:t> </a:t>
            </a:r>
            <a:r>
              <a:rPr lang="tr-TR" sz="2700" dirty="0" err="1" smtClean="0">
                <a:latin typeface="+mn-lt"/>
                <a:cs typeface="Times New Roman" pitchFamily="18" charset="0"/>
              </a:rPr>
              <a:t>use</a:t>
            </a:r>
            <a:r>
              <a:rPr lang="tr-TR" sz="2700" dirty="0" smtClean="0">
                <a:latin typeface="+mn-lt"/>
                <a:cs typeface="Times New Roman" pitchFamily="18" charset="0"/>
              </a:rPr>
              <a:t> </a:t>
            </a:r>
            <a:r>
              <a:rPr lang="tr-TR" sz="2700" dirty="0" err="1" smtClean="0">
                <a:latin typeface="+mn-lt"/>
                <a:cs typeface="Times New Roman" pitchFamily="18" charset="0"/>
              </a:rPr>
              <a:t>with</a:t>
            </a:r>
            <a:r>
              <a:rPr lang="tr-TR" sz="2700" dirty="0" smtClean="0">
                <a:latin typeface="+mn-lt"/>
                <a:cs typeface="Times New Roman" pitchFamily="18" charset="0"/>
              </a:rPr>
              <a:t> a </a:t>
            </a:r>
            <a:r>
              <a:rPr lang="tr-TR" sz="2700" dirty="0" err="1" smtClean="0">
                <a:latin typeface="+mn-lt"/>
                <a:cs typeface="Times New Roman" pitchFamily="18" charset="0"/>
              </a:rPr>
              <a:t>solution</a:t>
            </a:r>
            <a:r>
              <a:rPr lang="tr-TR" sz="2700" dirty="0" smtClean="0">
                <a:latin typeface="+mn-lt"/>
                <a:cs typeface="Times New Roman" pitchFamily="18" charset="0"/>
              </a:rPr>
              <a:t> of </a:t>
            </a:r>
            <a:r>
              <a:rPr lang="tr-TR" sz="2700" dirty="0" err="1" smtClean="0">
                <a:latin typeface="+mn-lt"/>
                <a:cs typeface="Times New Roman" pitchFamily="18" charset="0"/>
              </a:rPr>
              <a:t>known</a:t>
            </a:r>
            <a:r>
              <a:rPr lang="tr-TR" sz="2700" dirty="0" smtClean="0">
                <a:latin typeface="+mn-lt"/>
                <a:cs typeface="Times New Roman" pitchFamily="18" charset="0"/>
              </a:rPr>
              <a:t> </a:t>
            </a:r>
            <a:r>
              <a:rPr lang="tr-TR" sz="2700" dirty="0" err="1" smtClean="0">
                <a:latin typeface="+mn-lt"/>
                <a:cs typeface="Times New Roman" pitchFamily="18" charset="0"/>
              </a:rPr>
              <a:t>conductivity</a:t>
            </a:r>
            <a:r>
              <a:rPr lang="tr-TR" sz="2700" dirty="0" smtClean="0">
                <a:latin typeface="+mn-lt"/>
                <a:cs typeface="Times New Roman" pitchFamily="18" charset="0"/>
              </a:rPr>
              <a:t>, </a:t>
            </a:r>
            <a:r>
              <a:rPr lang="tr-TR" sz="2700" dirty="0" err="1" smtClean="0">
                <a:latin typeface="+mn-lt"/>
                <a:cs typeface="Times New Roman" pitchFamily="18" charset="0"/>
              </a:rPr>
              <a:t>such</a:t>
            </a:r>
            <a:r>
              <a:rPr lang="tr-TR" sz="2700" dirty="0" smtClean="0">
                <a:latin typeface="+mn-lt"/>
                <a:cs typeface="Times New Roman" pitchFamily="18" charset="0"/>
              </a:rPr>
              <a:t> as normal </a:t>
            </a:r>
            <a:r>
              <a:rPr lang="tr-TR" sz="2700" dirty="0" err="1" smtClean="0">
                <a:latin typeface="+mn-lt"/>
                <a:cs typeface="Times New Roman" pitchFamily="18" charset="0"/>
              </a:rPr>
              <a:t>potassium</a:t>
            </a:r>
            <a:r>
              <a:rPr lang="tr-TR" sz="2700" dirty="0" smtClean="0">
                <a:latin typeface="+mn-lt"/>
                <a:cs typeface="Times New Roman" pitchFamily="18" charset="0"/>
              </a:rPr>
              <a:t> </a:t>
            </a:r>
            <a:r>
              <a:rPr lang="tr-TR" sz="2700" dirty="0" err="1" smtClean="0">
                <a:latin typeface="+mn-lt"/>
                <a:cs typeface="Times New Roman" pitchFamily="18" charset="0"/>
              </a:rPr>
              <a:t>chloride</a:t>
            </a:r>
            <a:r>
              <a:rPr lang="tr-TR" sz="2700" dirty="0" smtClean="0">
                <a:latin typeface="+mn-lt"/>
                <a:cs typeface="Times New Roman" pitchFamily="18" charset="0"/>
              </a:rPr>
              <a:t>. </a:t>
            </a:r>
            <a:r>
              <a:rPr lang="tr-TR" sz="2700" dirty="0" err="1" smtClean="0">
                <a:latin typeface="+mn-lt"/>
                <a:cs typeface="Times New Roman" pitchFamily="18" charset="0"/>
              </a:rPr>
              <a:t>The</a:t>
            </a:r>
            <a:r>
              <a:rPr lang="tr-TR" sz="2700" dirty="0" smtClean="0">
                <a:latin typeface="+mn-lt"/>
                <a:cs typeface="Times New Roman" pitchFamily="18" charset="0"/>
              </a:rPr>
              <a:t> </a:t>
            </a:r>
            <a:r>
              <a:rPr lang="tr-TR" sz="2700" dirty="0" err="1" smtClean="0">
                <a:latin typeface="+mn-lt"/>
                <a:cs typeface="Times New Roman" pitchFamily="18" charset="0"/>
              </a:rPr>
              <a:t>cell</a:t>
            </a:r>
            <a:r>
              <a:rPr lang="tr-TR" sz="2700" dirty="0" smtClean="0">
                <a:latin typeface="+mn-lt"/>
                <a:cs typeface="Times New Roman" pitchFamily="18" charset="0"/>
              </a:rPr>
              <a:t> </a:t>
            </a:r>
            <a:r>
              <a:rPr lang="tr-TR" sz="2700" dirty="0" err="1" smtClean="0">
                <a:latin typeface="+mn-lt"/>
                <a:cs typeface="Times New Roman" pitchFamily="18" charset="0"/>
              </a:rPr>
              <a:t>must</a:t>
            </a:r>
            <a:r>
              <a:rPr lang="tr-TR" sz="2700" dirty="0" smtClean="0">
                <a:latin typeface="+mn-lt"/>
                <a:cs typeface="Times New Roman" pitchFamily="18" charset="0"/>
              </a:rPr>
              <a:t> be </a:t>
            </a:r>
            <a:r>
              <a:rPr lang="tr-TR" sz="2700" dirty="0" err="1" smtClean="0">
                <a:latin typeface="+mn-lt"/>
                <a:cs typeface="Times New Roman" pitchFamily="18" charset="0"/>
              </a:rPr>
              <a:t>well</a:t>
            </a:r>
            <a:r>
              <a:rPr lang="tr-TR" sz="2700" dirty="0" smtClean="0">
                <a:latin typeface="+mn-lt"/>
                <a:cs typeface="Times New Roman" pitchFamily="18" charset="0"/>
              </a:rPr>
              <a:t> </a:t>
            </a:r>
            <a:r>
              <a:rPr lang="tr-TR" sz="2700" dirty="0" err="1" smtClean="0">
                <a:latin typeface="+mn-lt"/>
                <a:cs typeface="Times New Roman" pitchFamily="18" charset="0"/>
              </a:rPr>
              <a:t>thermostated</a:t>
            </a:r>
            <a:r>
              <a:rPr lang="tr-TR" sz="2700" dirty="0" smtClean="0">
                <a:latin typeface="+mn-lt"/>
                <a:cs typeface="Times New Roman" pitchFamily="18" charset="0"/>
              </a:rPr>
              <a:t> since </a:t>
            </a:r>
            <a:r>
              <a:rPr lang="tr-TR" sz="2700" dirty="0" err="1" smtClean="0">
                <a:latin typeface="+mn-lt"/>
                <a:cs typeface="Times New Roman" pitchFamily="18" charset="0"/>
              </a:rPr>
              <a:t>the</a:t>
            </a:r>
            <a:r>
              <a:rPr lang="tr-TR" sz="2700" dirty="0" smtClean="0">
                <a:latin typeface="+mn-lt"/>
                <a:cs typeface="Times New Roman" pitchFamily="18" charset="0"/>
              </a:rPr>
              <a:t> </a:t>
            </a:r>
            <a:r>
              <a:rPr lang="tr-TR" sz="2700" dirty="0" err="1" smtClean="0">
                <a:latin typeface="+mn-lt"/>
                <a:cs typeface="Times New Roman" pitchFamily="18" charset="0"/>
              </a:rPr>
              <a:t>conductivity</a:t>
            </a:r>
            <a:r>
              <a:rPr lang="tr-TR" sz="2700" dirty="0" smtClean="0">
                <a:latin typeface="+mn-lt"/>
                <a:cs typeface="Times New Roman" pitchFamily="18" charset="0"/>
              </a:rPr>
              <a:t> </a:t>
            </a:r>
            <a:r>
              <a:rPr lang="tr-TR" sz="2700" dirty="0" err="1" smtClean="0">
                <a:latin typeface="+mn-lt"/>
                <a:cs typeface="Times New Roman" pitchFamily="18" charset="0"/>
              </a:rPr>
              <a:t>increases</a:t>
            </a:r>
            <a:r>
              <a:rPr lang="tr-TR" sz="2700" dirty="0" smtClean="0">
                <a:latin typeface="+mn-lt"/>
                <a:cs typeface="Times New Roman" pitchFamily="18" charset="0"/>
              </a:rPr>
              <a:t> </a:t>
            </a:r>
            <a:r>
              <a:rPr lang="tr-TR" sz="2700" dirty="0" err="1" smtClean="0">
                <a:latin typeface="+mn-lt"/>
                <a:cs typeface="Times New Roman" pitchFamily="18" charset="0"/>
              </a:rPr>
              <a:t>with</a:t>
            </a:r>
            <a:r>
              <a:rPr lang="tr-TR" sz="2700" dirty="0" smtClean="0">
                <a:latin typeface="+mn-lt"/>
                <a:cs typeface="Times New Roman" pitchFamily="18" charset="0"/>
              </a:rPr>
              <a:t> </a:t>
            </a:r>
            <a:r>
              <a:rPr lang="tr-TR" sz="2700" dirty="0" err="1" smtClean="0">
                <a:latin typeface="+mn-lt"/>
                <a:cs typeface="Times New Roman" pitchFamily="18" charset="0"/>
              </a:rPr>
              <a:t>the</a:t>
            </a:r>
            <a:r>
              <a:rPr lang="tr-TR" sz="2700" dirty="0" smtClean="0">
                <a:latin typeface="+mn-lt"/>
                <a:cs typeface="Times New Roman" pitchFamily="18" charset="0"/>
              </a:rPr>
              <a:t> </a:t>
            </a:r>
            <a:r>
              <a:rPr lang="tr-TR" sz="2700" dirty="0" err="1" smtClean="0">
                <a:latin typeface="+mn-lt"/>
                <a:cs typeface="Times New Roman" pitchFamily="18" charset="0"/>
              </a:rPr>
              <a:t>temperature</a:t>
            </a:r>
            <a:r>
              <a:rPr lang="tr-TR" sz="2700" dirty="0" smtClean="0">
                <a:latin typeface="+mn-lt"/>
                <a:cs typeface="Times New Roman" pitchFamily="18" charset="0"/>
              </a:rPr>
              <a:t>.</a:t>
            </a:r>
            <a:r>
              <a:rPr lang="tr-TR" sz="2200" dirty="0" smtClean="0">
                <a:solidFill>
                  <a:srgbClr val="FF0000"/>
                </a:solidFill>
              </a:rPr>
              <a:t/>
            </a:r>
            <a:br>
              <a:rPr lang="tr-TR" sz="2200" dirty="0" smtClean="0">
                <a:solidFill>
                  <a:srgbClr val="FF0000"/>
                </a:solidFill>
              </a:rPr>
            </a:br>
            <a:endParaRPr lang="tr-TR" sz="2200" dirty="0">
              <a:solidFill>
                <a:srgbClr val="FF0000"/>
              </a:solidFill>
            </a:endParaRPr>
          </a:p>
        </p:txBody>
      </p:sp>
      <p:sp>
        <p:nvSpPr>
          <p:cNvPr id="4" name="1 Başlık"/>
          <p:cNvSpPr txBox="1">
            <a:spLocks/>
          </p:cNvSpPr>
          <p:nvPr/>
        </p:nvSpPr>
        <p:spPr>
          <a:xfrm>
            <a:off x="198783" y="4638261"/>
            <a:ext cx="11542643" cy="1961321"/>
          </a:xfrm>
          <a:prstGeom prst="rect">
            <a:avLst/>
          </a:prstGeom>
        </p:spPr>
        <p:txBody>
          <a:bodyPr vert="horz" lIns="91440" tIns="45720" rIns="91440" bIns="45720" rtlCol="0" anchor="ctr">
            <a:normAutofit fontScale="82500" lnSpcReduction="20000"/>
          </a:bodyPr>
          <a:lstStyle/>
          <a:p>
            <a:pPr algn="just"/>
            <a:endParaRPr lang="tr-TR" sz="2400" dirty="0" smtClean="0">
              <a:cs typeface="Times New Roman" pitchFamily="18" charset="0"/>
            </a:endParaRPr>
          </a:p>
          <a:p>
            <a:pPr algn="just"/>
            <a:r>
              <a:rPr lang="tr-TR" sz="2900" dirty="0" err="1" smtClean="0">
                <a:cs typeface="Times New Roman" pitchFamily="18" charset="0"/>
              </a:rPr>
              <a:t>Solutions</a:t>
            </a:r>
            <a:r>
              <a:rPr lang="tr-TR" sz="2900" dirty="0" smtClean="0">
                <a:cs typeface="Times New Roman" pitchFamily="18" charset="0"/>
              </a:rPr>
              <a:t> of </a:t>
            </a:r>
            <a:r>
              <a:rPr lang="tr-TR" sz="2900" dirty="0" err="1" smtClean="0">
                <a:cs typeface="Times New Roman" pitchFamily="18" charset="0"/>
              </a:rPr>
              <a:t>electrolytes</a:t>
            </a:r>
            <a:r>
              <a:rPr lang="tr-TR" sz="2900" dirty="0" smtClean="0">
                <a:cs typeface="Times New Roman" pitchFamily="18" charset="0"/>
              </a:rPr>
              <a:t> </a:t>
            </a:r>
            <a:r>
              <a:rPr lang="tr-TR" sz="2900" dirty="0" err="1" smtClean="0">
                <a:cs typeface="Times New Roman" pitchFamily="18" charset="0"/>
              </a:rPr>
              <a:t>follow</a:t>
            </a:r>
            <a:r>
              <a:rPr lang="tr-TR" sz="2900" dirty="0" smtClean="0">
                <a:cs typeface="Times New Roman" pitchFamily="18" charset="0"/>
              </a:rPr>
              <a:t> </a:t>
            </a:r>
            <a:r>
              <a:rPr lang="tr-TR" sz="2900" dirty="0" err="1" smtClean="0">
                <a:cs typeface="Times New Roman" pitchFamily="18" charset="0"/>
              </a:rPr>
              <a:t>Ohm's</a:t>
            </a:r>
            <a:r>
              <a:rPr lang="tr-TR" sz="2900" dirty="0" smtClean="0">
                <a:cs typeface="Times New Roman" pitchFamily="18" charset="0"/>
              </a:rPr>
              <a:t> </a:t>
            </a:r>
            <a:r>
              <a:rPr lang="tr-TR" sz="2900" dirty="0" err="1" smtClean="0">
                <a:cs typeface="Times New Roman" pitchFamily="18" charset="0"/>
              </a:rPr>
              <a:t>Law</a:t>
            </a:r>
            <a:r>
              <a:rPr lang="tr-TR" sz="2900" dirty="0" smtClean="0">
                <a:cs typeface="Times New Roman" pitchFamily="18" charset="0"/>
              </a:rPr>
              <a:t>. </a:t>
            </a:r>
            <a:r>
              <a:rPr lang="tr-TR" sz="2900" dirty="0" err="1" smtClean="0">
                <a:cs typeface="Times New Roman" pitchFamily="18" charset="0"/>
              </a:rPr>
              <a:t>The</a:t>
            </a:r>
            <a:r>
              <a:rPr lang="tr-TR" sz="2900" dirty="0" smtClean="0">
                <a:cs typeface="Times New Roman" pitchFamily="18" charset="0"/>
              </a:rPr>
              <a:t> </a:t>
            </a:r>
            <a:r>
              <a:rPr lang="tr-TR" sz="2900" dirty="0" err="1" smtClean="0">
                <a:cs typeface="Times New Roman" pitchFamily="18" charset="0"/>
              </a:rPr>
              <a:t>resistance</a:t>
            </a:r>
            <a:r>
              <a:rPr lang="tr-TR" sz="2900" dirty="0" smtClean="0">
                <a:cs typeface="Times New Roman" pitchFamily="18" charset="0"/>
              </a:rPr>
              <a:t> </a:t>
            </a:r>
            <a:r>
              <a:rPr lang="tr-TR" sz="2900" dirty="0" err="1" smtClean="0">
                <a:cs typeface="Times New Roman" pitchFamily="18" charset="0"/>
              </a:rPr>
              <a:t>was</a:t>
            </a:r>
            <a:r>
              <a:rPr lang="tr-TR" sz="2900" dirty="0" smtClean="0">
                <a:cs typeface="Times New Roman" pitchFamily="18" charset="0"/>
              </a:rPr>
              <a:t> </a:t>
            </a:r>
            <a:r>
              <a:rPr lang="tr-TR" sz="2900" dirty="0" err="1" smtClean="0">
                <a:cs typeface="Times New Roman" pitchFamily="18" charset="0"/>
              </a:rPr>
              <a:t>independent</a:t>
            </a:r>
            <a:r>
              <a:rPr lang="tr-TR" sz="2900" dirty="0" smtClean="0">
                <a:cs typeface="Times New Roman" pitchFamily="18" charset="0"/>
              </a:rPr>
              <a:t> of </a:t>
            </a:r>
            <a:r>
              <a:rPr lang="tr-TR" sz="2900" dirty="0" err="1" smtClean="0">
                <a:cs typeface="Times New Roman" pitchFamily="18" charset="0"/>
              </a:rPr>
              <a:t>the</a:t>
            </a:r>
            <a:r>
              <a:rPr lang="tr-TR" sz="2900" dirty="0" smtClean="0">
                <a:cs typeface="Times New Roman" pitchFamily="18" charset="0"/>
              </a:rPr>
              <a:t> </a:t>
            </a:r>
            <a:r>
              <a:rPr lang="tr-TR" sz="2900" dirty="0" err="1" smtClean="0">
                <a:cs typeface="Times New Roman" pitchFamily="18" charset="0"/>
              </a:rPr>
              <a:t>emf</a:t>
            </a:r>
            <a:r>
              <a:rPr lang="tr-TR" sz="2900" dirty="0" smtClean="0">
                <a:cs typeface="Times New Roman" pitchFamily="18" charset="0"/>
              </a:rPr>
              <a:t>, </a:t>
            </a:r>
            <a:r>
              <a:rPr lang="tr-TR" sz="2900" dirty="0" err="1" smtClean="0">
                <a:cs typeface="Times New Roman" pitchFamily="18" charset="0"/>
              </a:rPr>
              <a:t>and</a:t>
            </a:r>
            <a:r>
              <a:rPr lang="tr-TR" sz="2900" dirty="0" smtClean="0">
                <a:cs typeface="Times New Roman" pitchFamily="18" charset="0"/>
              </a:rPr>
              <a:t> </a:t>
            </a:r>
            <a:r>
              <a:rPr lang="tr-TR" sz="2900" dirty="0" err="1" smtClean="0">
                <a:cs typeface="Times New Roman" pitchFamily="18" charset="0"/>
              </a:rPr>
              <a:t>the</a:t>
            </a:r>
            <a:r>
              <a:rPr lang="tr-TR" sz="2900" dirty="0" smtClean="0">
                <a:cs typeface="Times New Roman" pitchFamily="18" charset="0"/>
              </a:rPr>
              <a:t> </a:t>
            </a:r>
            <a:r>
              <a:rPr lang="tr-TR" sz="2900" dirty="0" err="1" smtClean="0">
                <a:cs typeface="Times New Roman" pitchFamily="18" charset="0"/>
              </a:rPr>
              <a:t>smallest</a:t>
            </a:r>
            <a:r>
              <a:rPr lang="tr-TR" sz="2900" dirty="0" smtClean="0">
                <a:cs typeface="Times New Roman" pitchFamily="18" charset="0"/>
              </a:rPr>
              <a:t> </a:t>
            </a:r>
            <a:r>
              <a:rPr lang="tr-TR" sz="2900" dirty="0" err="1" smtClean="0">
                <a:cs typeface="Times New Roman" pitchFamily="18" charset="0"/>
              </a:rPr>
              <a:t>applied</a:t>
            </a:r>
            <a:r>
              <a:rPr lang="tr-TR" sz="2900" dirty="0" smtClean="0">
                <a:cs typeface="Times New Roman" pitchFamily="18" charset="0"/>
              </a:rPr>
              <a:t> </a:t>
            </a:r>
            <a:r>
              <a:rPr lang="tr-TR" sz="2900" dirty="0" err="1" smtClean="0">
                <a:cs typeface="Times New Roman" pitchFamily="18" charset="0"/>
              </a:rPr>
              <a:t>voltage</a:t>
            </a:r>
            <a:r>
              <a:rPr lang="tr-TR" sz="2900" dirty="0" smtClean="0">
                <a:cs typeface="Times New Roman" pitchFamily="18" charset="0"/>
              </a:rPr>
              <a:t> </a:t>
            </a:r>
            <a:r>
              <a:rPr lang="tr-TR" sz="2900" dirty="0" err="1" smtClean="0">
                <a:cs typeface="Times New Roman" pitchFamily="18" charset="0"/>
              </a:rPr>
              <a:t>sufficed</a:t>
            </a:r>
            <a:r>
              <a:rPr lang="tr-TR" sz="2900" dirty="0" smtClean="0">
                <a:cs typeface="Times New Roman" pitchFamily="18" charset="0"/>
              </a:rPr>
              <a:t> </a:t>
            </a:r>
            <a:r>
              <a:rPr lang="tr-TR" sz="2900" dirty="0" err="1" smtClean="0">
                <a:cs typeface="Times New Roman" pitchFamily="18" charset="0"/>
              </a:rPr>
              <a:t>to</a:t>
            </a:r>
            <a:r>
              <a:rPr lang="tr-TR" sz="2900" dirty="0" smtClean="0">
                <a:cs typeface="Times New Roman" pitchFamily="18" charset="0"/>
              </a:rPr>
              <a:t> </a:t>
            </a:r>
            <a:r>
              <a:rPr lang="tr-TR" sz="2900" dirty="0" err="1" smtClean="0">
                <a:cs typeface="Times New Roman" pitchFamily="18" charset="0"/>
              </a:rPr>
              <a:t>produce</a:t>
            </a:r>
            <a:r>
              <a:rPr lang="tr-TR" sz="2900" dirty="0" smtClean="0">
                <a:cs typeface="Times New Roman" pitchFamily="18" charset="0"/>
              </a:rPr>
              <a:t> a </a:t>
            </a:r>
            <a:r>
              <a:rPr lang="tr-TR" sz="2900" dirty="0" err="1" smtClean="0">
                <a:cs typeface="Times New Roman" pitchFamily="18" charset="0"/>
              </a:rPr>
              <a:t>current</a:t>
            </a:r>
            <a:r>
              <a:rPr lang="tr-TR" sz="2900" dirty="0" smtClean="0">
                <a:cs typeface="Times New Roman" pitchFamily="18" charset="0"/>
              </a:rPr>
              <a:t> of </a:t>
            </a:r>
            <a:r>
              <a:rPr lang="tr-TR" sz="2900" dirty="0" err="1" smtClean="0">
                <a:cs typeface="Times New Roman" pitchFamily="18" charset="0"/>
              </a:rPr>
              <a:t>electricity</a:t>
            </a:r>
            <a:r>
              <a:rPr lang="tr-TR" sz="2900" dirty="0" smtClean="0">
                <a:cs typeface="Times New Roman" pitchFamily="18" charset="0"/>
              </a:rPr>
              <a:t>. </a:t>
            </a:r>
            <a:r>
              <a:rPr lang="tr-TR" sz="2900" dirty="0" err="1" smtClean="0">
                <a:cs typeface="Times New Roman" pitchFamily="18" charset="0"/>
              </a:rPr>
              <a:t>Any</a:t>
            </a:r>
            <a:r>
              <a:rPr lang="tr-TR" sz="2900" dirty="0" smtClean="0">
                <a:cs typeface="Times New Roman" pitchFamily="18" charset="0"/>
              </a:rPr>
              <a:t> </a:t>
            </a:r>
            <a:r>
              <a:rPr lang="tr-TR" sz="2900" dirty="0" err="1" smtClean="0">
                <a:cs typeface="Times New Roman" pitchFamily="18" charset="0"/>
              </a:rPr>
              <a:t>conductivity</a:t>
            </a:r>
            <a:r>
              <a:rPr lang="tr-TR" sz="2900" dirty="0" smtClean="0">
                <a:cs typeface="Times New Roman" pitchFamily="18" charset="0"/>
              </a:rPr>
              <a:t> </a:t>
            </a:r>
            <a:r>
              <a:rPr lang="tr-TR" sz="2900" dirty="0" err="1" smtClean="0">
                <a:cs typeface="Times New Roman" pitchFamily="18" charset="0"/>
              </a:rPr>
              <a:t>theory</a:t>
            </a:r>
            <a:r>
              <a:rPr lang="tr-TR" sz="2900" dirty="0" smtClean="0">
                <a:cs typeface="Times New Roman" pitchFamily="18" charset="0"/>
              </a:rPr>
              <a:t> </a:t>
            </a:r>
            <a:r>
              <a:rPr lang="tr-TR" sz="2900" dirty="0" err="1" smtClean="0">
                <a:cs typeface="Times New Roman" pitchFamily="18" charset="0"/>
              </a:rPr>
              <a:t>would</a:t>
            </a:r>
            <a:r>
              <a:rPr lang="tr-TR" sz="2900" dirty="0" smtClean="0">
                <a:cs typeface="Times New Roman" pitchFamily="18" charset="0"/>
              </a:rPr>
              <a:t> </a:t>
            </a:r>
            <a:r>
              <a:rPr lang="tr-TR" sz="2900" dirty="0" err="1" smtClean="0">
                <a:cs typeface="Times New Roman" pitchFamily="18" charset="0"/>
              </a:rPr>
              <a:t>have</a:t>
            </a:r>
            <a:r>
              <a:rPr lang="tr-TR" sz="2900" dirty="0" smtClean="0">
                <a:cs typeface="Times New Roman" pitchFamily="18" charset="0"/>
              </a:rPr>
              <a:t> </a:t>
            </a:r>
            <a:r>
              <a:rPr lang="tr-TR" sz="2900" dirty="0" err="1" smtClean="0">
                <a:cs typeface="Times New Roman" pitchFamily="18" charset="0"/>
              </a:rPr>
              <a:t>to</a:t>
            </a:r>
            <a:r>
              <a:rPr lang="tr-TR" sz="2900" dirty="0" smtClean="0">
                <a:cs typeface="Times New Roman" pitchFamily="18" charset="0"/>
              </a:rPr>
              <a:t> </a:t>
            </a:r>
            <a:r>
              <a:rPr lang="tr-TR" sz="2900" dirty="0" err="1" smtClean="0">
                <a:cs typeface="Times New Roman" pitchFamily="18" charset="0"/>
              </a:rPr>
              <a:t>explain</a:t>
            </a:r>
            <a:r>
              <a:rPr lang="tr-TR" sz="2900" dirty="0" smtClean="0">
                <a:cs typeface="Times New Roman" pitchFamily="18" charset="0"/>
              </a:rPr>
              <a:t> </a:t>
            </a:r>
            <a:r>
              <a:rPr lang="tr-TR" sz="2900" dirty="0" err="1" smtClean="0">
                <a:cs typeface="Times New Roman" pitchFamily="18" charset="0"/>
              </a:rPr>
              <a:t>this</a:t>
            </a:r>
            <a:r>
              <a:rPr lang="tr-TR" sz="2900" dirty="0" smtClean="0">
                <a:cs typeface="Times New Roman" pitchFamily="18" charset="0"/>
              </a:rPr>
              <a:t> </a:t>
            </a:r>
            <a:r>
              <a:rPr lang="tr-TR" sz="2900" dirty="0" err="1" smtClean="0">
                <a:cs typeface="Times New Roman" pitchFamily="18" charset="0"/>
              </a:rPr>
              <a:t>fact</a:t>
            </a:r>
            <a:r>
              <a:rPr lang="tr-TR" sz="2900" dirty="0" smtClean="0">
                <a:cs typeface="Times New Roman" pitchFamily="18" charset="0"/>
              </a:rPr>
              <a:t>: </a:t>
            </a:r>
            <a:r>
              <a:rPr lang="tr-TR" sz="2900" dirty="0" err="1" smtClean="0">
                <a:cs typeface="Times New Roman" pitchFamily="18" charset="0"/>
              </a:rPr>
              <a:t>the</a:t>
            </a:r>
            <a:r>
              <a:rPr lang="tr-TR" sz="2900" dirty="0" smtClean="0">
                <a:cs typeface="Times New Roman" pitchFamily="18" charset="0"/>
              </a:rPr>
              <a:t> </a:t>
            </a:r>
            <a:r>
              <a:rPr lang="tr-TR" sz="2900" dirty="0" err="1" smtClean="0">
                <a:cs typeface="Times New Roman" pitchFamily="18" charset="0"/>
              </a:rPr>
              <a:t>electrolyte</a:t>
            </a:r>
            <a:r>
              <a:rPr lang="tr-TR" sz="2900" dirty="0" smtClean="0">
                <a:cs typeface="Times New Roman" pitchFamily="18" charset="0"/>
              </a:rPr>
              <a:t> is </a:t>
            </a:r>
            <a:r>
              <a:rPr lang="tr-TR" sz="2900" dirty="0" err="1" smtClean="0">
                <a:cs typeface="Times New Roman" pitchFamily="18" charset="0"/>
              </a:rPr>
              <a:t>always</a:t>
            </a:r>
            <a:r>
              <a:rPr lang="tr-TR" sz="2900" dirty="0" smtClean="0">
                <a:cs typeface="Times New Roman" pitchFamily="18" charset="0"/>
              </a:rPr>
              <a:t> </a:t>
            </a:r>
            <a:r>
              <a:rPr lang="tr-TR" sz="2900" dirty="0" err="1" smtClean="0">
                <a:cs typeface="Times New Roman" pitchFamily="18" charset="0"/>
              </a:rPr>
              <a:t>ready</a:t>
            </a:r>
            <a:r>
              <a:rPr lang="tr-TR" sz="2900" dirty="0" smtClean="0">
                <a:cs typeface="Times New Roman" pitchFamily="18" charset="0"/>
              </a:rPr>
              <a:t> </a:t>
            </a:r>
            <a:r>
              <a:rPr lang="tr-TR" sz="2900" dirty="0" err="1" smtClean="0">
                <a:cs typeface="Times New Roman" pitchFamily="18" charset="0"/>
              </a:rPr>
              <a:t>to</a:t>
            </a:r>
            <a:r>
              <a:rPr lang="tr-TR" sz="2900" dirty="0" smtClean="0">
                <a:cs typeface="Times New Roman" pitchFamily="18" charset="0"/>
              </a:rPr>
              <a:t> </a:t>
            </a:r>
            <a:r>
              <a:rPr lang="tr-TR" sz="2900" dirty="0" err="1" smtClean="0">
                <a:cs typeface="Times New Roman" pitchFamily="18" charset="0"/>
              </a:rPr>
              <a:t>conduct</a:t>
            </a:r>
            <a:r>
              <a:rPr lang="tr-TR" sz="2900" dirty="0" smtClean="0">
                <a:cs typeface="Times New Roman" pitchFamily="18" charset="0"/>
              </a:rPr>
              <a:t> </a:t>
            </a:r>
            <a:r>
              <a:rPr lang="tr-TR" sz="2900" dirty="0" err="1" smtClean="0">
                <a:cs typeface="Times New Roman" pitchFamily="18" charset="0"/>
              </a:rPr>
              <a:t>electricity</a:t>
            </a:r>
            <a:r>
              <a:rPr lang="tr-TR" sz="2900" dirty="0" smtClean="0">
                <a:cs typeface="Times New Roman" pitchFamily="18" charset="0"/>
              </a:rPr>
              <a:t> </a:t>
            </a:r>
            <a:r>
              <a:rPr lang="tr-TR" sz="2900" dirty="0" err="1" smtClean="0">
                <a:cs typeface="Times New Roman" pitchFamily="18" charset="0"/>
              </a:rPr>
              <a:t>and</a:t>
            </a:r>
            <a:r>
              <a:rPr lang="tr-TR" sz="2900" dirty="0" smtClean="0">
                <a:cs typeface="Times New Roman" pitchFamily="18" charset="0"/>
              </a:rPr>
              <a:t> </a:t>
            </a:r>
            <a:r>
              <a:rPr lang="tr-TR" sz="2900" dirty="0" err="1" smtClean="0">
                <a:cs typeface="Times New Roman" pitchFamily="18" charset="0"/>
              </a:rPr>
              <a:t>this</a:t>
            </a:r>
            <a:r>
              <a:rPr lang="tr-TR" sz="2900" dirty="0" smtClean="0">
                <a:cs typeface="Times New Roman" pitchFamily="18" charset="0"/>
              </a:rPr>
              <a:t> </a:t>
            </a:r>
            <a:r>
              <a:rPr lang="tr-TR" sz="2900" dirty="0" err="1" smtClean="0">
                <a:cs typeface="Times New Roman" pitchFamily="18" charset="0"/>
              </a:rPr>
              <a:t>capability</a:t>
            </a:r>
            <a:r>
              <a:rPr lang="tr-TR" sz="2900" dirty="0" smtClean="0">
                <a:cs typeface="Times New Roman" pitchFamily="18" charset="0"/>
              </a:rPr>
              <a:t> is not </a:t>
            </a:r>
            <a:r>
              <a:rPr lang="tr-TR" sz="2900" dirty="0" err="1" smtClean="0">
                <a:cs typeface="Times New Roman" pitchFamily="18" charset="0"/>
              </a:rPr>
              <a:t>something</a:t>
            </a:r>
            <a:r>
              <a:rPr lang="tr-TR" sz="2900" dirty="0" smtClean="0">
                <a:cs typeface="Times New Roman" pitchFamily="18" charset="0"/>
              </a:rPr>
              <a:t> </a:t>
            </a:r>
            <a:r>
              <a:rPr lang="tr-TR" sz="2900" dirty="0" err="1" smtClean="0">
                <a:cs typeface="Times New Roman" pitchFamily="18" charset="0"/>
              </a:rPr>
              <a:t>produced</a:t>
            </a:r>
            <a:r>
              <a:rPr lang="tr-TR" sz="2900" dirty="0" smtClean="0">
                <a:cs typeface="Times New Roman" pitchFamily="18" charset="0"/>
              </a:rPr>
              <a:t> </a:t>
            </a:r>
            <a:r>
              <a:rPr lang="tr-TR" sz="2900" dirty="0" err="1" smtClean="0">
                <a:cs typeface="Times New Roman" pitchFamily="18" charset="0"/>
              </a:rPr>
              <a:t>or</a:t>
            </a:r>
            <a:r>
              <a:rPr lang="tr-TR" sz="2900" dirty="0" smtClean="0">
                <a:cs typeface="Times New Roman" pitchFamily="18" charset="0"/>
              </a:rPr>
              <a:t> </a:t>
            </a:r>
            <a:r>
              <a:rPr lang="tr-TR" sz="2900" dirty="0" err="1" smtClean="0">
                <a:cs typeface="Times New Roman" pitchFamily="18" charset="0"/>
              </a:rPr>
              <a:t>influenced</a:t>
            </a:r>
            <a:r>
              <a:rPr lang="tr-TR" sz="2900" dirty="0" smtClean="0">
                <a:cs typeface="Times New Roman" pitchFamily="18" charset="0"/>
              </a:rPr>
              <a:t> </a:t>
            </a:r>
            <a:r>
              <a:rPr lang="tr-TR" sz="2900" dirty="0" err="1" smtClean="0">
                <a:cs typeface="Times New Roman" pitchFamily="18" charset="0"/>
              </a:rPr>
              <a:t>by</a:t>
            </a:r>
            <a:r>
              <a:rPr lang="tr-TR" sz="2900" dirty="0" smtClean="0">
                <a:cs typeface="Times New Roman" pitchFamily="18" charset="0"/>
              </a:rPr>
              <a:t> </a:t>
            </a:r>
            <a:r>
              <a:rPr lang="tr-TR" sz="2900" dirty="0" err="1" smtClean="0">
                <a:cs typeface="Times New Roman" pitchFamily="18" charset="0"/>
              </a:rPr>
              <a:t>the</a:t>
            </a:r>
            <a:r>
              <a:rPr lang="tr-TR" sz="2900" dirty="0" smtClean="0">
                <a:cs typeface="Times New Roman" pitchFamily="18" charset="0"/>
              </a:rPr>
              <a:t> </a:t>
            </a:r>
            <a:r>
              <a:rPr lang="tr-TR" sz="2900" dirty="0" err="1" smtClean="0">
                <a:cs typeface="Times New Roman" pitchFamily="18" charset="0"/>
              </a:rPr>
              <a:t>applied</a:t>
            </a:r>
            <a:r>
              <a:rPr lang="tr-TR" sz="2900" dirty="0" smtClean="0">
                <a:cs typeface="Times New Roman" pitchFamily="18" charset="0"/>
              </a:rPr>
              <a:t> </a:t>
            </a:r>
            <a:r>
              <a:rPr lang="tr-TR" sz="2900" dirty="0" err="1" smtClean="0">
                <a:cs typeface="Times New Roman" pitchFamily="18" charset="0"/>
              </a:rPr>
              <a:t>emf</a:t>
            </a:r>
            <a:r>
              <a:rPr lang="tr-TR" sz="2900" dirty="0" smtClean="0">
                <a:cs typeface="Times New Roman" pitchFamily="18" charset="0"/>
              </a:rPr>
              <a:t>. </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tr-TR" sz="2400" b="0" i="0" u="none" strike="noStrike" kern="1200" cap="none" spc="0" normalizeH="0" baseline="0" noProof="0" dirty="0" smtClean="0">
                <a:ln>
                  <a:noFill/>
                </a:ln>
                <a:solidFill>
                  <a:schemeClr val="tx1"/>
                </a:solidFill>
                <a:effectLst/>
                <a:uLnTx/>
                <a:uFillTx/>
                <a:ea typeface="+mj-ea"/>
                <a:cs typeface="+mj-cs"/>
              </a:rPr>
              <a:t/>
            </a:r>
            <a:br>
              <a:rPr kumimoji="0" lang="tr-TR" sz="2400" b="0" i="0" u="none" strike="noStrike" kern="1200" cap="none" spc="0" normalizeH="0" baseline="0" noProof="0" dirty="0" smtClean="0">
                <a:ln>
                  <a:noFill/>
                </a:ln>
                <a:solidFill>
                  <a:schemeClr val="tx1"/>
                </a:solidFill>
                <a:effectLst/>
                <a:uLnTx/>
                <a:uFillTx/>
                <a:ea typeface="+mj-ea"/>
                <a:cs typeface="+mj-cs"/>
              </a:rPr>
            </a:br>
            <a:endParaRPr kumimoji="0" lang="tr-TR" sz="2400" b="0" i="0" u="none" strike="noStrike" kern="1200" cap="none" spc="0" normalizeH="0" baseline="0" noProof="0" dirty="0">
              <a:ln>
                <a:noFill/>
              </a:ln>
              <a:solidFill>
                <a:schemeClr val="tx1"/>
              </a:solidFill>
              <a:effectLst/>
              <a:uLnTx/>
              <a:uFillTx/>
              <a:ea typeface="+mj-ea"/>
              <a:cs typeface="+mj-cs"/>
            </a:endParaRPr>
          </a:p>
        </p:txBody>
      </p:sp>
      <p:pic>
        <p:nvPicPr>
          <p:cNvPr id="21505" name="Picture 1"/>
          <p:cNvPicPr>
            <a:picLocks noChangeAspect="1" noChangeArrowheads="1"/>
          </p:cNvPicPr>
          <p:nvPr/>
        </p:nvPicPr>
        <p:blipFill>
          <a:blip r:embed="rId2" cstate="print">
            <a:duotone>
              <a:prstClr val="black"/>
              <a:srgbClr val="D9C3A5">
                <a:tint val="50000"/>
                <a:satMod val="180000"/>
              </a:srgbClr>
            </a:duotone>
          </a:blip>
          <a:srcRect/>
          <a:stretch>
            <a:fillRect/>
          </a:stretch>
        </p:blipFill>
        <p:spPr bwMode="auto">
          <a:xfrm>
            <a:off x="417857" y="2281858"/>
            <a:ext cx="4165034" cy="2316646"/>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18051" y="304802"/>
            <a:ext cx="11449879" cy="5512902"/>
          </a:xfrm>
        </p:spPr>
        <p:txBody>
          <a:bodyPr>
            <a:normAutofit/>
          </a:bodyPr>
          <a:lstStyle/>
          <a:p>
            <a:r>
              <a:rPr lang="tr-TR" sz="2400" b="1" dirty="0" err="1" smtClean="0">
                <a:solidFill>
                  <a:srgbClr val="FF0000"/>
                </a:solidFill>
                <a:latin typeface="+mn-lt"/>
                <a:cs typeface="Times New Roman" pitchFamily="18" charset="0"/>
              </a:rPr>
              <a:t>Electrolytic</a:t>
            </a:r>
            <a:r>
              <a:rPr lang="tr-TR" sz="2400" b="1" dirty="0" smtClean="0">
                <a:solidFill>
                  <a:srgbClr val="FF0000"/>
                </a:solidFill>
                <a:latin typeface="+mn-lt"/>
                <a:cs typeface="Times New Roman" pitchFamily="18" charset="0"/>
              </a:rPr>
              <a:t> </a:t>
            </a:r>
            <a:r>
              <a:rPr lang="tr-TR" sz="2400" b="1" dirty="0" err="1" smtClean="0">
                <a:solidFill>
                  <a:srgbClr val="FF0000"/>
                </a:solidFill>
                <a:latin typeface="+mn-lt"/>
                <a:cs typeface="Times New Roman" pitchFamily="18" charset="0"/>
              </a:rPr>
              <a:t>Conductivity</a:t>
            </a:r>
            <a:r>
              <a:rPr lang="tr-TR" sz="2400" dirty="0" smtClean="0">
                <a:solidFill>
                  <a:srgbClr val="FF0000"/>
                </a:solidFill>
                <a:latin typeface="+mn-lt"/>
                <a:cs typeface="Times New Roman" pitchFamily="18" charset="0"/>
              </a:rPr>
              <a:t> (</a:t>
            </a:r>
            <a:r>
              <a:rPr lang="tr-TR" sz="2400" dirty="0" err="1" smtClean="0">
                <a:solidFill>
                  <a:srgbClr val="FF0000"/>
                </a:solidFill>
                <a:latin typeface="+mn-lt"/>
                <a:cs typeface="Times New Roman" pitchFamily="18" charset="0"/>
              </a:rPr>
              <a:t>Equivalent</a:t>
            </a:r>
            <a:r>
              <a:rPr lang="tr-TR" sz="2400" dirty="0" smtClean="0">
                <a:solidFill>
                  <a:srgbClr val="FF0000"/>
                </a:solidFill>
                <a:latin typeface="+mn-lt"/>
                <a:cs typeface="Times New Roman" pitchFamily="18" charset="0"/>
              </a:rPr>
              <a:t> </a:t>
            </a:r>
            <a:r>
              <a:rPr lang="tr-TR" sz="2400" dirty="0" err="1" smtClean="0">
                <a:solidFill>
                  <a:srgbClr val="FF0000"/>
                </a:solidFill>
                <a:latin typeface="+mn-lt"/>
                <a:cs typeface="Times New Roman" pitchFamily="18" charset="0"/>
              </a:rPr>
              <a:t>conductivity</a:t>
            </a:r>
            <a:r>
              <a:rPr lang="tr-TR" sz="2400" dirty="0" smtClean="0">
                <a:solidFill>
                  <a:srgbClr val="FF0000"/>
                </a:solidFill>
                <a:latin typeface="+mn-lt"/>
                <a:cs typeface="Times New Roman" pitchFamily="18" charset="0"/>
              </a:rPr>
              <a:t>)</a:t>
            </a:r>
            <a:r>
              <a:rPr lang="tr-TR" sz="2400" dirty="0" smtClean="0">
                <a:latin typeface="+mn-lt"/>
                <a:cs typeface="Times New Roman" pitchFamily="18" charset="0"/>
              </a:rPr>
              <a:t/>
            </a:r>
            <a:br>
              <a:rPr lang="tr-TR" sz="2400" dirty="0" smtClean="0">
                <a:latin typeface="+mn-lt"/>
                <a:cs typeface="Times New Roman" pitchFamily="18" charset="0"/>
              </a:rPr>
            </a:br>
            <a:r>
              <a:rPr lang="tr-TR" sz="2400" b="1" dirty="0" smtClean="0">
                <a:latin typeface="+mn-lt"/>
                <a:cs typeface="Times New Roman" pitchFamily="18" charset="0"/>
              </a:rPr>
              <a:t> </a:t>
            </a:r>
            <a:r>
              <a:rPr lang="tr-TR" sz="2400" dirty="0" smtClean="0">
                <a:latin typeface="+mn-lt"/>
                <a:cs typeface="Times New Roman" pitchFamily="18" charset="0"/>
              </a:rPr>
              <a:t/>
            </a:r>
            <a:br>
              <a:rPr lang="tr-TR" sz="2400" dirty="0" smtClean="0">
                <a:latin typeface="+mn-lt"/>
                <a:cs typeface="Times New Roman" pitchFamily="18" charset="0"/>
              </a:rPr>
            </a:br>
            <a:r>
              <a:rPr lang="tr-TR" sz="2400" dirty="0" err="1" smtClean="0">
                <a:latin typeface="+mn-lt"/>
                <a:cs typeface="Times New Roman" pitchFamily="18" charset="0"/>
              </a:rPr>
              <a:t>The</a:t>
            </a:r>
            <a:r>
              <a:rPr lang="tr-TR" sz="2400" dirty="0" smtClean="0">
                <a:latin typeface="+mn-lt"/>
                <a:cs typeface="Times New Roman" pitchFamily="18" charset="0"/>
              </a:rPr>
              <a:t> </a:t>
            </a:r>
            <a:r>
              <a:rPr lang="tr-TR" sz="2400" dirty="0" err="1" smtClean="0">
                <a:latin typeface="+mn-lt"/>
                <a:cs typeface="Times New Roman" pitchFamily="18" charset="0"/>
              </a:rPr>
              <a:t>conductivity</a:t>
            </a:r>
            <a:r>
              <a:rPr lang="tr-TR" sz="2400" dirty="0" smtClean="0">
                <a:latin typeface="+mn-lt"/>
                <a:cs typeface="Times New Roman" pitchFamily="18" charset="0"/>
              </a:rPr>
              <a:t> of </a:t>
            </a:r>
            <a:r>
              <a:rPr lang="tr-TR" sz="2400" dirty="0" err="1" smtClean="0">
                <a:latin typeface="+mn-lt"/>
                <a:cs typeface="Times New Roman" pitchFamily="18" charset="0"/>
              </a:rPr>
              <a:t>electolyte</a:t>
            </a:r>
            <a:r>
              <a:rPr lang="tr-TR" sz="2400" dirty="0" smtClean="0">
                <a:latin typeface="+mn-lt"/>
                <a:cs typeface="Times New Roman" pitchFamily="18" charset="0"/>
              </a:rPr>
              <a:t> </a:t>
            </a:r>
            <a:r>
              <a:rPr lang="tr-TR" sz="2400" dirty="0" err="1" smtClean="0">
                <a:latin typeface="+mn-lt"/>
                <a:cs typeface="Times New Roman" pitchFamily="18" charset="0"/>
              </a:rPr>
              <a:t>solutions</a:t>
            </a:r>
            <a:r>
              <a:rPr lang="tr-TR" sz="2400" dirty="0" smtClean="0">
                <a:latin typeface="+mn-lt"/>
                <a:cs typeface="Times New Roman" pitchFamily="18" charset="0"/>
              </a:rPr>
              <a:t> </a:t>
            </a:r>
            <a:r>
              <a:rPr lang="tr-TR" sz="2400" dirty="0" err="1" smtClean="0">
                <a:latin typeface="+mn-lt"/>
                <a:cs typeface="Times New Roman" pitchFamily="18" charset="0"/>
              </a:rPr>
              <a:t>differs</a:t>
            </a:r>
            <a:r>
              <a:rPr lang="tr-TR" sz="2400" dirty="0" smtClean="0">
                <a:latin typeface="+mn-lt"/>
                <a:cs typeface="Times New Roman" pitchFamily="18" charset="0"/>
              </a:rPr>
              <a:t> </a:t>
            </a:r>
            <a:r>
              <a:rPr lang="tr-TR" sz="2400" dirty="0" err="1" smtClean="0">
                <a:latin typeface="+mn-lt"/>
                <a:cs typeface="Times New Roman" pitchFamily="18" charset="0"/>
              </a:rPr>
              <a:t>from</a:t>
            </a:r>
            <a:r>
              <a:rPr lang="tr-TR" sz="2400" dirty="0" smtClean="0">
                <a:latin typeface="+mn-lt"/>
                <a:cs typeface="Times New Roman" pitchFamily="18" charset="0"/>
              </a:rPr>
              <a:t> </a:t>
            </a:r>
            <a:r>
              <a:rPr lang="tr-TR" sz="2400" dirty="0" err="1" smtClean="0">
                <a:latin typeface="+mn-lt"/>
                <a:cs typeface="Times New Roman" pitchFamily="18" charset="0"/>
              </a:rPr>
              <a:t>metallic</a:t>
            </a:r>
            <a:r>
              <a:rPr lang="tr-TR" sz="2400" dirty="0" smtClean="0">
                <a:latin typeface="+mn-lt"/>
                <a:cs typeface="Times New Roman" pitchFamily="18" charset="0"/>
              </a:rPr>
              <a:t> </a:t>
            </a:r>
            <a:r>
              <a:rPr lang="tr-TR" sz="2400" dirty="0" err="1" smtClean="0">
                <a:latin typeface="+mn-lt"/>
                <a:cs typeface="Times New Roman" pitchFamily="18" charset="0"/>
              </a:rPr>
              <a:t>conductivity</a:t>
            </a:r>
            <a:r>
              <a:rPr lang="tr-TR" sz="2400" dirty="0" smtClean="0">
                <a:latin typeface="+mn-lt"/>
                <a:cs typeface="Times New Roman" pitchFamily="18" charset="0"/>
              </a:rPr>
              <a:t>. </a:t>
            </a:r>
            <a:r>
              <a:rPr lang="tr-TR" sz="2400" dirty="0" err="1" smtClean="0">
                <a:latin typeface="+mn-lt"/>
                <a:cs typeface="Times New Roman" pitchFamily="18" charset="0"/>
              </a:rPr>
              <a:t>Most</a:t>
            </a:r>
            <a:r>
              <a:rPr lang="tr-TR" sz="2400" dirty="0" smtClean="0">
                <a:latin typeface="+mn-lt"/>
                <a:cs typeface="Times New Roman" pitchFamily="18" charset="0"/>
              </a:rPr>
              <a:t> </a:t>
            </a:r>
            <a:r>
              <a:rPr lang="tr-TR" sz="2400" dirty="0" err="1" smtClean="0">
                <a:latin typeface="+mn-lt"/>
                <a:cs typeface="Times New Roman" pitchFamily="18" charset="0"/>
              </a:rPr>
              <a:t>familiar</a:t>
            </a:r>
            <a:r>
              <a:rPr lang="tr-TR" sz="2400" dirty="0" smtClean="0">
                <a:latin typeface="+mn-lt"/>
                <a:cs typeface="Times New Roman" pitchFamily="18" charset="0"/>
              </a:rPr>
              <a:t> is </a:t>
            </a:r>
            <a:r>
              <a:rPr lang="tr-TR" sz="2400" dirty="0" err="1" smtClean="0">
                <a:latin typeface="+mn-lt"/>
                <a:cs typeface="Times New Roman" pitchFamily="18" charset="0"/>
              </a:rPr>
              <a:t>the</a:t>
            </a:r>
            <a:r>
              <a:rPr lang="tr-TR" sz="2400" dirty="0" smtClean="0">
                <a:latin typeface="+mn-lt"/>
                <a:cs typeface="Times New Roman" pitchFamily="18" charset="0"/>
              </a:rPr>
              <a:t> </a:t>
            </a:r>
            <a:r>
              <a:rPr lang="tr-TR" sz="2400" dirty="0" err="1" smtClean="0">
                <a:latin typeface="+mn-lt"/>
                <a:cs typeface="Times New Roman" pitchFamily="18" charset="0"/>
              </a:rPr>
              <a:t>conduction</a:t>
            </a:r>
            <a:r>
              <a:rPr lang="tr-TR" sz="2400" dirty="0" smtClean="0">
                <a:latin typeface="+mn-lt"/>
                <a:cs typeface="Times New Roman" pitchFamily="18" charset="0"/>
              </a:rPr>
              <a:t> of </a:t>
            </a:r>
            <a:r>
              <a:rPr lang="tr-TR" sz="2400" dirty="0" err="1" smtClean="0">
                <a:latin typeface="+mn-lt"/>
                <a:cs typeface="Times New Roman" pitchFamily="18" charset="0"/>
              </a:rPr>
              <a:t>electricity</a:t>
            </a:r>
            <a:r>
              <a:rPr lang="tr-TR" sz="2400" dirty="0" smtClean="0">
                <a:latin typeface="+mn-lt"/>
                <a:cs typeface="Times New Roman" pitchFamily="18" charset="0"/>
              </a:rPr>
              <a:t> </a:t>
            </a:r>
            <a:r>
              <a:rPr lang="tr-TR" sz="2400" dirty="0" err="1" smtClean="0">
                <a:latin typeface="+mn-lt"/>
                <a:cs typeface="Times New Roman" pitchFamily="18" charset="0"/>
              </a:rPr>
              <a:t>through</a:t>
            </a:r>
            <a:r>
              <a:rPr lang="tr-TR" sz="2400" dirty="0" smtClean="0">
                <a:latin typeface="+mn-lt"/>
                <a:cs typeface="Times New Roman" pitchFamily="18" charset="0"/>
              </a:rPr>
              <a:t> </a:t>
            </a:r>
            <a:r>
              <a:rPr lang="tr-TR" sz="2400" dirty="0" err="1" smtClean="0">
                <a:latin typeface="+mn-lt"/>
                <a:cs typeface="Times New Roman" pitchFamily="18" charset="0"/>
              </a:rPr>
              <a:t>metallic</a:t>
            </a:r>
            <a:r>
              <a:rPr lang="tr-TR" sz="2400" dirty="0" smtClean="0">
                <a:latin typeface="+mn-lt"/>
                <a:cs typeface="Times New Roman" pitchFamily="18" charset="0"/>
              </a:rPr>
              <a:t> </a:t>
            </a:r>
            <a:r>
              <a:rPr lang="tr-TR" sz="2400" dirty="0" err="1" smtClean="0">
                <a:latin typeface="+mn-lt"/>
                <a:cs typeface="Times New Roman" pitchFamily="18" charset="0"/>
              </a:rPr>
              <a:t>wires</a:t>
            </a:r>
            <a:r>
              <a:rPr lang="tr-TR" sz="2400" dirty="0" smtClean="0">
                <a:latin typeface="+mn-lt"/>
                <a:cs typeface="Times New Roman" pitchFamily="18" charset="0"/>
              </a:rPr>
              <a:t>, in </a:t>
            </a:r>
            <a:r>
              <a:rPr lang="tr-TR" sz="2400" dirty="0" err="1" smtClean="0">
                <a:latin typeface="+mn-lt"/>
                <a:cs typeface="Times New Roman" pitchFamily="18" charset="0"/>
              </a:rPr>
              <a:t>which</a:t>
            </a:r>
            <a:r>
              <a:rPr lang="tr-TR" sz="2400" dirty="0" smtClean="0">
                <a:latin typeface="+mn-lt"/>
                <a:cs typeface="Times New Roman" pitchFamily="18" charset="0"/>
              </a:rPr>
              <a:t> </a:t>
            </a:r>
            <a:r>
              <a:rPr lang="tr-TR" sz="2400" dirty="0" err="1" smtClean="0">
                <a:latin typeface="+mn-lt"/>
                <a:cs typeface="Times New Roman" pitchFamily="18" charset="0"/>
              </a:rPr>
              <a:t>case</a:t>
            </a:r>
            <a:r>
              <a:rPr lang="tr-TR" sz="2400" dirty="0" smtClean="0">
                <a:latin typeface="+mn-lt"/>
                <a:cs typeface="Times New Roman" pitchFamily="18" charset="0"/>
              </a:rPr>
              <a:t> </a:t>
            </a:r>
            <a:r>
              <a:rPr lang="tr-TR" sz="2400" dirty="0" err="1" smtClean="0">
                <a:latin typeface="+mn-lt"/>
                <a:cs typeface="Times New Roman" pitchFamily="18" charset="0"/>
              </a:rPr>
              <a:t>the</a:t>
            </a:r>
            <a:r>
              <a:rPr lang="tr-TR" sz="2400" dirty="0" smtClean="0">
                <a:latin typeface="+mn-lt"/>
                <a:cs typeface="Times New Roman" pitchFamily="18" charset="0"/>
              </a:rPr>
              <a:t> mobile, </a:t>
            </a:r>
            <a:r>
              <a:rPr lang="tr-TR" sz="2400" dirty="0" err="1" smtClean="0">
                <a:latin typeface="+mn-lt"/>
                <a:cs typeface="Times New Roman" pitchFamily="18" charset="0"/>
              </a:rPr>
              <a:t>charged</a:t>
            </a:r>
            <a:r>
              <a:rPr lang="tr-TR" sz="2400" dirty="0" smtClean="0">
                <a:latin typeface="+mn-lt"/>
                <a:cs typeface="Times New Roman" pitchFamily="18" charset="0"/>
              </a:rPr>
              <a:t> </a:t>
            </a:r>
            <a:r>
              <a:rPr lang="tr-TR" sz="2400" dirty="0" err="1" smtClean="0">
                <a:latin typeface="+mn-lt"/>
                <a:cs typeface="Times New Roman" pitchFamily="18" charset="0"/>
              </a:rPr>
              <a:t>entities</a:t>
            </a:r>
            <a:r>
              <a:rPr lang="tr-TR" sz="2400" dirty="0" smtClean="0">
                <a:latin typeface="+mn-lt"/>
                <a:cs typeface="Times New Roman" pitchFamily="18" charset="0"/>
              </a:rPr>
              <a:t> </a:t>
            </a:r>
            <a:r>
              <a:rPr lang="tr-TR" sz="2400" dirty="0" err="1" smtClean="0">
                <a:latin typeface="+mn-lt"/>
                <a:cs typeface="Times New Roman" pitchFamily="18" charset="0"/>
              </a:rPr>
              <a:t>are</a:t>
            </a:r>
            <a:r>
              <a:rPr lang="tr-TR" sz="2400" dirty="0" smtClean="0">
                <a:latin typeface="+mn-lt"/>
                <a:cs typeface="Times New Roman" pitchFamily="18" charset="0"/>
              </a:rPr>
              <a:t> </a:t>
            </a:r>
            <a:r>
              <a:rPr lang="tr-TR" sz="2400" dirty="0" err="1" smtClean="0">
                <a:latin typeface="+mn-lt"/>
                <a:cs typeface="Times New Roman" pitchFamily="18" charset="0"/>
              </a:rPr>
              <a:t>electrons</a:t>
            </a:r>
            <a:r>
              <a:rPr lang="tr-TR" sz="2400" dirty="0" smtClean="0">
                <a:latin typeface="+mn-lt"/>
                <a:cs typeface="Times New Roman" pitchFamily="18" charset="0"/>
              </a:rPr>
              <a:t>. </a:t>
            </a:r>
            <a:r>
              <a:rPr lang="tr-TR" sz="2400" dirty="0" err="1" smtClean="0">
                <a:latin typeface="+mn-lt"/>
                <a:cs typeface="Times New Roman" pitchFamily="18" charset="0"/>
              </a:rPr>
              <a:t>Electrolytic</a:t>
            </a:r>
            <a:r>
              <a:rPr lang="tr-TR" sz="2400" dirty="0" smtClean="0">
                <a:latin typeface="+mn-lt"/>
                <a:cs typeface="Times New Roman" pitchFamily="18" charset="0"/>
              </a:rPr>
              <a:t> </a:t>
            </a:r>
            <a:r>
              <a:rPr lang="tr-TR" sz="2400" dirty="0" err="1" smtClean="0">
                <a:latin typeface="+mn-lt"/>
                <a:cs typeface="Times New Roman" pitchFamily="18" charset="0"/>
              </a:rPr>
              <a:t>conductivity</a:t>
            </a:r>
            <a:r>
              <a:rPr lang="tr-TR" sz="2400" dirty="0" smtClean="0">
                <a:latin typeface="+mn-lt"/>
                <a:cs typeface="Times New Roman" pitchFamily="18" charset="0"/>
              </a:rPr>
              <a:t> </a:t>
            </a:r>
            <a:r>
              <a:rPr lang="tr-TR" sz="2400" dirty="0" err="1" smtClean="0">
                <a:latin typeface="+mn-lt"/>
                <a:cs typeface="Times New Roman" pitchFamily="18" charset="0"/>
              </a:rPr>
              <a:t>always</a:t>
            </a:r>
            <a:r>
              <a:rPr lang="tr-TR" sz="2400" dirty="0" smtClean="0">
                <a:latin typeface="+mn-lt"/>
                <a:cs typeface="Times New Roman" pitchFamily="18" charset="0"/>
              </a:rPr>
              <a:t> </a:t>
            </a:r>
            <a:r>
              <a:rPr lang="tr-TR" sz="2400" dirty="0" err="1" smtClean="0">
                <a:latin typeface="+mn-lt"/>
                <a:cs typeface="Times New Roman" pitchFamily="18" charset="0"/>
              </a:rPr>
              <a:t>involves</a:t>
            </a:r>
            <a:r>
              <a:rPr lang="tr-TR" sz="2400" dirty="0" smtClean="0">
                <a:latin typeface="+mn-lt"/>
                <a:cs typeface="Times New Roman" pitchFamily="18" charset="0"/>
              </a:rPr>
              <a:t> </a:t>
            </a:r>
            <a:r>
              <a:rPr lang="tr-TR" sz="2400" dirty="0" err="1" smtClean="0">
                <a:latin typeface="+mn-lt"/>
                <a:cs typeface="Times New Roman" pitchFamily="18" charset="0"/>
              </a:rPr>
              <a:t>both</a:t>
            </a:r>
            <a:r>
              <a:rPr lang="tr-TR" sz="2400" dirty="0" smtClean="0">
                <a:latin typeface="+mn-lt"/>
                <a:cs typeface="Times New Roman" pitchFamily="18" charset="0"/>
              </a:rPr>
              <a:t> </a:t>
            </a:r>
            <a:r>
              <a:rPr lang="tr-TR" sz="2400" dirty="0" err="1" smtClean="0">
                <a:latin typeface="+mn-lt"/>
                <a:cs typeface="Times New Roman" pitchFamily="18" charset="0"/>
              </a:rPr>
              <a:t>the</a:t>
            </a:r>
            <a:r>
              <a:rPr lang="tr-TR" sz="2400" dirty="0" smtClean="0">
                <a:latin typeface="+mn-lt"/>
                <a:cs typeface="Times New Roman" pitchFamily="18" charset="0"/>
              </a:rPr>
              <a:t> transport of </a:t>
            </a:r>
            <a:r>
              <a:rPr lang="tr-TR" sz="2400" dirty="0" err="1" smtClean="0">
                <a:latin typeface="+mn-lt"/>
                <a:cs typeface="Times New Roman" pitchFamily="18" charset="0"/>
              </a:rPr>
              <a:t>matter</a:t>
            </a:r>
            <a:r>
              <a:rPr lang="tr-TR" sz="2400" dirty="0" smtClean="0">
                <a:latin typeface="+mn-lt"/>
                <a:cs typeface="Times New Roman" pitchFamily="18" charset="0"/>
              </a:rPr>
              <a:t> </a:t>
            </a:r>
            <a:r>
              <a:rPr lang="tr-TR" sz="2400" dirty="0" err="1" smtClean="0">
                <a:latin typeface="+mn-lt"/>
                <a:cs typeface="Times New Roman" pitchFamily="18" charset="0"/>
              </a:rPr>
              <a:t>and</a:t>
            </a:r>
            <a:r>
              <a:rPr lang="tr-TR" sz="2400" dirty="0" smtClean="0">
                <a:latin typeface="+mn-lt"/>
                <a:cs typeface="Times New Roman" pitchFamily="18" charset="0"/>
              </a:rPr>
              <a:t> </a:t>
            </a:r>
            <a:r>
              <a:rPr lang="tr-TR" sz="2400" dirty="0" err="1" smtClean="0">
                <a:latin typeface="+mn-lt"/>
                <a:cs typeface="Times New Roman" pitchFamily="18" charset="0"/>
              </a:rPr>
              <a:t>chemical</a:t>
            </a:r>
            <a:r>
              <a:rPr lang="tr-TR" sz="2400" dirty="0" smtClean="0">
                <a:latin typeface="+mn-lt"/>
                <a:cs typeface="Times New Roman" pitchFamily="18" charset="0"/>
              </a:rPr>
              <a:t> </a:t>
            </a:r>
            <a:r>
              <a:rPr lang="tr-TR" sz="2400" dirty="0" err="1" smtClean="0">
                <a:latin typeface="+mn-lt"/>
                <a:cs typeface="Times New Roman" pitchFamily="18" charset="0"/>
              </a:rPr>
              <a:t>changes</a:t>
            </a:r>
            <a:r>
              <a:rPr lang="tr-TR" sz="2400" dirty="0" smtClean="0">
                <a:latin typeface="+mn-lt"/>
                <a:cs typeface="Times New Roman" pitchFamily="18" charset="0"/>
              </a:rPr>
              <a:t> at </a:t>
            </a:r>
            <a:r>
              <a:rPr lang="tr-TR" sz="2400" dirty="0" err="1" smtClean="0">
                <a:latin typeface="+mn-lt"/>
                <a:cs typeface="Times New Roman" pitchFamily="18" charset="0"/>
              </a:rPr>
              <a:t>the</a:t>
            </a:r>
            <a:r>
              <a:rPr lang="tr-TR" sz="2400" dirty="0" smtClean="0">
                <a:latin typeface="+mn-lt"/>
                <a:cs typeface="Times New Roman" pitchFamily="18" charset="0"/>
              </a:rPr>
              <a:t> </a:t>
            </a:r>
            <a:r>
              <a:rPr lang="tr-TR" sz="2400" dirty="0" err="1" smtClean="0">
                <a:latin typeface="+mn-lt"/>
                <a:cs typeface="Times New Roman" pitchFamily="18" charset="0"/>
              </a:rPr>
              <a:t>electrodes</a:t>
            </a:r>
            <a:r>
              <a:rPr lang="tr-TR" sz="2400" dirty="0" smtClean="0">
                <a:latin typeface="+mn-lt"/>
                <a:cs typeface="Times New Roman" pitchFamily="18" charset="0"/>
              </a:rPr>
              <a:t> </a:t>
            </a:r>
            <a:r>
              <a:rPr lang="tr-TR" sz="2400" dirty="0" err="1" smtClean="0">
                <a:latin typeface="+mn-lt"/>
                <a:cs typeface="Times New Roman" pitchFamily="18" charset="0"/>
              </a:rPr>
              <a:t>that</a:t>
            </a:r>
            <a:r>
              <a:rPr lang="tr-TR" sz="2400" dirty="0" smtClean="0">
                <a:latin typeface="+mn-lt"/>
                <a:cs typeface="Times New Roman" pitchFamily="18" charset="0"/>
              </a:rPr>
              <a:t> </a:t>
            </a:r>
            <a:r>
              <a:rPr lang="tr-TR" sz="2400" dirty="0" err="1" smtClean="0">
                <a:latin typeface="+mn-lt"/>
                <a:cs typeface="Times New Roman" pitchFamily="18" charset="0"/>
              </a:rPr>
              <a:t>electric</a:t>
            </a:r>
            <a:r>
              <a:rPr lang="tr-TR" sz="2400" dirty="0" smtClean="0">
                <a:latin typeface="+mn-lt"/>
                <a:cs typeface="Times New Roman" pitchFamily="18" charset="0"/>
              </a:rPr>
              <a:t> </a:t>
            </a:r>
            <a:r>
              <a:rPr lang="tr-TR" sz="2400" dirty="0" err="1" smtClean="0">
                <a:latin typeface="+mn-lt"/>
                <a:cs typeface="Times New Roman" pitchFamily="18" charset="0"/>
              </a:rPr>
              <a:t>current</a:t>
            </a:r>
            <a:r>
              <a:rPr lang="tr-TR" sz="2400" dirty="0" smtClean="0">
                <a:latin typeface="+mn-lt"/>
                <a:cs typeface="Times New Roman" pitchFamily="18" charset="0"/>
              </a:rPr>
              <a:t> </a:t>
            </a:r>
            <a:r>
              <a:rPr lang="tr-TR" sz="2400" dirty="0" err="1" smtClean="0">
                <a:latin typeface="+mn-lt"/>
                <a:cs typeface="Times New Roman" pitchFamily="18" charset="0"/>
              </a:rPr>
              <a:t>enters</a:t>
            </a:r>
            <a:r>
              <a:rPr lang="tr-TR" sz="2400" dirty="0" smtClean="0">
                <a:latin typeface="+mn-lt"/>
                <a:cs typeface="Times New Roman" pitchFamily="18" charset="0"/>
              </a:rPr>
              <a:t> </a:t>
            </a:r>
            <a:r>
              <a:rPr lang="tr-TR" sz="2400" dirty="0" err="1" smtClean="0">
                <a:latin typeface="+mn-lt"/>
                <a:cs typeface="Times New Roman" pitchFamily="18" charset="0"/>
              </a:rPr>
              <a:t>and</a:t>
            </a:r>
            <a:r>
              <a:rPr lang="tr-TR" sz="2400" dirty="0" smtClean="0">
                <a:latin typeface="+mn-lt"/>
                <a:cs typeface="Times New Roman" pitchFamily="18" charset="0"/>
              </a:rPr>
              <a:t> </a:t>
            </a:r>
            <a:r>
              <a:rPr lang="tr-TR" sz="2400" dirty="0" err="1" smtClean="0">
                <a:latin typeface="+mn-lt"/>
                <a:cs typeface="Times New Roman" pitchFamily="18" charset="0"/>
              </a:rPr>
              <a:t>leaves</a:t>
            </a:r>
            <a:r>
              <a:rPr lang="tr-TR" sz="2400" dirty="0" smtClean="0">
                <a:latin typeface="+mn-lt"/>
                <a:cs typeface="Times New Roman" pitchFamily="18" charset="0"/>
              </a:rPr>
              <a:t> </a:t>
            </a:r>
            <a:r>
              <a:rPr lang="tr-TR" sz="2400" dirty="0" err="1" smtClean="0">
                <a:latin typeface="+mn-lt"/>
                <a:cs typeface="Times New Roman" pitchFamily="18" charset="0"/>
              </a:rPr>
              <a:t>the</a:t>
            </a:r>
            <a:r>
              <a:rPr lang="tr-TR" sz="2400" dirty="0" smtClean="0">
                <a:latin typeface="+mn-lt"/>
                <a:cs typeface="Times New Roman" pitchFamily="18" charset="0"/>
              </a:rPr>
              <a:t> </a:t>
            </a:r>
            <a:r>
              <a:rPr lang="tr-TR" sz="2400" dirty="0" err="1" smtClean="0">
                <a:latin typeface="+mn-lt"/>
                <a:cs typeface="Times New Roman" pitchFamily="18" charset="0"/>
              </a:rPr>
              <a:t>electrolyte</a:t>
            </a:r>
            <a:r>
              <a:rPr lang="tr-TR" sz="2400" dirty="0" smtClean="0">
                <a:latin typeface="+mn-lt"/>
                <a:cs typeface="Times New Roman" pitchFamily="18" charset="0"/>
              </a:rPr>
              <a:t>. </a:t>
            </a:r>
            <a:r>
              <a:rPr lang="tr-TR" sz="2400" dirty="0" err="1" smtClean="0">
                <a:latin typeface="+mn-lt"/>
                <a:cs typeface="Times New Roman" pitchFamily="18" charset="0"/>
              </a:rPr>
              <a:t>These</a:t>
            </a:r>
            <a:r>
              <a:rPr lang="tr-TR" sz="2400" dirty="0" smtClean="0">
                <a:latin typeface="+mn-lt"/>
                <a:cs typeface="Times New Roman" pitchFamily="18" charset="0"/>
              </a:rPr>
              <a:t> </a:t>
            </a:r>
            <a:r>
              <a:rPr lang="tr-TR" sz="2400" dirty="0" err="1" smtClean="0">
                <a:latin typeface="+mn-lt"/>
                <a:cs typeface="Times New Roman" pitchFamily="18" charset="0"/>
              </a:rPr>
              <a:t>phenomena</a:t>
            </a:r>
            <a:r>
              <a:rPr lang="tr-TR" sz="2400" dirty="0" smtClean="0">
                <a:latin typeface="+mn-lt"/>
                <a:cs typeface="Times New Roman" pitchFamily="18" charset="0"/>
              </a:rPr>
              <a:t> is not </a:t>
            </a:r>
            <a:r>
              <a:rPr lang="tr-TR" sz="2400" dirty="0" err="1" smtClean="0">
                <a:latin typeface="+mn-lt"/>
                <a:cs typeface="Times New Roman" pitchFamily="18" charset="0"/>
              </a:rPr>
              <a:t>observed</a:t>
            </a:r>
            <a:r>
              <a:rPr lang="tr-TR" sz="2400" dirty="0" smtClean="0">
                <a:latin typeface="+mn-lt"/>
                <a:cs typeface="Times New Roman" pitchFamily="18" charset="0"/>
              </a:rPr>
              <a:t> </a:t>
            </a:r>
            <a:r>
              <a:rPr lang="tr-TR" sz="2400" dirty="0" err="1" smtClean="0">
                <a:latin typeface="+mn-lt"/>
                <a:cs typeface="Times New Roman" pitchFamily="18" charset="0"/>
              </a:rPr>
              <a:t>with</a:t>
            </a:r>
            <a:r>
              <a:rPr lang="tr-TR" sz="2400" dirty="0" smtClean="0">
                <a:latin typeface="+mn-lt"/>
                <a:cs typeface="Times New Roman" pitchFamily="18" charset="0"/>
              </a:rPr>
              <a:t> </a:t>
            </a:r>
            <a:r>
              <a:rPr lang="tr-TR" sz="2400" dirty="0" err="1" smtClean="0">
                <a:latin typeface="+mn-lt"/>
                <a:cs typeface="Times New Roman" pitchFamily="18" charset="0"/>
              </a:rPr>
              <a:t>metallic</a:t>
            </a:r>
            <a:r>
              <a:rPr lang="tr-TR" sz="2400" dirty="0" smtClean="0">
                <a:latin typeface="+mn-lt"/>
                <a:cs typeface="Times New Roman" pitchFamily="18" charset="0"/>
              </a:rPr>
              <a:t> </a:t>
            </a:r>
            <a:r>
              <a:rPr lang="tr-TR" sz="2400" dirty="0" err="1" smtClean="0">
                <a:latin typeface="+mn-lt"/>
                <a:cs typeface="Times New Roman" pitchFamily="18" charset="0"/>
              </a:rPr>
              <a:t>conductivity</a:t>
            </a:r>
            <a:r>
              <a:rPr lang="tr-TR" sz="2400" dirty="0" smtClean="0">
                <a:latin typeface="+mn-lt"/>
                <a:cs typeface="Times New Roman" pitchFamily="18" charset="0"/>
              </a:rPr>
              <a:t>.</a:t>
            </a:r>
            <a:br>
              <a:rPr lang="tr-TR" sz="2400" dirty="0" smtClean="0">
                <a:latin typeface="+mn-lt"/>
                <a:cs typeface="Times New Roman" pitchFamily="18" charset="0"/>
              </a:rPr>
            </a:br>
            <a:r>
              <a:rPr lang="tr-TR" sz="2400" dirty="0" smtClean="0">
                <a:latin typeface="+mn-lt"/>
                <a:cs typeface="Times New Roman" pitchFamily="18" charset="0"/>
              </a:rPr>
              <a:t> </a:t>
            </a:r>
            <a:br>
              <a:rPr lang="tr-TR" sz="2400" dirty="0" smtClean="0">
                <a:latin typeface="+mn-lt"/>
                <a:cs typeface="Times New Roman" pitchFamily="18" charset="0"/>
              </a:rPr>
            </a:br>
            <a:r>
              <a:rPr lang="tr-TR" sz="2400" dirty="0" err="1" smtClean="0">
                <a:latin typeface="+mn-lt"/>
                <a:cs typeface="Times New Roman" pitchFamily="18" charset="0"/>
              </a:rPr>
              <a:t>Electric</a:t>
            </a:r>
            <a:r>
              <a:rPr lang="tr-TR" sz="2400" dirty="0" smtClean="0">
                <a:latin typeface="+mn-lt"/>
                <a:cs typeface="Times New Roman" pitchFamily="18" charset="0"/>
              </a:rPr>
              <a:t> </a:t>
            </a:r>
            <a:r>
              <a:rPr lang="tr-TR" sz="2400" dirty="0" err="1" smtClean="0">
                <a:latin typeface="+mn-lt"/>
                <a:cs typeface="Times New Roman" pitchFamily="18" charset="0"/>
              </a:rPr>
              <a:t>current</a:t>
            </a:r>
            <a:r>
              <a:rPr lang="tr-TR" sz="2400" dirty="0" smtClean="0">
                <a:latin typeface="+mn-lt"/>
                <a:cs typeface="Times New Roman" pitchFamily="18" charset="0"/>
              </a:rPr>
              <a:t> can </a:t>
            </a:r>
            <a:r>
              <a:rPr lang="tr-TR" sz="2400" dirty="0" err="1" smtClean="0">
                <a:latin typeface="+mn-lt"/>
                <a:cs typeface="Times New Roman" pitchFamily="18" charset="0"/>
              </a:rPr>
              <a:t>produce</a:t>
            </a:r>
            <a:r>
              <a:rPr lang="tr-TR" sz="2400" dirty="0" smtClean="0">
                <a:latin typeface="+mn-lt"/>
                <a:cs typeface="Times New Roman" pitchFamily="18" charset="0"/>
              </a:rPr>
              <a:t> </a:t>
            </a:r>
            <a:r>
              <a:rPr lang="tr-TR" sz="2400" dirty="0" err="1" smtClean="0">
                <a:latin typeface="+mn-lt"/>
                <a:cs typeface="Times New Roman" pitchFamily="18" charset="0"/>
              </a:rPr>
              <a:t>chemical</a:t>
            </a:r>
            <a:r>
              <a:rPr lang="tr-TR" sz="2400" dirty="0" smtClean="0">
                <a:latin typeface="+mn-lt"/>
                <a:cs typeface="Times New Roman" pitchFamily="18" charset="0"/>
              </a:rPr>
              <a:t> </a:t>
            </a:r>
            <a:r>
              <a:rPr lang="tr-TR" sz="2400" dirty="0" err="1" smtClean="0">
                <a:latin typeface="+mn-lt"/>
                <a:cs typeface="Times New Roman" pitchFamily="18" charset="0"/>
              </a:rPr>
              <a:t>reactions</a:t>
            </a:r>
            <a:r>
              <a:rPr lang="tr-TR" sz="2400" dirty="0" smtClean="0">
                <a:latin typeface="+mn-lt"/>
                <a:cs typeface="Times New Roman" pitchFamily="18" charset="0"/>
              </a:rPr>
              <a:t>, an </a:t>
            </a:r>
            <a:r>
              <a:rPr lang="tr-TR" sz="2400" dirty="0" err="1" smtClean="0">
                <a:latin typeface="+mn-lt"/>
                <a:cs typeface="Times New Roman" pitchFamily="18" charset="0"/>
              </a:rPr>
              <a:t>conversely</a:t>
            </a:r>
            <a:r>
              <a:rPr lang="tr-TR" sz="2400" dirty="0" smtClean="0">
                <a:latin typeface="+mn-lt"/>
                <a:cs typeface="Times New Roman" pitchFamily="18" charset="0"/>
              </a:rPr>
              <a:t>, </a:t>
            </a:r>
            <a:r>
              <a:rPr lang="tr-TR" sz="2400" dirty="0" err="1" smtClean="0">
                <a:latin typeface="+mn-lt"/>
                <a:cs typeface="Times New Roman" pitchFamily="18" charset="0"/>
              </a:rPr>
              <a:t>chemical</a:t>
            </a:r>
            <a:r>
              <a:rPr lang="tr-TR" sz="2400" dirty="0" smtClean="0">
                <a:latin typeface="+mn-lt"/>
                <a:cs typeface="Times New Roman" pitchFamily="18" charset="0"/>
              </a:rPr>
              <a:t> </a:t>
            </a:r>
            <a:r>
              <a:rPr lang="tr-TR" sz="2400" dirty="0" err="1" smtClean="0">
                <a:latin typeface="+mn-lt"/>
                <a:cs typeface="Times New Roman" pitchFamily="18" charset="0"/>
              </a:rPr>
              <a:t>reactions</a:t>
            </a:r>
            <a:r>
              <a:rPr lang="tr-TR" sz="2400" dirty="0" smtClean="0">
                <a:latin typeface="+mn-lt"/>
                <a:cs typeface="Times New Roman" pitchFamily="18" charset="0"/>
              </a:rPr>
              <a:t> can </a:t>
            </a:r>
            <a:r>
              <a:rPr lang="tr-TR" sz="2400" dirty="0" err="1" smtClean="0">
                <a:latin typeface="+mn-lt"/>
                <a:cs typeface="Times New Roman" pitchFamily="18" charset="0"/>
              </a:rPr>
              <a:t>produce</a:t>
            </a:r>
            <a:r>
              <a:rPr lang="tr-TR" sz="2400" dirty="0" smtClean="0">
                <a:latin typeface="+mn-lt"/>
                <a:cs typeface="Times New Roman" pitchFamily="18" charset="0"/>
              </a:rPr>
              <a:t> </a:t>
            </a:r>
            <a:r>
              <a:rPr lang="tr-TR" sz="2400" dirty="0" err="1" smtClean="0">
                <a:latin typeface="+mn-lt"/>
                <a:cs typeface="Times New Roman" pitchFamily="18" charset="0"/>
              </a:rPr>
              <a:t>electric</a:t>
            </a:r>
            <a:r>
              <a:rPr lang="tr-TR" sz="2400" dirty="0" smtClean="0">
                <a:latin typeface="+mn-lt"/>
                <a:cs typeface="Times New Roman" pitchFamily="18" charset="0"/>
              </a:rPr>
              <a:t> </a:t>
            </a:r>
            <a:r>
              <a:rPr lang="tr-TR" sz="2400" dirty="0" err="1" smtClean="0">
                <a:latin typeface="+mn-lt"/>
                <a:cs typeface="Times New Roman" pitchFamily="18" charset="0"/>
              </a:rPr>
              <a:t>current</a:t>
            </a:r>
            <a:r>
              <a:rPr lang="tr-TR" sz="2400" dirty="0" smtClean="0">
                <a:latin typeface="+mn-lt"/>
                <a:cs typeface="Times New Roman" pitchFamily="18" charset="0"/>
              </a:rPr>
              <a:t>, </a:t>
            </a:r>
            <a:br>
              <a:rPr lang="tr-TR" sz="2400" dirty="0" smtClean="0">
                <a:latin typeface="+mn-lt"/>
                <a:cs typeface="Times New Roman" pitchFamily="18" charset="0"/>
              </a:rPr>
            </a:br>
            <a:r>
              <a:rPr lang="tr-TR" sz="2400" dirty="0" smtClean="0">
                <a:latin typeface="+mn-lt"/>
                <a:cs typeface="Times New Roman" pitchFamily="18" charset="0"/>
              </a:rPr>
              <a:t> </a:t>
            </a:r>
            <a:br>
              <a:rPr lang="tr-TR" sz="2400" dirty="0" smtClean="0">
                <a:latin typeface="+mn-lt"/>
                <a:cs typeface="Times New Roman" pitchFamily="18" charset="0"/>
              </a:rPr>
            </a:br>
            <a:r>
              <a:rPr lang="tr-TR" sz="2400" dirty="0" err="1" smtClean="0">
                <a:latin typeface="+mn-lt"/>
                <a:cs typeface="Times New Roman" pitchFamily="18" charset="0"/>
              </a:rPr>
              <a:t>The</a:t>
            </a:r>
            <a:r>
              <a:rPr lang="tr-TR" sz="2400" dirty="0" smtClean="0">
                <a:latin typeface="+mn-lt"/>
                <a:cs typeface="Times New Roman" pitchFamily="18" charset="0"/>
              </a:rPr>
              <a:t> </a:t>
            </a:r>
            <a:r>
              <a:rPr lang="tr-TR" sz="2400" dirty="0" err="1" smtClean="0">
                <a:latin typeface="+mn-lt"/>
                <a:cs typeface="Times New Roman" pitchFamily="18" charset="0"/>
              </a:rPr>
              <a:t>reistance</a:t>
            </a:r>
            <a:r>
              <a:rPr lang="tr-TR" sz="2400" dirty="0" smtClean="0">
                <a:latin typeface="+mn-lt"/>
                <a:cs typeface="Times New Roman" pitchFamily="18" charset="0"/>
              </a:rPr>
              <a:t> of an </a:t>
            </a:r>
            <a:r>
              <a:rPr lang="tr-TR" sz="2400" dirty="0" err="1" smtClean="0">
                <a:latin typeface="+mn-lt"/>
                <a:cs typeface="Times New Roman" pitchFamily="18" charset="0"/>
              </a:rPr>
              <a:t>electrolytic</a:t>
            </a:r>
            <a:r>
              <a:rPr lang="tr-TR" sz="2400" dirty="0" smtClean="0">
                <a:latin typeface="+mn-lt"/>
                <a:cs typeface="Times New Roman" pitchFamily="18" charset="0"/>
              </a:rPr>
              <a:t> </a:t>
            </a:r>
            <a:r>
              <a:rPr lang="tr-TR" sz="2400" dirty="0" err="1" smtClean="0">
                <a:latin typeface="+mn-lt"/>
                <a:cs typeface="Times New Roman" pitchFamily="18" charset="0"/>
              </a:rPr>
              <a:t>conductor</a:t>
            </a:r>
            <a:r>
              <a:rPr lang="tr-TR" sz="2400" dirty="0" smtClean="0">
                <a:latin typeface="+mn-lt"/>
                <a:cs typeface="Times New Roman" pitchFamily="18" charset="0"/>
              </a:rPr>
              <a:t> </a:t>
            </a:r>
            <a:r>
              <a:rPr lang="tr-TR" sz="2400" dirty="0" err="1" smtClean="0">
                <a:latin typeface="+mn-lt"/>
                <a:cs typeface="Times New Roman" pitchFamily="18" charset="0"/>
              </a:rPr>
              <a:t>to</a:t>
            </a:r>
            <a:r>
              <a:rPr lang="tr-TR" sz="2400" dirty="0" smtClean="0">
                <a:latin typeface="+mn-lt"/>
                <a:cs typeface="Times New Roman" pitchFamily="18" charset="0"/>
              </a:rPr>
              <a:t> </a:t>
            </a:r>
            <a:r>
              <a:rPr lang="tr-TR" sz="2400" dirty="0" err="1" smtClean="0">
                <a:latin typeface="+mn-lt"/>
                <a:cs typeface="Times New Roman" pitchFamily="18" charset="0"/>
              </a:rPr>
              <a:t>current</a:t>
            </a:r>
            <a:r>
              <a:rPr lang="tr-TR" sz="2400" dirty="0" smtClean="0">
                <a:latin typeface="+mn-lt"/>
                <a:cs typeface="Times New Roman" pitchFamily="18" charset="0"/>
              </a:rPr>
              <a:t> </a:t>
            </a:r>
            <a:r>
              <a:rPr lang="tr-TR" sz="2400" dirty="0" err="1" smtClean="0">
                <a:latin typeface="+mn-lt"/>
                <a:cs typeface="Times New Roman" pitchFamily="18" charset="0"/>
              </a:rPr>
              <a:t>passage</a:t>
            </a:r>
            <a:r>
              <a:rPr lang="tr-TR" sz="2400" dirty="0" smtClean="0">
                <a:latin typeface="+mn-lt"/>
                <a:cs typeface="Times New Roman" pitchFamily="18" charset="0"/>
              </a:rPr>
              <a:t> can be </a:t>
            </a:r>
            <a:r>
              <a:rPr lang="tr-TR" sz="2400" dirty="0" err="1" smtClean="0">
                <a:latin typeface="+mn-lt"/>
                <a:cs typeface="Times New Roman" pitchFamily="18" charset="0"/>
              </a:rPr>
              <a:t>determined</a:t>
            </a:r>
            <a:r>
              <a:rPr lang="tr-TR" sz="2400" dirty="0" smtClean="0">
                <a:latin typeface="+mn-lt"/>
                <a:cs typeface="Times New Roman" pitchFamily="18" charset="0"/>
              </a:rPr>
              <a:t> </a:t>
            </a:r>
            <a:r>
              <a:rPr lang="tr-TR" sz="2400" dirty="0" err="1" smtClean="0">
                <a:latin typeface="+mn-lt"/>
                <a:cs typeface="Times New Roman" pitchFamily="18" charset="0"/>
              </a:rPr>
              <a:t>by</a:t>
            </a:r>
            <a:r>
              <a:rPr lang="tr-TR" sz="2400" dirty="0" smtClean="0">
                <a:latin typeface="+mn-lt"/>
                <a:cs typeface="Times New Roman" pitchFamily="18" charset="0"/>
              </a:rPr>
              <a:t> </a:t>
            </a:r>
            <a:r>
              <a:rPr lang="tr-TR" sz="2400" dirty="0" err="1" smtClean="0">
                <a:latin typeface="+mn-lt"/>
                <a:cs typeface="Times New Roman" pitchFamily="18" charset="0"/>
              </a:rPr>
              <a:t>the</a:t>
            </a:r>
            <a:r>
              <a:rPr lang="tr-TR" sz="2400" dirty="0" smtClean="0">
                <a:latin typeface="+mn-lt"/>
                <a:cs typeface="Times New Roman" pitchFamily="18" charset="0"/>
              </a:rPr>
              <a:t> </a:t>
            </a:r>
            <a:r>
              <a:rPr lang="tr-TR" sz="2400" dirty="0" err="1" smtClean="0">
                <a:latin typeface="+mn-lt"/>
                <a:cs typeface="Times New Roman" pitchFamily="18" charset="0"/>
              </a:rPr>
              <a:t>application</a:t>
            </a:r>
            <a:r>
              <a:rPr lang="tr-TR" sz="2400" dirty="0" smtClean="0">
                <a:latin typeface="+mn-lt"/>
                <a:cs typeface="Times New Roman" pitchFamily="18" charset="0"/>
              </a:rPr>
              <a:t> of </a:t>
            </a:r>
            <a:r>
              <a:rPr lang="tr-TR" sz="2400" dirty="0" err="1" smtClean="0">
                <a:latin typeface="+mn-lt"/>
                <a:cs typeface="Times New Roman" pitchFamily="18" charset="0"/>
              </a:rPr>
              <a:t>Ohm’s</a:t>
            </a:r>
            <a:r>
              <a:rPr lang="tr-TR" sz="2400" dirty="0" smtClean="0">
                <a:latin typeface="+mn-lt"/>
                <a:cs typeface="Times New Roman" pitchFamily="18" charset="0"/>
              </a:rPr>
              <a:t> </a:t>
            </a:r>
            <a:r>
              <a:rPr lang="tr-TR" sz="2400" dirty="0" err="1" smtClean="0">
                <a:latin typeface="+mn-lt"/>
                <a:cs typeface="Times New Roman" pitchFamily="18" charset="0"/>
              </a:rPr>
              <a:t>law</a:t>
            </a:r>
            <a:r>
              <a:rPr lang="tr-TR" sz="2400" dirty="0" smtClean="0">
                <a:latin typeface="+mn-lt"/>
                <a:cs typeface="Times New Roman" pitchFamily="18" charset="0"/>
              </a:rPr>
              <a:t> </a:t>
            </a:r>
            <a:r>
              <a:rPr lang="tr-TR" sz="2400" dirty="0" err="1" smtClean="0">
                <a:latin typeface="+mn-lt"/>
                <a:cs typeface="Times New Roman" pitchFamily="18" charset="0"/>
              </a:rPr>
              <a:t>to</a:t>
            </a:r>
            <a:r>
              <a:rPr lang="tr-TR" sz="2400" dirty="0" smtClean="0">
                <a:latin typeface="+mn-lt"/>
                <a:cs typeface="Times New Roman" pitchFamily="18" charset="0"/>
              </a:rPr>
              <a:t> </a:t>
            </a:r>
            <a:r>
              <a:rPr lang="tr-TR" sz="2400" dirty="0" err="1" smtClean="0">
                <a:latin typeface="+mn-lt"/>
                <a:cs typeface="Times New Roman" pitchFamily="18" charset="0"/>
              </a:rPr>
              <a:t>such</a:t>
            </a:r>
            <a:r>
              <a:rPr lang="tr-TR" sz="2400" dirty="0" smtClean="0">
                <a:latin typeface="+mn-lt"/>
                <a:cs typeface="Times New Roman" pitchFamily="18" charset="0"/>
              </a:rPr>
              <a:t> </a:t>
            </a:r>
            <a:r>
              <a:rPr lang="tr-TR" sz="2400" dirty="0" err="1" smtClean="0">
                <a:latin typeface="+mn-lt"/>
                <a:cs typeface="Times New Roman" pitchFamily="18" charset="0"/>
              </a:rPr>
              <a:t>conductors</a:t>
            </a:r>
            <a:r>
              <a:rPr lang="tr-TR" sz="2400" dirty="0" smtClean="0">
                <a:latin typeface="+mn-lt"/>
                <a:cs typeface="Times New Roman" pitchFamily="18" charset="0"/>
              </a:rPr>
              <a:t>. As is </a:t>
            </a:r>
            <a:r>
              <a:rPr lang="tr-TR" sz="2400" dirty="0" err="1" smtClean="0">
                <a:latin typeface="+mn-lt"/>
                <a:cs typeface="Times New Roman" pitchFamily="18" charset="0"/>
              </a:rPr>
              <a:t>well</a:t>
            </a:r>
            <a:r>
              <a:rPr lang="tr-TR" sz="2400" dirty="0" smtClean="0">
                <a:latin typeface="+mn-lt"/>
                <a:cs typeface="Times New Roman" pitchFamily="18" charset="0"/>
              </a:rPr>
              <a:t> </a:t>
            </a:r>
            <a:r>
              <a:rPr lang="tr-TR" sz="2400" dirty="0" err="1" smtClean="0">
                <a:latin typeface="+mn-lt"/>
                <a:cs typeface="Times New Roman" pitchFamily="18" charset="0"/>
              </a:rPr>
              <a:t>known</a:t>
            </a:r>
            <a:r>
              <a:rPr lang="tr-TR" sz="2400" dirty="0" smtClean="0">
                <a:latin typeface="+mn-lt"/>
                <a:cs typeface="Times New Roman" pitchFamily="18" charset="0"/>
              </a:rPr>
              <a:t>, </a:t>
            </a:r>
            <a:r>
              <a:rPr lang="tr-TR" sz="2400" dirty="0" err="1" smtClean="0">
                <a:latin typeface="+mn-lt"/>
                <a:cs typeface="Times New Roman" pitchFamily="18" charset="0"/>
              </a:rPr>
              <a:t>the</a:t>
            </a:r>
            <a:r>
              <a:rPr lang="tr-TR" sz="2400" dirty="0" smtClean="0">
                <a:latin typeface="+mn-lt"/>
                <a:cs typeface="Times New Roman" pitchFamily="18" charset="0"/>
              </a:rPr>
              <a:t> </a:t>
            </a:r>
            <a:r>
              <a:rPr lang="tr-TR" sz="2400" dirty="0" err="1" smtClean="0">
                <a:latin typeface="+mn-lt"/>
                <a:cs typeface="Times New Roman" pitchFamily="18" charset="0"/>
              </a:rPr>
              <a:t>resistance</a:t>
            </a:r>
            <a:r>
              <a:rPr lang="tr-TR" sz="2400" dirty="0" smtClean="0">
                <a:latin typeface="+mn-lt"/>
                <a:cs typeface="Times New Roman" pitchFamily="18" charset="0"/>
              </a:rPr>
              <a:t> of </a:t>
            </a:r>
            <a:r>
              <a:rPr lang="tr-TR" sz="2400" dirty="0" err="1" smtClean="0">
                <a:latin typeface="+mn-lt"/>
                <a:cs typeface="Times New Roman" pitchFamily="18" charset="0"/>
              </a:rPr>
              <a:t>any</a:t>
            </a:r>
            <a:r>
              <a:rPr lang="tr-TR" sz="2400" dirty="0" smtClean="0">
                <a:latin typeface="+mn-lt"/>
                <a:cs typeface="Times New Roman" pitchFamily="18" charset="0"/>
              </a:rPr>
              <a:t> </a:t>
            </a:r>
            <a:r>
              <a:rPr lang="tr-TR" sz="2400" dirty="0" err="1" smtClean="0">
                <a:latin typeface="+mn-lt"/>
                <a:cs typeface="Times New Roman" pitchFamily="18" charset="0"/>
              </a:rPr>
              <a:t>conductor</a:t>
            </a:r>
            <a:r>
              <a:rPr lang="tr-TR" sz="2400" dirty="0" smtClean="0">
                <a:latin typeface="+mn-lt"/>
                <a:cs typeface="Times New Roman" pitchFamily="18" charset="0"/>
              </a:rPr>
              <a:t> is </a:t>
            </a:r>
            <a:r>
              <a:rPr lang="tr-TR" sz="2400" dirty="0" err="1" smtClean="0">
                <a:latin typeface="+mn-lt"/>
                <a:cs typeface="Times New Roman" pitchFamily="18" charset="0"/>
              </a:rPr>
              <a:t>proportional</a:t>
            </a:r>
            <a:r>
              <a:rPr lang="tr-TR" sz="2400" dirty="0" smtClean="0">
                <a:latin typeface="+mn-lt"/>
                <a:cs typeface="Times New Roman" pitchFamily="18" charset="0"/>
              </a:rPr>
              <a:t> </a:t>
            </a:r>
            <a:r>
              <a:rPr lang="tr-TR" sz="2400" dirty="0" err="1" smtClean="0">
                <a:latin typeface="+mn-lt"/>
                <a:cs typeface="Times New Roman" pitchFamily="18" charset="0"/>
              </a:rPr>
              <a:t>directly</a:t>
            </a:r>
            <a:r>
              <a:rPr lang="tr-TR" sz="2400" dirty="0" smtClean="0">
                <a:latin typeface="+mn-lt"/>
                <a:cs typeface="Times New Roman" pitchFamily="18" charset="0"/>
              </a:rPr>
              <a:t> </a:t>
            </a:r>
            <a:r>
              <a:rPr lang="tr-TR" sz="2400" dirty="0" err="1" smtClean="0">
                <a:latin typeface="+mn-lt"/>
                <a:cs typeface="Times New Roman" pitchFamily="18" charset="0"/>
              </a:rPr>
              <a:t>to</a:t>
            </a:r>
            <a:r>
              <a:rPr lang="tr-TR" sz="2400" dirty="0" smtClean="0">
                <a:latin typeface="+mn-lt"/>
                <a:cs typeface="Times New Roman" pitchFamily="18" charset="0"/>
              </a:rPr>
              <a:t> it </a:t>
            </a:r>
            <a:r>
              <a:rPr lang="tr-TR" sz="2400" dirty="0" err="1" smtClean="0">
                <a:latin typeface="+mn-lt"/>
                <a:cs typeface="Times New Roman" pitchFamily="18" charset="0"/>
              </a:rPr>
              <a:t>lengh</a:t>
            </a:r>
            <a:r>
              <a:rPr lang="tr-TR" sz="2400" dirty="0" smtClean="0">
                <a:latin typeface="+mn-lt"/>
                <a:cs typeface="Times New Roman" pitchFamily="18" charset="0"/>
              </a:rPr>
              <a:t> </a:t>
            </a:r>
            <a:r>
              <a:rPr lang="tr-TR" sz="2400" dirty="0" err="1" smtClean="0">
                <a:latin typeface="+mn-lt"/>
                <a:cs typeface="Times New Roman" pitchFamily="18" charset="0"/>
              </a:rPr>
              <a:t>and</a:t>
            </a:r>
            <a:r>
              <a:rPr lang="tr-TR" sz="2400" dirty="0" smtClean="0">
                <a:latin typeface="+mn-lt"/>
                <a:cs typeface="Times New Roman" pitchFamily="18" charset="0"/>
              </a:rPr>
              <a:t> </a:t>
            </a:r>
            <a:r>
              <a:rPr lang="tr-TR" sz="2400" dirty="0" err="1" smtClean="0">
                <a:latin typeface="+mn-lt"/>
                <a:cs typeface="Times New Roman" pitchFamily="18" charset="0"/>
              </a:rPr>
              <a:t>inversely</a:t>
            </a:r>
            <a:r>
              <a:rPr lang="tr-TR" sz="2400" dirty="0" smtClean="0">
                <a:latin typeface="+mn-lt"/>
                <a:cs typeface="Times New Roman" pitchFamily="18" charset="0"/>
              </a:rPr>
              <a:t> </a:t>
            </a:r>
            <a:r>
              <a:rPr lang="tr-TR" sz="2400" dirty="0" err="1" smtClean="0">
                <a:latin typeface="+mn-lt"/>
                <a:cs typeface="Times New Roman" pitchFamily="18" charset="0"/>
              </a:rPr>
              <a:t>to</a:t>
            </a:r>
            <a:r>
              <a:rPr lang="tr-TR" sz="2400" dirty="0" smtClean="0">
                <a:latin typeface="+mn-lt"/>
                <a:cs typeface="Times New Roman" pitchFamily="18" charset="0"/>
              </a:rPr>
              <a:t> </a:t>
            </a:r>
            <a:r>
              <a:rPr lang="tr-TR" sz="2400" dirty="0" err="1" smtClean="0">
                <a:latin typeface="+mn-lt"/>
                <a:cs typeface="Times New Roman" pitchFamily="18" charset="0"/>
              </a:rPr>
              <a:t>its</a:t>
            </a:r>
            <a:r>
              <a:rPr lang="tr-TR" sz="2400" dirty="0" smtClean="0">
                <a:latin typeface="+mn-lt"/>
                <a:cs typeface="Times New Roman" pitchFamily="18" charset="0"/>
              </a:rPr>
              <a:t> </a:t>
            </a:r>
            <a:r>
              <a:rPr lang="tr-TR" sz="2400" dirty="0" err="1" smtClean="0">
                <a:latin typeface="+mn-lt"/>
                <a:cs typeface="Times New Roman" pitchFamily="18" charset="0"/>
              </a:rPr>
              <a:t>cross</a:t>
            </a:r>
            <a:r>
              <a:rPr lang="tr-TR" sz="2400" dirty="0" smtClean="0">
                <a:latin typeface="+mn-lt"/>
                <a:cs typeface="Times New Roman" pitchFamily="18" charset="0"/>
              </a:rPr>
              <a:t>-</a:t>
            </a:r>
            <a:r>
              <a:rPr lang="tr-TR" sz="2400" dirty="0" err="1" smtClean="0">
                <a:latin typeface="+mn-lt"/>
                <a:cs typeface="Times New Roman" pitchFamily="18" charset="0"/>
              </a:rPr>
              <a:t>sectional</a:t>
            </a:r>
            <a:r>
              <a:rPr lang="tr-TR" sz="2400" dirty="0" smtClean="0">
                <a:latin typeface="+mn-lt"/>
                <a:cs typeface="Times New Roman" pitchFamily="18" charset="0"/>
              </a:rPr>
              <a:t> </a:t>
            </a:r>
            <a:r>
              <a:rPr lang="tr-TR" sz="2400" dirty="0" err="1" smtClean="0">
                <a:latin typeface="+mn-lt"/>
                <a:cs typeface="Times New Roman" pitchFamily="18" charset="0"/>
              </a:rPr>
              <a:t>area</a:t>
            </a:r>
            <a:r>
              <a:rPr lang="tr-TR" sz="2400" dirty="0" smtClean="0">
                <a:latin typeface="+mn-lt"/>
                <a:cs typeface="Times New Roman" pitchFamily="18" charset="0"/>
              </a:rPr>
              <a:t>, </a:t>
            </a:r>
            <a:r>
              <a:rPr lang="tr-TR" sz="2400" dirty="0" err="1" smtClean="0">
                <a:latin typeface="+mn-lt"/>
                <a:cs typeface="Times New Roman" pitchFamily="18" charset="0"/>
              </a:rPr>
              <a:t>namely</a:t>
            </a:r>
            <a:r>
              <a:rPr lang="tr-TR" sz="2200" dirty="0" smtClean="0">
                <a:latin typeface="+mn-lt"/>
                <a:cs typeface="Times New Roman" pitchFamily="18" charset="0"/>
              </a:rPr>
              <a:t>,</a:t>
            </a:r>
            <a:endParaRPr lang="tr-TR" dirty="0">
              <a:latin typeface="+mn-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84313" y="365125"/>
            <a:ext cx="11476383" cy="6247710"/>
          </a:xfrm>
        </p:spPr>
        <p:txBody>
          <a:bodyPr>
            <a:noAutofit/>
          </a:bodyPr>
          <a:lstStyle/>
          <a:p>
            <a:r>
              <a:rPr lang="tr-TR" sz="2000" b="1" dirty="0" smtClean="0">
                <a:latin typeface="Times New Roman" pitchFamily="18" charset="0"/>
                <a:cs typeface="Times New Roman" pitchFamily="18" charset="0"/>
              </a:rPr>
              <a:t>A </a:t>
            </a:r>
            <a:r>
              <a:rPr lang="tr-TR" sz="2000" b="1" dirty="0" err="1" smtClean="0">
                <a:latin typeface="Times New Roman" pitchFamily="18" charset="0"/>
                <a:cs typeface="Times New Roman" pitchFamily="18" charset="0"/>
              </a:rPr>
              <a:t>more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accurate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method</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however</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involves</a:t>
            </a:r>
            <a:r>
              <a:rPr lang="tr-TR" sz="2000" b="1" dirty="0" smtClean="0">
                <a:latin typeface="Times New Roman" pitchFamily="18" charset="0"/>
                <a:cs typeface="Times New Roman" pitchFamily="18" charset="0"/>
              </a:rPr>
              <a:t> an </a:t>
            </a:r>
            <a:r>
              <a:rPr lang="tr-TR" sz="2000" b="1" dirty="0" err="1" smtClean="0">
                <a:latin typeface="Times New Roman" pitchFamily="18" charset="0"/>
                <a:cs typeface="Times New Roman" pitchFamily="18" charset="0"/>
              </a:rPr>
              <a:t>indirect</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determination</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cell</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constant</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for</a:t>
            </a:r>
            <a:r>
              <a:rPr lang="tr-TR" sz="2000" b="1" dirty="0" smtClean="0">
                <a:latin typeface="Times New Roman" pitchFamily="18" charset="0"/>
                <a:cs typeface="Times New Roman" pitchFamily="18" charset="0"/>
              </a:rPr>
              <a:t> a </a:t>
            </a:r>
            <a:r>
              <a:rPr lang="tr-TR" sz="2000" b="1" dirty="0" err="1" smtClean="0">
                <a:latin typeface="Times New Roman" pitchFamily="18" charset="0"/>
                <a:cs typeface="Times New Roman" pitchFamily="18" charset="0"/>
              </a:rPr>
              <a:t>particular</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conductance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cell</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by</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measurement</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resistance</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cell</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when</a:t>
            </a:r>
            <a:r>
              <a:rPr lang="tr-TR" sz="2000" b="1" dirty="0" smtClean="0">
                <a:latin typeface="Times New Roman" pitchFamily="18" charset="0"/>
                <a:cs typeface="Times New Roman" pitchFamily="18" charset="0"/>
              </a:rPr>
              <a:t> it is </a:t>
            </a:r>
            <a:r>
              <a:rPr lang="tr-TR" sz="2000" b="1" dirty="0" err="1" smtClean="0">
                <a:latin typeface="Times New Roman" pitchFamily="18" charset="0"/>
                <a:cs typeface="Times New Roman" pitchFamily="18" charset="0"/>
              </a:rPr>
              <a:t>filled</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with</a:t>
            </a:r>
            <a:r>
              <a:rPr lang="tr-TR" sz="2000" b="1" dirty="0" smtClean="0">
                <a:latin typeface="Times New Roman" pitchFamily="18" charset="0"/>
                <a:cs typeface="Times New Roman" pitchFamily="18" charset="0"/>
              </a:rPr>
              <a:t> a  25 C. </a:t>
            </a:r>
            <a:r>
              <a:rPr lang="tr-TR" sz="2000" b="1" dirty="0" err="1" smtClean="0">
                <a:latin typeface="Times New Roman" pitchFamily="18" charset="0"/>
                <a:cs typeface="Times New Roman" pitchFamily="18" charset="0"/>
              </a:rPr>
              <a:t>solution</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KCl</a:t>
            </a:r>
            <a:r>
              <a:rPr lang="tr-TR" sz="2000" b="1" dirty="0" smtClean="0">
                <a:latin typeface="Times New Roman" pitchFamily="18" charset="0"/>
                <a:cs typeface="Times New Roman" pitchFamily="18" charset="0"/>
              </a:rPr>
              <a:t> at </a:t>
            </a:r>
            <a:r>
              <a:rPr lang="tr-TR" sz="2000" b="1" dirty="0" err="1" smtClean="0">
                <a:latin typeface="Times New Roman" pitchFamily="18" charset="0"/>
                <a:cs typeface="Times New Roman" pitchFamily="18" charset="0"/>
              </a:rPr>
              <a:t>known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concentration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and</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temperature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cell</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constant</a:t>
            </a:r>
            <a:r>
              <a:rPr lang="tr-TR" sz="2000" b="1" dirty="0" smtClean="0">
                <a:latin typeface="Times New Roman" pitchFamily="18" charset="0"/>
                <a:cs typeface="Times New Roman" pitchFamily="18" charset="0"/>
              </a:rPr>
              <a:t> is </a:t>
            </a:r>
            <a:r>
              <a:rPr lang="tr-TR" sz="2000" b="1" dirty="0" err="1" smtClean="0">
                <a:latin typeface="Times New Roman" pitchFamily="18" charset="0"/>
                <a:cs typeface="Times New Roman" pitchFamily="18" charset="0"/>
              </a:rPr>
              <a:t>then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found</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from</a:t>
            </a:r>
            <a:r>
              <a:rPr lang="tr-TR" sz="2000" b="1" dirty="0" smtClean="0">
                <a:latin typeface="Times New Roman" pitchFamily="18" charset="0"/>
                <a:cs typeface="Times New Roman" pitchFamily="18" charset="0"/>
              </a:rPr>
              <a:t> a </a:t>
            </a:r>
            <a:r>
              <a:rPr lang="tr-TR" sz="2000" b="1" dirty="0" err="1" smtClean="0">
                <a:latin typeface="Times New Roman" pitchFamily="18" charset="0"/>
                <a:cs typeface="Times New Roman" pitchFamily="18" charset="0"/>
              </a:rPr>
              <a:t>tabulated</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value</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conductivity</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KCl</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solution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which</a:t>
            </a:r>
            <a:r>
              <a:rPr lang="tr-TR" sz="2000" b="1" dirty="0" smtClean="0">
                <a:latin typeface="Times New Roman" pitchFamily="18" charset="0"/>
                <a:cs typeface="Times New Roman" pitchFamily="18" charset="0"/>
              </a:rPr>
              <a:t> has </a:t>
            </a:r>
            <a:r>
              <a:rPr lang="tr-TR" sz="2000" b="1" dirty="0" err="1" smtClean="0">
                <a:latin typeface="Times New Roman" pitchFamily="18" charset="0"/>
                <a:cs typeface="Times New Roman" pitchFamily="18" charset="0"/>
              </a:rPr>
              <a:t>been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accurately</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determined</a:t>
            </a:r>
            <a:r>
              <a:rPr lang="tr-TR" sz="2000" b="1" dirty="0" smtClean="0">
                <a:latin typeface="Times New Roman" pitchFamily="18" charset="0"/>
                <a:cs typeface="Times New Roman" pitchFamily="18" charset="0"/>
              </a:rPr>
              <a:t> as a </a:t>
            </a:r>
            <a:r>
              <a:rPr lang="tr-TR" sz="2000" b="1" dirty="0" err="1" smtClean="0">
                <a:latin typeface="Times New Roman" pitchFamily="18" charset="0"/>
                <a:cs typeface="Times New Roman" pitchFamily="18" charset="0"/>
              </a:rPr>
              <a:t>function</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concentration</a:t>
            </a:r>
            <a:r>
              <a:rPr lang="tr-TR" sz="2000" b="1"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r>
              <a:rPr lang="tr-TR" sz="2000" b="1" dirty="0" err="1" smtClean="0">
                <a:latin typeface="Times New Roman" pitchFamily="18" charset="0"/>
                <a:cs typeface="Times New Roman" pitchFamily="18" charset="0"/>
              </a:rPr>
              <a:t>For</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example</a:t>
            </a:r>
            <a:r>
              <a:rPr lang="tr-TR" sz="2000" b="1" dirty="0" smtClean="0">
                <a:latin typeface="Times New Roman" pitchFamily="18" charset="0"/>
                <a:cs typeface="Times New Roman" pitchFamily="18" charset="0"/>
              </a:rPr>
              <a:t>, a </a:t>
            </a:r>
            <a:r>
              <a:rPr lang="tr-TR" sz="2000" b="1" dirty="0" err="1" smtClean="0">
                <a:latin typeface="Times New Roman" pitchFamily="18" charset="0"/>
                <a:cs typeface="Times New Roman" pitchFamily="18" charset="0"/>
              </a:rPr>
              <a:t>conductance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cell</a:t>
            </a:r>
            <a:r>
              <a:rPr lang="tr-TR" sz="2000" b="1" dirty="0" smtClean="0">
                <a:latin typeface="Times New Roman" pitchFamily="18" charset="0"/>
                <a:cs typeface="Times New Roman" pitchFamily="18" charset="0"/>
              </a:rPr>
              <a:t> is </a:t>
            </a:r>
            <a:r>
              <a:rPr lang="tr-TR" sz="2000" b="1" dirty="0" err="1" smtClean="0">
                <a:latin typeface="Times New Roman" pitchFamily="18" charset="0"/>
                <a:cs typeface="Times New Roman" pitchFamily="18" charset="0"/>
              </a:rPr>
              <a:t>found</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to</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have</a:t>
            </a:r>
            <a:r>
              <a:rPr lang="tr-TR" sz="2000" b="1" dirty="0" smtClean="0">
                <a:latin typeface="Times New Roman" pitchFamily="18" charset="0"/>
                <a:cs typeface="Times New Roman" pitchFamily="18" charset="0"/>
              </a:rPr>
              <a:t> a </a:t>
            </a:r>
            <a:r>
              <a:rPr lang="tr-TR" sz="2000" b="1" dirty="0" err="1" smtClean="0">
                <a:latin typeface="Times New Roman" pitchFamily="18" charset="0"/>
                <a:cs typeface="Times New Roman" pitchFamily="18" charset="0"/>
              </a:rPr>
              <a:t>resistance</a:t>
            </a:r>
            <a:r>
              <a:rPr lang="tr-TR" sz="2000" b="1" dirty="0" smtClean="0">
                <a:latin typeface="Times New Roman" pitchFamily="18" charset="0"/>
                <a:cs typeface="Times New Roman" pitchFamily="18" charset="0"/>
              </a:rPr>
              <a:t> of 35.42 </a:t>
            </a:r>
            <a:r>
              <a:rPr lang="tr-TR" sz="2000" b="1" dirty="0" err="1" smtClean="0">
                <a:latin typeface="Times New Roman" pitchFamily="18" charset="0"/>
                <a:cs typeface="Times New Roman" pitchFamily="18" charset="0"/>
              </a:rPr>
              <a:t>ohms</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when</a:t>
            </a:r>
            <a:r>
              <a:rPr lang="tr-TR" sz="2000" b="1" dirty="0" smtClean="0">
                <a:latin typeface="Times New Roman" pitchFamily="18" charset="0"/>
                <a:cs typeface="Times New Roman" pitchFamily="18" charset="0"/>
              </a:rPr>
              <a:t> it is </a:t>
            </a:r>
            <a:r>
              <a:rPr lang="tr-TR" sz="2000" b="1" dirty="0" err="1" smtClean="0">
                <a:latin typeface="Times New Roman" pitchFamily="18" charset="0"/>
                <a:cs typeface="Times New Roman" pitchFamily="18" charset="0"/>
              </a:rPr>
              <a:t>filled</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with</a:t>
            </a:r>
            <a:r>
              <a:rPr lang="tr-TR" sz="2000" b="1" dirty="0" smtClean="0">
                <a:latin typeface="Times New Roman" pitchFamily="18" charset="0"/>
                <a:cs typeface="Times New Roman" pitchFamily="18" charset="0"/>
              </a:rPr>
              <a:t> 0.1 M </a:t>
            </a:r>
            <a:r>
              <a:rPr lang="tr-TR" sz="2000" b="1" dirty="0" err="1" smtClean="0">
                <a:latin typeface="Times New Roman" pitchFamily="18" charset="0"/>
                <a:cs typeface="Times New Roman" pitchFamily="18" charset="0"/>
              </a:rPr>
              <a:t>KCl</a:t>
            </a:r>
            <a:r>
              <a:rPr lang="tr-TR" sz="2000" b="1" dirty="0" smtClean="0">
                <a:latin typeface="Times New Roman" pitchFamily="18" charset="0"/>
                <a:cs typeface="Times New Roman" pitchFamily="18" charset="0"/>
              </a:rPr>
              <a:t> at.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conductivity</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this</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solution</a:t>
            </a:r>
            <a:r>
              <a:rPr lang="tr-TR" sz="2000" b="1" dirty="0" smtClean="0">
                <a:latin typeface="Times New Roman" pitchFamily="18" charset="0"/>
                <a:cs typeface="Times New Roman" pitchFamily="18" charset="0"/>
              </a:rPr>
              <a:t> is 0.01288 </a:t>
            </a:r>
            <a:r>
              <a:rPr lang="tr-TR" sz="2000" b="1" dirty="0" err="1" smtClean="0">
                <a:latin typeface="Times New Roman" pitchFamily="18" charset="0"/>
                <a:cs typeface="Times New Roman" pitchFamily="18" charset="0"/>
              </a:rPr>
              <a:t>ohm</a:t>
            </a:r>
            <a:r>
              <a:rPr lang="tr-TR" sz="2000" b="1" dirty="0" smtClean="0">
                <a:latin typeface="Times New Roman" pitchFamily="18" charset="0"/>
                <a:cs typeface="Times New Roman" pitchFamily="18" charset="0"/>
              </a:rPr>
              <a:t>-1 cm-1. </a:t>
            </a:r>
            <a:r>
              <a:rPr lang="tr-TR" sz="2000" b="1" dirty="0" err="1" smtClean="0">
                <a:latin typeface="Times New Roman" pitchFamily="18" charset="0"/>
                <a:cs typeface="Times New Roman" pitchFamily="18" charset="0"/>
              </a:rPr>
              <a:t>Consequently</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value</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cell</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constant</a:t>
            </a:r>
            <a:r>
              <a:rPr lang="tr-TR" sz="2000" b="1" dirty="0" smtClean="0">
                <a:latin typeface="Times New Roman" pitchFamily="18" charset="0"/>
                <a:cs typeface="Times New Roman" pitchFamily="18" charset="0"/>
              </a:rPr>
              <a:t> is </a:t>
            </a: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r>
              <a:rPr lang="tr-TR" sz="2000" b="1" dirty="0" smtClean="0">
                <a:latin typeface="Times New Roman" pitchFamily="18" charset="0"/>
                <a:cs typeface="Times New Roman" pitchFamily="18" charset="0"/>
              </a:rPr>
              <a:t>35.42 </a:t>
            </a:r>
            <a:r>
              <a:rPr lang="tr-TR" sz="2000" b="1" dirty="0" err="1" smtClean="0">
                <a:latin typeface="Times New Roman" pitchFamily="18" charset="0"/>
                <a:cs typeface="Times New Roman" pitchFamily="18" charset="0"/>
              </a:rPr>
              <a:t>ohms</a:t>
            </a:r>
            <a:r>
              <a:rPr lang="tr-TR" sz="2000" b="1" dirty="0" smtClean="0">
                <a:latin typeface="Times New Roman" pitchFamily="18" charset="0"/>
                <a:cs typeface="Times New Roman" pitchFamily="18" charset="0"/>
              </a:rPr>
              <a:t> x 0.01288 </a:t>
            </a:r>
            <a:r>
              <a:rPr lang="tr-TR" sz="2000" b="1" dirty="0" err="1" smtClean="0">
                <a:latin typeface="Times New Roman" pitchFamily="18" charset="0"/>
                <a:cs typeface="Times New Roman" pitchFamily="18" charset="0"/>
              </a:rPr>
              <a:t>ohm</a:t>
            </a:r>
            <a:r>
              <a:rPr lang="tr-TR" sz="2000" b="1" dirty="0" smtClean="0">
                <a:latin typeface="Times New Roman" pitchFamily="18" charset="0"/>
                <a:cs typeface="Times New Roman" pitchFamily="18" charset="0"/>
              </a:rPr>
              <a:t>-1 cm-1 = 0.4562 cm-1.</a:t>
            </a: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t>
            </a:r>
            <a:br>
              <a:rPr lang="tr-TR" sz="2000" dirty="0" smtClean="0">
                <a:latin typeface="Times New Roman" pitchFamily="18" charset="0"/>
                <a:cs typeface="Times New Roman" pitchFamily="18" charset="0"/>
              </a:rPr>
            </a:b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equivalent</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conductance</a:t>
            </a:r>
            <a:r>
              <a:rPr lang="tr-TR" sz="2000" b="1" dirty="0" smtClean="0">
                <a:latin typeface="Times New Roman" pitchFamily="18" charset="0"/>
                <a:cs typeface="Times New Roman" pitchFamily="18" charset="0"/>
              </a:rPr>
              <a:t> of an </a:t>
            </a:r>
            <a:r>
              <a:rPr lang="tr-TR" sz="2000" b="1" dirty="0" err="1" smtClean="0">
                <a:latin typeface="Times New Roman" pitchFamily="18" charset="0"/>
                <a:cs typeface="Times New Roman" pitchFamily="18" charset="0"/>
              </a:rPr>
              <a:t>electrolyte</a:t>
            </a:r>
            <a:r>
              <a:rPr lang="tr-TR" sz="2000" b="1" dirty="0" smtClean="0">
                <a:latin typeface="Times New Roman" pitchFamily="18" charset="0"/>
                <a:cs typeface="Times New Roman" pitchFamily="18" charset="0"/>
              </a:rPr>
              <a:t> is </a:t>
            </a:r>
            <a:r>
              <a:rPr lang="tr-TR" sz="2000" b="1" dirty="0" err="1" smtClean="0">
                <a:latin typeface="Times New Roman" pitchFamily="18" charset="0"/>
                <a:cs typeface="Times New Roman" pitchFamily="18" charset="0"/>
              </a:rPr>
              <a:t>defined</a:t>
            </a:r>
            <a:r>
              <a:rPr lang="tr-TR" sz="2000" b="1" dirty="0" smtClean="0">
                <a:latin typeface="Times New Roman" pitchFamily="18" charset="0"/>
                <a:cs typeface="Times New Roman" pitchFamily="18" charset="0"/>
              </a:rPr>
              <a:t> as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conductance</a:t>
            </a:r>
            <a:r>
              <a:rPr lang="tr-TR" sz="2000" b="1" dirty="0" smtClean="0">
                <a:latin typeface="Times New Roman" pitchFamily="18" charset="0"/>
                <a:cs typeface="Times New Roman" pitchFamily="18" charset="0"/>
              </a:rPr>
              <a:t> of a </a:t>
            </a:r>
            <a:r>
              <a:rPr lang="tr-TR" sz="2000" b="1" dirty="0" err="1" smtClean="0">
                <a:latin typeface="Times New Roman" pitchFamily="18" charset="0"/>
                <a:cs typeface="Times New Roman" pitchFamily="18" charset="0"/>
              </a:rPr>
              <a:t>volume</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solution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containing</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one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equivalent</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weight</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dissolved</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substance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when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placed</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between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to</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parallel</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electrodes</a:t>
            </a:r>
            <a:r>
              <a:rPr lang="tr-TR" sz="2000" b="1" dirty="0" smtClean="0">
                <a:latin typeface="Times New Roman" pitchFamily="18" charset="0"/>
                <a:cs typeface="Times New Roman" pitchFamily="18" charset="0"/>
              </a:rPr>
              <a:t> 1 cm apart. (</a:t>
            </a:r>
            <a:r>
              <a:rPr lang="tr-TR" sz="2000" b="1" dirty="0" smtClean="0">
                <a:latin typeface="Times New Roman" pitchFamily="18" charset="0"/>
                <a:cs typeface="Times New Roman" pitchFamily="18" charset="0"/>
                <a:sym typeface="Symbol"/>
              </a:rPr>
              <a:t></a:t>
            </a:r>
            <a:r>
              <a:rPr lang="tr-TR" sz="2000" b="1" dirty="0" smtClean="0">
                <a:latin typeface="Times New Roman" pitchFamily="18" charset="0"/>
                <a:cs typeface="Times New Roman" pitchFamily="18" charset="0"/>
              </a:rPr>
              <a:t>) is </a:t>
            </a:r>
            <a:r>
              <a:rPr lang="tr-TR" sz="2000" b="1" dirty="0" err="1" smtClean="0">
                <a:latin typeface="Times New Roman" pitchFamily="18" charset="0"/>
                <a:cs typeface="Times New Roman" pitchFamily="18" charset="0"/>
              </a:rPr>
              <a:t>never</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determined</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directly</a:t>
            </a:r>
            <a:r>
              <a:rPr lang="tr-TR" sz="2000" b="1" dirty="0" smtClean="0">
                <a:latin typeface="Times New Roman" pitchFamily="18" charset="0"/>
                <a:cs typeface="Times New Roman" pitchFamily="18" charset="0"/>
              </a:rPr>
              <a:t>, but is </a:t>
            </a:r>
            <a:r>
              <a:rPr lang="tr-TR" sz="2000" b="1" dirty="0" err="1" smtClean="0">
                <a:latin typeface="Times New Roman" pitchFamily="18" charset="0"/>
                <a:cs typeface="Times New Roman" pitchFamily="18" charset="0"/>
              </a:rPr>
              <a:t>calculate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from</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specific</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conductance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if</a:t>
            </a:r>
            <a:r>
              <a:rPr lang="tr-TR" sz="2000" b="1" dirty="0" smtClean="0">
                <a:latin typeface="Times New Roman" pitchFamily="18" charset="0"/>
                <a:cs typeface="Times New Roman" pitchFamily="18" charset="0"/>
              </a:rPr>
              <a:t> (C) is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concentration</a:t>
            </a:r>
            <a:r>
              <a:rPr lang="tr-TR" sz="2000" b="1" dirty="0" smtClean="0">
                <a:latin typeface="Times New Roman" pitchFamily="18" charset="0"/>
                <a:cs typeface="Times New Roman" pitchFamily="18" charset="0"/>
              </a:rPr>
              <a:t> of a </a:t>
            </a:r>
            <a:r>
              <a:rPr lang="tr-TR" sz="2000" b="1" dirty="0" err="1" smtClean="0">
                <a:latin typeface="Times New Roman" pitchFamily="18" charset="0"/>
                <a:cs typeface="Times New Roman" pitchFamily="18" charset="0"/>
              </a:rPr>
              <a:t>solution</a:t>
            </a:r>
            <a:r>
              <a:rPr lang="tr-TR" sz="2000" b="1" dirty="0" smtClean="0">
                <a:latin typeface="Times New Roman" pitchFamily="18" charset="0"/>
                <a:cs typeface="Times New Roman" pitchFamily="18" charset="0"/>
              </a:rPr>
              <a:t> in gram </a:t>
            </a:r>
            <a:r>
              <a:rPr lang="tr-TR" sz="2000" b="1" dirty="0" err="1" smtClean="0">
                <a:latin typeface="Times New Roman" pitchFamily="18" charset="0"/>
                <a:cs typeface="Times New Roman" pitchFamily="18" charset="0"/>
              </a:rPr>
              <a:t>equivalents</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per</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liter</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then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concentration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per</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cubic</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centimeter</a:t>
            </a:r>
            <a:r>
              <a:rPr lang="tr-TR" sz="2000" b="1" dirty="0" smtClean="0">
                <a:latin typeface="Times New Roman" pitchFamily="18" charset="0"/>
                <a:cs typeface="Times New Roman" pitchFamily="18" charset="0"/>
              </a:rPr>
              <a:t> is C/1000 </a:t>
            </a:r>
            <a:r>
              <a:rPr lang="tr-TR" sz="2000" b="1" dirty="0" err="1" smtClean="0">
                <a:latin typeface="Times New Roman" pitchFamily="18" charset="0"/>
                <a:cs typeface="Times New Roman" pitchFamily="18" charset="0"/>
              </a:rPr>
              <a:t>and</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volume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containing</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one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equivalent</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solute</a:t>
            </a:r>
            <a:r>
              <a:rPr lang="tr-TR" sz="2000" b="1" dirty="0" smtClean="0">
                <a:latin typeface="Times New Roman" pitchFamily="18" charset="0"/>
                <a:cs typeface="Times New Roman" pitchFamily="18" charset="0"/>
              </a:rPr>
              <a:t> is, </a:t>
            </a:r>
            <a:r>
              <a:rPr lang="tr-TR" sz="2000" b="1" dirty="0" err="1" smtClean="0">
                <a:latin typeface="Times New Roman" pitchFamily="18" charset="0"/>
                <a:cs typeface="Times New Roman" pitchFamily="18" charset="0"/>
              </a:rPr>
              <a:t>and</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hence</a:t>
            </a:r>
            <a:r>
              <a:rPr lang="tr-TR" sz="2000" b="1"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sym typeface="Symbol"/>
              </a:rPr>
              <a:t></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will</a:t>
            </a:r>
            <a:r>
              <a:rPr lang="tr-TR" sz="2000" b="1" dirty="0" smtClean="0">
                <a:latin typeface="Times New Roman" pitchFamily="18" charset="0"/>
                <a:cs typeface="Times New Roman" pitchFamily="18" charset="0"/>
              </a:rPr>
              <a:t> be </a:t>
            </a: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conductivity</a:t>
            </a:r>
            <a:r>
              <a:rPr lang="tr-TR" sz="2000" b="1" dirty="0" smtClean="0">
                <a:latin typeface="Times New Roman" pitchFamily="18" charset="0"/>
                <a:cs typeface="Times New Roman" pitchFamily="18" charset="0"/>
              </a:rPr>
              <a:t> of a </a:t>
            </a:r>
            <a:r>
              <a:rPr lang="tr-TR" sz="2000" b="1" dirty="0" err="1" smtClean="0">
                <a:latin typeface="Times New Roman" pitchFamily="18" charset="0"/>
                <a:cs typeface="Times New Roman" pitchFamily="18" charset="0"/>
              </a:rPr>
              <a:t>particular</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electrolytic</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solution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depend</a:t>
            </a:r>
            <a:r>
              <a:rPr lang="tr-TR" sz="2000" b="1" dirty="0" smtClean="0">
                <a:latin typeface="Times New Roman" pitchFamily="18" charset="0"/>
                <a:cs typeface="Times New Roman" pitchFamily="18" charset="0"/>
              </a:rPr>
              <a:t> not </a:t>
            </a:r>
            <a:r>
              <a:rPr lang="tr-TR" sz="2000" b="1" dirty="0" err="1" smtClean="0">
                <a:latin typeface="Times New Roman" pitchFamily="18" charset="0"/>
                <a:cs typeface="Times New Roman" pitchFamily="18" charset="0"/>
              </a:rPr>
              <a:t>only</a:t>
            </a:r>
            <a:r>
              <a:rPr lang="tr-TR" sz="2000" b="1" dirty="0" smtClean="0">
                <a:latin typeface="Times New Roman" pitchFamily="18" charset="0"/>
                <a:cs typeface="Times New Roman" pitchFamily="18" charset="0"/>
              </a:rPr>
              <a:t> on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nature</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solute</a:t>
            </a:r>
            <a:r>
              <a:rPr lang="tr-TR" sz="2000" b="1" dirty="0" smtClean="0">
                <a:latin typeface="Times New Roman" pitchFamily="18" charset="0"/>
                <a:cs typeface="Times New Roman" pitchFamily="18" charset="0"/>
              </a:rPr>
              <a:t> but </a:t>
            </a:r>
            <a:r>
              <a:rPr lang="tr-TR" sz="2000" b="1" dirty="0" err="1" smtClean="0">
                <a:latin typeface="Times New Roman" pitchFamily="18" charset="0"/>
                <a:cs typeface="Times New Roman" pitchFamily="18" charset="0"/>
              </a:rPr>
              <a:t>also</a:t>
            </a:r>
            <a:r>
              <a:rPr lang="tr-TR" sz="2000" b="1" dirty="0" smtClean="0">
                <a:latin typeface="Times New Roman" pitchFamily="18" charset="0"/>
                <a:cs typeface="Times New Roman" pitchFamily="18" charset="0"/>
              </a:rPr>
              <a:t> on </a:t>
            </a:r>
            <a:r>
              <a:rPr lang="tr-TR" sz="2000" b="1" dirty="0" err="1" smtClean="0">
                <a:latin typeface="Times New Roman" pitchFamily="18" charset="0"/>
                <a:cs typeface="Times New Roman" pitchFamily="18" charset="0"/>
              </a:rPr>
              <a:t>its</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concentration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To</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take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concentration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into</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consideration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Kohlrausch</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who</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was</a:t>
            </a:r>
            <a:r>
              <a:rPr lang="tr-TR" sz="2000" b="1" dirty="0" smtClean="0">
                <a:latin typeface="Times New Roman" pitchFamily="18" charset="0"/>
                <a:cs typeface="Times New Roman" pitchFamily="18" charset="0"/>
              </a:rPr>
              <a:t> a </a:t>
            </a:r>
            <a:r>
              <a:rPr lang="tr-TR" sz="2000" b="1" dirty="0" err="1" smtClean="0">
                <a:latin typeface="Times New Roman" pitchFamily="18" charset="0"/>
                <a:cs typeface="Times New Roman" pitchFamily="18" charset="0"/>
              </a:rPr>
              <a:t>pioneer</a:t>
            </a:r>
            <a:r>
              <a:rPr lang="tr-TR" sz="2000" b="1" dirty="0" smtClean="0">
                <a:latin typeface="Times New Roman" pitchFamily="18" charset="0"/>
                <a:cs typeface="Times New Roman" pitchFamily="18" charset="0"/>
              </a:rPr>
              <a:t> in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precise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measurement</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electrolytic</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conductance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defined</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equivalent</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conductivity</a:t>
            </a:r>
            <a:r>
              <a:rPr lang="tr-TR" sz="2000" b="1"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sym typeface="Symbol"/>
              </a:rPr>
              <a:t></a:t>
            </a:r>
            <a:r>
              <a:rPr lang="tr-TR" sz="2000" b="1" dirty="0" smtClean="0">
                <a:latin typeface="Times New Roman" pitchFamily="18" charset="0"/>
                <a:cs typeface="Times New Roman" pitchFamily="18" charset="0"/>
              </a:rPr>
              <a:t>) in </a:t>
            </a:r>
            <a:r>
              <a:rPr lang="tr-TR" sz="2000" b="1" dirty="0" err="1" smtClean="0">
                <a:latin typeface="Times New Roman" pitchFamily="18" charset="0"/>
                <a:cs typeface="Times New Roman" pitchFamily="18" charset="0"/>
              </a:rPr>
              <a:t>this</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way</a:t>
            </a:r>
            <a:r>
              <a:rPr lang="tr-TR" sz="2000" b="1" dirty="0" smtClean="0">
                <a:latin typeface="Times New Roman" pitchFamily="18" charset="0"/>
                <a:cs typeface="Times New Roman" pitchFamily="18" charset="0"/>
              </a:rPr>
              <a:t> : </a:t>
            </a: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r>
              <a:rPr lang="tr-TR" sz="2000" b="1" dirty="0" smtClean="0">
                <a:latin typeface="Times New Roman" pitchFamily="18" charset="0"/>
                <a:cs typeface="Times New Roman" pitchFamily="18" charset="0"/>
                <a:sym typeface="Symbol"/>
              </a:rPr>
              <a:t></a:t>
            </a:r>
            <a:r>
              <a:rPr lang="tr-TR" sz="2000" b="1" dirty="0" smtClean="0">
                <a:latin typeface="Times New Roman" pitchFamily="18" charset="0"/>
                <a:cs typeface="Times New Roman" pitchFamily="18" charset="0"/>
              </a:rPr>
              <a:t> = 1000</a:t>
            </a:r>
            <a:r>
              <a:rPr lang="tr-TR" sz="2000" b="1" dirty="0" smtClean="0">
                <a:latin typeface="Times New Roman" pitchFamily="18" charset="0"/>
                <a:cs typeface="Times New Roman" pitchFamily="18" charset="0"/>
                <a:sym typeface="Symbol"/>
              </a:rPr>
              <a:t></a:t>
            </a:r>
            <a:r>
              <a:rPr lang="tr-TR" sz="2000" b="1" dirty="0" smtClean="0">
                <a:latin typeface="Times New Roman" pitchFamily="18" charset="0"/>
                <a:cs typeface="Times New Roman" pitchFamily="18" charset="0"/>
              </a:rPr>
              <a:t> / C</a:t>
            </a: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r>
              <a:rPr lang="tr-TR" sz="2000" b="1" dirty="0" smtClean="0">
                <a:latin typeface="Times New Roman" pitchFamily="18" charset="0"/>
                <a:cs typeface="Times New Roman" pitchFamily="18" charset="0"/>
              </a:rPr>
              <a:t>C is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concentration</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solution</a:t>
            </a:r>
            <a:r>
              <a:rPr lang="tr-TR" sz="2000" b="1" dirty="0" smtClean="0">
                <a:latin typeface="Times New Roman" pitchFamily="18" charset="0"/>
                <a:cs typeface="Times New Roman" pitchFamily="18" charset="0"/>
              </a:rPr>
              <a:t> in </a:t>
            </a:r>
            <a:r>
              <a:rPr lang="tr-TR" sz="2000" b="1" dirty="0" err="1" smtClean="0">
                <a:latin typeface="Times New Roman" pitchFamily="18" charset="0"/>
                <a:cs typeface="Times New Roman" pitchFamily="18" charset="0"/>
              </a:rPr>
              <a:t>equivalent</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per</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liter</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and</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units</a:t>
            </a:r>
            <a:r>
              <a:rPr lang="tr-TR" sz="2000" b="1" dirty="0" smtClean="0">
                <a:latin typeface="Times New Roman" pitchFamily="18" charset="0"/>
                <a:cs typeface="Times New Roman" pitchFamily="18" charset="0"/>
              </a:rPr>
              <a:t> of A </a:t>
            </a:r>
            <a:r>
              <a:rPr lang="tr-TR" sz="2000" b="1" dirty="0" err="1" smtClean="0">
                <a:latin typeface="Times New Roman" pitchFamily="18" charset="0"/>
                <a:cs typeface="Times New Roman" pitchFamily="18" charset="0"/>
              </a:rPr>
              <a:t>are</a:t>
            </a:r>
            <a:r>
              <a:rPr lang="tr-TR" sz="2000" b="1" dirty="0" smtClean="0">
                <a:latin typeface="Times New Roman" pitchFamily="18" charset="0"/>
                <a:cs typeface="Times New Roman" pitchFamily="18" charset="0"/>
              </a:rPr>
              <a:t> cm</a:t>
            </a:r>
            <a:r>
              <a:rPr lang="tr-TR" sz="2000" b="1" baseline="30000" dirty="0" smtClean="0">
                <a:latin typeface="Times New Roman" pitchFamily="18" charset="0"/>
                <a:cs typeface="Times New Roman" pitchFamily="18" charset="0"/>
              </a:rPr>
              <a:t>2</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ohm</a:t>
            </a:r>
            <a:r>
              <a:rPr lang="tr-TR" sz="2000" b="1" dirty="0" smtClean="0">
                <a:latin typeface="Times New Roman" pitchFamily="18" charset="0"/>
                <a:cs typeface="Times New Roman" pitchFamily="18" charset="0"/>
              </a:rPr>
              <a:t>-1equiv-1. </a:t>
            </a: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endParaRPr lang="tr-TR" sz="20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809" y="344557"/>
            <a:ext cx="11436626" cy="6016486"/>
          </a:xfrm>
        </p:spPr>
        <p:txBody>
          <a:bodyPr>
            <a:noAutofit/>
          </a:bodyPr>
          <a:lstStyle/>
          <a:p>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equivalent</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conductivity</a:t>
            </a:r>
            <a:r>
              <a:rPr lang="tr-TR" sz="2000" b="1" dirty="0" smtClean="0">
                <a:latin typeface="Times New Roman" pitchFamily="18" charset="0"/>
                <a:cs typeface="Times New Roman" pitchFamily="18" charset="0"/>
              </a:rPr>
              <a:t> is </a:t>
            </a:r>
            <a:r>
              <a:rPr lang="tr-TR" sz="2000" b="1" dirty="0" err="1" smtClean="0">
                <a:latin typeface="Times New Roman" pitchFamily="18" charset="0"/>
                <a:cs typeface="Times New Roman" pitchFamily="18" charset="0"/>
              </a:rPr>
              <a:t>equal</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to</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conductance</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enough</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solution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to</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contain</a:t>
            </a:r>
            <a:r>
              <a:rPr lang="tr-TR" sz="2000" b="1" dirty="0" smtClean="0">
                <a:latin typeface="Times New Roman" pitchFamily="18" charset="0"/>
                <a:cs typeface="Times New Roman" pitchFamily="18" charset="0"/>
              </a:rPr>
              <a:t> 1 </a:t>
            </a:r>
            <a:r>
              <a:rPr lang="tr-TR" sz="2000" b="1" dirty="0" err="1" smtClean="0">
                <a:latin typeface="Times New Roman" pitchFamily="18" charset="0"/>
                <a:cs typeface="Times New Roman" pitchFamily="18" charset="0"/>
              </a:rPr>
              <a:t>equivalent</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when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this</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solution</a:t>
            </a:r>
            <a:r>
              <a:rPr lang="tr-TR" sz="2000" b="1" dirty="0" smtClean="0">
                <a:latin typeface="Times New Roman" pitchFamily="18" charset="0"/>
                <a:cs typeface="Times New Roman" pitchFamily="18" charset="0"/>
              </a:rPr>
              <a:t> is </a:t>
            </a:r>
            <a:r>
              <a:rPr lang="tr-TR" sz="2000" b="1" dirty="0" err="1" smtClean="0">
                <a:latin typeface="Times New Roman" pitchFamily="18" charset="0"/>
                <a:cs typeface="Times New Roman" pitchFamily="18" charset="0"/>
              </a:rPr>
              <a:t>placed</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between</a:t>
            </a:r>
            <a:r>
              <a:rPr lang="tr-TR" sz="2000" b="1" dirty="0" smtClean="0">
                <a:latin typeface="Times New Roman" pitchFamily="18" charset="0"/>
                <a:cs typeface="Times New Roman" pitchFamily="18" charset="0"/>
              </a:rPr>
              <a:t> paralel </a:t>
            </a:r>
            <a:r>
              <a:rPr lang="tr-TR" sz="2000" b="1" dirty="0" err="1" smtClean="0">
                <a:latin typeface="Times New Roman" pitchFamily="18" charset="0"/>
                <a:cs typeface="Times New Roman" pitchFamily="18" charset="0"/>
              </a:rPr>
              <a:t>elecrodes</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sufficiently</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large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are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placed</a:t>
            </a:r>
            <a:r>
              <a:rPr lang="tr-TR" sz="2000" b="1" dirty="0" smtClean="0">
                <a:latin typeface="Times New Roman" pitchFamily="18" charset="0"/>
                <a:cs typeface="Times New Roman" pitchFamily="18" charset="0"/>
              </a:rPr>
              <a:t> 1 cm apart. </a:t>
            </a:r>
            <a:br>
              <a:rPr lang="tr-TR" sz="2000" b="1" dirty="0" smtClean="0">
                <a:latin typeface="Times New Roman" pitchFamily="18" charset="0"/>
                <a:cs typeface="Times New Roman" pitchFamily="18" charset="0"/>
              </a:rPr>
            </a:br>
            <a:r>
              <a:rPr lang="tr-TR" sz="2000" b="1" dirty="0" smtClean="0">
                <a:latin typeface="Times New Roman" pitchFamily="18" charset="0"/>
                <a:cs typeface="Times New Roman" pitchFamily="18" charset="0"/>
              </a:rPr>
              <a:t/>
            </a:r>
            <a:br>
              <a:rPr lang="tr-TR" sz="2000" b="1" dirty="0" smtClean="0">
                <a:latin typeface="Times New Roman" pitchFamily="18" charset="0"/>
                <a:cs typeface="Times New Roman" pitchFamily="18" charset="0"/>
              </a:rPr>
            </a:br>
            <a:r>
              <a:rPr lang="tr-TR" sz="2000" b="1" dirty="0" smtClean="0">
                <a:latin typeface="Times New Roman" pitchFamily="18" charset="0"/>
                <a:cs typeface="Times New Roman" pitchFamily="18" charset="0"/>
              </a:rPr>
              <a:t/>
            </a:r>
            <a:br>
              <a:rPr lang="tr-TR" sz="2000" b="1" dirty="0" smtClean="0">
                <a:latin typeface="Times New Roman" pitchFamily="18" charset="0"/>
                <a:cs typeface="Times New Roman" pitchFamily="18" charset="0"/>
              </a:rPr>
            </a:br>
            <a:r>
              <a:rPr lang="tr-TR" sz="2000" b="1" dirty="0" smtClean="0">
                <a:latin typeface="Times New Roman" pitchFamily="18" charset="0"/>
                <a:cs typeface="Times New Roman" pitchFamily="18" charset="0"/>
              </a:rPr>
              <a:t/>
            </a:r>
            <a:br>
              <a:rPr lang="tr-TR" sz="2000" b="1" dirty="0" smtClean="0">
                <a:latin typeface="Times New Roman" pitchFamily="18" charset="0"/>
                <a:cs typeface="Times New Roman" pitchFamily="18" charset="0"/>
              </a:rPr>
            </a:br>
            <a:r>
              <a:rPr lang="tr-TR" sz="2000" b="1" dirty="0" smtClean="0">
                <a:latin typeface="Times New Roman" pitchFamily="18" charset="0"/>
                <a:cs typeface="Times New Roman" pitchFamily="18" charset="0"/>
              </a:rPr>
              <a:t/>
            </a:r>
            <a:br>
              <a:rPr lang="tr-TR" sz="2000" b="1" dirty="0" smtClean="0">
                <a:latin typeface="Times New Roman" pitchFamily="18" charset="0"/>
                <a:cs typeface="Times New Roman" pitchFamily="18" charset="0"/>
              </a:rPr>
            </a:br>
            <a:r>
              <a:rPr lang="tr-TR" sz="2000" b="1" dirty="0" smtClean="0">
                <a:latin typeface="Times New Roman" pitchFamily="18" charset="0"/>
                <a:cs typeface="Times New Roman" pitchFamily="18" charset="0"/>
              </a:rPr>
              <a:t/>
            </a:r>
            <a:br>
              <a:rPr lang="tr-TR" sz="2000" b="1" dirty="0" smtClean="0">
                <a:latin typeface="Times New Roman" pitchFamily="18" charset="0"/>
                <a:cs typeface="Times New Roman" pitchFamily="18" charset="0"/>
              </a:rPr>
            </a:br>
            <a:r>
              <a:rPr lang="tr-TR" sz="2000" b="1" dirty="0" smtClean="0">
                <a:latin typeface="Times New Roman" pitchFamily="18" charset="0"/>
                <a:cs typeface="Times New Roman" pitchFamily="18" charset="0"/>
              </a:rPr>
              <a:t/>
            </a:r>
            <a:br>
              <a:rPr lang="tr-TR" sz="2000" b="1" dirty="0" smtClean="0">
                <a:latin typeface="Times New Roman" pitchFamily="18" charset="0"/>
                <a:cs typeface="Times New Roman" pitchFamily="18" charset="0"/>
              </a:rPr>
            </a:br>
            <a:r>
              <a:rPr lang="tr-TR" sz="2000" b="1" dirty="0" smtClean="0">
                <a:latin typeface="Times New Roman" pitchFamily="18" charset="0"/>
                <a:cs typeface="Times New Roman" pitchFamily="18" charset="0"/>
              </a:rPr>
              <a:t/>
            </a:r>
            <a:br>
              <a:rPr lang="tr-TR" sz="2000" b="1" dirty="0" smtClean="0">
                <a:latin typeface="Times New Roman" pitchFamily="18" charset="0"/>
                <a:cs typeface="Times New Roman" pitchFamily="18" charset="0"/>
              </a:rPr>
            </a:br>
            <a:r>
              <a:rPr lang="tr-TR" sz="2000" b="1" dirty="0" smtClean="0">
                <a:latin typeface="Times New Roman" pitchFamily="18" charset="0"/>
                <a:cs typeface="Times New Roman" pitchFamily="18" charset="0"/>
              </a:rPr>
              <a:t/>
            </a:r>
            <a:br>
              <a:rPr lang="tr-TR" sz="2000" b="1" dirty="0" smtClean="0">
                <a:latin typeface="Times New Roman" pitchFamily="18" charset="0"/>
                <a:cs typeface="Times New Roman" pitchFamily="18" charset="0"/>
              </a:rPr>
            </a:br>
            <a:r>
              <a:rPr lang="tr-TR" sz="2000" b="1" dirty="0" smtClean="0">
                <a:latin typeface="Times New Roman" pitchFamily="18" charset="0"/>
                <a:cs typeface="Times New Roman" pitchFamily="18" charset="0"/>
              </a:rPr>
              <a:t/>
            </a:r>
            <a:br>
              <a:rPr lang="tr-TR" sz="2000" b="1" dirty="0" smtClean="0">
                <a:latin typeface="Times New Roman" pitchFamily="18" charset="0"/>
                <a:cs typeface="Times New Roman" pitchFamily="18" charset="0"/>
              </a:rPr>
            </a:br>
            <a:r>
              <a:rPr lang="tr-TR" sz="2000" b="1" dirty="0" smtClean="0">
                <a:latin typeface="Times New Roman" pitchFamily="18" charset="0"/>
                <a:cs typeface="Times New Roman" pitchFamily="18" charset="0"/>
              </a:rPr>
              <a:t/>
            </a:r>
            <a:br>
              <a:rPr lang="tr-TR" sz="2000" b="1" dirty="0" smtClean="0">
                <a:latin typeface="Times New Roman" pitchFamily="18" charset="0"/>
                <a:cs typeface="Times New Roman" pitchFamily="18" charset="0"/>
              </a:rPr>
            </a:br>
            <a:r>
              <a:rPr lang="tr-TR" sz="2000" b="1" dirty="0" smtClean="0">
                <a:latin typeface="Times New Roman" pitchFamily="18" charset="0"/>
                <a:cs typeface="Times New Roman" pitchFamily="18" charset="0"/>
              </a:rPr>
              <a:t/>
            </a:r>
            <a:br>
              <a:rPr lang="tr-TR" sz="2000" b="1" dirty="0" smtClean="0">
                <a:latin typeface="Times New Roman" pitchFamily="18" charset="0"/>
                <a:cs typeface="Times New Roman" pitchFamily="18" charset="0"/>
              </a:rPr>
            </a:br>
            <a:r>
              <a:rPr lang="tr-TR" sz="2000" b="1" dirty="0" smtClean="0">
                <a:latin typeface="Times New Roman" pitchFamily="18" charset="0"/>
                <a:cs typeface="Times New Roman" pitchFamily="18" charset="0"/>
              </a:rPr>
              <a:t/>
            </a:r>
            <a:br>
              <a:rPr lang="tr-TR" sz="2000" b="1" dirty="0" smtClean="0">
                <a:latin typeface="Times New Roman" pitchFamily="18" charset="0"/>
                <a:cs typeface="Times New Roman" pitchFamily="18" charset="0"/>
              </a:rPr>
            </a:br>
            <a:r>
              <a:rPr lang="tr-TR" sz="2000" b="1" dirty="0" smtClean="0">
                <a:latin typeface="Times New Roman" pitchFamily="18" charset="0"/>
                <a:cs typeface="Times New Roman" pitchFamily="18" charset="0"/>
              </a:rPr>
              <a:t/>
            </a:r>
            <a:br>
              <a:rPr lang="tr-TR" sz="2000" b="1" dirty="0" smtClean="0">
                <a:latin typeface="Times New Roman" pitchFamily="18" charset="0"/>
                <a:cs typeface="Times New Roman" pitchFamily="18" charset="0"/>
              </a:rPr>
            </a:br>
            <a:r>
              <a:rPr lang="tr-TR" sz="2000" b="1" dirty="0" smtClean="0">
                <a:latin typeface="Times New Roman" pitchFamily="18" charset="0"/>
                <a:cs typeface="Times New Roman" pitchFamily="18" charset="0"/>
              </a:rPr>
              <a:t/>
            </a:r>
            <a:br>
              <a:rPr lang="tr-TR" sz="2000" b="1" dirty="0" smtClean="0">
                <a:latin typeface="Times New Roman" pitchFamily="18" charset="0"/>
                <a:cs typeface="Times New Roman" pitchFamily="18" charset="0"/>
              </a:rPr>
            </a:br>
            <a:r>
              <a:rPr lang="tr-TR" sz="2000" dirty="0" err="1" smtClean="0">
                <a:latin typeface="Times New Roman" pitchFamily="18" charset="0"/>
                <a:cs typeface="Times New Roman" pitchFamily="18" charset="0"/>
              </a:rPr>
              <a:t>Figure</a:t>
            </a:r>
            <a:r>
              <a:rPr lang="tr-TR" sz="2000" dirty="0" smtClean="0">
                <a:latin typeface="Times New Roman" pitchFamily="18" charset="0"/>
                <a:cs typeface="Times New Roman" pitchFamily="18" charset="0"/>
              </a:rPr>
              <a:t> 16.3. </a:t>
            </a:r>
            <a:r>
              <a:rPr lang="tr-TR" sz="2000" dirty="0" err="1" smtClean="0">
                <a:latin typeface="Times New Roman" pitchFamily="18" charset="0"/>
                <a:cs typeface="Times New Roman" pitchFamily="18" charset="0"/>
              </a:rPr>
              <a:t>equivalent</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conductivity</a:t>
            </a:r>
            <a:r>
              <a:rPr lang="tr-TR" sz="2000" dirty="0" smtClean="0">
                <a:latin typeface="Times New Roman" pitchFamily="18" charset="0"/>
                <a:cs typeface="Times New Roman" pitchFamily="18" charset="0"/>
              </a:rPr>
              <a:t> as a </a:t>
            </a:r>
            <a:r>
              <a:rPr lang="tr-TR" sz="2000" dirty="0" err="1" smtClean="0">
                <a:latin typeface="Times New Roman" pitchFamily="18" charset="0"/>
                <a:cs typeface="Times New Roman" pitchFamily="18" charset="0"/>
              </a:rPr>
              <a:t>function</a:t>
            </a:r>
            <a:r>
              <a:rPr lang="tr-TR" sz="2000" dirty="0" smtClean="0">
                <a:latin typeface="Times New Roman" pitchFamily="18" charset="0"/>
                <a:cs typeface="Times New Roman" pitchFamily="18" charset="0"/>
              </a:rPr>
              <a:t> of </a:t>
            </a:r>
            <a:r>
              <a:rPr lang="tr-TR" sz="2000" dirty="0" err="1" smtClean="0">
                <a:latin typeface="Times New Roman" pitchFamily="18" charset="0"/>
                <a:cs typeface="Times New Roman" pitchFamily="18" charset="0"/>
              </a:rPr>
              <a:t>for</a:t>
            </a:r>
            <a:r>
              <a:rPr lang="tr-TR" sz="2000" dirty="0" smtClean="0">
                <a:latin typeface="Times New Roman" pitchFamily="18" charset="0"/>
                <a:cs typeface="Times New Roman" pitchFamily="18" charset="0"/>
              </a:rPr>
              <a:t> a </a:t>
            </a:r>
            <a:r>
              <a:rPr lang="tr-TR" sz="2000" dirty="0" err="1" smtClean="0">
                <a:latin typeface="Times New Roman" pitchFamily="18" charset="0"/>
                <a:cs typeface="Times New Roman" pitchFamily="18" charset="0"/>
              </a:rPr>
              <a:t>strong</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and</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weak</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electrolyte</a:t>
            </a: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r>
              <a:rPr lang="tr-TR" sz="2000" b="1" dirty="0" err="1" smtClean="0">
                <a:latin typeface="Times New Roman" pitchFamily="18" charset="0"/>
                <a:cs typeface="Times New Roman" pitchFamily="18" charset="0"/>
              </a:rPr>
              <a:t>Kohlraush</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found</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empirically</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from</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measurements</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made</a:t>
            </a:r>
            <a:r>
              <a:rPr lang="tr-TR" sz="2000" b="1" dirty="0" smtClean="0">
                <a:latin typeface="Times New Roman" pitchFamily="18" charset="0"/>
                <a:cs typeface="Times New Roman" pitchFamily="18" charset="0"/>
              </a:rPr>
              <a:t> on a </a:t>
            </a:r>
            <a:r>
              <a:rPr lang="tr-TR" sz="2000" b="1" dirty="0" err="1" smtClean="0">
                <a:latin typeface="Times New Roman" pitchFamily="18" charset="0"/>
                <a:cs typeface="Times New Roman" pitchFamily="18" charset="0"/>
              </a:rPr>
              <a:t>large</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number</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aqueous</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solutions</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that</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for</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many</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electrolytes</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which</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KCl</a:t>
            </a:r>
            <a:r>
              <a:rPr lang="tr-TR" sz="2000" b="1" dirty="0" smtClean="0">
                <a:latin typeface="Times New Roman" pitchFamily="18" charset="0"/>
                <a:cs typeface="Times New Roman" pitchFamily="18" charset="0"/>
              </a:rPr>
              <a:t> is a </a:t>
            </a:r>
            <a:r>
              <a:rPr lang="tr-TR" sz="2000" b="1" dirty="0" err="1" smtClean="0">
                <a:latin typeface="Times New Roman" pitchFamily="18" charset="0"/>
                <a:cs typeface="Times New Roman" pitchFamily="18" charset="0"/>
              </a:rPr>
              <a:t>typical</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example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equivalent</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conductivity</a:t>
            </a:r>
            <a:r>
              <a:rPr lang="tr-TR" sz="2000" b="1" dirty="0" smtClean="0">
                <a:latin typeface="Times New Roman" pitchFamily="18" charset="0"/>
                <a:cs typeface="Times New Roman" pitchFamily="18" charset="0"/>
              </a:rPr>
              <a:t> is a </a:t>
            </a:r>
            <a:r>
              <a:rPr lang="tr-TR" sz="2000" b="1" dirty="0" err="1" smtClean="0">
                <a:latin typeface="Times New Roman" pitchFamily="18" charset="0"/>
                <a:cs typeface="Times New Roman" pitchFamily="18" charset="0"/>
              </a:rPr>
              <a:t>nearly</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linear</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function</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square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root</a:t>
            </a:r>
            <a:r>
              <a:rPr lang="tr-TR" sz="2000" b="1" dirty="0" smtClean="0">
                <a:latin typeface="Times New Roman" pitchFamily="18" charset="0"/>
                <a:cs typeface="Times New Roman" pitchFamily="18" charset="0"/>
              </a:rPr>
              <a:t> of </a:t>
            </a:r>
            <a:r>
              <a:rPr lang="tr-TR" sz="2000" b="1" dirty="0" err="1" smtClean="0">
                <a:latin typeface="Times New Roman" pitchFamily="18" charset="0"/>
                <a:cs typeface="Times New Roman" pitchFamily="18" charset="0"/>
              </a:rPr>
              <a:t>the</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concentration</a:t>
            </a:r>
            <a:r>
              <a:rPr lang="tr-TR" sz="2000" b="1" dirty="0" smtClean="0">
                <a:latin typeface="Times New Roman" pitchFamily="18" charset="0"/>
                <a:cs typeface="Times New Roman" pitchFamily="18" charset="0"/>
              </a:rPr>
              <a:t>.</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This</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function</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which</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fits</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the</a:t>
            </a:r>
            <a:r>
              <a:rPr lang="tr-TR" sz="2000" dirty="0" smtClean="0">
                <a:latin typeface="Times New Roman" pitchFamily="18" charset="0"/>
                <a:cs typeface="Times New Roman" pitchFamily="18" charset="0"/>
              </a:rPr>
              <a:t> data </a:t>
            </a:r>
            <a:r>
              <a:rPr lang="tr-TR" sz="2000" dirty="0" err="1" smtClean="0">
                <a:latin typeface="Times New Roman" pitchFamily="18" charset="0"/>
                <a:cs typeface="Times New Roman" pitchFamily="18" charset="0"/>
              </a:rPr>
              <a:t>most</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closely</a:t>
            </a:r>
            <a:r>
              <a:rPr lang="tr-TR" sz="2000" dirty="0" smtClean="0">
                <a:latin typeface="Times New Roman" pitchFamily="18" charset="0"/>
                <a:cs typeface="Times New Roman" pitchFamily="18" charset="0"/>
              </a:rPr>
              <a:t> at </a:t>
            </a:r>
            <a:r>
              <a:rPr lang="tr-TR" sz="2000" dirty="0" err="1" smtClean="0">
                <a:latin typeface="Times New Roman" pitchFamily="18" charset="0"/>
                <a:cs typeface="Times New Roman" pitchFamily="18" charset="0"/>
              </a:rPr>
              <a:t>low</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concentration</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Fİg</a:t>
            </a:r>
            <a:r>
              <a:rPr lang="tr-TR" sz="2000" dirty="0" smtClean="0">
                <a:latin typeface="Times New Roman" pitchFamily="18" charset="0"/>
                <a:cs typeface="Times New Roman" pitchFamily="18" charset="0"/>
              </a:rPr>
              <a:t> 16-3), can be </a:t>
            </a:r>
            <a:r>
              <a:rPr lang="tr-TR" sz="2000" dirty="0" err="1" smtClean="0">
                <a:latin typeface="Times New Roman" pitchFamily="18" charset="0"/>
                <a:cs typeface="Times New Roman" pitchFamily="18" charset="0"/>
              </a:rPr>
              <a:t>represented</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by</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the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equation</a:t>
            </a: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endParaRPr lang="tr-TR" sz="2000" dirty="0">
              <a:latin typeface="Times New Roman" pitchFamily="18" charset="0"/>
              <a:cs typeface="Times New Roman" pitchFamily="18" charset="0"/>
            </a:endParaRPr>
          </a:p>
        </p:txBody>
      </p:sp>
      <p:pic>
        <p:nvPicPr>
          <p:cNvPr id="5" name="4 Resim"/>
          <p:cNvPicPr/>
          <p:nvPr/>
        </p:nvPicPr>
        <p:blipFill>
          <a:blip r:embed="rId2" cstate="print">
            <a:duotone>
              <a:prstClr val="black"/>
              <a:srgbClr val="D9C3A5">
                <a:tint val="50000"/>
                <a:satMod val="180000"/>
              </a:srgbClr>
            </a:duotone>
          </a:blip>
          <a:srcRect/>
          <a:stretch>
            <a:fillRect/>
          </a:stretch>
        </p:blipFill>
        <p:spPr bwMode="auto">
          <a:xfrm>
            <a:off x="397565" y="1126435"/>
            <a:ext cx="4452731" cy="3207026"/>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38539" y="365124"/>
            <a:ext cx="11688418" cy="6492876"/>
          </a:xfrm>
        </p:spPr>
        <p:txBody>
          <a:bodyPr>
            <a:normAutofit fontScale="90000"/>
          </a:bodyPr>
          <a:lstStyle/>
          <a:p>
            <a:pPr algn="just"/>
            <a:r>
              <a:rPr lang="tr-TR" sz="2200" dirty="0" smtClean="0">
                <a:latin typeface="Times New Roman" pitchFamily="18" charset="0"/>
                <a:cs typeface="Times New Roman" pitchFamily="18" charset="0"/>
              </a:rPr>
              <a:t> </a:t>
            </a:r>
            <a:br>
              <a:rPr lang="tr-TR" sz="2200" dirty="0" smtClean="0">
                <a:latin typeface="Times New Roman" pitchFamily="18" charset="0"/>
                <a:cs typeface="Times New Roman" pitchFamily="18" charset="0"/>
              </a:rPr>
            </a:br>
            <a:r>
              <a:rPr lang="tr-TR" sz="2200" dirty="0" smtClean="0">
                <a:latin typeface="Times New Roman" pitchFamily="18" charset="0"/>
                <a:cs typeface="Times New Roman" pitchFamily="18" charset="0"/>
              </a:rPr>
              <a:t/>
            </a:r>
            <a:br>
              <a:rPr lang="tr-TR" sz="2200" dirty="0" smtClean="0">
                <a:latin typeface="Times New Roman" pitchFamily="18" charset="0"/>
                <a:cs typeface="Times New Roman" pitchFamily="18" charset="0"/>
              </a:rPr>
            </a:br>
            <a:r>
              <a:rPr lang="tr-TR" sz="2700" dirty="0" smtClean="0">
                <a:latin typeface="+mn-lt"/>
                <a:cs typeface="Times New Roman" pitchFamily="18" charset="0"/>
              </a:rPr>
              <a:t>in </a:t>
            </a:r>
            <a:r>
              <a:rPr lang="tr-TR" sz="2700" dirty="0" err="1" smtClean="0">
                <a:latin typeface="+mn-lt"/>
                <a:cs typeface="Times New Roman" pitchFamily="18" charset="0"/>
              </a:rPr>
              <a:t>which</a:t>
            </a:r>
            <a:r>
              <a:rPr lang="tr-TR" sz="2700" dirty="0" smtClean="0">
                <a:latin typeface="+mn-lt"/>
                <a:cs typeface="Times New Roman" pitchFamily="18" charset="0"/>
              </a:rPr>
              <a:t> </a:t>
            </a:r>
            <a:r>
              <a:rPr lang="tr-TR" sz="2700" dirty="0" smtClean="0">
                <a:latin typeface="+mn-lt"/>
                <a:cs typeface="Times New Roman" pitchFamily="18" charset="0"/>
                <a:sym typeface="Symbol"/>
              </a:rPr>
              <a:t></a:t>
            </a:r>
            <a:r>
              <a:rPr lang="tr-TR" sz="2700" dirty="0" smtClean="0">
                <a:latin typeface="+mn-lt"/>
                <a:cs typeface="Times New Roman" pitchFamily="18" charset="0"/>
              </a:rPr>
              <a:t> is a </a:t>
            </a:r>
            <a:r>
              <a:rPr lang="tr-TR" sz="2700" dirty="0" err="1" smtClean="0">
                <a:latin typeface="+mn-lt"/>
                <a:cs typeface="Times New Roman" pitchFamily="18" charset="0"/>
              </a:rPr>
              <a:t>constant</a:t>
            </a:r>
            <a:r>
              <a:rPr lang="tr-TR" sz="2700" dirty="0" smtClean="0">
                <a:latin typeface="+mn-lt"/>
                <a:cs typeface="Times New Roman" pitchFamily="18" charset="0"/>
              </a:rPr>
              <a:t> </a:t>
            </a:r>
            <a:r>
              <a:rPr lang="tr-TR" sz="2700" dirty="0" err="1" smtClean="0">
                <a:latin typeface="+mn-lt"/>
                <a:cs typeface="Times New Roman" pitchFamily="18" charset="0"/>
              </a:rPr>
              <a:t>and</a:t>
            </a:r>
            <a:r>
              <a:rPr lang="tr-TR" sz="2700" dirty="0" smtClean="0">
                <a:latin typeface="+mn-lt"/>
                <a:cs typeface="Times New Roman" pitchFamily="18" charset="0"/>
              </a:rPr>
              <a:t> </a:t>
            </a:r>
            <a:r>
              <a:rPr lang="tr-TR" sz="2700" dirty="0" smtClean="0">
                <a:latin typeface="+mn-lt"/>
                <a:cs typeface="Times New Roman" pitchFamily="18" charset="0"/>
                <a:sym typeface="Symbol"/>
              </a:rPr>
              <a:t></a:t>
            </a:r>
            <a:r>
              <a:rPr lang="tr-TR" sz="2700" dirty="0" smtClean="0">
                <a:latin typeface="+mn-lt"/>
                <a:cs typeface="Times New Roman" pitchFamily="18" charset="0"/>
              </a:rPr>
              <a:t>o is </a:t>
            </a:r>
            <a:r>
              <a:rPr lang="tr-TR" sz="2700" dirty="0" err="1" smtClean="0">
                <a:latin typeface="+mn-lt"/>
                <a:cs typeface="Times New Roman" pitchFamily="18" charset="0"/>
              </a:rPr>
              <a:t>the</a:t>
            </a:r>
            <a:r>
              <a:rPr lang="tr-TR" sz="2700" dirty="0" smtClean="0">
                <a:latin typeface="+mn-lt"/>
                <a:cs typeface="Times New Roman" pitchFamily="18" charset="0"/>
              </a:rPr>
              <a:t> </a:t>
            </a:r>
            <a:r>
              <a:rPr lang="tr-TR" sz="2700" dirty="0" err="1" smtClean="0">
                <a:latin typeface="+mn-lt"/>
                <a:cs typeface="Times New Roman" pitchFamily="18" charset="0"/>
              </a:rPr>
              <a:t>limiting</a:t>
            </a:r>
            <a:r>
              <a:rPr lang="tr-TR" sz="2700" dirty="0" smtClean="0">
                <a:latin typeface="+mn-lt"/>
                <a:cs typeface="Times New Roman" pitchFamily="18" charset="0"/>
              </a:rPr>
              <a:t> </a:t>
            </a:r>
            <a:r>
              <a:rPr lang="tr-TR" sz="2700" dirty="0" err="1" smtClean="0">
                <a:latin typeface="+mn-lt"/>
                <a:cs typeface="Times New Roman" pitchFamily="18" charset="0"/>
              </a:rPr>
              <a:t>value</a:t>
            </a:r>
            <a:r>
              <a:rPr lang="tr-TR" sz="2700" dirty="0" smtClean="0">
                <a:latin typeface="+mn-lt"/>
                <a:cs typeface="Times New Roman" pitchFamily="18" charset="0"/>
              </a:rPr>
              <a:t> of </a:t>
            </a:r>
            <a:r>
              <a:rPr lang="tr-TR" sz="2700" dirty="0" err="1" smtClean="0">
                <a:latin typeface="+mn-lt"/>
                <a:cs typeface="Times New Roman" pitchFamily="18" charset="0"/>
              </a:rPr>
              <a:t>the</a:t>
            </a:r>
            <a:r>
              <a:rPr lang="tr-TR" sz="2700" dirty="0" smtClean="0">
                <a:latin typeface="+mn-lt"/>
                <a:cs typeface="Times New Roman" pitchFamily="18" charset="0"/>
              </a:rPr>
              <a:t> </a:t>
            </a:r>
            <a:r>
              <a:rPr lang="tr-TR" sz="2700" dirty="0" err="1" smtClean="0">
                <a:latin typeface="+mn-lt"/>
                <a:cs typeface="Times New Roman" pitchFamily="18" charset="0"/>
              </a:rPr>
              <a:t>equivalent</a:t>
            </a:r>
            <a:r>
              <a:rPr lang="tr-TR" sz="2700" dirty="0" smtClean="0">
                <a:latin typeface="+mn-lt"/>
                <a:cs typeface="Times New Roman" pitchFamily="18" charset="0"/>
              </a:rPr>
              <a:t> </a:t>
            </a:r>
            <a:r>
              <a:rPr lang="tr-TR" sz="2700" dirty="0" err="1" smtClean="0">
                <a:latin typeface="+mn-lt"/>
                <a:cs typeface="Times New Roman" pitchFamily="18" charset="0"/>
              </a:rPr>
              <a:t>conductivity</a:t>
            </a:r>
            <a:r>
              <a:rPr lang="tr-TR" sz="2700" dirty="0" smtClean="0">
                <a:latin typeface="+mn-lt"/>
                <a:cs typeface="Times New Roman" pitchFamily="18" charset="0"/>
              </a:rPr>
              <a:t> </a:t>
            </a:r>
            <a:r>
              <a:rPr lang="tr-TR" sz="2700" dirty="0" err="1" smtClean="0">
                <a:latin typeface="+mn-lt"/>
                <a:cs typeface="Times New Roman" pitchFamily="18" charset="0"/>
              </a:rPr>
              <a:t>extrapolated</a:t>
            </a:r>
            <a:r>
              <a:rPr lang="tr-TR" sz="2700" dirty="0" smtClean="0">
                <a:latin typeface="+mn-lt"/>
                <a:cs typeface="Times New Roman" pitchFamily="18" charset="0"/>
              </a:rPr>
              <a:t> </a:t>
            </a:r>
            <a:r>
              <a:rPr lang="tr-TR" sz="2700" dirty="0" err="1" smtClean="0">
                <a:latin typeface="+mn-lt"/>
                <a:cs typeface="Times New Roman" pitchFamily="18" charset="0"/>
              </a:rPr>
              <a:t>to</a:t>
            </a:r>
            <a:r>
              <a:rPr lang="tr-TR" sz="2700" dirty="0" smtClean="0">
                <a:latin typeface="+mn-lt"/>
                <a:cs typeface="Times New Roman" pitchFamily="18" charset="0"/>
              </a:rPr>
              <a:t> </a:t>
            </a:r>
            <a:r>
              <a:rPr lang="tr-TR" sz="2700" dirty="0" err="1" smtClean="0">
                <a:latin typeface="+mn-lt"/>
                <a:cs typeface="Times New Roman" pitchFamily="18" charset="0"/>
              </a:rPr>
              <a:t>infinite</a:t>
            </a:r>
            <a:r>
              <a:rPr lang="tr-TR" sz="2700" dirty="0" smtClean="0">
                <a:latin typeface="+mn-lt"/>
                <a:cs typeface="Times New Roman" pitchFamily="18" charset="0"/>
              </a:rPr>
              <a:t> </a:t>
            </a:r>
            <a:r>
              <a:rPr lang="tr-TR" sz="2700" dirty="0" err="1" smtClean="0">
                <a:latin typeface="+mn-lt"/>
                <a:cs typeface="Times New Roman" pitchFamily="18" charset="0"/>
              </a:rPr>
              <a:t>dilution</a:t>
            </a:r>
            <a:r>
              <a:rPr lang="tr-TR" sz="2700" dirty="0" smtClean="0">
                <a:latin typeface="+mn-lt"/>
                <a:cs typeface="Times New Roman" pitchFamily="18" charset="0"/>
              </a:rPr>
              <a:t> (C = 0). </a:t>
            </a:r>
            <a:r>
              <a:rPr lang="tr-TR" sz="2700" dirty="0" err="1" smtClean="0">
                <a:latin typeface="+mn-lt"/>
                <a:cs typeface="Times New Roman" pitchFamily="18" charset="0"/>
              </a:rPr>
              <a:t>Electrolytes</a:t>
            </a:r>
            <a:r>
              <a:rPr lang="tr-TR" sz="2700" dirty="0" smtClean="0">
                <a:latin typeface="+mn-lt"/>
                <a:cs typeface="Times New Roman" pitchFamily="18" charset="0"/>
              </a:rPr>
              <a:t> as </a:t>
            </a:r>
            <a:r>
              <a:rPr lang="tr-TR" sz="2700" dirty="0" err="1" smtClean="0">
                <a:latin typeface="+mn-lt"/>
                <a:cs typeface="Times New Roman" pitchFamily="18" charset="0"/>
              </a:rPr>
              <a:t>KCl</a:t>
            </a:r>
            <a:r>
              <a:rPr lang="tr-TR" sz="2700" dirty="0" smtClean="0">
                <a:latin typeface="+mn-lt"/>
                <a:cs typeface="Times New Roman" pitchFamily="18" charset="0"/>
              </a:rPr>
              <a:t> </a:t>
            </a:r>
            <a:r>
              <a:rPr lang="tr-TR" sz="2700" dirty="0" err="1" smtClean="0">
                <a:latin typeface="+mn-lt"/>
                <a:cs typeface="Times New Roman" pitchFamily="18" charset="0"/>
              </a:rPr>
              <a:t>are</a:t>
            </a:r>
            <a:r>
              <a:rPr lang="tr-TR" sz="2700" dirty="0" smtClean="0">
                <a:latin typeface="+mn-lt"/>
                <a:cs typeface="Times New Roman" pitchFamily="18" charset="0"/>
              </a:rPr>
              <a:t> </a:t>
            </a:r>
            <a:r>
              <a:rPr lang="tr-TR" sz="2700" dirty="0" err="1" smtClean="0">
                <a:latin typeface="+mn-lt"/>
                <a:cs typeface="Times New Roman" pitchFamily="18" charset="0"/>
              </a:rPr>
              <a:t>called</a:t>
            </a:r>
            <a:r>
              <a:rPr lang="tr-TR" sz="2700" dirty="0" smtClean="0">
                <a:latin typeface="+mn-lt"/>
                <a:cs typeface="Times New Roman" pitchFamily="18" charset="0"/>
              </a:rPr>
              <a:t> </a:t>
            </a:r>
            <a:r>
              <a:rPr lang="tr-TR" sz="2700" dirty="0" err="1" smtClean="0">
                <a:latin typeface="+mn-lt"/>
                <a:cs typeface="Times New Roman" pitchFamily="18" charset="0"/>
              </a:rPr>
              <a:t>strong</a:t>
            </a:r>
            <a:r>
              <a:rPr lang="tr-TR" sz="2700" dirty="0" smtClean="0">
                <a:latin typeface="+mn-lt"/>
                <a:cs typeface="Times New Roman" pitchFamily="18" charset="0"/>
              </a:rPr>
              <a:t>. </a:t>
            </a:r>
            <a:r>
              <a:rPr lang="tr-TR" sz="2700" dirty="0" err="1" smtClean="0">
                <a:latin typeface="+mn-lt"/>
                <a:cs typeface="Times New Roman" pitchFamily="18" charset="0"/>
              </a:rPr>
              <a:t>For</a:t>
            </a:r>
            <a:r>
              <a:rPr lang="tr-TR" sz="2700" dirty="0" smtClean="0">
                <a:latin typeface="+mn-lt"/>
                <a:cs typeface="Times New Roman" pitchFamily="18" charset="0"/>
              </a:rPr>
              <a:t> </a:t>
            </a:r>
            <a:r>
              <a:rPr lang="tr-TR" sz="2700" dirty="0" err="1" smtClean="0">
                <a:latin typeface="+mn-lt"/>
                <a:cs typeface="Times New Roman" pitchFamily="18" charset="0"/>
              </a:rPr>
              <a:t>other</a:t>
            </a:r>
            <a:r>
              <a:rPr lang="tr-TR" sz="2700" dirty="0" smtClean="0">
                <a:latin typeface="+mn-lt"/>
                <a:cs typeface="Times New Roman" pitchFamily="18" charset="0"/>
              </a:rPr>
              <a:t> </a:t>
            </a:r>
            <a:r>
              <a:rPr lang="tr-TR" sz="2700" dirty="0" err="1" smtClean="0">
                <a:latin typeface="+mn-lt"/>
                <a:cs typeface="Times New Roman" pitchFamily="18" charset="0"/>
              </a:rPr>
              <a:t>electrolytes</a:t>
            </a:r>
            <a:r>
              <a:rPr lang="tr-TR" sz="2700" dirty="0" smtClean="0">
                <a:latin typeface="+mn-lt"/>
                <a:cs typeface="Times New Roman" pitchFamily="18" charset="0"/>
              </a:rPr>
              <a:t>, </a:t>
            </a:r>
            <a:r>
              <a:rPr lang="tr-TR" sz="2700" dirty="0" err="1" smtClean="0">
                <a:latin typeface="+mn-lt"/>
                <a:cs typeface="Times New Roman" pitchFamily="18" charset="0"/>
              </a:rPr>
              <a:t>such</a:t>
            </a:r>
            <a:r>
              <a:rPr lang="tr-TR" sz="2700" dirty="0" smtClean="0">
                <a:latin typeface="+mn-lt"/>
                <a:cs typeface="Times New Roman" pitchFamily="18" charset="0"/>
              </a:rPr>
              <a:t> as </a:t>
            </a:r>
            <a:r>
              <a:rPr lang="tr-TR" sz="2700" dirty="0" err="1" smtClean="0">
                <a:latin typeface="+mn-lt"/>
                <a:cs typeface="Times New Roman" pitchFamily="18" charset="0"/>
              </a:rPr>
              <a:t>acetic</a:t>
            </a:r>
            <a:r>
              <a:rPr lang="tr-TR" sz="2700" dirty="0" smtClean="0">
                <a:latin typeface="+mn-lt"/>
                <a:cs typeface="Times New Roman" pitchFamily="18" charset="0"/>
              </a:rPr>
              <a:t> </a:t>
            </a:r>
            <a:r>
              <a:rPr lang="tr-TR" sz="2700" dirty="0" err="1" smtClean="0">
                <a:latin typeface="+mn-lt"/>
                <a:cs typeface="Times New Roman" pitchFamily="18" charset="0"/>
              </a:rPr>
              <a:t>acid</a:t>
            </a:r>
            <a:r>
              <a:rPr lang="tr-TR" sz="2700" dirty="0" smtClean="0">
                <a:latin typeface="+mn-lt"/>
                <a:cs typeface="Times New Roman" pitchFamily="18" charset="0"/>
              </a:rPr>
              <a:t>, </a:t>
            </a:r>
            <a:r>
              <a:rPr lang="tr-TR" sz="2700" dirty="0" err="1" smtClean="0">
                <a:latin typeface="+mn-lt"/>
                <a:cs typeface="Times New Roman" pitchFamily="18" charset="0"/>
              </a:rPr>
              <a:t>the</a:t>
            </a:r>
            <a:r>
              <a:rPr lang="tr-TR" sz="2700" dirty="0" smtClean="0">
                <a:latin typeface="+mn-lt"/>
                <a:cs typeface="Times New Roman" pitchFamily="18" charset="0"/>
              </a:rPr>
              <a:t> </a:t>
            </a:r>
            <a:r>
              <a:rPr lang="tr-TR" sz="2700" dirty="0" err="1" smtClean="0">
                <a:latin typeface="+mn-lt"/>
                <a:cs typeface="Times New Roman" pitchFamily="18" charset="0"/>
              </a:rPr>
              <a:t>value</a:t>
            </a:r>
            <a:r>
              <a:rPr lang="tr-TR" sz="2700" dirty="0" smtClean="0">
                <a:latin typeface="+mn-lt"/>
                <a:cs typeface="Times New Roman" pitchFamily="18" charset="0"/>
              </a:rPr>
              <a:t> of </a:t>
            </a:r>
            <a:r>
              <a:rPr lang="tr-TR" sz="2700" dirty="0" smtClean="0">
                <a:latin typeface="+mn-lt"/>
                <a:cs typeface="Times New Roman" pitchFamily="18" charset="0"/>
                <a:sym typeface="Symbol"/>
              </a:rPr>
              <a:t></a:t>
            </a:r>
            <a:r>
              <a:rPr lang="tr-TR" sz="2700" dirty="0" smtClean="0">
                <a:latin typeface="+mn-lt"/>
                <a:cs typeface="Times New Roman" pitchFamily="18" charset="0"/>
              </a:rPr>
              <a:t> </a:t>
            </a:r>
            <a:r>
              <a:rPr lang="tr-TR" sz="2700" dirty="0" err="1" smtClean="0">
                <a:latin typeface="+mn-lt"/>
                <a:cs typeface="Times New Roman" pitchFamily="18" charset="0"/>
              </a:rPr>
              <a:t>increases</a:t>
            </a:r>
            <a:r>
              <a:rPr lang="tr-TR" sz="2700" dirty="0" smtClean="0">
                <a:latin typeface="+mn-lt"/>
                <a:cs typeface="Times New Roman" pitchFamily="18" charset="0"/>
              </a:rPr>
              <a:t> </a:t>
            </a:r>
            <a:r>
              <a:rPr lang="tr-TR" sz="2700" dirty="0" err="1" smtClean="0">
                <a:latin typeface="+mn-lt"/>
                <a:cs typeface="Times New Roman" pitchFamily="18" charset="0"/>
              </a:rPr>
              <a:t>greatly</a:t>
            </a:r>
            <a:r>
              <a:rPr lang="tr-TR" sz="2700" dirty="0" smtClean="0">
                <a:latin typeface="+mn-lt"/>
                <a:cs typeface="Times New Roman" pitchFamily="18" charset="0"/>
              </a:rPr>
              <a:t> at </a:t>
            </a:r>
            <a:r>
              <a:rPr lang="tr-TR" sz="2700" dirty="0" err="1" smtClean="0">
                <a:latin typeface="+mn-lt"/>
                <a:cs typeface="Times New Roman" pitchFamily="18" charset="0"/>
              </a:rPr>
              <a:t>low</a:t>
            </a:r>
            <a:r>
              <a:rPr lang="tr-TR" sz="2700" dirty="0" smtClean="0">
                <a:latin typeface="+mn-lt"/>
                <a:cs typeface="Times New Roman" pitchFamily="18" charset="0"/>
              </a:rPr>
              <a:t> </a:t>
            </a:r>
            <a:r>
              <a:rPr lang="tr-TR" sz="2700" dirty="0" err="1" smtClean="0">
                <a:latin typeface="+mn-lt"/>
                <a:cs typeface="Times New Roman" pitchFamily="18" charset="0"/>
              </a:rPr>
              <a:t>concentrations</a:t>
            </a:r>
            <a:r>
              <a:rPr lang="tr-TR" sz="2700" dirty="0" smtClean="0">
                <a:latin typeface="+mn-lt"/>
                <a:cs typeface="Times New Roman" pitchFamily="18" charset="0"/>
              </a:rPr>
              <a:t>. </a:t>
            </a:r>
            <a:r>
              <a:rPr lang="tr-TR" sz="2700" dirty="0" smtClean="0">
                <a:latin typeface="+mn-lt"/>
                <a:cs typeface="Times New Roman" pitchFamily="18" charset="0"/>
              </a:rPr>
              <a:t/>
            </a:r>
            <a:br>
              <a:rPr lang="tr-TR" sz="2700" dirty="0" smtClean="0">
                <a:latin typeface="+mn-lt"/>
                <a:cs typeface="Times New Roman" pitchFamily="18" charset="0"/>
              </a:rPr>
            </a:br>
            <a:r>
              <a:rPr lang="tr-TR" sz="2700" dirty="0" err="1" smtClean="0">
                <a:latin typeface="+mn-lt"/>
                <a:cs typeface="Times New Roman" pitchFamily="18" charset="0"/>
              </a:rPr>
              <a:t>Such</a:t>
            </a:r>
            <a:r>
              <a:rPr lang="tr-TR" sz="2700" dirty="0" smtClean="0">
                <a:latin typeface="+mn-lt"/>
                <a:cs typeface="Times New Roman" pitchFamily="18" charset="0"/>
              </a:rPr>
              <a:t> </a:t>
            </a:r>
            <a:r>
              <a:rPr lang="tr-TR" sz="2700" dirty="0" err="1" smtClean="0">
                <a:latin typeface="+mn-lt"/>
                <a:cs typeface="Times New Roman" pitchFamily="18" charset="0"/>
              </a:rPr>
              <a:t>electrolytes</a:t>
            </a:r>
            <a:r>
              <a:rPr lang="tr-TR" sz="2700" dirty="0" smtClean="0">
                <a:latin typeface="+mn-lt"/>
                <a:cs typeface="Times New Roman" pitchFamily="18" charset="0"/>
              </a:rPr>
              <a:t> </a:t>
            </a:r>
            <a:r>
              <a:rPr lang="tr-TR" sz="2700" dirty="0" err="1" smtClean="0">
                <a:latin typeface="+mn-lt"/>
                <a:cs typeface="Times New Roman" pitchFamily="18" charset="0"/>
              </a:rPr>
              <a:t>are</a:t>
            </a:r>
            <a:r>
              <a:rPr lang="tr-TR" sz="2700" dirty="0" smtClean="0">
                <a:latin typeface="+mn-lt"/>
                <a:cs typeface="Times New Roman" pitchFamily="18" charset="0"/>
              </a:rPr>
              <a:t> </a:t>
            </a:r>
            <a:r>
              <a:rPr lang="tr-TR" sz="2700" dirty="0" err="1" smtClean="0">
                <a:latin typeface="+mn-lt"/>
                <a:cs typeface="Times New Roman" pitchFamily="18" charset="0"/>
              </a:rPr>
              <a:t>called</a:t>
            </a:r>
            <a:r>
              <a:rPr lang="tr-TR" sz="2700" dirty="0" smtClean="0">
                <a:latin typeface="+mn-lt"/>
                <a:cs typeface="Times New Roman" pitchFamily="18" charset="0"/>
              </a:rPr>
              <a:t> </a:t>
            </a:r>
            <a:r>
              <a:rPr lang="tr-TR" sz="2700" dirty="0" err="1" smtClean="0">
                <a:latin typeface="+mn-lt"/>
                <a:cs typeface="Times New Roman" pitchFamily="18" charset="0"/>
              </a:rPr>
              <a:t>weak</a:t>
            </a:r>
            <a:r>
              <a:rPr lang="tr-TR" sz="2700" dirty="0" smtClean="0">
                <a:latin typeface="+mn-lt"/>
                <a:cs typeface="Times New Roman" pitchFamily="18" charset="0"/>
              </a:rPr>
              <a:t>. </a:t>
            </a:r>
            <a:r>
              <a:rPr lang="tr-TR" sz="2700" dirty="0" err="1" smtClean="0">
                <a:latin typeface="+mn-lt"/>
                <a:cs typeface="Times New Roman" pitchFamily="18" charset="0"/>
              </a:rPr>
              <a:t>It</a:t>
            </a:r>
            <a:r>
              <a:rPr lang="tr-TR" sz="2700" dirty="0" smtClean="0">
                <a:latin typeface="+mn-lt"/>
                <a:cs typeface="Times New Roman" pitchFamily="18" charset="0"/>
              </a:rPr>
              <a:t> </a:t>
            </a:r>
            <a:r>
              <a:rPr lang="tr-TR" sz="2700" dirty="0" smtClean="0">
                <a:latin typeface="+mn-lt"/>
                <a:cs typeface="Times New Roman" pitchFamily="18" charset="0"/>
              </a:rPr>
              <a:t>can be </a:t>
            </a:r>
            <a:r>
              <a:rPr lang="tr-TR" sz="2700" dirty="0" err="1" smtClean="0">
                <a:latin typeface="+mn-lt"/>
                <a:cs typeface="Times New Roman" pitchFamily="18" charset="0"/>
              </a:rPr>
              <a:t>seen</a:t>
            </a:r>
            <a:r>
              <a:rPr lang="tr-TR" sz="2700" dirty="0" smtClean="0">
                <a:latin typeface="+mn-lt"/>
                <a:cs typeface="Times New Roman" pitchFamily="18" charset="0"/>
              </a:rPr>
              <a:t> </a:t>
            </a:r>
            <a:r>
              <a:rPr lang="tr-TR" sz="2700" dirty="0" err="1" smtClean="0">
                <a:latin typeface="+mn-lt"/>
                <a:cs typeface="Times New Roman" pitchFamily="18" charset="0"/>
              </a:rPr>
              <a:t>that</a:t>
            </a:r>
            <a:r>
              <a:rPr lang="tr-TR" sz="2700" dirty="0" smtClean="0">
                <a:latin typeface="+mn-lt"/>
                <a:cs typeface="Times New Roman" pitchFamily="18" charset="0"/>
              </a:rPr>
              <a:t> </a:t>
            </a:r>
            <a:r>
              <a:rPr lang="tr-TR" sz="2700" dirty="0" err="1" smtClean="0">
                <a:latin typeface="+mn-lt"/>
                <a:cs typeface="Times New Roman" pitchFamily="18" charset="0"/>
              </a:rPr>
              <a:t>reliable</a:t>
            </a:r>
            <a:r>
              <a:rPr lang="tr-TR" sz="2700" dirty="0" smtClean="0">
                <a:latin typeface="+mn-lt"/>
                <a:cs typeface="Times New Roman" pitchFamily="18" charset="0"/>
              </a:rPr>
              <a:t> </a:t>
            </a:r>
            <a:r>
              <a:rPr lang="tr-TR" sz="2700" dirty="0" err="1" smtClean="0">
                <a:latin typeface="+mn-lt"/>
                <a:cs typeface="Times New Roman" pitchFamily="18" charset="0"/>
              </a:rPr>
              <a:t>values</a:t>
            </a:r>
            <a:r>
              <a:rPr lang="tr-TR" sz="2700" dirty="0" smtClean="0">
                <a:latin typeface="+mn-lt"/>
                <a:cs typeface="Times New Roman" pitchFamily="18" charset="0"/>
              </a:rPr>
              <a:t> of </a:t>
            </a:r>
            <a:r>
              <a:rPr lang="tr-TR" sz="2700" dirty="0" smtClean="0">
                <a:latin typeface="+mn-lt"/>
                <a:cs typeface="Times New Roman" pitchFamily="18" charset="0"/>
                <a:sym typeface="Symbol"/>
              </a:rPr>
              <a:t></a:t>
            </a:r>
            <a:r>
              <a:rPr lang="tr-TR" sz="2700" dirty="0" smtClean="0">
                <a:latin typeface="+mn-lt"/>
                <a:cs typeface="Times New Roman" pitchFamily="18" charset="0"/>
              </a:rPr>
              <a:t>o can be </a:t>
            </a:r>
            <a:r>
              <a:rPr lang="tr-TR" sz="2700" dirty="0" smtClean="0">
                <a:latin typeface="+mn-lt"/>
                <a:cs typeface="Times New Roman" pitchFamily="18" charset="0"/>
              </a:rPr>
              <a:t/>
            </a:r>
            <a:br>
              <a:rPr lang="tr-TR" sz="2700" dirty="0" smtClean="0">
                <a:latin typeface="+mn-lt"/>
                <a:cs typeface="Times New Roman" pitchFamily="18" charset="0"/>
              </a:rPr>
            </a:br>
            <a:r>
              <a:rPr lang="tr-TR" sz="2700" dirty="0" err="1" smtClean="0">
                <a:latin typeface="+mn-lt"/>
                <a:cs typeface="Times New Roman" pitchFamily="18" charset="0"/>
              </a:rPr>
              <a:t>obtained</a:t>
            </a:r>
            <a:r>
              <a:rPr lang="tr-TR" sz="2700" dirty="0" smtClean="0">
                <a:latin typeface="+mn-lt"/>
                <a:cs typeface="Times New Roman" pitchFamily="18" charset="0"/>
              </a:rPr>
              <a:t> </a:t>
            </a:r>
            <a:r>
              <a:rPr lang="tr-TR" sz="2700" dirty="0" err="1" smtClean="0">
                <a:latin typeface="+mn-lt"/>
                <a:cs typeface="Times New Roman" pitchFamily="18" charset="0"/>
              </a:rPr>
              <a:t>for</a:t>
            </a:r>
            <a:r>
              <a:rPr lang="tr-TR" sz="2700" dirty="0" smtClean="0">
                <a:latin typeface="+mn-lt"/>
                <a:cs typeface="Times New Roman" pitchFamily="18" charset="0"/>
              </a:rPr>
              <a:t> </a:t>
            </a:r>
            <a:r>
              <a:rPr lang="tr-TR" sz="2700" dirty="0" err="1" smtClean="0">
                <a:latin typeface="+mn-lt"/>
                <a:cs typeface="Times New Roman" pitchFamily="18" charset="0"/>
              </a:rPr>
              <a:t>strong</a:t>
            </a:r>
            <a:r>
              <a:rPr lang="tr-TR" sz="2700" dirty="0" smtClean="0">
                <a:latin typeface="+mn-lt"/>
                <a:cs typeface="Times New Roman" pitchFamily="18" charset="0"/>
              </a:rPr>
              <a:t> </a:t>
            </a:r>
            <a:r>
              <a:rPr lang="tr-TR" sz="2700" dirty="0" err="1" smtClean="0">
                <a:latin typeface="+mn-lt"/>
                <a:cs typeface="Times New Roman" pitchFamily="18" charset="0"/>
              </a:rPr>
              <a:t>electrolytes</a:t>
            </a:r>
            <a:r>
              <a:rPr lang="tr-TR" sz="2700" dirty="0" smtClean="0">
                <a:latin typeface="+mn-lt"/>
                <a:cs typeface="Times New Roman" pitchFamily="18" charset="0"/>
              </a:rPr>
              <a:t>, but not </a:t>
            </a:r>
            <a:r>
              <a:rPr lang="tr-TR" sz="2700" dirty="0" err="1" smtClean="0">
                <a:latin typeface="+mn-lt"/>
                <a:cs typeface="Times New Roman" pitchFamily="18" charset="0"/>
              </a:rPr>
              <a:t>for</a:t>
            </a:r>
            <a:r>
              <a:rPr lang="tr-TR" sz="2700" dirty="0" smtClean="0">
                <a:latin typeface="+mn-lt"/>
                <a:cs typeface="Times New Roman" pitchFamily="18" charset="0"/>
              </a:rPr>
              <a:t> </a:t>
            </a:r>
            <a:r>
              <a:rPr lang="tr-TR" sz="2700" dirty="0" err="1" smtClean="0">
                <a:latin typeface="+mn-lt"/>
                <a:cs typeface="Times New Roman" pitchFamily="18" charset="0"/>
              </a:rPr>
              <a:t>weak</a:t>
            </a:r>
            <a:r>
              <a:rPr lang="tr-TR" sz="2700" dirty="0" smtClean="0">
                <a:latin typeface="+mn-lt"/>
                <a:cs typeface="Times New Roman" pitchFamily="18" charset="0"/>
              </a:rPr>
              <a:t> </a:t>
            </a:r>
            <a:r>
              <a:rPr lang="tr-TR" sz="2700" dirty="0" err="1" smtClean="0">
                <a:latin typeface="+mn-lt"/>
                <a:cs typeface="Times New Roman" pitchFamily="18" charset="0"/>
              </a:rPr>
              <a:t>electrolytes</a:t>
            </a:r>
            <a:r>
              <a:rPr lang="tr-TR" sz="2700" dirty="0" smtClean="0">
                <a:latin typeface="+mn-lt"/>
                <a:cs typeface="Times New Roman" pitchFamily="18" charset="0"/>
              </a:rPr>
              <a:t>. </a:t>
            </a:r>
            <a:br>
              <a:rPr lang="tr-TR" sz="2700" dirty="0" smtClean="0">
                <a:latin typeface="+mn-lt"/>
                <a:cs typeface="Times New Roman" pitchFamily="18" charset="0"/>
              </a:rPr>
            </a:br>
            <a:r>
              <a:rPr lang="tr-TR" sz="2700" dirty="0" smtClean="0">
                <a:latin typeface="+mn-lt"/>
                <a:cs typeface="Times New Roman" pitchFamily="18" charset="0"/>
              </a:rPr>
              <a:t/>
            </a:r>
            <a:br>
              <a:rPr lang="tr-TR" sz="2700" dirty="0" smtClean="0">
                <a:latin typeface="+mn-lt"/>
                <a:cs typeface="Times New Roman" pitchFamily="18" charset="0"/>
              </a:rPr>
            </a:br>
            <a:r>
              <a:rPr lang="tr-TR" sz="2700" dirty="0" err="1" smtClean="0">
                <a:latin typeface="+mn-lt"/>
                <a:cs typeface="Times New Roman" pitchFamily="18" charset="0"/>
              </a:rPr>
              <a:t>Values</a:t>
            </a:r>
            <a:r>
              <a:rPr lang="tr-TR" sz="2700" dirty="0" smtClean="0">
                <a:latin typeface="+mn-lt"/>
                <a:cs typeface="Times New Roman" pitchFamily="18" charset="0"/>
              </a:rPr>
              <a:t> of </a:t>
            </a:r>
            <a:r>
              <a:rPr lang="tr-TR" sz="2700" dirty="0" smtClean="0">
                <a:latin typeface="+mn-lt"/>
                <a:cs typeface="Times New Roman" pitchFamily="18" charset="0"/>
                <a:sym typeface="Symbol"/>
              </a:rPr>
              <a:t></a:t>
            </a:r>
            <a:r>
              <a:rPr lang="tr-TR" sz="2700" dirty="0" smtClean="0">
                <a:latin typeface="+mn-lt"/>
                <a:cs typeface="Times New Roman" pitchFamily="18" charset="0"/>
              </a:rPr>
              <a:t>o </a:t>
            </a:r>
            <a:r>
              <a:rPr lang="tr-TR" sz="2700" dirty="0" err="1" smtClean="0">
                <a:latin typeface="+mn-lt"/>
                <a:cs typeface="Times New Roman" pitchFamily="18" charset="0"/>
              </a:rPr>
              <a:t>are</a:t>
            </a:r>
            <a:r>
              <a:rPr lang="tr-TR" sz="2700" dirty="0" smtClean="0">
                <a:latin typeface="+mn-lt"/>
                <a:cs typeface="Times New Roman" pitchFamily="18" charset="0"/>
              </a:rPr>
              <a:t> </a:t>
            </a:r>
            <a:r>
              <a:rPr lang="tr-TR" sz="2700" dirty="0" err="1" smtClean="0">
                <a:latin typeface="+mn-lt"/>
                <a:cs typeface="Times New Roman" pitchFamily="18" charset="0"/>
              </a:rPr>
              <a:t>critically</a:t>
            </a:r>
            <a:r>
              <a:rPr lang="tr-TR" sz="2700" dirty="0" smtClean="0">
                <a:latin typeface="+mn-lt"/>
                <a:cs typeface="Times New Roman" pitchFamily="18" charset="0"/>
              </a:rPr>
              <a:t> </a:t>
            </a:r>
            <a:r>
              <a:rPr lang="tr-TR" sz="2700" dirty="0" err="1" smtClean="0">
                <a:latin typeface="+mn-lt"/>
                <a:cs typeface="Times New Roman" pitchFamily="18" charset="0"/>
              </a:rPr>
              <a:t>depend</a:t>
            </a:r>
            <a:r>
              <a:rPr lang="tr-TR" sz="2700" dirty="0" smtClean="0">
                <a:latin typeface="+mn-lt"/>
                <a:cs typeface="Times New Roman" pitchFamily="18" charset="0"/>
              </a:rPr>
              <a:t> on </a:t>
            </a:r>
            <a:r>
              <a:rPr lang="tr-TR" sz="2700" dirty="0" err="1" smtClean="0">
                <a:latin typeface="+mn-lt"/>
                <a:cs typeface="Times New Roman" pitchFamily="18" charset="0"/>
              </a:rPr>
              <a:t>the</a:t>
            </a:r>
            <a:r>
              <a:rPr lang="tr-TR" sz="2700" dirty="0" smtClean="0">
                <a:latin typeface="+mn-lt"/>
                <a:cs typeface="Times New Roman" pitchFamily="18" charset="0"/>
              </a:rPr>
              <a:t> </a:t>
            </a:r>
            <a:r>
              <a:rPr lang="tr-TR" sz="2700" dirty="0" err="1" smtClean="0">
                <a:latin typeface="+mn-lt"/>
                <a:cs typeface="Times New Roman" pitchFamily="18" charset="0"/>
              </a:rPr>
              <a:t>reliability</a:t>
            </a:r>
            <a:r>
              <a:rPr lang="tr-TR" sz="2700" dirty="0" smtClean="0">
                <a:latin typeface="+mn-lt"/>
                <a:cs typeface="Times New Roman" pitchFamily="18" charset="0"/>
              </a:rPr>
              <a:t> of </a:t>
            </a:r>
            <a:r>
              <a:rPr lang="tr-TR" sz="2700" dirty="0" err="1" smtClean="0">
                <a:latin typeface="+mn-lt"/>
                <a:cs typeface="Times New Roman" pitchFamily="18" charset="0"/>
              </a:rPr>
              <a:t>the</a:t>
            </a:r>
            <a:r>
              <a:rPr lang="tr-TR" sz="2700" dirty="0" smtClean="0">
                <a:latin typeface="+mn-lt"/>
                <a:cs typeface="Times New Roman" pitchFamily="18" charset="0"/>
              </a:rPr>
              <a:t> </a:t>
            </a:r>
            <a:r>
              <a:rPr lang="tr-TR" sz="2700" dirty="0" err="1" smtClean="0">
                <a:latin typeface="+mn-lt"/>
                <a:cs typeface="Times New Roman" pitchFamily="18" charset="0"/>
              </a:rPr>
              <a:t>measurements</a:t>
            </a:r>
            <a:r>
              <a:rPr lang="tr-TR" sz="2700" dirty="0" smtClean="0">
                <a:latin typeface="+mn-lt"/>
                <a:cs typeface="Times New Roman" pitchFamily="18" charset="0"/>
              </a:rPr>
              <a:t> </a:t>
            </a:r>
            <a:r>
              <a:rPr lang="tr-TR" sz="2700" dirty="0" err="1" smtClean="0">
                <a:latin typeface="+mn-lt"/>
                <a:cs typeface="Times New Roman" pitchFamily="18" charset="0"/>
              </a:rPr>
              <a:t>made</a:t>
            </a:r>
            <a:r>
              <a:rPr lang="tr-TR" sz="2700" dirty="0" smtClean="0">
                <a:latin typeface="+mn-lt"/>
                <a:cs typeface="Times New Roman" pitchFamily="18" charset="0"/>
              </a:rPr>
              <a:t> on </a:t>
            </a:r>
            <a:r>
              <a:rPr lang="tr-TR" sz="2700" dirty="0" err="1" smtClean="0">
                <a:latin typeface="+mn-lt"/>
                <a:cs typeface="Times New Roman" pitchFamily="18" charset="0"/>
              </a:rPr>
              <a:t>solutions</a:t>
            </a:r>
            <a:r>
              <a:rPr lang="tr-TR" sz="2700" dirty="0" smtClean="0">
                <a:latin typeface="+mn-lt"/>
                <a:cs typeface="Times New Roman" pitchFamily="18" charset="0"/>
              </a:rPr>
              <a:t> </a:t>
            </a:r>
            <a:r>
              <a:rPr lang="tr-TR" sz="2700" dirty="0" err="1" smtClean="0">
                <a:latin typeface="+mn-lt"/>
                <a:cs typeface="Times New Roman" pitchFamily="18" charset="0"/>
              </a:rPr>
              <a:t>whose</a:t>
            </a:r>
            <a:r>
              <a:rPr lang="tr-TR" sz="2700" dirty="0" smtClean="0">
                <a:latin typeface="+mn-lt"/>
                <a:cs typeface="Times New Roman" pitchFamily="18" charset="0"/>
              </a:rPr>
              <a:t> </a:t>
            </a:r>
            <a:r>
              <a:rPr lang="tr-TR" sz="2700" dirty="0" err="1" smtClean="0">
                <a:latin typeface="+mn-lt"/>
                <a:cs typeface="Times New Roman" pitchFamily="18" charset="0"/>
              </a:rPr>
              <a:t>concentrations</a:t>
            </a:r>
            <a:r>
              <a:rPr lang="tr-TR" sz="2700" dirty="0" smtClean="0">
                <a:latin typeface="+mn-lt"/>
                <a:cs typeface="Times New Roman" pitchFamily="18" charset="0"/>
              </a:rPr>
              <a:t> </a:t>
            </a:r>
            <a:r>
              <a:rPr lang="tr-TR" sz="2700" dirty="0" err="1" smtClean="0">
                <a:latin typeface="+mn-lt"/>
                <a:cs typeface="Times New Roman" pitchFamily="18" charset="0"/>
              </a:rPr>
              <a:t>are</a:t>
            </a:r>
            <a:r>
              <a:rPr lang="tr-TR" sz="2700" dirty="0" smtClean="0">
                <a:latin typeface="+mn-lt"/>
                <a:cs typeface="Times New Roman" pitchFamily="18" charset="0"/>
              </a:rPr>
              <a:t> </a:t>
            </a:r>
            <a:r>
              <a:rPr lang="tr-TR" sz="2700" dirty="0" err="1" smtClean="0">
                <a:latin typeface="+mn-lt"/>
                <a:cs typeface="Times New Roman" pitchFamily="18" charset="0"/>
              </a:rPr>
              <a:t>low</a:t>
            </a:r>
            <a:r>
              <a:rPr lang="tr-TR" sz="2700" dirty="0" smtClean="0">
                <a:latin typeface="+mn-lt"/>
                <a:cs typeface="Times New Roman" pitchFamily="18" charset="0"/>
              </a:rPr>
              <a:t>. </a:t>
            </a:r>
            <a:r>
              <a:rPr lang="tr-TR" sz="2700" dirty="0" err="1" smtClean="0">
                <a:latin typeface="+mn-lt"/>
                <a:cs typeface="Times New Roman" pitchFamily="18" charset="0"/>
              </a:rPr>
              <a:t>In</a:t>
            </a:r>
            <a:r>
              <a:rPr lang="tr-TR" sz="2700" dirty="0" smtClean="0">
                <a:latin typeface="+mn-lt"/>
                <a:cs typeface="Times New Roman" pitchFamily="18" charset="0"/>
              </a:rPr>
              <a:t> </a:t>
            </a:r>
            <a:r>
              <a:rPr lang="tr-TR" sz="2700" dirty="0" err="1" smtClean="0">
                <a:latin typeface="+mn-lt"/>
                <a:cs typeface="Times New Roman" pitchFamily="18" charset="0"/>
              </a:rPr>
              <a:t>this</a:t>
            </a:r>
            <a:r>
              <a:rPr lang="tr-TR" sz="2700" dirty="0" smtClean="0">
                <a:latin typeface="+mn-lt"/>
                <a:cs typeface="Times New Roman" pitchFamily="18" charset="0"/>
              </a:rPr>
              <a:t> </a:t>
            </a:r>
            <a:r>
              <a:rPr lang="tr-TR" sz="2700" dirty="0" err="1" smtClean="0">
                <a:latin typeface="+mn-lt"/>
                <a:cs typeface="Times New Roman" pitchFamily="18" charset="0"/>
              </a:rPr>
              <a:t>concentration</a:t>
            </a:r>
            <a:r>
              <a:rPr lang="tr-TR" sz="2700" dirty="0" smtClean="0">
                <a:latin typeface="+mn-lt"/>
                <a:cs typeface="Times New Roman" pitchFamily="18" charset="0"/>
              </a:rPr>
              <a:t> </a:t>
            </a:r>
            <a:r>
              <a:rPr lang="tr-TR" sz="2700" dirty="0" err="1" smtClean="0">
                <a:latin typeface="+mn-lt"/>
                <a:cs typeface="Times New Roman" pitchFamily="18" charset="0"/>
              </a:rPr>
              <a:t>range</a:t>
            </a:r>
            <a:r>
              <a:rPr lang="tr-TR" sz="2700" dirty="0" smtClean="0">
                <a:latin typeface="+mn-lt"/>
                <a:cs typeface="Times New Roman" pitchFamily="18" charset="0"/>
              </a:rPr>
              <a:t>, </a:t>
            </a:r>
            <a:r>
              <a:rPr lang="tr-TR" sz="2700" dirty="0" err="1" smtClean="0">
                <a:latin typeface="+mn-lt"/>
                <a:cs typeface="Times New Roman" pitchFamily="18" charset="0"/>
              </a:rPr>
              <a:t>the</a:t>
            </a:r>
            <a:r>
              <a:rPr lang="tr-TR" sz="2700" dirty="0" smtClean="0">
                <a:latin typeface="+mn-lt"/>
                <a:cs typeface="Times New Roman" pitchFamily="18" charset="0"/>
              </a:rPr>
              <a:t> </a:t>
            </a:r>
            <a:r>
              <a:rPr lang="tr-TR" sz="2700" dirty="0" err="1" smtClean="0">
                <a:latin typeface="+mn-lt"/>
                <a:cs typeface="Times New Roman" pitchFamily="18" charset="0"/>
              </a:rPr>
              <a:t>conductance</a:t>
            </a:r>
            <a:r>
              <a:rPr lang="tr-TR" sz="2700" dirty="0" smtClean="0">
                <a:latin typeface="+mn-lt"/>
                <a:cs typeface="Times New Roman" pitchFamily="18" charset="0"/>
              </a:rPr>
              <a:t> </a:t>
            </a:r>
            <a:r>
              <a:rPr lang="tr-TR" sz="2700" dirty="0" err="1" smtClean="0">
                <a:latin typeface="+mn-lt"/>
                <a:cs typeface="Times New Roman" pitchFamily="18" charset="0"/>
              </a:rPr>
              <a:t>due</a:t>
            </a:r>
            <a:r>
              <a:rPr lang="tr-TR" sz="2700" dirty="0" smtClean="0">
                <a:latin typeface="+mn-lt"/>
                <a:cs typeface="Times New Roman" pitchFamily="18" charset="0"/>
              </a:rPr>
              <a:t> </a:t>
            </a:r>
            <a:r>
              <a:rPr lang="tr-TR" sz="2700" dirty="0" err="1" smtClean="0">
                <a:latin typeface="+mn-lt"/>
                <a:cs typeface="Times New Roman" pitchFamily="18" charset="0"/>
              </a:rPr>
              <a:t>to</a:t>
            </a:r>
            <a:r>
              <a:rPr lang="tr-TR" sz="2700" dirty="0" smtClean="0">
                <a:latin typeface="+mn-lt"/>
                <a:cs typeface="Times New Roman" pitchFamily="18" charset="0"/>
              </a:rPr>
              <a:t> </a:t>
            </a:r>
            <a:r>
              <a:rPr lang="tr-TR" sz="2700" dirty="0" err="1" smtClean="0">
                <a:latin typeface="+mn-lt"/>
                <a:cs typeface="Times New Roman" pitchFamily="18" charset="0"/>
              </a:rPr>
              <a:t>the</a:t>
            </a:r>
            <a:r>
              <a:rPr lang="tr-TR" sz="2700" dirty="0" smtClean="0">
                <a:latin typeface="+mn-lt"/>
                <a:cs typeface="Times New Roman" pitchFamily="18" charset="0"/>
              </a:rPr>
              <a:t> </a:t>
            </a:r>
            <a:r>
              <a:rPr lang="tr-TR" sz="2700" dirty="0" err="1" smtClean="0">
                <a:latin typeface="+mn-lt"/>
                <a:cs typeface="Times New Roman" pitchFamily="18" charset="0"/>
              </a:rPr>
              <a:t>ions</a:t>
            </a:r>
            <a:r>
              <a:rPr lang="tr-TR" sz="2700" dirty="0" smtClean="0">
                <a:latin typeface="+mn-lt"/>
                <a:cs typeface="Times New Roman" pitchFamily="18" charset="0"/>
              </a:rPr>
              <a:t> </a:t>
            </a:r>
            <a:r>
              <a:rPr lang="tr-TR" sz="2700" dirty="0" err="1" smtClean="0">
                <a:latin typeface="+mn-lt"/>
                <a:cs typeface="Times New Roman" pitchFamily="18" charset="0"/>
              </a:rPr>
              <a:t>from</a:t>
            </a:r>
            <a:r>
              <a:rPr lang="tr-TR" sz="2700" dirty="0" smtClean="0">
                <a:latin typeface="+mn-lt"/>
                <a:cs typeface="Times New Roman" pitchFamily="18" charset="0"/>
              </a:rPr>
              <a:t> </a:t>
            </a:r>
            <a:r>
              <a:rPr lang="tr-TR" sz="2700" dirty="0" err="1" smtClean="0">
                <a:latin typeface="+mn-lt"/>
                <a:cs typeface="Times New Roman" pitchFamily="18" charset="0"/>
              </a:rPr>
              <a:t>the</a:t>
            </a:r>
            <a:r>
              <a:rPr lang="tr-TR" sz="2700" dirty="0" smtClean="0">
                <a:latin typeface="+mn-lt"/>
                <a:cs typeface="Times New Roman" pitchFamily="18" charset="0"/>
              </a:rPr>
              <a:t> </a:t>
            </a:r>
            <a:r>
              <a:rPr lang="tr-TR" sz="2700" dirty="0" err="1" smtClean="0">
                <a:latin typeface="+mn-lt"/>
                <a:cs typeface="Times New Roman" pitchFamily="18" charset="0"/>
              </a:rPr>
              <a:t>water</a:t>
            </a:r>
            <a:r>
              <a:rPr lang="tr-TR" sz="2700" dirty="0" smtClean="0">
                <a:latin typeface="+mn-lt"/>
                <a:cs typeface="Times New Roman" pitchFamily="18" charset="0"/>
              </a:rPr>
              <a:t> </a:t>
            </a:r>
            <a:r>
              <a:rPr lang="tr-TR" sz="2700" dirty="0" err="1" smtClean="0">
                <a:latin typeface="+mn-lt"/>
                <a:cs typeface="Times New Roman" pitchFamily="18" charset="0"/>
              </a:rPr>
              <a:t>or</a:t>
            </a:r>
            <a:r>
              <a:rPr lang="tr-TR" sz="2700" dirty="0" smtClean="0">
                <a:latin typeface="+mn-lt"/>
                <a:cs typeface="Times New Roman" pitchFamily="18" charset="0"/>
              </a:rPr>
              <a:t> </a:t>
            </a:r>
            <a:r>
              <a:rPr lang="tr-TR" sz="2700" dirty="0" err="1" smtClean="0">
                <a:latin typeface="+mn-lt"/>
                <a:cs typeface="Times New Roman" pitchFamily="18" charset="0"/>
              </a:rPr>
              <a:t>other</a:t>
            </a:r>
            <a:r>
              <a:rPr lang="tr-TR" sz="2700" dirty="0" smtClean="0">
                <a:latin typeface="+mn-lt"/>
                <a:cs typeface="Times New Roman" pitchFamily="18" charset="0"/>
              </a:rPr>
              <a:t> </a:t>
            </a:r>
            <a:r>
              <a:rPr lang="tr-TR" sz="2700" dirty="0" err="1" smtClean="0">
                <a:latin typeface="+mn-lt"/>
                <a:cs typeface="Times New Roman" pitchFamily="18" charset="0"/>
              </a:rPr>
              <a:t>solvent</a:t>
            </a:r>
            <a:r>
              <a:rPr lang="tr-TR" sz="2700" dirty="0" smtClean="0">
                <a:latin typeface="+mn-lt"/>
                <a:cs typeface="Times New Roman" pitchFamily="18" charset="0"/>
              </a:rPr>
              <a:t> </a:t>
            </a:r>
            <a:r>
              <a:rPr lang="tr-TR" sz="2700" dirty="0" err="1" smtClean="0">
                <a:latin typeface="+mn-lt"/>
                <a:cs typeface="Times New Roman" pitchFamily="18" charset="0"/>
              </a:rPr>
              <a:t>may</a:t>
            </a:r>
            <a:r>
              <a:rPr lang="tr-TR" sz="2700" dirty="0" smtClean="0">
                <a:latin typeface="+mn-lt"/>
                <a:cs typeface="Times New Roman" pitchFamily="18" charset="0"/>
              </a:rPr>
              <a:t> be a </a:t>
            </a:r>
            <a:r>
              <a:rPr lang="tr-TR" sz="2700" dirty="0" err="1" smtClean="0">
                <a:latin typeface="+mn-lt"/>
                <a:cs typeface="Times New Roman" pitchFamily="18" charset="0"/>
              </a:rPr>
              <a:t>significant</a:t>
            </a:r>
            <a:r>
              <a:rPr lang="tr-TR" sz="2700" dirty="0" smtClean="0">
                <a:latin typeface="+mn-lt"/>
                <a:cs typeface="Times New Roman" pitchFamily="18" charset="0"/>
              </a:rPr>
              <a:t> </a:t>
            </a:r>
            <a:r>
              <a:rPr lang="tr-TR" sz="2700" dirty="0" err="1" smtClean="0">
                <a:latin typeface="+mn-lt"/>
                <a:cs typeface="Times New Roman" pitchFamily="18" charset="0"/>
              </a:rPr>
              <a:t>fraction</a:t>
            </a:r>
            <a:r>
              <a:rPr lang="tr-TR" sz="2700" dirty="0" smtClean="0">
                <a:latin typeface="+mn-lt"/>
                <a:cs typeface="Times New Roman" pitchFamily="18" charset="0"/>
              </a:rPr>
              <a:t> of </a:t>
            </a:r>
            <a:r>
              <a:rPr lang="tr-TR" sz="2700" dirty="0" err="1" smtClean="0">
                <a:latin typeface="+mn-lt"/>
                <a:cs typeface="Times New Roman" pitchFamily="18" charset="0"/>
              </a:rPr>
              <a:t>the</a:t>
            </a:r>
            <a:r>
              <a:rPr lang="tr-TR" sz="2700" dirty="0" smtClean="0">
                <a:latin typeface="+mn-lt"/>
                <a:cs typeface="Times New Roman" pitchFamily="18" charset="0"/>
              </a:rPr>
              <a:t> total </a:t>
            </a:r>
            <a:r>
              <a:rPr lang="tr-TR" sz="2700" dirty="0" err="1" smtClean="0">
                <a:latin typeface="+mn-lt"/>
                <a:cs typeface="Times New Roman" pitchFamily="18" charset="0"/>
              </a:rPr>
              <a:t>conductance</a:t>
            </a:r>
            <a:r>
              <a:rPr lang="tr-TR" sz="2700" dirty="0" smtClean="0">
                <a:latin typeface="+mn-lt"/>
                <a:cs typeface="Times New Roman" pitchFamily="18" charset="0"/>
              </a:rPr>
              <a:t>.. </a:t>
            </a:r>
            <a:r>
              <a:rPr lang="tr-TR" sz="2700" dirty="0" smtClean="0">
                <a:latin typeface="+mn-lt"/>
                <a:cs typeface="Times New Roman" pitchFamily="18" charset="0"/>
              </a:rPr>
              <a:t/>
            </a:r>
            <a:br>
              <a:rPr lang="tr-TR" sz="2700" dirty="0" smtClean="0">
                <a:latin typeface="+mn-lt"/>
                <a:cs typeface="Times New Roman" pitchFamily="18" charset="0"/>
              </a:rPr>
            </a:br>
            <a:r>
              <a:rPr lang="tr-TR" sz="2700" dirty="0" smtClean="0">
                <a:latin typeface="+mn-lt"/>
                <a:cs typeface="Times New Roman" pitchFamily="18" charset="0"/>
              </a:rPr>
              <a:t/>
            </a:r>
            <a:br>
              <a:rPr lang="tr-TR" sz="2700" dirty="0" smtClean="0">
                <a:latin typeface="+mn-lt"/>
                <a:cs typeface="Times New Roman" pitchFamily="18" charset="0"/>
              </a:rPr>
            </a:br>
            <a:r>
              <a:rPr lang="tr-TR" sz="2700" dirty="0" err="1" smtClean="0">
                <a:latin typeface="+mn-lt"/>
                <a:cs typeface="Times New Roman" pitchFamily="18" charset="0"/>
              </a:rPr>
              <a:t>When</a:t>
            </a:r>
            <a:r>
              <a:rPr lang="tr-TR" sz="2700" dirty="0" smtClean="0">
                <a:latin typeface="+mn-lt"/>
                <a:cs typeface="Times New Roman" pitchFamily="18" charset="0"/>
              </a:rPr>
              <a:t> </a:t>
            </a:r>
            <a:r>
              <a:rPr lang="tr-TR" sz="2700" dirty="0" err="1" smtClean="0">
                <a:latin typeface="+mn-lt"/>
                <a:cs typeface="Times New Roman" pitchFamily="18" charset="0"/>
              </a:rPr>
              <a:t>Kohlrausch</a:t>
            </a:r>
            <a:r>
              <a:rPr lang="tr-TR" sz="2700" dirty="0" smtClean="0">
                <a:latin typeface="+mn-lt"/>
                <a:cs typeface="Times New Roman" pitchFamily="18" charset="0"/>
              </a:rPr>
              <a:t> had </a:t>
            </a:r>
            <a:r>
              <a:rPr lang="tr-TR" sz="2700" dirty="0" err="1" smtClean="0">
                <a:latin typeface="+mn-lt"/>
                <a:cs typeface="Times New Roman" pitchFamily="18" charset="0"/>
              </a:rPr>
              <a:t>obtained</a:t>
            </a:r>
            <a:r>
              <a:rPr lang="tr-TR" sz="2700" dirty="0" smtClean="0">
                <a:latin typeface="+mn-lt"/>
                <a:cs typeface="Times New Roman" pitchFamily="18" charset="0"/>
              </a:rPr>
              <a:t> </a:t>
            </a:r>
            <a:r>
              <a:rPr lang="tr-TR" sz="2700" dirty="0" err="1" smtClean="0">
                <a:latin typeface="+mn-lt"/>
                <a:cs typeface="Times New Roman" pitchFamily="18" charset="0"/>
              </a:rPr>
              <a:t>the</a:t>
            </a:r>
            <a:r>
              <a:rPr lang="tr-TR" sz="2700" dirty="0" smtClean="0">
                <a:latin typeface="+mn-lt"/>
                <a:cs typeface="Times New Roman" pitchFamily="18" charset="0"/>
              </a:rPr>
              <a:t> </a:t>
            </a:r>
            <a:r>
              <a:rPr lang="tr-TR" sz="2700" dirty="0" err="1" smtClean="0">
                <a:latin typeface="+mn-lt"/>
                <a:cs typeface="Times New Roman" pitchFamily="18" charset="0"/>
              </a:rPr>
              <a:t>limiting</a:t>
            </a:r>
            <a:r>
              <a:rPr lang="tr-TR" sz="2700" dirty="0" smtClean="0">
                <a:latin typeface="+mn-lt"/>
                <a:cs typeface="Times New Roman" pitchFamily="18" charset="0"/>
              </a:rPr>
              <a:t> </a:t>
            </a:r>
            <a:r>
              <a:rPr lang="tr-TR" sz="2700" dirty="0" err="1" smtClean="0">
                <a:latin typeface="+mn-lt"/>
                <a:cs typeface="Times New Roman" pitchFamily="18" charset="0"/>
              </a:rPr>
              <a:t>equivalent</a:t>
            </a:r>
            <a:r>
              <a:rPr lang="tr-TR" sz="2700" dirty="0" smtClean="0">
                <a:latin typeface="+mn-lt"/>
                <a:cs typeface="Times New Roman" pitchFamily="18" charset="0"/>
              </a:rPr>
              <a:t> </a:t>
            </a:r>
            <a:r>
              <a:rPr lang="tr-TR" sz="2700" dirty="0" err="1" smtClean="0">
                <a:latin typeface="+mn-lt"/>
                <a:cs typeface="Times New Roman" pitchFamily="18" charset="0"/>
              </a:rPr>
              <a:t>conductivities</a:t>
            </a:r>
            <a:r>
              <a:rPr lang="tr-TR" sz="2700" dirty="0" smtClean="0">
                <a:latin typeface="+mn-lt"/>
                <a:cs typeface="Times New Roman" pitchFamily="18" charset="0"/>
              </a:rPr>
              <a:t> at </a:t>
            </a:r>
            <a:r>
              <a:rPr lang="tr-TR" sz="2700" dirty="0" err="1" smtClean="0">
                <a:latin typeface="+mn-lt"/>
                <a:cs typeface="Times New Roman" pitchFamily="18" charset="0"/>
              </a:rPr>
              <a:t>infinİte</a:t>
            </a:r>
            <a:r>
              <a:rPr lang="tr-TR" sz="2700" dirty="0" smtClean="0">
                <a:latin typeface="+mn-lt"/>
                <a:cs typeface="Times New Roman" pitchFamily="18" charset="0"/>
              </a:rPr>
              <a:t> </a:t>
            </a:r>
            <a:r>
              <a:rPr lang="tr-TR" sz="2700" dirty="0" err="1" smtClean="0">
                <a:latin typeface="+mn-lt"/>
                <a:cs typeface="Times New Roman" pitchFamily="18" charset="0"/>
              </a:rPr>
              <a:t>dilution</a:t>
            </a:r>
            <a:r>
              <a:rPr lang="tr-TR" sz="2700" dirty="0" smtClean="0">
                <a:latin typeface="+mn-lt"/>
                <a:cs typeface="Times New Roman" pitchFamily="18" charset="0"/>
              </a:rPr>
              <a:t> </a:t>
            </a:r>
            <a:r>
              <a:rPr lang="tr-TR" sz="2700" dirty="0" err="1" smtClean="0">
                <a:latin typeface="+mn-lt"/>
                <a:cs typeface="Times New Roman" pitchFamily="18" charset="0"/>
              </a:rPr>
              <a:t>for</a:t>
            </a:r>
            <a:r>
              <a:rPr lang="tr-TR" sz="2700" dirty="0" smtClean="0">
                <a:latin typeface="+mn-lt"/>
                <a:cs typeface="Times New Roman" pitchFamily="18" charset="0"/>
              </a:rPr>
              <a:t> a </a:t>
            </a:r>
            <a:r>
              <a:rPr lang="tr-TR" sz="2700" dirty="0" err="1" smtClean="0">
                <a:latin typeface="+mn-lt"/>
                <a:cs typeface="Times New Roman" pitchFamily="18" charset="0"/>
              </a:rPr>
              <a:t>number</a:t>
            </a:r>
            <a:r>
              <a:rPr lang="tr-TR" sz="2700" dirty="0" smtClean="0">
                <a:latin typeface="+mn-lt"/>
                <a:cs typeface="Times New Roman" pitchFamily="18" charset="0"/>
              </a:rPr>
              <a:t> of </a:t>
            </a:r>
            <a:r>
              <a:rPr lang="tr-TR" sz="2700" dirty="0" err="1" smtClean="0">
                <a:latin typeface="+mn-lt"/>
                <a:cs typeface="Times New Roman" pitchFamily="18" charset="0"/>
              </a:rPr>
              <a:t>strong</a:t>
            </a:r>
            <a:r>
              <a:rPr lang="tr-TR" sz="2700" dirty="0" smtClean="0">
                <a:latin typeface="+mn-lt"/>
                <a:cs typeface="Times New Roman" pitchFamily="18" charset="0"/>
              </a:rPr>
              <a:t> </a:t>
            </a:r>
            <a:r>
              <a:rPr lang="tr-TR" sz="2700" dirty="0" err="1" smtClean="0">
                <a:latin typeface="+mn-lt"/>
                <a:cs typeface="Times New Roman" pitchFamily="18" charset="0"/>
              </a:rPr>
              <a:t>electrolytes</a:t>
            </a:r>
            <a:r>
              <a:rPr lang="tr-TR" sz="2700" dirty="0" smtClean="0">
                <a:latin typeface="+mn-lt"/>
                <a:cs typeface="Times New Roman" pitchFamily="18" charset="0"/>
              </a:rPr>
              <a:t>, </a:t>
            </a:r>
            <a:r>
              <a:rPr lang="tr-TR" sz="2700" dirty="0" err="1" smtClean="0">
                <a:latin typeface="+mn-lt"/>
                <a:cs typeface="Times New Roman" pitchFamily="18" charset="0"/>
              </a:rPr>
              <a:t>ıt</a:t>
            </a:r>
            <a:r>
              <a:rPr lang="tr-TR" sz="2700" dirty="0" smtClean="0">
                <a:latin typeface="+mn-lt"/>
                <a:cs typeface="Times New Roman" pitchFamily="18" charset="0"/>
              </a:rPr>
              <a:t> </a:t>
            </a:r>
            <a:r>
              <a:rPr lang="tr-TR" sz="2700" dirty="0" err="1" smtClean="0">
                <a:latin typeface="+mn-lt"/>
                <a:cs typeface="Times New Roman" pitchFamily="18" charset="0"/>
              </a:rPr>
              <a:t>was</a:t>
            </a:r>
            <a:r>
              <a:rPr lang="tr-TR" sz="2700" dirty="0" smtClean="0">
                <a:latin typeface="+mn-lt"/>
                <a:cs typeface="Times New Roman" pitchFamily="18" charset="0"/>
              </a:rPr>
              <a:t> </a:t>
            </a:r>
            <a:r>
              <a:rPr lang="tr-TR" sz="2700" dirty="0" err="1" smtClean="0">
                <a:latin typeface="+mn-lt"/>
                <a:cs typeface="Times New Roman" pitchFamily="18" charset="0"/>
              </a:rPr>
              <a:t>found</a:t>
            </a:r>
            <a:r>
              <a:rPr lang="tr-TR" sz="2700" dirty="0" smtClean="0">
                <a:latin typeface="+mn-lt"/>
                <a:cs typeface="Times New Roman" pitchFamily="18" charset="0"/>
              </a:rPr>
              <a:t> </a:t>
            </a:r>
            <a:r>
              <a:rPr lang="tr-TR" sz="2700" dirty="0" err="1" smtClean="0">
                <a:latin typeface="+mn-lt"/>
                <a:cs typeface="Times New Roman" pitchFamily="18" charset="0"/>
              </a:rPr>
              <a:t>empirically</a:t>
            </a:r>
            <a:r>
              <a:rPr lang="tr-TR" sz="2700" dirty="0" smtClean="0">
                <a:latin typeface="+mn-lt"/>
                <a:cs typeface="Times New Roman" pitchFamily="18" charset="0"/>
              </a:rPr>
              <a:t> </a:t>
            </a:r>
            <a:r>
              <a:rPr lang="tr-TR" sz="2700" dirty="0" err="1" smtClean="0">
                <a:latin typeface="+mn-lt"/>
                <a:cs typeface="Times New Roman" pitchFamily="18" charset="0"/>
              </a:rPr>
              <a:t>that</a:t>
            </a:r>
            <a:r>
              <a:rPr lang="tr-TR" sz="2700" dirty="0" smtClean="0">
                <a:latin typeface="+mn-lt"/>
                <a:cs typeface="Times New Roman" pitchFamily="18" charset="0"/>
              </a:rPr>
              <a:t> </a:t>
            </a:r>
            <a:r>
              <a:rPr lang="tr-TR" sz="2700" dirty="0" err="1" smtClean="0">
                <a:latin typeface="+mn-lt"/>
                <a:cs typeface="Times New Roman" pitchFamily="18" charset="0"/>
              </a:rPr>
              <a:t>these</a:t>
            </a:r>
            <a:r>
              <a:rPr lang="tr-TR" sz="2700" dirty="0" smtClean="0">
                <a:latin typeface="+mn-lt"/>
                <a:cs typeface="Times New Roman" pitchFamily="18" charset="0"/>
              </a:rPr>
              <a:t> </a:t>
            </a:r>
            <a:r>
              <a:rPr lang="tr-TR" sz="2700" dirty="0" err="1" smtClean="0">
                <a:latin typeface="+mn-lt"/>
                <a:cs typeface="Times New Roman" pitchFamily="18" charset="0"/>
              </a:rPr>
              <a:t>values</a:t>
            </a:r>
            <a:r>
              <a:rPr lang="tr-TR" sz="2700" dirty="0" smtClean="0">
                <a:latin typeface="+mn-lt"/>
                <a:cs typeface="Times New Roman" pitchFamily="18" charset="0"/>
              </a:rPr>
              <a:t> </a:t>
            </a:r>
            <a:r>
              <a:rPr lang="tr-TR" sz="2700" dirty="0" err="1" smtClean="0">
                <a:latin typeface="+mn-lt"/>
                <a:cs typeface="Times New Roman" pitchFamily="18" charset="0"/>
              </a:rPr>
              <a:t>could</a:t>
            </a:r>
            <a:r>
              <a:rPr lang="tr-TR" sz="2700" dirty="0" smtClean="0">
                <a:latin typeface="+mn-lt"/>
                <a:cs typeface="Times New Roman" pitchFamily="18" charset="0"/>
              </a:rPr>
              <a:t> be </a:t>
            </a:r>
            <a:r>
              <a:rPr lang="tr-TR" sz="2700" dirty="0" err="1" smtClean="0">
                <a:latin typeface="+mn-lt"/>
                <a:cs typeface="Times New Roman" pitchFamily="18" charset="0"/>
              </a:rPr>
              <a:t>expressed</a:t>
            </a:r>
            <a:r>
              <a:rPr lang="tr-TR" sz="2700" dirty="0" smtClean="0">
                <a:latin typeface="+mn-lt"/>
                <a:cs typeface="Times New Roman" pitchFamily="18" charset="0"/>
              </a:rPr>
              <a:t> as </a:t>
            </a:r>
            <a:r>
              <a:rPr lang="tr-TR" sz="2700" dirty="0" err="1" smtClean="0">
                <a:latin typeface="+mn-lt"/>
                <a:cs typeface="Times New Roman" pitchFamily="18" charset="0"/>
              </a:rPr>
              <a:t>sums</a:t>
            </a:r>
            <a:r>
              <a:rPr lang="tr-TR" sz="2700" dirty="0" smtClean="0">
                <a:latin typeface="+mn-lt"/>
                <a:cs typeface="Times New Roman" pitchFamily="18" charset="0"/>
              </a:rPr>
              <a:t> of </a:t>
            </a:r>
            <a:r>
              <a:rPr lang="tr-TR" sz="2700" dirty="0" err="1" smtClean="0">
                <a:latin typeface="+mn-lt"/>
                <a:cs typeface="Times New Roman" pitchFamily="18" charset="0"/>
              </a:rPr>
              <a:t>limiting</a:t>
            </a:r>
            <a:r>
              <a:rPr lang="tr-TR" sz="2700" dirty="0" smtClean="0">
                <a:latin typeface="+mn-lt"/>
                <a:cs typeface="Times New Roman" pitchFamily="18" charset="0"/>
              </a:rPr>
              <a:t> </a:t>
            </a:r>
            <a:r>
              <a:rPr lang="tr-TR" sz="2700" dirty="0" err="1" smtClean="0">
                <a:latin typeface="+mn-lt"/>
                <a:cs typeface="Times New Roman" pitchFamily="18" charset="0"/>
              </a:rPr>
              <a:t>ionic</a:t>
            </a:r>
            <a:r>
              <a:rPr lang="tr-TR" sz="2700" dirty="0" smtClean="0">
                <a:latin typeface="+mn-lt"/>
                <a:cs typeface="Times New Roman" pitchFamily="18" charset="0"/>
              </a:rPr>
              <a:t> </a:t>
            </a:r>
            <a:r>
              <a:rPr lang="tr-TR" sz="2700" dirty="0" err="1" smtClean="0">
                <a:latin typeface="+mn-lt"/>
                <a:cs typeface="Times New Roman" pitchFamily="18" charset="0"/>
              </a:rPr>
              <a:t>conductivities</a:t>
            </a:r>
            <a:r>
              <a:rPr lang="tr-TR" sz="2700" dirty="0" smtClean="0">
                <a:latin typeface="+mn-lt"/>
                <a:cs typeface="Times New Roman" pitchFamily="18" charset="0"/>
              </a:rPr>
              <a:t>, </a:t>
            </a:r>
            <a:r>
              <a:rPr lang="tr-TR" sz="2700" dirty="0" smtClean="0">
                <a:latin typeface="+mn-lt"/>
                <a:cs typeface="Times New Roman" pitchFamily="18" charset="0"/>
                <a:sym typeface="Symbol"/>
              </a:rPr>
              <a:t></a:t>
            </a:r>
            <a:r>
              <a:rPr lang="tr-TR" sz="2700" dirty="0" smtClean="0">
                <a:latin typeface="+mn-lt"/>
                <a:cs typeface="Times New Roman" pitchFamily="18" charset="0"/>
              </a:rPr>
              <a:t>o+ </a:t>
            </a:r>
            <a:r>
              <a:rPr lang="tr-TR" sz="2700" dirty="0" err="1" smtClean="0">
                <a:latin typeface="+mn-lt"/>
                <a:cs typeface="Times New Roman" pitchFamily="18" charset="0"/>
              </a:rPr>
              <a:t>and</a:t>
            </a:r>
            <a:r>
              <a:rPr lang="tr-TR" sz="2700" dirty="0" smtClean="0">
                <a:latin typeface="+mn-lt"/>
                <a:cs typeface="Times New Roman" pitchFamily="18" charset="0"/>
              </a:rPr>
              <a:t> </a:t>
            </a:r>
            <a:r>
              <a:rPr lang="tr-TR" sz="2700" dirty="0" smtClean="0">
                <a:latin typeface="+mn-lt"/>
                <a:cs typeface="Times New Roman" pitchFamily="18" charset="0"/>
                <a:sym typeface="Symbol"/>
              </a:rPr>
              <a:t></a:t>
            </a:r>
            <a:r>
              <a:rPr lang="tr-TR" sz="2700" dirty="0" smtClean="0">
                <a:latin typeface="+mn-lt"/>
                <a:cs typeface="Times New Roman" pitchFamily="18" charset="0"/>
              </a:rPr>
              <a:t>o- </a:t>
            </a:r>
            <a:r>
              <a:rPr lang="tr-TR" sz="2700" dirty="0" err="1" smtClean="0">
                <a:latin typeface="+mn-lt"/>
                <a:cs typeface="Times New Roman" pitchFamily="18" charset="0"/>
              </a:rPr>
              <a:t>each</a:t>
            </a:r>
            <a:r>
              <a:rPr lang="tr-TR" sz="2700" dirty="0" smtClean="0">
                <a:latin typeface="+mn-lt"/>
                <a:cs typeface="Times New Roman" pitchFamily="18" charset="0"/>
              </a:rPr>
              <a:t> of </a:t>
            </a:r>
            <a:r>
              <a:rPr lang="tr-TR" sz="2700" dirty="0" err="1" smtClean="0">
                <a:latin typeface="+mn-lt"/>
                <a:cs typeface="Times New Roman" pitchFamily="18" charset="0"/>
              </a:rPr>
              <a:t>which</a:t>
            </a:r>
            <a:r>
              <a:rPr lang="tr-TR" sz="2700" dirty="0" smtClean="0">
                <a:latin typeface="+mn-lt"/>
                <a:cs typeface="Times New Roman" pitchFamily="18" charset="0"/>
              </a:rPr>
              <a:t> is </a:t>
            </a:r>
            <a:r>
              <a:rPr lang="tr-TR" sz="2700" dirty="0" err="1" smtClean="0">
                <a:latin typeface="+mn-lt"/>
                <a:cs typeface="Times New Roman" pitchFamily="18" charset="0"/>
              </a:rPr>
              <a:t>independent</a:t>
            </a:r>
            <a:r>
              <a:rPr lang="tr-TR" sz="2700" dirty="0" smtClean="0">
                <a:latin typeface="+mn-lt"/>
                <a:cs typeface="Times New Roman" pitchFamily="18" charset="0"/>
              </a:rPr>
              <a:t> of </a:t>
            </a:r>
            <a:r>
              <a:rPr lang="tr-TR" sz="2700" dirty="0" err="1" smtClean="0">
                <a:latin typeface="+mn-lt"/>
                <a:cs typeface="Times New Roman" pitchFamily="18" charset="0"/>
              </a:rPr>
              <a:t>the</a:t>
            </a:r>
            <a:r>
              <a:rPr lang="tr-TR" sz="2700" dirty="0" smtClean="0">
                <a:latin typeface="+mn-lt"/>
                <a:cs typeface="Times New Roman" pitchFamily="18" charset="0"/>
              </a:rPr>
              <a:t> </a:t>
            </a:r>
            <a:r>
              <a:rPr lang="tr-TR" sz="2700" dirty="0" err="1" smtClean="0">
                <a:latin typeface="+mn-lt"/>
                <a:cs typeface="Times New Roman" pitchFamily="18" charset="0"/>
              </a:rPr>
              <a:t>nature</a:t>
            </a:r>
            <a:r>
              <a:rPr lang="tr-TR" sz="2700" dirty="0" smtClean="0">
                <a:latin typeface="+mn-lt"/>
                <a:cs typeface="Times New Roman" pitchFamily="18" charset="0"/>
              </a:rPr>
              <a:t> of </a:t>
            </a:r>
            <a:r>
              <a:rPr lang="tr-TR" sz="2700" dirty="0" err="1" smtClean="0">
                <a:latin typeface="+mn-lt"/>
                <a:cs typeface="Times New Roman" pitchFamily="18" charset="0"/>
              </a:rPr>
              <a:t>the</a:t>
            </a:r>
            <a:r>
              <a:rPr lang="tr-TR" sz="2700" dirty="0" smtClean="0">
                <a:latin typeface="+mn-lt"/>
                <a:cs typeface="Times New Roman" pitchFamily="18" charset="0"/>
              </a:rPr>
              <a:t> </a:t>
            </a:r>
            <a:r>
              <a:rPr lang="tr-TR" sz="2700" dirty="0" err="1" smtClean="0">
                <a:latin typeface="+mn-lt"/>
                <a:cs typeface="Times New Roman" pitchFamily="18" charset="0"/>
              </a:rPr>
              <a:t>other</a:t>
            </a:r>
            <a:r>
              <a:rPr lang="tr-TR" sz="2700" dirty="0" smtClean="0">
                <a:latin typeface="+mn-lt"/>
                <a:cs typeface="Times New Roman" pitchFamily="18" charset="0"/>
              </a:rPr>
              <a:t> </a:t>
            </a:r>
            <a:r>
              <a:rPr lang="tr-TR" sz="2700" dirty="0" err="1" smtClean="0">
                <a:latin typeface="+mn-lt"/>
                <a:cs typeface="Times New Roman" pitchFamily="18" charset="0"/>
              </a:rPr>
              <a:t>ion</a:t>
            </a:r>
            <a:r>
              <a:rPr lang="tr-TR" sz="2700" dirty="0" smtClean="0">
                <a:latin typeface="+mn-lt"/>
                <a:cs typeface="Times New Roman" pitchFamily="18" charset="0"/>
              </a:rPr>
              <a:t>; </a:t>
            </a:r>
            <a:r>
              <a:rPr lang="tr-TR" sz="2700" dirty="0" err="1" smtClean="0">
                <a:latin typeface="+mn-lt"/>
                <a:cs typeface="Times New Roman" pitchFamily="18" charset="0"/>
              </a:rPr>
              <a:t>thus</a:t>
            </a:r>
            <a:r>
              <a:rPr lang="tr-TR" sz="2700" dirty="0" smtClean="0">
                <a:latin typeface="+mn-lt"/>
                <a:cs typeface="Times New Roman" pitchFamily="18" charset="0"/>
              </a:rPr>
              <a:t> </a:t>
            </a:r>
            <a:endParaRPr lang="tr-TR" sz="2700" dirty="0">
              <a:latin typeface="+mn-lt"/>
            </a:endParaRPr>
          </a:p>
        </p:txBody>
      </p:sp>
      <p:pic>
        <p:nvPicPr>
          <p:cNvPr id="5" name="4 Resim"/>
          <p:cNvPicPr/>
          <p:nvPr/>
        </p:nvPicPr>
        <p:blipFill>
          <a:blip r:embed="rId2" cstate="print">
            <a:duotone>
              <a:prstClr val="black"/>
              <a:srgbClr val="D9C3A5">
                <a:tint val="50000"/>
                <a:satMod val="180000"/>
              </a:srgbClr>
            </a:duotone>
          </a:blip>
          <a:srcRect/>
          <a:stretch>
            <a:fillRect/>
          </a:stretch>
        </p:blipFill>
        <p:spPr bwMode="auto">
          <a:xfrm>
            <a:off x="207794" y="198782"/>
            <a:ext cx="2243859" cy="702365"/>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222</TotalTime>
  <Words>761</Words>
  <Application>Microsoft Office PowerPoint</Application>
  <PresentationFormat>Özel</PresentationFormat>
  <Paragraphs>35</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Office Teması</vt:lpstr>
      <vt:lpstr>Slayt 1</vt:lpstr>
      <vt:lpstr>Slayt 2</vt:lpstr>
      <vt:lpstr>Slayt 3</vt:lpstr>
      <vt:lpstr>Slayt 4</vt:lpstr>
      <vt:lpstr>Conductivity measurements  Typical conductivity cells are also shown in Fig. 15.1. Instead of measuring their dimensions, we now usually calibrate these cells before use with a solution of known conductivity, such as normal potassium chloride. The cell must be well thermostated since the conductivity increases with the temperature. </vt:lpstr>
      <vt:lpstr>Electrolytic Conductivity (Equivalent conductivity)   The conductivity of electolyte solutions differs from metallic conductivity. Most familiar is the conduction of electricity through metallic wires, in which case the mobile, charged entities are electrons. Electrolytic conductivity always involves both the transport of matter and chemical changes at the electrodes that electric current enters and leaves the electrolyte. These phenomena is not observed with metallic conductivity.   Electric current can produce chemical reactions, an conversely, chemical reactions can produce electric current,    The reistance of an electrolytic conductor to current passage can be determined by the application of Ohm’s law to such conductors. As is well known, the resistance of any conductor is proportional directly to it lengh and inversely to its cross-sectional area, namely,</vt:lpstr>
      <vt:lpstr>A more accurate method, however, involves an indirect determination of the cell constant for a particular conductance cell by measurement of the resistance of the cell when it is filled with a  25 C. solution of KCl at known concentration and temperature. The cell constant is then found from a tabulated value of the conductivity of the KCl solution which has been accurately determined as a function of the concentration.  For example, a conductance cell is found to have a resistance of 35.42 ohms when it is filled with 0.1 M KCl at. The conductivity of this solution is 0.01288 ohm-1 cm-1. Consequently the value of the cell constant is  35.42 ohms x 0.01288 ohm-1 cm-1 = 0.4562 cm-1.   The equivalent conductance of an electrolyte is defined as the conductance of a volume of solution containing one equivalent weight of dissolved substance when placed between to parallel electrodes 1 cm apart. () is never determined directly, but is calculate from the specific conductance if (C) is the concentration of a solution in gram equivalents per liter, then the concentration per cubic centimeter is C/1000 and the volume containing one equivalent of the solute is, and hence () will be  The conductivity of a particular electrolytic solution depend not only on the nature of the solute but also on its concentration. To take the concentration into consideration, Kohlrausch, who was a pioneer in the precise measurement of electrolytic conductance, defined the equivalent conductivity () in this way :   = 1000 / C C is the concentration of the solution in equivalent per liter and the units of A are cm2 ohm-1equiv-1.  </vt:lpstr>
      <vt:lpstr>The equivalent conductivity is equal to the conductance of enough solution to contain 1 equivalent when this solution is placed between paralel elecrodes of sufficiently large are placed 1 cm apart.                Figure 16.3. equivalent conductivity as a function of for a strong and weak electrolyte Kohlraush found empirically from measurements made on a large of number of aqueous solutions that for many electrolytes, of which KCl is a typical example, the equivalent conductivity is a nearly linear function of the square root of the concentration. This function, which fits the data most closely at low concentration (Fİg 16-3), can be represented by the equation </vt:lpstr>
      <vt:lpstr>   in which  is a constant and o is the limiting value of the equivalent conductivity extrapolated to infinite dilution (C = 0). Electrolytes as KCl are called strong. For other electrolytes, such as acetic acid, the value of  increases greatly at low concentrations.  Such electrolytes are called weak. It can be seen that reliable values of o can be  obtained for strong electrolytes, but not for weak electrolytes.   Values of o are critically depend on the reliability of the measurements made on solutions whose concentrations are low. In this concentration range, the conductance due to the ions from the water or other solvent may be a significant fraction of the total conductance..   When Kohlrausch had obtained the limiting equivalent conductivities at infinİte dilution for a number of strong electrolytes, ıt was found empirically that these values could be expressed as sums of limiting ionic conductivities, o+ and o- each of which is independent of the nature of the other ion; thus </vt:lpstr>
      <vt:lpstr>Slayt 10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Electrolysis in aqueous solutions </dc:title>
  <dc:creator>polimer_lab</dc:creator>
  <cp:lastModifiedBy>acer</cp:lastModifiedBy>
  <cp:revision>19</cp:revision>
  <dcterms:created xsi:type="dcterms:W3CDTF">2018-02-26T08:30:57Z</dcterms:created>
  <dcterms:modified xsi:type="dcterms:W3CDTF">2018-04-01T07:02:27Z</dcterms:modified>
</cp:coreProperties>
</file>