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428604"/>
            <a:ext cx="8429684" cy="6000792"/>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r>
              <a:rPr lang="tr-TR" b="1" dirty="0">
                <a:latin typeface="Times New Roman" pitchFamily="18" charset="0"/>
                <a:cs typeface="Times New Roman" pitchFamily="18" charset="0"/>
              </a:rPr>
              <a:t>1-</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Toz (</a:t>
            </a:r>
            <a:r>
              <a:rPr lang="tr-TR" b="1" dirty="0" err="1">
                <a:latin typeface="Times New Roman" pitchFamily="18" charset="0"/>
                <a:cs typeface="Times New Roman" pitchFamily="18" charset="0"/>
              </a:rPr>
              <a:t>Pulveres</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Bitki parçalarının bir havanda dövülmesi veya bir değirmende çekilmesi ile elde edilirler. Parça büyüklüklerine göre kaba, orta ve ince olmak üzere üç kısma ayrılırlar. Hap veya kaşe içinde alınacak tozların ince olması tercih edilir. Tozların alınmasında kullanılacak en kolay yol, ince tozun yarım bardak su içine dökülmesi ve karıştırıldıktan sonra karışımın içilmesidir. </a:t>
            </a:r>
          </a:p>
          <a:p>
            <a:r>
              <a:rPr lang="tr-TR" b="1"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 </a:t>
            </a:r>
            <a:r>
              <a:rPr lang="tr-TR" b="1" dirty="0">
                <a:latin typeface="Times New Roman" pitchFamily="18" charset="0"/>
                <a:cs typeface="Times New Roman" pitchFamily="18" charset="0"/>
              </a:rPr>
              <a:t>Hap (</a:t>
            </a:r>
            <a:r>
              <a:rPr lang="tr-TR" b="1" dirty="0" err="1">
                <a:latin typeface="Times New Roman" pitchFamily="18" charset="0"/>
                <a:cs typeface="Times New Roman" pitchFamily="18" charset="0"/>
              </a:rPr>
              <a:t>Pilulae</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İnce toz halindeki </a:t>
            </a:r>
            <a:r>
              <a:rPr lang="tr-TR" dirty="0" err="1">
                <a:latin typeface="Times New Roman" pitchFamily="18" charset="0"/>
                <a:cs typeface="Times New Roman" pitchFamily="18" charset="0"/>
              </a:rPr>
              <a:t>droğun</a:t>
            </a:r>
            <a:r>
              <a:rPr lang="tr-TR" dirty="0">
                <a:latin typeface="Times New Roman" pitchFamily="18" charset="0"/>
                <a:cs typeface="Times New Roman" pitchFamily="18" charset="0"/>
              </a:rPr>
              <a:t> bir yardımcı madde yardımı ile hap haline getirilmesi ile elde edilir. Hapların ağırlıkları 1-2.5g arasında olmalıdır. Daha büyük hapların alınması güçtür. </a:t>
            </a:r>
            <a:r>
              <a:rPr lang="tr-TR" dirty="0" err="1">
                <a:latin typeface="Times New Roman" pitchFamily="18" charset="0"/>
                <a:cs typeface="Times New Roman" pitchFamily="18" charset="0"/>
              </a:rPr>
              <a:t>Sıvağ</a:t>
            </a:r>
            <a:r>
              <a:rPr lang="tr-TR" dirty="0">
                <a:latin typeface="Times New Roman" pitchFamily="18" charset="0"/>
                <a:cs typeface="Times New Roman" pitchFamily="18" charset="0"/>
              </a:rPr>
              <a:t> olarak bal, şeker şurubu, nişasta, leblebi unu, </a:t>
            </a:r>
            <a:r>
              <a:rPr lang="tr-TR" dirty="0" err="1">
                <a:latin typeface="Times New Roman" pitchFamily="18" charset="0"/>
                <a:cs typeface="Times New Roman" pitchFamily="18" charset="0"/>
              </a:rPr>
              <a:t>arap</a:t>
            </a:r>
            <a:r>
              <a:rPr lang="tr-TR" dirty="0">
                <a:latin typeface="Times New Roman" pitchFamily="18" charset="0"/>
                <a:cs typeface="Times New Roman" pitchFamily="18" charset="0"/>
              </a:rPr>
              <a:t> zamkı gibi tedavi etkisi bulunmayan maddeler seçilmelidir. Drog tozu uygun </a:t>
            </a:r>
            <a:r>
              <a:rPr lang="tr-TR" dirty="0" err="1">
                <a:latin typeface="Times New Roman" pitchFamily="18" charset="0"/>
                <a:cs typeface="Times New Roman" pitchFamily="18" charset="0"/>
              </a:rPr>
              <a:t>sıvağ</a:t>
            </a:r>
            <a:r>
              <a:rPr lang="tr-TR" dirty="0">
                <a:latin typeface="Times New Roman" pitchFamily="18" charset="0"/>
                <a:cs typeface="Times New Roman" pitchFamily="18" charset="0"/>
              </a:rPr>
              <a:t> maddesi ile hamur haline getirilir, bu hamur avuç arasında döndürülerek uzun çubuklar haline getirilir, bu çubuklar bıçak ile uygun büyüklükte parçalara bölünür. </a:t>
            </a:r>
            <a:r>
              <a:rPr lang="tr-TR" dirty="0" err="1">
                <a:latin typeface="Times New Roman" pitchFamily="18" charset="0"/>
                <a:cs typeface="Times New Roman" pitchFamily="18" charset="0"/>
              </a:rPr>
              <a:t>Herbir</a:t>
            </a:r>
            <a:r>
              <a:rPr lang="tr-TR" dirty="0">
                <a:latin typeface="Times New Roman" pitchFamily="18" charset="0"/>
                <a:cs typeface="Times New Roman" pitchFamily="18" charset="0"/>
              </a:rPr>
              <a:t> parça yuvarlanarak hap şekline sokulur. </a:t>
            </a:r>
          </a:p>
          <a:p>
            <a:endParaRPr lang="tr-TR" dirty="0"/>
          </a:p>
        </p:txBody>
      </p:sp>
    </p:spTree>
    <p:extLst>
      <p:ext uri="{BB962C8B-B14F-4D97-AF65-F5344CB8AC3E}">
        <p14:creationId xmlns:p14="http://schemas.microsoft.com/office/powerpoint/2010/main" val="302392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357166"/>
            <a:ext cx="8286808" cy="6000792"/>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algn="just"/>
            <a:r>
              <a:rPr lang="tr-TR" b="1" dirty="0">
                <a:latin typeface="Times New Roman" pitchFamily="18" charset="0"/>
                <a:cs typeface="Times New Roman" pitchFamily="18" charset="0"/>
              </a:rPr>
              <a:t>3- </a:t>
            </a:r>
            <a:r>
              <a:rPr lang="tr-TR" b="1" dirty="0" err="1">
                <a:latin typeface="Times New Roman" pitchFamily="18" charset="0"/>
                <a:cs typeface="Times New Roman" pitchFamily="18" charset="0"/>
              </a:rPr>
              <a:t>İnfüzyon</a:t>
            </a:r>
            <a:r>
              <a:rPr lang="tr-TR" b="1" dirty="0">
                <a:latin typeface="Times New Roman" pitchFamily="18" charset="0"/>
                <a:cs typeface="Times New Roman" pitchFamily="18" charset="0"/>
              </a:rPr>
              <a:t> (demleme):</a:t>
            </a:r>
            <a:r>
              <a:rPr lang="tr-TR" dirty="0">
                <a:latin typeface="Times New Roman" pitchFamily="18" charset="0"/>
                <a:cs typeface="Times New Roman" pitchFamily="18" charset="0"/>
              </a:rPr>
              <a:t> ufalanmış bitki parçaları üzerine kaynar su dökülür, kapalı kapta ve su banyosunda sık sık karıştırılarak 5-15 dakika tutulur, soğuduktan sonra sıkılır ve elde edilen mayi ince bir tülbentten veya pamuktan süzülür (TK 1948). Drogların ilaç olarak kullanılmasında en çok tercih edilen şekildir. Kullanılacak drog miktarı genellikle 100g su için 2g drog şeklindedir (%2).  </a:t>
            </a:r>
            <a:r>
              <a:rPr lang="tr-TR" dirty="0" err="1">
                <a:latin typeface="Times New Roman" pitchFamily="18" charset="0"/>
                <a:cs typeface="Times New Roman" pitchFamily="18" charset="0"/>
              </a:rPr>
              <a:t>İnfüzyonu</a:t>
            </a:r>
            <a:r>
              <a:rPr lang="tr-TR" dirty="0">
                <a:latin typeface="Times New Roman" pitchFamily="18" charset="0"/>
                <a:cs typeface="Times New Roman" pitchFamily="18" charset="0"/>
              </a:rPr>
              <a:t> hazırlanacak olan droglar genellikle çiçek, yaprak, </a:t>
            </a:r>
            <a:r>
              <a:rPr lang="tr-TR" dirty="0" err="1">
                <a:latin typeface="Times New Roman" pitchFamily="18" charset="0"/>
                <a:cs typeface="Times New Roman" pitchFamily="18" charset="0"/>
              </a:rPr>
              <a:t>meyva</a:t>
            </a:r>
            <a:r>
              <a:rPr lang="tr-TR" dirty="0">
                <a:latin typeface="Times New Roman" pitchFamily="18" charset="0"/>
                <a:cs typeface="Times New Roman" pitchFamily="18" charset="0"/>
              </a:rPr>
              <a:t> ve tohum (özellikle uçucu yağ taşıyanlar) gibi narin yapılı olan droglardır. </a:t>
            </a:r>
            <a:r>
              <a:rPr lang="tr-TR" dirty="0" err="1">
                <a:latin typeface="Times New Roman" pitchFamily="18" charset="0"/>
                <a:cs typeface="Times New Roman" pitchFamily="18" charset="0"/>
              </a:rPr>
              <a:t>İnfüzyonlar</a:t>
            </a:r>
            <a:r>
              <a:rPr lang="tr-TR" dirty="0">
                <a:latin typeface="Times New Roman" pitchFamily="18" charset="0"/>
                <a:cs typeface="Times New Roman" pitchFamily="18" charset="0"/>
              </a:rPr>
              <a:t> her defasında taze olarak hazırlanmalıdır. Kendi tatlarıyla tüketilmeleri tavsiye edilir ancak bal veya şeker ile de tatlandırılabilirler.</a:t>
            </a:r>
          </a:p>
          <a:p>
            <a:endParaRPr lang="tr-TR" dirty="0"/>
          </a:p>
        </p:txBody>
      </p:sp>
    </p:spTree>
    <p:extLst>
      <p:ext uri="{BB962C8B-B14F-4D97-AF65-F5344CB8AC3E}">
        <p14:creationId xmlns:p14="http://schemas.microsoft.com/office/powerpoint/2010/main" val="3891770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358246" cy="6072230"/>
          </a:xfrm>
        </p:spPr>
        <p:txBody>
          <a:bodyPr>
            <a:normAutofit fontScale="85000" lnSpcReduction="10000"/>
          </a:bodyPr>
          <a:lstStyle/>
          <a:p>
            <a:pPr algn="just"/>
            <a:r>
              <a:rPr lang="tr-TR" b="1" dirty="0">
                <a:latin typeface="Times New Roman" pitchFamily="18" charset="0"/>
                <a:cs typeface="Times New Roman" pitchFamily="18" charset="0"/>
              </a:rPr>
              <a:t>4- </a:t>
            </a:r>
            <a:r>
              <a:rPr lang="tr-TR" b="1" dirty="0" err="1">
                <a:latin typeface="Times New Roman" pitchFamily="18" charset="0"/>
                <a:cs typeface="Times New Roman" pitchFamily="18" charset="0"/>
              </a:rPr>
              <a:t>Dekoksiyon</a:t>
            </a:r>
            <a:r>
              <a:rPr lang="tr-TR" b="1" dirty="0">
                <a:latin typeface="Times New Roman" pitchFamily="18" charset="0"/>
                <a:cs typeface="Times New Roman" pitchFamily="18" charset="0"/>
              </a:rPr>
              <a:t> (kaynatma):</a:t>
            </a:r>
            <a:r>
              <a:rPr lang="tr-TR" dirty="0">
                <a:latin typeface="Times New Roman" pitchFamily="18" charset="0"/>
                <a:cs typeface="Times New Roman" pitchFamily="18" charset="0"/>
              </a:rPr>
              <a:t>  ufalanmış bitki parçaları üzerine soğuk su dökülür, sık sık karıştırılarak kaynatılır, kaynatma işlemine 30 dakika devam edilir ve sıcakken sıkılır. Kullanılacak drog miktarı genellikle 100g su için 2g drog şeklindedir (%2). </a:t>
            </a:r>
            <a:r>
              <a:rPr lang="tr-TR" dirty="0" err="1">
                <a:latin typeface="Times New Roman" pitchFamily="18" charset="0"/>
                <a:cs typeface="Times New Roman" pitchFamily="18" charset="0"/>
              </a:rPr>
              <a:t>Dekoksiyonlar</a:t>
            </a:r>
            <a:r>
              <a:rPr lang="tr-TR" dirty="0">
                <a:latin typeface="Times New Roman" pitchFamily="18" charset="0"/>
                <a:cs typeface="Times New Roman" pitchFamily="18" charset="0"/>
              </a:rPr>
              <a:t> da </a:t>
            </a:r>
            <a:r>
              <a:rPr lang="tr-TR" dirty="0" err="1">
                <a:latin typeface="Times New Roman" pitchFamily="18" charset="0"/>
                <a:cs typeface="Times New Roman" pitchFamily="18" charset="0"/>
              </a:rPr>
              <a:t>infüzyonlar</a:t>
            </a:r>
            <a:r>
              <a:rPr lang="tr-TR" dirty="0">
                <a:latin typeface="Times New Roman" pitchFamily="18" charset="0"/>
                <a:cs typeface="Times New Roman" pitchFamily="18" charset="0"/>
              </a:rPr>
              <a:t> gibi her defasında taze olarak hazırlanıp kullanılmalıdır.  </a:t>
            </a:r>
            <a:r>
              <a:rPr lang="tr-TR" dirty="0" err="1">
                <a:latin typeface="Times New Roman" pitchFamily="18" charset="0"/>
                <a:cs typeface="Times New Roman" pitchFamily="18" charset="0"/>
              </a:rPr>
              <a:t>Dekoksiyonu</a:t>
            </a:r>
            <a:r>
              <a:rPr lang="tr-TR" dirty="0">
                <a:latin typeface="Times New Roman" pitchFamily="18" charset="0"/>
                <a:cs typeface="Times New Roman" pitchFamily="18" charset="0"/>
              </a:rPr>
              <a:t> yapılacak olan droglar kabuk, kök, meyve ve tohum gibi sert dokulara sahip olan droglardır.</a:t>
            </a:r>
          </a:p>
          <a:p>
            <a:pPr algn="just"/>
            <a:r>
              <a:rPr lang="tr-TR" dirty="0" err="1">
                <a:latin typeface="Times New Roman" pitchFamily="18" charset="0"/>
                <a:cs typeface="Times New Roman" pitchFamily="18" charset="0"/>
              </a:rPr>
              <a:t>İnfüzyon</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dekoksiyon</a:t>
            </a:r>
            <a:r>
              <a:rPr lang="tr-TR" dirty="0">
                <a:latin typeface="Times New Roman" pitchFamily="18" charset="0"/>
                <a:cs typeface="Times New Roman" pitchFamily="18" charset="0"/>
              </a:rPr>
              <a:t> tıbbi bitkilerin ilaç haline getirilmesinde en çok tercih edilen yollardır. Bu tip preparatların hazırlanması için tartı ve ölçü olanakları bulunmayan durumlarda çay kaşığı dolusu miktar da kullanılır. Çay kaşığı dolusu miktar genellikle bir defada bir su bardağı (≈ 200 ml) ile alınacak miktardır. </a:t>
            </a:r>
          </a:p>
          <a:p>
            <a:endParaRPr lang="tr-TR" dirty="0"/>
          </a:p>
        </p:txBody>
      </p:sp>
    </p:spTree>
    <p:extLst>
      <p:ext uri="{BB962C8B-B14F-4D97-AF65-F5344CB8AC3E}">
        <p14:creationId xmlns:p14="http://schemas.microsoft.com/office/powerpoint/2010/main" val="183734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285728"/>
            <a:ext cx="8429684" cy="6143668"/>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algn="just"/>
            <a:r>
              <a:rPr lang="tr-TR" b="1" dirty="0">
                <a:latin typeface="Times New Roman" pitchFamily="18" charset="0"/>
                <a:cs typeface="Times New Roman" pitchFamily="18" charset="0"/>
              </a:rPr>
              <a:t>5- </a:t>
            </a:r>
            <a:r>
              <a:rPr lang="tr-TR" b="1" dirty="0" err="1">
                <a:latin typeface="Times New Roman" pitchFamily="18" charset="0"/>
                <a:cs typeface="Times New Roman" pitchFamily="18" charset="0"/>
              </a:rPr>
              <a:t>Maserasyon</a:t>
            </a:r>
            <a:r>
              <a:rPr lang="tr-TR" b="1" dirty="0">
                <a:latin typeface="Times New Roman" pitchFamily="18" charset="0"/>
                <a:cs typeface="Times New Roman" pitchFamily="18" charset="0"/>
              </a:rPr>
              <a:t> (oda ısısında bekletme):</a:t>
            </a:r>
            <a:r>
              <a:rPr lang="tr-TR" dirty="0">
                <a:latin typeface="Times New Roman" pitchFamily="18" charset="0"/>
                <a:cs typeface="Times New Roman" pitchFamily="18" charset="0"/>
              </a:rPr>
              <a:t> ufalanmış bitki parçaları üzerine soğuk su dökülür, 1gün boyunca sık sık karıştırılarak oda sıcaklığında bekletilir. </a:t>
            </a:r>
            <a:r>
              <a:rPr lang="tr-TR" dirty="0" err="1">
                <a:latin typeface="Times New Roman" pitchFamily="18" charset="0"/>
                <a:cs typeface="Times New Roman" pitchFamily="18" charset="0"/>
              </a:rPr>
              <a:t>Droğun</a:t>
            </a:r>
            <a:r>
              <a:rPr lang="tr-TR" dirty="0">
                <a:latin typeface="Times New Roman" pitchFamily="18" charset="0"/>
                <a:cs typeface="Times New Roman" pitchFamily="18" charset="0"/>
              </a:rPr>
              <a:t> bileşiminde ısı uygulaması ile bozulacak maddeler varsa bu işlem tercih edilmelidir. Yüksek miktarda </a:t>
            </a:r>
            <a:r>
              <a:rPr lang="tr-TR" dirty="0" err="1">
                <a:latin typeface="Times New Roman" pitchFamily="18" charset="0"/>
                <a:cs typeface="Times New Roman" pitchFamily="18" charset="0"/>
              </a:rPr>
              <a:t>müsilaj</a:t>
            </a:r>
            <a:r>
              <a:rPr lang="tr-TR" dirty="0">
                <a:latin typeface="Times New Roman" pitchFamily="18" charset="0"/>
                <a:cs typeface="Times New Roman" pitchFamily="18" charset="0"/>
              </a:rPr>
              <a:t> taşıyan hatmi, </a:t>
            </a:r>
            <a:r>
              <a:rPr lang="tr-TR" dirty="0" err="1">
                <a:latin typeface="Times New Roman" pitchFamily="18" charset="0"/>
                <a:cs typeface="Times New Roman" pitchFamily="18" charset="0"/>
              </a:rPr>
              <a:t>psyllium</a:t>
            </a:r>
            <a:r>
              <a:rPr lang="tr-TR" dirty="0">
                <a:latin typeface="Times New Roman" pitchFamily="18" charset="0"/>
                <a:cs typeface="Times New Roman" pitchFamily="18" charset="0"/>
              </a:rPr>
              <a:t>, keten tohumu ve </a:t>
            </a:r>
            <a:r>
              <a:rPr lang="tr-TR" dirty="0" err="1">
                <a:latin typeface="Times New Roman" pitchFamily="18" charset="0"/>
                <a:cs typeface="Times New Roman" pitchFamily="18" charset="0"/>
              </a:rPr>
              <a:t>islanda</a:t>
            </a:r>
            <a:r>
              <a:rPr lang="tr-TR" dirty="0">
                <a:latin typeface="Times New Roman" pitchFamily="18" charset="0"/>
                <a:cs typeface="Times New Roman" pitchFamily="18" charset="0"/>
              </a:rPr>
              <a:t> likeni gibi drogların </a:t>
            </a:r>
            <a:r>
              <a:rPr lang="tr-TR" dirty="0" err="1">
                <a:latin typeface="Times New Roman" pitchFamily="18" charset="0"/>
                <a:cs typeface="Times New Roman" pitchFamily="18" charset="0"/>
              </a:rPr>
              <a:t>maserasyon</a:t>
            </a:r>
            <a:r>
              <a:rPr lang="tr-TR" dirty="0">
                <a:latin typeface="Times New Roman" pitchFamily="18" charset="0"/>
                <a:cs typeface="Times New Roman" pitchFamily="18" charset="0"/>
              </a:rPr>
              <a:t> yöntemi ile hazırlanması tavsiye edilir. Fakat soğukta bekletmenin hijyenik problemleri vardır. Kullanılacak ham madde (bitki) mikroorganizmalar tarafından </a:t>
            </a:r>
            <a:r>
              <a:rPr lang="tr-TR" dirty="0" err="1">
                <a:latin typeface="Times New Roman" pitchFamily="18" charset="0"/>
                <a:cs typeface="Times New Roman" pitchFamily="18" charset="0"/>
              </a:rPr>
              <a:t>kontamine</a:t>
            </a:r>
            <a:r>
              <a:rPr lang="tr-TR" dirty="0">
                <a:latin typeface="Times New Roman" pitchFamily="18" charset="0"/>
                <a:cs typeface="Times New Roman" pitchFamily="18" charset="0"/>
              </a:rPr>
              <a:t> edilmiş olabilir. Zayıf hijyenik şartlarda hasat edilmiş ve saklanmış olan bitkiler marketlerde yine olumsuz koşullarda satılabilir. Bu ürünler </a:t>
            </a:r>
            <a:r>
              <a:rPr lang="tr-TR" i="1" dirty="0" err="1">
                <a:latin typeface="Times New Roman" pitchFamily="18" charset="0"/>
                <a:cs typeface="Times New Roman" pitchFamily="18" charset="0"/>
              </a:rPr>
              <a:t>Escheria</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coli</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Salmonella</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ssp</a:t>
            </a:r>
            <a:r>
              <a:rPr lang="tr-TR" i="1" dirty="0">
                <a:latin typeface="Times New Roman" pitchFamily="18" charset="0"/>
                <a:cs typeface="Times New Roman" pitchFamily="18" charset="0"/>
              </a:rPr>
              <a:t>.</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Pseudomonas</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aeruginosa</a:t>
            </a:r>
            <a:r>
              <a:rPr lang="tr-TR" dirty="0">
                <a:latin typeface="Times New Roman" pitchFamily="18" charset="0"/>
                <a:cs typeface="Times New Roman" pitchFamily="18" charset="0"/>
              </a:rPr>
              <a:t> ve </a:t>
            </a:r>
            <a:r>
              <a:rPr lang="tr-TR" i="1" dirty="0" err="1">
                <a:latin typeface="Times New Roman" pitchFamily="18" charset="0"/>
                <a:cs typeface="Times New Roman" pitchFamily="18" charset="0"/>
              </a:rPr>
              <a:t>Staphylococcus</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aureus</a:t>
            </a:r>
            <a:r>
              <a:rPr lang="tr-TR" dirty="0">
                <a:latin typeface="Times New Roman" pitchFamily="18" charset="0"/>
                <a:cs typeface="Times New Roman" pitchFamily="18" charset="0"/>
              </a:rPr>
              <a:t> gibi bir çok mikroorganizmayı taşıyabilir. Kaynamış suya maruz kalan bitki, muhtemelen bakteri sayısının %90’ını kaybedecektir. Aslında, bazı toptan bitki satan firmalar ve bitki sağlayıcı firmalar müşterilerine ürünü tüketecekleri zaman kaynar su kullanmalarını tavsiye ederler </a:t>
            </a:r>
          </a:p>
        </p:txBody>
      </p:sp>
    </p:spTree>
    <p:extLst>
      <p:ext uri="{BB962C8B-B14F-4D97-AF65-F5344CB8AC3E}">
        <p14:creationId xmlns:p14="http://schemas.microsoft.com/office/powerpoint/2010/main" val="1862521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428604"/>
            <a:ext cx="8258204" cy="5697559"/>
          </a:xfrm>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tr-TR" b="1" dirty="0">
                <a:latin typeface="Times New Roman" pitchFamily="18" charset="0"/>
                <a:cs typeface="Times New Roman" pitchFamily="18" charset="0"/>
              </a:rPr>
              <a:t>6- Merhem (</a:t>
            </a:r>
            <a:r>
              <a:rPr lang="tr-TR" b="1" dirty="0" err="1">
                <a:latin typeface="Times New Roman" pitchFamily="18" charset="0"/>
                <a:cs typeface="Times New Roman" pitchFamily="18" charset="0"/>
              </a:rPr>
              <a:t>unguenta</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Katı yağ, sıvı yağ, lanolin ve vazelin gibi </a:t>
            </a:r>
            <a:r>
              <a:rPr lang="tr-TR" dirty="0" err="1">
                <a:latin typeface="Times New Roman" pitchFamily="18" charset="0"/>
                <a:cs typeface="Times New Roman" pitchFamily="18" charset="0"/>
              </a:rPr>
              <a:t>sıvağlara</a:t>
            </a:r>
            <a:r>
              <a:rPr lang="tr-TR" dirty="0">
                <a:latin typeface="Times New Roman" pitchFamily="18" charset="0"/>
                <a:cs typeface="Times New Roman" pitchFamily="18" charset="0"/>
              </a:rPr>
              <a:t> emdirilerek hazırlanan ve genellikle haricen kullanılan ilaç şekilleridir. Merhem hazırlamak için, merhem içine konulacak bitki kısmı veya kısımları önce havanda iyice toz edilir. Sonra çok az sıvı yağ ile ezilir ve en son olarak </a:t>
            </a:r>
            <a:r>
              <a:rPr lang="tr-TR" dirty="0" err="1">
                <a:latin typeface="Times New Roman" pitchFamily="18" charset="0"/>
                <a:cs typeface="Times New Roman" pitchFamily="18" charset="0"/>
              </a:rPr>
              <a:t>sıvağ</a:t>
            </a:r>
            <a:r>
              <a:rPr lang="tr-TR" dirty="0">
                <a:latin typeface="Times New Roman" pitchFamily="18" charset="0"/>
                <a:cs typeface="Times New Roman" pitchFamily="18" charset="0"/>
              </a:rPr>
              <a:t> maddesi (genellikle eşit miktarda lanolin ve vazelin karışımı) azar azar etkili madde üzerine ilave edilir. Havanda iyice karıştırılır. Hazırlanan merhemler kapalı kaplarda ve serin yerlerde saklanmalıdır. </a:t>
            </a:r>
          </a:p>
          <a:p>
            <a:endParaRPr lang="tr-TR" dirty="0"/>
          </a:p>
        </p:txBody>
      </p:sp>
    </p:spTree>
    <p:extLst>
      <p:ext uri="{BB962C8B-B14F-4D97-AF65-F5344CB8AC3E}">
        <p14:creationId xmlns:p14="http://schemas.microsoft.com/office/powerpoint/2010/main" val="1796382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357166"/>
            <a:ext cx="8606760" cy="6168178"/>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algn="just"/>
            <a:r>
              <a:rPr lang="tr-TR" b="1" dirty="0">
                <a:latin typeface="Times New Roman" pitchFamily="18" charset="0"/>
                <a:cs typeface="Times New Roman" pitchFamily="18" charset="0"/>
              </a:rPr>
              <a:t>7- Tıbbi Yağ (</a:t>
            </a:r>
            <a:r>
              <a:rPr lang="tr-TR" b="1" dirty="0" err="1">
                <a:latin typeface="Times New Roman" pitchFamily="18" charset="0"/>
                <a:cs typeface="Times New Roman" pitchFamily="18" charset="0"/>
              </a:rPr>
              <a:t>Olea</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Medicata</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Genellikle haricen kullanılan bir ilaç şeklidir. 10 kısım kuru </a:t>
            </a:r>
            <a:r>
              <a:rPr lang="tr-TR" dirty="0" err="1">
                <a:latin typeface="Times New Roman" pitchFamily="18" charset="0"/>
                <a:cs typeface="Times New Roman" pitchFamily="18" charset="0"/>
              </a:rPr>
              <a:t>droğun</a:t>
            </a:r>
            <a:r>
              <a:rPr lang="tr-TR" dirty="0">
                <a:latin typeface="Times New Roman" pitchFamily="18" charset="0"/>
                <a:cs typeface="Times New Roman" pitchFamily="18" charset="0"/>
              </a:rPr>
              <a:t> 100 kısım zeytin yağı veya haşhaş yağı içinde bir müddet (iki hafta) güneşte tutulması ve sonra bezden süzülmesi ile elde edilen ürünlerdir. Kantaron yağı ve </a:t>
            </a:r>
            <a:r>
              <a:rPr lang="tr-TR" dirty="0" err="1">
                <a:latin typeface="Times New Roman" pitchFamily="18" charset="0"/>
                <a:cs typeface="Times New Roman" pitchFamily="18" charset="0"/>
              </a:rPr>
              <a:t>kudretnarı</a:t>
            </a:r>
            <a:r>
              <a:rPr lang="tr-TR" dirty="0">
                <a:latin typeface="Times New Roman" pitchFamily="18" charset="0"/>
                <a:cs typeface="Times New Roman" pitchFamily="18" charset="0"/>
              </a:rPr>
              <a:t> yağı bu yolla elde edilen ürünlere örnektir. </a:t>
            </a:r>
          </a:p>
          <a:p>
            <a:pPr algn="just"/>
            <a:r>
              <a:rPr lang="tr-TR" b="1" dirty="0" smtClean="0">
                <a:latin typeface="Times New Roman" pitchFamily="18" charset="0"/>
                <a:cs typeface="Times New Roman" pitchFamily="18" charset="0"/>
              </a:rPr>
              <a:t>8- </a:t>
            </a:r>
            <a:r>
              <a:rPr lang="tr-TR" b="1" dirty="0">
                <a:latin typeface="Times New Roman" pitchFamily="18" charset="0"/>
                <a:cs typeface="Times New Roman" pitchFamily="18" charset="0"/>
              </a:rPr>
              <a:t>Tentür (</a:t>
            </a:r>
            <a:r>
              <a:rPr lang="tr-TR" b="1" dirty="0" err="1">
                <a:latin typeface="Times New Roman" pitchFamily="18" charset="0"/>
                <a:cs typeface="Times New Roman" pitchFamily="18" charset="0"/>
              </a:rPr>
              <a:t>Tincturae</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Bitkisel materyalin su, alkol veya eter gibi çözücüler ile tüketilmesi sonucunda elde edilen sıvı preparatlardır. 1 kısım kurutulmuş toz drog  5 kısım alkol ile kapalı bir şişe içinde, sık sık çalkalanarak 10 gün tutulur ve sonra süzülür. Bekletme karanlık bir yerde ve oda sıcaklığında yapılır. </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9- </a:t>
            </a:r>
            <a:r>
              <a:rPr lang="tr-TR" b="1" dirty="0">
                <a:latin typeface="Times New Roman" pitchFamily="18" charset="0"/>
                <a:cs typeface="Times New Roman" pitchFamily="18" charset="0"/>
              </a:rPr>
              <a:t>Hulasa (</a:t>
            </a:r>
            <a:r>
              <a:rPr lang="tr-TR" b="1" dirty="0" err="1">
                <a:latin typeface="Times New Roman" pitchFamily="18" charset="0"/>
                <a:cs typeface="Times New Roman" pitchFamily="18" charset="0"/>
              </a:rPr>
              <a:t>Extracta</a:t>
            </a:r>
            <a:r>
              <a:rPr lang="tr-TR" b="1" dirty="0">
                <a:latin typeface="Times New Roman" pitchFamily="18" charset="0"/>
                <a:cs typeface="Times New Roman" pitchFamily="18" charset="0"/>
              </a:rPr>
              <a:t>):</a:t>
            </a:r>
            <a:r>
              <a:rPr lang="tr-TR" dirty="0">
                <a:latin typeface="Times New Roman" pitchFamily="18" charset="0"/>
                <a:cs typeface="Times New Roman" pitchFamily="18" charset="0"/>
              </a:rPr>
              <a:t> Bitkisel materyalin su, alkol veya eter gibi uçurulabilen çözücüler ile tüketilmesi sonucu elde edilen çözeltinin belirli bir orana kadar uçurulması ile ile elde edilen preparatlardır. Bunlar genellikle bal kıvamında veya toz halinde preparatlardır. </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10- Lapa: </a:t>
            </a:r>
            <a:r>
              <a:rPr lang="tr-TR" dirty="0" smtClean="0">
                <a:latin typeface="Times New Roman" pitchFamily="18" charset="0"/>
                <a:cs typeface="Times New Roman" pitchFamily="18" charset="0"/>
              </a:rPr>
              <a:t>bitkilerin kaynatılmasıyla elde edilen, sıcak olarak tülbent içinde vücuda dışarıdan uygulanan ilaç şekli.</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92251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58204" cy="120334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tr-TR" b="1" i="1" dirty="0" smtClean="0"/>
              <a:t/>
            </a:r>
            <a:br>
              <a:rPr lang="tr-TR" b="1" i="1" dirty="0" smtClean="0"/>
            </a:br>
            <a:r>
              <a:rPr lang="tr-TR" b="1" i="1" dirty="0" err="1" smtClean="0">
                <a:solidFill>
                  <a:srgbClr val="666633"/>
                </a:solidFill>
                <a:latin typeface="Comic Sans MS" pitchFamily="66" charset="0"/>
              </a:rPr>
              <a:t>Etnobotanik</a:t>
            </a:r>
            <a:r>
              <a:rPr lang="tr-TR" b="1" i="1" dirty="0" smtClean="0">
                <a:solidFill>
                  <a:srgbClr val="666633"/>
                </a:solidFill>
                <a:latin typeface="Comic Sans MS" pitchFamily="66" charset="0"/>
              </a:rPr>
              <a:t> </a:t>
            </a:r>
            <a:r>
              <a:rPr lang="tr-TR" b="1" i="1" dirty="0">
                <a:solidFill>
                  <a:srgbClr val="666633"/>
                </a:solidFill>
                <a:latin typeface="Comic Sans MS" pitchFamily="66" charset="0"/>
              </a:rPr>
              <a:t>Çalışma</a:t>
            </a:r>
            <a:r>
              <a:rPr lang="tr-TR" dirty="0"/>
              <a:t/>
            </a:r>
            <a:br>
              <a:rPr lang="tr-TR" dirty="0"/>
            </a:br>
            <a:endParaRPr lang="tr-TR" dirty="0"/>
          </a:p>
        </p:txBody>
      </p:sp>
      <p:sp>
        <p:nvSpPr>
          <p:cNvPr id="3" name="2 İçerik Yer Tutucusu"/>
          <p:cNvSpPr>
            <a:spLocks noGrp="1"/>
          </p:cNvSpPr>
          <p:nvPr>
            <p:ph idx="1"/>
          </p:nvPr>
        </p:nvSpPr>
        <p:spPr>
          <a:xfrm>
            <a:off x="457200" y="1600200"/>
            <a:ext cx="8229600" cy="4972072"/>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just"/>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çalışmalar, yalnızca insanlarla bitkilerin yüzyıllardan beri devam eden karşılıklı etkileşimlerini kaydetmekle kalmaz aynı zamanda bu etkileşimden doğan sonuçların,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kırsal </a:t>
            </a:r>
            <a:r>
              <a:rPr lang="tr-TR" dirty="0">
                <a:latin typeface="Times New Roman" pitchFamily="18" charset="0"/>
                <a:cs typeface="Times New Roman" pitchFamily="18" charset="0"/>
              </a:rPr>
              <a:t>kesimde yaşayan halkın gelişiminde kullanılmasına,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biyolojik </a:t>
            </a:r>
            <a:r>
              <a:rPr lang="tr-TR" dirty="0">
                <a:latin typeface="Times New Roman" pitchFamily="18" charset="0"/>
                <a:cs typeface="Times New Roman" pitchFamily="18" charset="0"/>
              </a:rPr>
              <a:t>çeşitliliğin korunmasına,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kullanılan</a:t>
            </a:r>
            <a:r>
              <a:rPr lang="tr-TR" dirty="0">
                <a:latin typeface="Times New Roman" pitchFamily="18" charset="0"/>
                <a:cs typeface="Times New Roman" pitchFamily="18" charset="0"/>
              </a:rPr>
              <a:t>, ihraç edilen ve tehlike altında olan türlerin belirlenmesi ile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yasal </a:t>
            </a:r>
            <a:r>
              <a:rPr lang="tr-TR" dirty="0">
                <a:latin typeface="Times New Roman" pitchFamily="18" charset="0"/>
                <a:cs typeface="Times New Roman" pitchFamily="18" charset="0"/>
              </a:rPr>
              <a:t>düzenlemelerin yapılabilmesine de temel oluşturur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Ayrıca, hastalıklara dayanıklılık yönünden üstün olan bitkilerin kültüre alınmalarında,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daha </a:t>
            </a:r>
            <a:r>
              <a:rPr lang="tr-TR" dirty="0">
                <a:latin typeface="Times New Roman" pitchFamily="18" charset="0"/>
                <a:cs typeface="Times New Roman" pitchFamily="18" charset="0"/>
              </a:rPr>
              <a:t>kalıcı renklere sahip solmayan boyaların elde edilebileceği yeni bitki türlerinin belirlenmesinde de kaynak oluşturabilmektedir.</a:t>
            </a:r>
          </a:p>
        </p:txBody>
      </p:sp>
    </p:spTree>
    <p:extLst>
      <p:ext uri="{BB962C8B-B14F-4D97-AF65-F5344CB8AC3E}">
        <p14:creationId xmlns:p14="http://schemas.microsoft.com/office/powerpoint/2010/main" val="27067417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860</Words>
  <Application>Microsoft Office PowerPoint</Application>
  <PresentationFormat>Ekran Gösterisi (4:3)</PresentationFormat>
  <Paragraphs>19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PowerPoint Sunusu</vt:lpstr>
      <vt:lpstr>PowerPoint Sunusu</vt:lpstr>
      <vt:lpstr>PowerPoint Sunusu</vt:lpstr>
      <vt:lpstr>PowerPoint Sunusu</vt:lpstr>
      <vt:lpstr>PowerPoint Sunusu</vt:lpstr>
      <vt:lpstr>PowerPoint Sunusu</vt:lpstr>
      <vt:lpstr> Etnobotanik Çalışma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2018-06-08T12:12:35Z</dcterms:created>
  <dcterms:modified xsi:type="dcterms:W3CDTF">2018-06-08T12:13:06Z</dcterms:modified>
</cp:coreProperties>
</file>