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06" r:id="rId2"/>
    <p:sldId id="310" r:id="rId3"/>
    <p:sldId id="311" r:id="rId4"/>
    <p:sldId id="355" r:id="rId5"/>
    <p:sldId id="356" r:id="rId6"/>
    <p:sldId id="320" r:id="rId7"/>
    <p:sldId id="321" r:id="rId8"/>
    <p:sldId id="323" r:id="rId9"/>
    <p:sldId id="324" r:id="rId10"/>
    <p:sldId id="326" r:id="rId11"/>
    <p:sldId id="330" r:id="rId12"/>
    <p:sldId id="328" r:id="rId13"/>
    <p:sldId id="332" r:id="rId14"/>
    <p:sldId id="333" r:id="rId15"/>
    <p:sldId id="336" r:id="rId16"/>
    <p:sldId id="337" r:id="rId17"/>
    <p:sldId id="338" r:id="rId18"/>
    <p:sldId id="340" r:id="rId19"/>
    <p:sldId id="341" r:id="rId20"/>
    <p:sldId id="343" r:id="rId21"/>
    <p:sldId id="357" r:id="rId22"/>
    <p:sldId id="346" r:id="rId23"/>
    <p:sldId id="347" r:id="rId24"/>
    <p:sldId id="348" r:id="rId25"/>
    <p:sldId id="349" r:id="rId26"/>
    <p:sldId id="350" r:id="rId27"/>
    <p:sldId id="351" r:id="rId28"/>
    <p:sldId id="352" r:id="rId29"/>
    <p:sldId id="353" r:id="rId30"/>
    <p:sldId id="35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7"/>
    <p:restoredTop sz="95588"/>
  </p:normalViewPr>
  <p:slideViewPr>
    <p:cSldViewPr snapToGrid="0" snapToObjects="1">
      <p:cViewPr varScale="1">
        <p:scale>
          <a:sx n="60" d="100"/>
          <a:sy n="60" d="100"/>
        </p:scale>
        <p:origin x="84" y="12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424C41-6062-E442-84DE-531DBBDB1BF3}" type="datetimeFigureOut">
              <a:rPr lang="en-US" smtClean="0"/>
              <a:t>10/27/2017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C9495B-F23E-F442-AC59-F84732BEA9D6}" type="slidenum">
              <a:rPr lang="en-US" smtClean="0"/>
              <a:t>‹#›</a:t>
            </a:fld>
            <a:endParaRPr lang="en-US"/>
          </a:p>
        </p:txBody>
      </p:sp>
    </p:spTree>
    <p:extLst>
      <p:ext uri="{BB962C8B-B14F-4D97-AF65-F5344CB8AC3E}">
        <p14:creationId xmlns:p14="http://schemas.microsoft.com/office/powerpoint/2010/main" val="1843993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57227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43949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99089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207748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77F9CC4-4449-1346-8037-A1AEA9EA1C32}"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373226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D77F9CC4-4449-1346-8037-A1AEA9EA1C32}"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63151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D77F9CC4-4449-1346-8037-A1AEA9EA1C32}" type="datetimeFigureOut">
              <a:rPr lang="en-US" smtClean="0"/>
              <a:t>10/27/2017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20074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D77F9CC4-4449-1346-8037-A1AEA9EA1C32}" type="datetimeFigureOut">
              <a:rPr lang="en-US" smtClean="0"/>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28970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F9CC4-4449-1346-8037-A1AEA9EA1C32}" type="datetimeFigureOut">
              <a:rPr lang="en-US" smtClean="0"/>
              <a:t>10/27/2017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117142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77F9CC4-4449-1346-8037-A1AEA9EA1C32}"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68002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77F9CC4-4449-1346-8037-A1AEA9EA1C32}"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50122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F9CC4-4449-1346-8037-A1AEA9EA1C32}" type="datetimeFigureOut">
              <a:rPr lang="en-US" smtClean="0"/>
              <a:t>10/27/2017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3ECBE-B153-CE40-9F21-07C22C0E9539}" type="slidenum">
              <a:rPr lang="en-US" smtClean="0"/>
              <a:t>‹#›</a:t>
            </a:fld>
            <a:endParaRPr lang="en-US"/>
          </a:p>
        </p:txBody>
      </p:sp>
    </p:spTree>
    <p:extLst>
      <p:ext uri="{BB962C8B-B14F-4D97-AF65-F5344CB8AC3E}">
        <p14:creationId xmlns:p14="http://schemas.microsoft.com/office/powerpoint/2010/main" val="327254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ki/N%C3%B6tron" TargetMode="External"/><Relationship Id="rId2" Type="http://schemas.openxmlformats.org/officeDocument/2006/relationships/hyperlink" Target="http://tr.wikipedia.org/wiki/James_Chadwick"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5" y="207963"/>
            <a:ext cx="10515600" cy="1325563"/>
          </a:xfrm>
        </p:spPr>
        <p:txBody>
          <a:bodyPr>
            <a:normAutofit/>
          </a:bodyPr>
          <a:lstStyle/>
          <a:p>
            <a:r>
              <a:rPr lang="tr-TR" sz="3200" b="1" dirty="0">
                <a:solidFill>
                  <a:srgbClr val="FF0000"/>
                </a:solidFill>
              </a:rPr>
              <a:t>ATOMUN KÜTLESİ</a:t>
            </a:r>
            <a:endParaRPr lang="tr-TR" sz="3200" dirty="0">
              <a:solidFill>
                <a:srgbClr val="FF0000"/>
              </a:solidFill>
            </a:endParaRPr>
          </a:p>
        </p:txBody>
      </p:sp>
      <p:sp>
        <p:nvSpPr>
          <p:cNvPr id="3" name="Content Placeholder 2"/>
          <p:cNvSpPr>
            <a:spLocks noGrp="1"/>
          </p:cNvSpPr>
          <p:nvPr>
            <p:ph idx="1"/>
          </p:nvPr>
        </p:nvSpPr>
        <p:spPr>
          <a:xfrm>
            <a:off x="314325" y="1690688"/>
            <a:ext cx="11544300" cy="4351338"/>
          </a:xfrm>
        </p:spPr>
        <p:txBody>
          <a:bodyPr/>
          <a:lstStyle/>
          <a:p>
            <a:r>
              <a:rPr lang="de-DE" i="1" dirty="0" smtClean="0"/>
              <a:t>Rutherford</a:t>
            </a:r>
            <a:r>
              <a:rPr lang="de-DE" i="1" dirty="0"/>
              <a:t>, </a:t>
            </a:r>
            <a:r>
              <a:rPr lang="de-DE" dirty="0" err="1"/>
              <a:t>çekirdekteki</a:t>
            </a:r>
            <a:r>
              <a:rPr lang="de-DE" dirty="0"/>
              <a:t> + </a:t>
            </a:r>
            <a:r>
              <a:rPr lang="de-DE" dirty="0" err="1"/>
              <a:t>yüklü</a:t>
            </a:r>
            <a:r>
              <a:rPr lang="de-DE" dirty="0"/>
              <a:t> </a:t>
            </a:r>
            <a:r>
              <a:rPr lang="de-DE" dirty="0" err="1"/>
              <a:t>parçacığı</a:t>
            </a:r>
            <a:r>
              <a:rPr lang="de-DE" dirty="0"/>
              <a:t> </a:t>
            </a:r>
            <a:r>
              <a:rPr lang="de-DE" b="1" dirty="0" err="1"/>
              <a:t>proton</a:t>
            </a:r>
            <a:r>
              <a:rPr lang="de-DE" b="1" dirty="0"/>
              <a:t> </a:t>
            </a:r>
            <a:r>
              <a:rPr lang="de-DE" dirty="0" err="1"/>
              <a:t>olarak</a:t>
            </a:r>
            <a:r>
              <a:rPr lang="de-DE" dirty="0"/>
              <a:t> </a:t>
            </a:r>
            <a:r>
              <a:rPr lang="de-DE" dirty="0" err="1"/>
              <a:t>adlandırdı</a:t>
            </a:r>
            <a:r>
              <a:rPr lang="de-DE" dirty="0"/>
              <a:t>. </a:t>
            </a:r>
            <a:r>
              <a:rPr lang="de-DE" dirty="0" err="1"/>
              <a:t>Yaptığı</a:t>
            </a:r>
            <a:r>
              <a:rPr lang="de-DE" dirty="0"/>
              <a:t> </a:t>
            </a:r>
            <a:r>
              <a:rPr lang="de-DE" dirty="0" err="1"/>
              <a:t>deneylerde</a:t>
            </a:r>
            <a:r>
              <a:rPr lang="de-DE" dirty="0"/>
              <a:t> </a:t>
            </a:r>
            <a:r>
              <a:rPr lang="de-DE" dirty="0" err="1"/>
              <a:t>protonların</a:t>
            </a:r>
            <a:r>
              <a:rPr lang="de-DE" dirty="0"/>
              <a:t>, </a:t>
            </a:r>
            <a:r>
              <a:rPr lang="de-DE" dirty="0" err="1"/>
              <a:t>atom</a:t>
            </a:r>
            <a:r>
              <a:rPr lang="de-DE" dirty="0"/>
              <a:t> </a:t>
            </a:r>
            <a:r>
              <a:rPr lang="de-DE" dirty="0" err="1"/>
              <a:t>çekirdeğinin</a:t>
            </a:r>
            <a:r>
              <a:rPr lang="de-DE" dirty="0"/>
              <a:t> </a:t>
            </a:r>
            <a:r>
              <a:rPr lang="de-DE" dirty="0" err="1"/>
              <a:t>kütlesinin</a:t>
            </a:r>
            <a:r>
              <a:rPr lang="de-DE" dirty="0"/>
              <a:t> </a:t>
            </a:r>
            <a:r>
              <a:rPr lang="de-DE" dirty="0" err="1"/>
              <a:t>yaklaşık</a:t>
            </a:r>
            <a:r>
              <a:rPr lang="de-DE" dirty="0"/>
              <a:t> </a:t>
            </a:r>
            <a:r>
              <a:rPr lang="de-DE" dirty="0" err="1"/>
              <a:t>yarısını</a:t>
            </a:r>
            <a:r>
              <a:rPr lang="de-DE" dirty="0"/>
              <a:t> </a:t>
            </a:r>
            <a:r>
              <a:rPr lang="de-DE" dirty="0" err="1"/>
              <a:t>oluşturduğunu</a:t>
            </a:r>
            <a:r>
              <a:rPr lang="de-DE" dirty="0"/>
              <a:t> </a:t>
            </a:r>
            <a:r>
              <a:rPr lang="de-DE" dirty="0" err="1" smtClean="0"/>
              <a:t>gözle</a:t>
            </a:r>
            <a:r>
              <a:rPr lang="tr-TR" dirty="0" err="1" smtClean="0"/>
              <a:t>miştir</a:t>
            </a:r>
            <a:r>
              <a:rPr lang="tr-TR" dirty="0" smtClean="0"/>
              <a:t>. </a:t>
            </a:r>
          </a:p>
          <a:p>
            <a:r>
              <a:rPr lang="tr-TR" dirty="0" smtClean="0"/>
              <a:t>20. yüzyılın başlarında kütle spektrometresi icat edildi. Hemen bütün elementler için kullanıldı. Bu teknikle ölçüm sayesinde bir elementin tüm atomlarının aynı kütleye sahip olmadıkları görülmüştür. </a:t>
            </a:r>
          </a:p>
          <a:p>
            <a:r>
              <a:rPr lang="tr-TR" dirty="0" err="1" smtClean="0"/>
              <a:t>Neon’un</a:t>
            </a:r>
            <a:r>
              <a:rPr lang="tr-TR" dirty="0" smtClean="0"/>
              <a:t> kütlesi (3,3x10</a:t>
            </a:r>
            <a:r>
              <a:rPr lang="tr-TR" baseline="30000" dirty="0" smtClean="0"/>
              <a:t>-23</a:t>
            </a:r>
            <a:r>
              <a:rPr lang="tr-TR" dirty="0" smtClean="0"/>
              <a:t> g), Hidrojenin kütlesinden (1.67x10</a:t>
            </a:r>
            <a:r>
              <a:rPr lang="tr-TR" baseline="30000" dirty="0" smtClean="0"/>
              <a:t>-24</a:t>
            </a:r>
            <a:r>
              <a:rPr lang="tr-TR" dirty="0" smtClean="0"/>
              <a:t> g) 20 kat büyüktür. Ama yapılan bu ölçümler sonucu bazılarının 21 kat bazılarının da 22 kat fazla oldukları saptanmıştır. Bu 3 tür atomunda atom numaraları aynıdır (</a:t>
            </a:r>
            <a:r>
              <a:rPr lang="tr-TR" dirty="0" err="1" smtClean="0"/>
              <a:t>Neon’dur</a:t>
            </a:r>
            <a:r>
              <a:rPr lang="tr-TR" dirty="0" smtClean="0"/>
              <a:t>.)</a:t>
            </a:r>
          </a:p>
        </p:txBody>
      </p:sp>
    </p:spTree>
    <p:extLst>
      <p:ext uri="{BB962C8B-B14F-4D97-AF65-F5344CB8AC3E}">
        <p14:creationId xmlns:p14="http://schemas.microsoft.com/office/powerpoint/2010/main" val="1455590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528637" y="1085851"/>
                <a:ext cx="11415713" cy="4514850"/>
              </a:xfrm>
            </p:spPr>
            <p:txBody>
              <a:bodyPr>
                <a:normAutofit fontScale="92500" lnSpcReduction="20000"/>
              </a:bodyPr>
              <a:lstStyle/>
              <a:p>
                <a:pPr marL="0" indent="0">
                  <a:buNone/>
                </a:pPr>
                <a:r>
                  <a:rPr lang="tr-TR" dirty="0" smtClean="0"/>
                  <a:t>Bir </a:t>
                </a:r>
                <a:r>
                  <a:rPr lang="tr-TR" dirty="0"/>
                  <a:t>atom çekirdeği proton ve nötrondan meydana gelmiştir.</a:t>
                </a:r>
              </a:p>
              <a:p>
                <a:pPr marL="0" indent="0">
                  <a:buNone/>
                </a:pPr>
                <a:r>
                  <a:rPr lang="tr-TR" dirty="0"/>
                  <a:t>Atom numarası= proton sayısı = Z</a:t>
                </a:r>
              </a:p>
              <a:p>
                <a:pPr marL="0" indent="0">
                  <a:buNone/>
                </a:pPr>
                <a:r>
                  <a:rPr lang="tr-TR" dirty="0"/>
                  <a:t>Nötron sayısı = n </a:t>
                </a:r>
                <a:r>
                  <a:rPr lang="tr-TR" dirty="0" err="1"/>
                  <a:t>dir</a:t>
                </a:r>
                <a:endParaRPr lang="tr-TR" dirty="0"/>
              </a:p>
              <a:p>
                <a:pPr marL="0" indent="0">
                  <a:buNone/>
                </a:pPr>
                <a:r>
                  <a:rPr lang="tr-TR" dirty="0"/>
                  <a:t>Atom kütlesi = </a:t>
                </a:r>
                <a:r>
                  <a:rPr lang="tr-TR" dirty="0" err="1"/>
                  <a:t>Z+n</a:t>
                </a:r>
                <a:r>
                  <a:rPr lang="tr-TR" dirty="0"/>
                  <a:t> </a:t>
                </a:r>
                <a:r>
                  <a:rPr lang="tr-TR" dirty="0" err="1"/>
                  <a:t>dir</a:t>
                </a:r>
                <a:endParaRPr lang="tr-TR" dirty="0"/>
              </a:p>
              <a:p>
                <a:pPr marL="0" indent="0">
                  <a:buNone/>
                </a:pPr>
                <a:r>
                  <a:rPr lang="tr-TR" dirty="0" smtClean="0"/>
                  <a:t>Bir </a:t>
                </a:r>
                <a:r>
                  <a:rPr lang="tr-TR" dirty="0"/>
                  <a:t>atom  </a:t>
                </a:r>
                <a:r>
                  <a:rPr lang="tr-TR" i="1" dirty="0"/>
                  <a:t>örneğin </a:t>
                </a:r>
                <a:r>
                  <a:rPr lang="tr-TR" dirty="0"/>
                  <a:t> </a:t>
                </a:r>
                <a14:m>
                  <m:oMath xmlns:m="http://schemas.openxmlformats.org/officeDocument/2006/math">
                    <m:sPre>
                      <m:sPrePr>
                        <m:ctrlPr>
                          <a:rPr lang="tr-TR" b="1" i="1">
                            <a:latin typeface="Cambria Math" panose="02040503050406030204" pitchFamily="18" charset="0"/>
                          </a:rPr>
                        </m:ctrlPr>
                      </m:sPrePr>
                      <m:sub>
                        <m:r>
                          <a:rPr lang="tr-TR" b="1" i="1">
                            <a:latin typeface="Cambria Math" panose="02040503050406030204" pitchFamily="18" charset="0"/>
                          </a:rPr>
                          <m:t>𝟖</m:t>
                        </m:r>
                      </m:sub>
                      <m:sup>
                        <m:r>
                          <a:rPr lang="tr-TR" b="1" i="1">
                            <a:latin typeface="Cambria Math" panose="02040503050406030204" pitchFamily="18" charset="0"/>
                          </a:rPr>
                          <m:t>𝟏𝟖</m:t>
                        </m:r>
                      </m:sup>
                      <m:e>
                        <m:r>
                          <a:rPr lang="tr-TR" b="1" i="1">
                            <a:latin typeface="Cambria Math" panose="02040503050406030204" pitchFamily="18" charset="0"/>
                          </a:rPr>
                          <m:t>𝐎</m:t>
                        </m:r>
                      </m:e>
                    </m:sPre>
                  </m:oMath>
                </a14:m>
                <a:r>
                  <a:rPr lang="tr-TR" dirty="0"/>
                  <a:t>  şeklinde gösterilir. Burada 8, oksijen elementinin </a:t>
                </a:r>
                <a:r>
                  <a:rPr lang="tr-TR" i="1" dirty="0"/>
                  <a:t>atom numarasını</a:t>
                </a:r>
                <a:r>
                  <a:rPr lang="tr-TR" dirty="0"/>
                  <a:t>, 18 ise </a:t>
                </a:r>
                <a:r>
                  <a:rPr lang="tr-TR" i="1" dirty="0"/>
                  <a:t>atomik kütlesini</a:t>
                </a:r>
                <a:r>
                  <a:rPr lang="tr-TR" dirty="0"/>
                  <a:t> göstermektedir. Böyle bir çekirdekteki nötron sayısı 18 – 8 = 10  dur. </a:t>
                </a:r>
                <a:endParaRPr lang="tr-TR" dirty="0" smtClean="0"/>
              </a:p>
              <a:p>
                <a:pPr marL="0" indent="0">
                  <a:buNone/>
                </a:pPr>
                <a:r>
                  <a:rPr lang="tr-TR" b="1" dirty="0"/>
                  <a:t>İzotoplarda değişen nötron sayısıdır</a:t>
                </a:r>
                <a:r>
                  <a:rPr lang="tr-TR" dirty="0"/>
                  <a:t>. </a:t>
                </a:r>
                <a:r>
                  <a:rPr lang="tr-TR" i="1" dirty="0"/>
                  <a:t>Örneğin </a:t>
                </a:r>
                <a:r>
                  <a:rPr lang="tr-TR" dirty="0"/>
                  <a:t>atom numarası 6 olan </a:t>
                </a:r>
                <a:r>
                  <a:rPr lang="tr-TR" dirty="0" err="1"/>
                  <a:t>karbon’un</a:t>
                </a:r>
                <a:r>
                  <a:rPr lang="tr-TR" dirty="0"/>
                  <a:t> izotoplarında:</a:t>
                </a:r>
              </a:p>
              <a:p>
                <a:pPr marL="0" indent="0">
                  <a:buNone/>
                </a:pPr>
                <a:r>
                  <a:rPr lang="tr-TR" baseline="30000" dirty="0"/>
                  <a:t>     </a:t>
                </a:r>
                <a14:m>
                  <m:oMath xmlns:m="http://schemas.openxmlformats.org/officeDocument/2006/math">
                    <m:sPre>
                      <m:sPrePr>
                        <m:ctrlPr>
                          <a:rPr lang="tr-TR" b="1" i="1">
                            <a:latin typeface="Cambria Math" panose="02040503050406030204" pitchFamily="18" charset="0"/>
                          </a:rPr>
                        </m:ctrlPr>
                      </m:sPrePr>
                      <m:sub>
                        <m:r>
                          <a:rPr lang="tr-TR" b="1" i="1">
                            <a:latin typeface="Cambria Math" panose="02040503050406030204" pitchFamily="18" charset="0"/>
                          </a:rPr>
                          <m:t>𝟔</m:t>
                        </m:r>
                      </m:sub>
                      <m:sup>
                        <m:r>
                          <a:rPr lang="tr-TR" b="1" i="1">
                            <a:latin typeface="Cambria Math" panose="02040503050406030204" pitchFamily="18" charset="0"/>
                          </a:rPr>
                          <m:t>𝟏𝟐</m:t>
                        </m:r>
                      </m:sup>
                      <m:e>
                        <m:r>
                          <a:rPr lang="tr-TR" b="1" i="1">
                            <a:latin typeface="Cambria Math" panose="02040503050406030204" pitchFamily="18" charset="0"/>
                          </a:rPr>
                          <m:t>𝐂</m:t>
                        </m:r>
                      </m:e>
                    </m:sPre>
                  </m:oMath>
                </a14:m>
                <a:r>
                  <a:rPr lang="tr-TR" dirty="0"/>
                  <a:t>      de  6 proton  +  6 nötron,</a:t>
                </a:r>
              </a:p>
              <a:p>
                <a:pPr marL="0" indent="0">
                  <a:buNone/>
                </a:pPr>
                <a:r>
                  <a:rPr lang="tr-TR" baseline="30000" dirty="0"/>
                  <a:t>      </a:t>
                </a:r>
                <a14:m>
                  <m:oMath xmlns:m="http://schemas.openxmlformats.org/officeDocument/2006/math">
                    <m:sPre>
                      <m:sPrePr>
                        <m:ctrlPr>
                          <a:rPr lang="tr-TR" b="1" i="1">
                            <a:latin typeface="Cambria Math" panose="02040503050406030204" pitchFamily="18" charset="0"/>
                          </a:rPr>
                        </m:ctrlPr>
                      </m:sPrePr>
                      <m:sub>
                        <m:r>
                          <a:rPr lang="tr-TR" b="1" i="1">
                            <a:latin typeface="Cambria Math" panose="02040503050406030204" pitchFamily="18" charset="0"/>
                          </a:rPr>
                          <m:t>𝟔</m:t>
                        </m:r>
                      </m:sub>
                      <m:sup>
                        <m:r>
                          <a:rPr lang="tr-TR" b="1" i="1">
                            <a:latin typeface="Cambria Math" panose="02040503050406030204" pitchFamily="18" charset="0"/>
                          </a:rPr>
                          <m:t>𝟏𝟑</m:t>
                        </m:r>
                      </m:sup>
                      <m:e>
                        <m:r>
                          <a:rPr lang="tr-TR" b="1" i="1">
                            <a:latin typeface="Cambria Math" panose="02040503050406030204" pitchFamily="18" charset="0"/>
                          </a:rPr>
                          <m:t>𝐂</m:t>
                        </m:r>
                      </m:e>
                    </m:sPre>
                  </m:oMath>
                </a14:m>
                <a:r>
                  <a:rPr lang="tr-TR" dirty="0"/>
                  <a:t>      de  6 proton  +  7 nötron    vardır.</a:t>
                </a:r>
              </a:p>
              <a:p>
                <a:pPr marL="0" indent="0">
                  <a:buNone/>
                </a:pPr>
                <a:endParaRPr lang="tr-TR" dirty="0"/>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528637" y="1085851"/>
                <a:ext cx="11415713" cy="4514850"/>
              </a:xfrm>
              <a:blipFill rotWithShape="0">
                <a:blip r:embed="rId2"/>
                <a:stretch>
                  <a:fillRect l="-962" t="-3374"/>
                </a:stretch>
              </a:blipFill>
            </p:spPr>
            <p:txBody>
              <a:bodyPr/>
              <a:lstStyle/>
              <a:p>
                <a:r>
                  <a:rPr lang="tr-TR">
                    <a:noFill/>
                  </a:rPr>
                  <a:t> </a:t>
                </a:r>
              </a:p>
            </p:txBody>
          </p:sp>
        </mc:Fallback>
      </mc:AlternateContent>
    </p:spTree>
    <p:extLst>
      <p:ext uri="{BB962C8B-B14F-4D97-AF65-F5344CB8AC3E}">
        <p14:creationId xmlns:p14="http://schemas.microsoft.com/office/powerpoint/2010/main" val="811031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0305" y="1474589"/>
            <a:ext cx="11551023" cy="4442118"/>
          </a:xfrm>
        </p:spPr>
        <p:txBody>
          <a:bodyPr>
            <a:normAutofit/>
          </a:bodyPr>
          <a:lstStyle/>
          <a:p>
            <a:pPr marL="0" indent="0">
              <a:buNone/>
            </a:pPr>
            <a:r>
              <a:rPr lang="tr-TR" dirty="0"/>
              <a:t>Kimyasal reaksiyonlarda </a:t>
            </a:r>
            <a:r>
              <a:rPr lang="tr-TR" dirty="0" smtClean="0"/>
              <a:t>çekirdeğin etrafında </a:t>
            </a:r>
            <a:r>
              <a:rPr lang="tr-TR" dirty="0"/>
              <a:t>yer alan elektronlar etkileşir. E</a:t>
            </a:r>
            <a:r>
              <a:rPr lang="tr-TR" dirty="0" smtClean="0"/>
              <a:t>lementlerin </a:t>
            </a:r>
            <a:r>
              <a:rPr lang="tr-TR" dirty="0"/>
              <a:t>kimyasal özellikleri </a:t>
            </a:r>
            <a:r>
              <a:rPr lang="tr-TR" dirty="0" smtClean="0"/>
              <a:t>elektronlarının </a:t>
            </a:r>
            <a:r>
              <a:rPr lang="tr-TR" dirty="0"/>
              <a:t>düzenine bağlıdır. </a:t>
            </a:r>
            <a:endParaRPr lang="tr-TR" dirty="0" smtClean="0"/>
          </a:p>
          <a:p>
            <a:pPr marL="0" indent="0">
              <a:buNone/>
            </a:pPr>
            <a:r>
              <a:rPr lang="tr-TR" dirty="0" smtClean="0"/>
              <a:t>Elektronların </a:t>
            </a:r>
            <a:r>
              <a:rPr lang="tr-TR" dirty="0"/>
              <a:t>düzenini bulmak için atomik spektroskopiden yararlanılır. </a:t>
            </a:r>
            <a:r>
              <a:rPr lang="tr-TR" dirty="0" smtClean="0"/>
              <a:t>Elektronlar </a:t>
            </a:r>
            <a:r>
              <a:rPr lang="tr-TR" dirty="0"/>
              <a:t>atom içerisinde belli enerji seviyelerinde bulunurlar ve yeterli enerjiyi aldıklarında daha yüksek enerjili üst enerji seviyelerine </a:t>
            </a:r>
            <a:r>
              <a:rPr lang="tr-TR" dirty="0" smtClean="0"/>
              <a:t>çıkarlar ve </a:t>
            </a:r>
            <a:r>
              <a:rPr lang="tr-TR" dirty="0"/>
              <a:t>sonra önceki enerji seviyelerine dönerler. </a:t>
            </a:r>
            <a:r>
              <a:rPr lang="tr-TR" dirty="0" smtClean="0"/>
              <a:t>Dönerken de </a:t>
            </a:r>
            <a:r>
              <a:rPr lang="tr-TR" dirty="0"/>
              <a:t>aldıkları enerjiyi geri verirler </a:t>
            </a:r>
            <a:r>
              <a:rPr lang="tr-TR" dirty="0" smtClean="0"/>
              <a:t>ve </a:t>
            </a:r>
            <a:r>
              <a:rPr lang="tr-TR" dirty="0"/>
              <a:t>bu enerji ölçülebilir. </a:t>
            </a:r>
            <a:endParaRPr lang="tr-TR" dirty="0" smtClean="0"/>
          </a:p>
          <a:p>
            <a:pPr marL="0" indent="0">
              <a:buNone/>
            </a:pPr>
            <a:r>
              <a:rPr lang="tr-TR" dirty="0" smtClean="0"/>
              <a:t>Ölçülen </a:t>
            </a:r>
            <a:r>
              <a:rPr lang="tr-TR" dirty="0"/>
              <a:t>değerlerden </a:t>
            </a:r>
            <a:r>
              <a:rPr lang="tr-TR" dirty="0" smtClean="0"/>
              <a:t>faydalanılarak elektronların </a:t>
            </a:r>
            <a:r>
              <a:rPr lang="tr-TR" dirty="0"/>
              <a:t>enerji seviyelerindeki yerleşimleri hakkında bilgi edinilir. </a:t>
            </a:r>
          </a:p>
        </p:txBody>
      </p:sp>
      <p:sp>
        <p:nvSpPr>
          <p:cNvPr id="4" name="Unvan 1"/>
          <p:cNvSpPr>
            <a:spLocks noGrp="1"/>
          </p:cNvSpPr>
          <p:nvPr>
            <p:ph type="title"/>
          </p:nvPr>
        </p:nvSpPr>
        <p:spPr>
          <a:xfrm>
            <a:off x="3223260" y="384810"/>
            <a:ext cx="5745480" cy="711835"/>
          </a:xfrm>
        </p:spPr>
        <p:txBody>
          <a:bodyPr>
            <a:normAutofit/>
          </a:bodyPr>
          <a:lstStyle/>
          <a:p>
            <a:r>
              <a:rPr lang="tr-TR" b="1" dirty="0">
                <a:solidFill>
                  <a:srgbClr val="FF0000"/>
                </a:solidFill>
              </a:rPr>
              <a:t>ATOMİK </a:t>
            </a:r>
            <a:r>
              <a:rPr lang="tr-TR" b="1" dirty="0" smtClean="0">
                <a:solidFill>
                  <a:srgbClr val="FF0000"/>
                </a:solidFill>
              </a:rPr>
              <a:t>SPEKTROSKOPİ</a:t>
            </a:r>
            <a:endParaRPr lang="tr-TR" dirty="0">
              <a:solidFill>
                <a:srgbClr val="FF0000"/>
              </a:solidFill>
            </a:endParaRPr>
          </a:p>
        </p:txBody>
      </p:sp>
    </p:spTree>
    <p:extLst>
      <p:ext uri="{BB962C8B-B14F-4D97-AF65-F5344CB8AC3E}">
        <p14:creationId xmlns:p14="http://schemas.microsoft.com/office/powerpoint/2010/main" val="2545174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3412" y="870585"/>
            <a:ext cx="11093823" cy="5733415"/>
          </a:xfrm>
        </p:spPr>
        <p:txBody>
          <a:bodyPr>
            <a:normAutofit/>
          </a:bodyPr>
          <a:lstStyle/>
          <a:p>
            <a:pPr marL="0" indent="0">
              <a:buNone/>
            </a:pPr>
            <a:r>
              <a:rPr lang="tr-TR" dirty="0"/>
              <a:t>B</a:t>
            </a:r>
            <a:r>
              <a:rPr lang="tr-TR" dirty="0" smtClean="0"/>
              <a:t>eyaz ışık bir prizmadan geçirilirse, şiddetleri yavaş yavaş değişen çeşitli renklerden meydana gelen devamlı bir spektrum elde edilir</a:t>
            </a:r>
            <a:r>
              <a:rPr lang="tr-TR" dirty="0"/>
              <a:t>. Bu ışınların tümü dalga boylarına göre sıralandığında elektromanyetik spektrum ortaya çıkar. </a:t>
            </a:r>
          </a:p>
          <a:p>
            <a:pPr marL="0" indent="0">
              <a:buNone/>
            </a:pPr>
            <a:r>
              <a:rPr lang="tr-TR" dirty="0"/>
              <a:t>Elektromanyetik spektrumda dalga boyları aralıkları belli adlarla anılır. Çünkü bu aralıklardaki ışınlar atom veya moleküllerde bazı değişimlere neden olurlar. </a:t>
            </a:r>
            <a:endParaRPr lang="tr-TR" dirty="0" smtClean="0"/>
          </a:p>
          <a:p>
            <a:pPr marL="0" indent="0">
              <a:buNone/>
            </a:pPr>
            <a:r>
              <a:rPr lang="tr-TR" dirty="0" smtClean="0"/>
              <a:t>Spektrumun kırmızı tarafı küçük enerjiye, küçük frekansa ve uzun dalga boyuna, mavi tarafı ise büyük enerjiye, büyük frekans ve kısa dalga boyuna karşılık gelir. Gözle görülen ışığın enerjisi bu iki enerjinin arasında düşer.</a:t>
            </a:r>
          </a:p>
          <a:p>
            <a:pPr marL="0" indent="0">
              <a:buNone/>
            </a:pPr>
            <a:r>
              <a:rPr lang="tr-TR" dirty="0" smtClean="0"/>
              <a:t>Yüksek enerjili olan UV ışınları mor ötesi, düşük enerjili olan IR ışınları kızıl ötesi bölgede yer alırlar.</a:t>
            </a:r>
            <a:endParaRPr lang="tr-TR" dirty="0"/>
          </a:p>
          <a:p>
            <a:pPr marL="0" indent="0">
              <a:buNone/>
            </a:pPr>
            <a:endParaRPr lang="tr-TR" dirty="0"/>
          </a:p>
        </p:txBody>
      </p:sp>
    </p:spTree>
    <p:extLst>
      <p:ext uri="{BB962C8B-B14F-4D97-AF65-F5344CB8AC3E}">
        <p14:creationId xmlns:p14="http://schemas.microsoft.com/office/powerpoint/2010/main" val="2826336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0520" y="525144"/>
            <a:ext cx="11475720" cy="5570855"/>
          </a:xfrm>
        </p:spPr>
        <p:txBody>
          <a:bodyPr>
            <a:normAutofit/>
          </a:bodyPr>
          <a:lstStyle/>
          <a:p>
            <a:pPr marL="0" indent="0">
              <a:buNone/>
            </a:pPr>
            <a:r>
              <a:rPr lang="tr-TR" dirty="0" smtClean="0"/>
              <a:t>Ancak beyaz ışık yerine herhangi bir elementin çok yüksek sıcaklığa kadar ısıtılmış gaz hali kullanılırsa, spektrum bu kez kesikli olarak meydana gelir. Kesikli spektrumlar elementten elemente değişirler ve eldeki elementlerin enerji seviyelerini karakterize ederler. </a:t>
            </a:r>
          </a:p>
          <a:p>
            <a:pPr marL="0" indent="0">
              <a:buNone/>
            </a:pPr>
            <a:r>
              <a:rPr lang="tr-TR" dirty="0" smtClean="0"/>
              <a:t>Bir element ısıtıldığı zaman atomları farklı enerjili seviyelere çıkar ve belirli bir frekansta ışık yayarak tekrar düşük enerjili hallerine dönerler. Bu frekanslar atomdaki çeşitli enerji seviyelerinin varlığını açıklar.</a:t>
            </a:r>
            <a:endParaRPr lang="tr-TR" dirty="0"/>
          </a:p>
          <a:p>
            <a:pPr marL="0" indent="0">
              <a:buNone/>
            </a:pPr>
            <a:r>
              <a:rPr lang="tr-TR" dirty="0" smtClean="0"/>
              <a:t>Yalnızca </a:t>
            </a:r>
            <a:r>
              <a:rPr lang="tr-TR" dirty="0"/>
              <a:t>bir elektron </a:t>
            </a:r>
            <a:r>
              <a:rPr lang="tr-TR" dirty="0" smtClean="0"/>
              <a:t>bulunan Hidrojen atomunu üzerinde ilk çalışmalar yapılmıştır. </a:t>
            </a:r>
          </a:p>
        </p:txBody>
      </p:sp>
    </p:spTree>
    <p:extLst>
      <p:ext uri="{BB962C8B-B14F-4D97-AF65-F5344CB8AC3E}">
        <p14:creationId xmlns:p14="http://schemas.microsoft.com/office/powerpoint/2010/main" val="449684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5600" y="667385"/>
            <a:ext cx="11531600" cy="4260215"/>
          </a:xfrm>
        </p:spPr>
        <p:txBody>
          <a:bodyPr>
            <a:normAutofit/>
          </a:bodyPr>
          <a:lstStyle/>
          <a:p>
            <a:pPr marL="0" indent="0">
              <a:buNone/>
            </a:pPr>
            <a:r>
              <a:rPr lang="tr-TR" dirty="0"/>
              <a:t>Hidrojen, alev ile uyarılmış ve sonra salınan enerjiler bir prizmadan geçirilerek bir fotoğraf filmi üzerine düşürülmüştür. </a:t>
            </a:r>
            <a:endParaRPr lang="tr-TR" dirty="0" smtClean="0"/>
          </a:p>
          <a:p>
            <a:pPr marL="0" indent="0">
              <a:buNone/>
            </a:pPr>
            <a:r>
              <a:rPr lang="tr-TR" dirty="0" smtClean="0"/>
              <a:t>Bunun </a:t>
            </a:r>
            <a:r>
              <a:rPr lang="tr-TR" dirty="0"/>
              <a:t>sonucunda fotoğraf filmi üzerinde inceli-kalınlı ve ayrık-bitişik çok sayıda çizginin meydana geldiği gözlenmiştir. </a:t>
            </a:r>
            <a:endParaRPr lang="tr-TR" dirty="0" smtClean="0"/>
          </a:p>
          <a:p>
            <a:pPr marL="0" indent="0">
              <a:buNone/>
            </a:pPr>
            <a:r>
              <a:rPr lang="tr-TR" dirty="0" smtClean="0"/>
              <a:t>Elde </a:t>
            </a:r>
            <a:r>
              <a:rPr lang="tr-TR" dirty="0"/>
              <a:t>edilen çizgi dizisine </a:t>
            </a:r>
            <a:r>
              <a:rPr lang="tr-TR" i="1" dirty="0"/>
              <a:t>çizgi spektrumu</a:t>
            </a:r>
            <a:r>
              <a:rPr lang="tr-TR" dirty="0"/>
              <a:t> adı </a:t>
            </a:r>
            <a:r>
              <a:rPr lang="tr-TR" dirty="0" smtClean="0"/>
              <a:t>verilmiştir. </a:t>
            </a:r>
            <a:endParaRPr lang="tr-TR" dirty="0"/>
          </a:p>
        </p:txBody>
      </p:sp>
    </p:spTree>
    <p:extLst>
      <p:ext uri="{BB962C8B-B14F-4D97-AF65-F5344CB8AC3E}">
        <p14:creationId xmlns:p14="http://schemas.microsoft.com/office/powerpoint/2010/main" val="3015149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9880" y="586105"/>
            <a:ext cx="11333480" cy="4351338"/>
          </a:xfrm>
        </p:spPr>
        <p:txBody>
          <a:bodyPr/>
          <a:lstStyle/>
          <a:p>
            <a:pPr marL="0" indent="0">
              <a:buNone/>
            </a:pPr>
            <a:r>
              <a:rPr lang="tr-TR" i="1" dirty="0" err="1"/>
              <a:t>Balmer</a:t>
            </a:r>
            <a:r>
              <a:rPr lang="tr-TR" i="1" dirty="0" smtClean="0"/>
              <a:t>,</a:t>
            </a:r>
            <a:r>
              <a:rPr lang="tr-TR" dirty="0" smtClean="0"/>
              <a:t> </a:t>
            </a:r>
            <a:r>
              <a:rPr lang="tr-TR" dirty="0"/>
              <a:t>hidrojenin spektrumunda görünür bölgedeki çizgiler arasındaki aralıkların büyük dalga boylarından küçük dalga boylarına doğru gidildiğinde  düzenli olarak küçüldüğünü gözlemiş  ve bunun dalga boyunun fonksiyonu olduğunu söylemiştir. </a:t>
            </a:r>
            <a:endParaRPr lang="tr-TR" dirty="0" smtClean="0"/>
          </a:p>
          <a:p>
            <a:pPr marL="0" indent="0">
              <a:buNone/>
            </a:pPr>
            <a:endParaRPr lang="tr-TR" dirty="0"/>
          </a:p>
          <a:p>
            <a:pPr marL="0" indent="0">
              <a:buNone/>
            </a:pPr>
            <a:r>
              <a:rPr lang="tr-TR" i="1" dirty="0" err="1"/>
              <a:t>Rydberg</a:t>
            </a:r>
            <a:r>
              <a:rPr lang="tr-TR" dirty="0"/>
              <a:t>, bu düzenliliğin </a:t>
            </a:r>
            <a:r>
              <a:rPr lang="tr-TR" dirty="0" err="1"/>
              <a:t>dalgaboyu</a:t>
            </a:r>
            <a:r>
              <a:rPr lang="tr-TR" dirty="0"/>
              <a:t> değil dalga sayısının (1/ λ) fonksiyonu olduğunu göstermiş ve </a:t>
            </a:r>
            <a:r>
              <a:rPr lang="tr-TR" b="1" dirty="0" err="1"/>
              <a:t>Rydberg</a:t>
            </a:r>
            <a:r>
              <a:rPr lang="tr-TR" b="1" dirty="0"/>
              <a:t> sabiti</a:t>
            </a:r>
            <a:r>
              <a:rPr lang="tr-TR" dirty="0"/>
              <a:t> (R=</a:t>
            </a:r>
            <a:r>
              <a:rPr lang="tr-TR" b="1" dirty="0"/>
              <a:t>10973731.568 m</a:t>
            </a:r>
            <a:r>
              <a:rPr lang="tr-TR" baseline="30000" dirty="0"/>
              <a:t>–1</a:t>
            </a:r>
            <a:r>
              <a:rPr lang="tr-TR" dirty="0"/>
              <a:t>) ile bir bağlantı kurmuştur: </a:t>
            </a:r>
          </a:p>
          <a:p>
            <a:pPr marL="0" indent="0">
              <a:buNone/>
            </a:pPr>
            <a:endParaRPr lang="tr-TR" dirty="0"/>
          </a:p>
        </p:txBody>
      </p:sp>
      <mc:AlternateContent xmlns:mc="http://schemas.openxmlformats.org/markup-compatibility/2006" xmlns:a14="http://schemas.microsoft.com/office/drawing/2010/main">
        <mc:Choice Requires="a14">
          <p:sp>
            <p:nvSpPr>
              <p:cNvPr id="4" name="Dikdörtgen 3"/>
              <p:cNvSpPr/>
              <p:nvPr/>
            </p:nvSpPr>
            <p:spPr>
              <a:xfrm>
                <a:off x="1788275" y="4084320"/>
                <a:ext cx="6400685" cy="67935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tr-TR">
                          <a:latin typeface="Cambria Math" panose="02040503050406030204" pitchFamily="18" charset="0"/>
                        </a:rPr>
                        <m:t> </m:t>
                      </m:r>
                      <m:f>
                        <m:fPr>
                          <m:ctrlPr>
                            <a:rPr lang="tr-TR" i="1">
                              <a:latin typeface="Cambria Math" panose="02040503050406030204" pitchFamily="18" charset="0"/>
                            </a:rPr>
                          </m:ctrlPr>
                        </m:fPr>
                        <m:num>
                          <m:r>
                            <a:rPr lang="tr-TR" i="0">
                              <a:latin typeface="Cambria Math" panose="02040503050406030204" pitchFamily="18" charset="0"/>
                            </a:rPr>
                            <m:t> 1</m:t>
                          </m:r>
                        </m:num>
                        <m:den>
                          <m:r>
                            <m:rPr>
                              <m:sty m:val="p"/>
                            </m:rPr>
                            <a:rPr lang="tr-TR" i="0">
                              <a:latin typeface="Cambria Math" panose="02040503050406030204" pitchFamily="18" charset="0"/>
                            </a:rPr>
                            <m:t>λ</m:t>
                          </m:r>
                        </m:den>
                      </m:f>
                      <m:r>
                        <a:rPr lang="tr-TR" i="0">
                          <a:latin typeface="Cambria Math" panose="02040503050406030204" pitchFamily="18" charset="0"/>
                        </a:rPr>
                        <m:t> = </m:t>
                      </m:r>
                      <m:f>
                        <m:fPr>
                          <m:ctrlPr>
                            <a:rPr lang="tr-TR" i="1">
                              <a:latin typeface="Cambria Math" panose="02040503050406030204" pitchFamily="18" charset="0"/>
                            </a:rPr>
                          </m:ctrlPr>
                        </m:fPr>
                        <m:num>
                          <m:r>
                            <m:rPr>
                              <m:sty m:val="p"/>
                            </m:rPr>
                            <a:rPr lang="tr-TR" i="0">
                              <a:latin typeface="Cambria Math" panose="02040503050406030204" pitchFamily="18" charset="0"/>
                            </a:rPr>
                            <m:t>R</m:t>
                          </m:r>
                        </m:num>
                        <m:den>
                          <m:sSup>
                            <m:sSupPr>
                              <m:ctrlPr>
                                <a:rPr lang="tr-TR" i="1">
                                  <a:latin typeface="Cambria Math" panose="02040503050406030204" pitchFamily="18" charset="0"/>
                                </a:rPr>
                              </m:ctrlPr>
                            </m:sSupPr>
                            <m:e>
                              <m:r>
                                <a:rPr lang="tr-TR" i="0">
                                  <a:latin typeface="Cambria Math" panose="02040503050406030204" pitchFamily="18" charset="0"/>
                                </a:rPr>
                                <m:t>2</m:t>
                              </m:r>
                            </m:e>
                            <m:sup>
                              <m:r>
                                <a:rPr lang="tr-TR" i="0">
                                  <a:latin typeface="Cambria Math" panose="02040503050406030204" pitchFamily="18" charset="0"/>
                                </a:rPr>
                                <m:t>2</m:t>
                              </m:r>
                            </m:sup>
                          </m:sSup>
                        </m:den>
                      </m:f>
                      <m:r>
                        <a:rPr lang="tr-TR" i="0">
                          <a:latin typeface="Cambria Math" panose="02040503050406030204" pitchFamily="18" charset="0"/>
                        </a:rPr>
                        <m:t>  –  </m:t>
                      </m:r>
                      <m:f>
                        <m:fPr>
                          <m:ctrlPr>
                            <a:rPr lang="tr-TR" i="1">
                              <a:latin typeface="Cambria Math" panose="02040503050406030204" pitchFamily="18" charset="0"/>
                            </a:rPr>
                          </m:ctrlPr>
                        </m:fPr>
                        <m:num>
                          <m:r>
                            <m:rPr>
                              <m:sty m:val="p"/>
                            </m:rPr>
                            <a:rPr lang="tr-TR" i="0">
                              <a:latin typeface="Cambria Math" panose="02040503050406030204" pitchFamily="18" charset="0"/>
                            </a:rPr>
                            <m:t>R</m:t>
                          </m:r>
                        </m:num>
                        <m:den>
                          <m:sSubSup>
                            <m:sSubSupPr>
                              <m:ctrlPr>
                                <a:rPr lang="tr-TR" i="1">
                                  <a:latin typeface="Cambria Math" panose="02040503050406030204" pitchFamily="18" charset="0"/>
                                </a:rPr>
                              </m:ctrlPr>
                            </m:sSubSupPr>
                            <m:e>
                              <m:r>
                                <m:rPr>
                                  <m:sty m:val="p"/>
                                </m:rPr>
                                <a:rPr lang="tr-TR" i="0">
                                  <a:latin typeface="Cambria Math" panose="02040503050406030204" pitchFamily="18" charset="0"/>
                                </a:rPr>
                                <m:t>n</m:t>
                              </m:r>
                            </m:e>
                            <m:sub>
                              <m:r>
                                <a:rPr lang="tr-TR" i="0">
                                  <a:latin typeface="Cambria Math" panose="02040503050406030204" pitchFamily="18" charset="0"/>
                                </a:rPr>
                                <m:t>2</m:t>
                              </m:r>
                            </m:sub>
                            <m:sup>
                              <m:r>
                                <a:rPr lang="tr-TR" i="0">
                                  <a:latin typeface="Cambria Math" panose="02040503050406030204" pitchFamily="18" charset="0"/>
                                </a:rPr>
                                <m:t>2</m:t>
                              </m:r>
                            </m:sup>
                          </m:sSubSup>
                        </m:den>
                      </m:f>
                      <m:r>
                        <a:rPr lang="tr-TR" i="0">
                          <a:latin typeface="Cambria Math" panose="02040503050406030204" pitchFamily="18" charset="0"/>
                        </a:rPr>
                        <m:t>     </m:t>
                      </m:r>
                      <m:sSub>
                        <m:sSubPr>
                          <m:ctrlPr>
                            <a:rPr lang="tr-TR" i="1">
                              <a:latin typeface="Cambria Math" panose="02040503050406030204" pitchFamily="18" charset="0"/>
                            </a:rPr>
                          </m:ctrlPr>
                        </m:sSubPr>
                        <m:e>
                          <m:r>
                            <a:rPr lang="tr-TR" i="0">
                              <a:latin typeface="Cambria Math" panose="02040503050406030204" pitchFamily="18" charset="0"/>
                            </a:rPr>
                            <m:t>                                 </m:t>
                          </m:r>
                          <m:r>
                            <m:rPr>
                              <m:sty m:val="p"/>
                            </m:rPr>
                            <a:rPr lang="tr-TR" i="0">
                              <a:latin typeface="Cambria Math" panose="02040503050406030204" pitchFamily="18" charset="0"/>
                            </a:rPr>
                            <m:t>n</m:t>
                          </m:r>
                        </m:e>
                        <m:sub>
                          <m:r>
                            <a:rPr lang="tr-TR" i="0">
                              <a:latin typeface="Cambria Math" panose="02040503050406030204" pitchFamily="18" charset="0"/>
                            </a:rPr>
                            <m:t>2</m:t>
                          </m:r>
                        </m:sub>
                      </m:sSub>
                      <m:r>
                        <a:rPr lang="tr-TR" i="0">
                          <a:latin typeface="Cambria Math" panose="02040503050406030204" pitchFamily="18" charset="0"/>
                        </a:rPr>
                        <m:t>= 3, 4, 5, ……. </m:t>
                      </m:r>
                    </m:oMath>
                  </m:oMathPara>
                </a14:m>
                <a:endParaRPr lang="tr-TR" dirty="0"/>
              </a:p>
            </p:txBody>
          </p:sp>
        </mc:Choice>
        <mc:Fallback xmlns="">
          <p:sp>
            <p:nvSpPr>
              <p:cNvPr id="4" name="Dikdörtgen 3"/>
              <p:cNvSpPr>
                <a:spLocks noRot="1" noChangeAspect="1" noMove="1" noResize="1" noEditPoints="1" noAdjustHandles="1" noChangeArrowheads="1" noChangeShapeType="1" noTextEdit="1"/>
              </p:cNvSpPr>
              <p:nvPr/>
            </p:nvSpPr>
            <p:spPr>
              <a:xfrm>
                <a:off x="1788275" y="4084320"/>
                <a:ext cx="6400685" cy="679353"/>
              </a:xfrm>
              <a:prstGeom prst="rect">
                <a:avLst/>
              </a:prstGeom>
              <a:blipFill rotWithShape="0">
                <a:blip r:embed="rId2"/>
                <a:stretch>
                  <a:fillRect/>
                </a:stretch>
              </a:blipFill>
            </p:spPr>
            <p:txBody>
              <a:bodyPr/>
              <a:lstStyle/>
              <a:p>
                <a:r>
                  <a:rPr lang="tr-TR">
                    <a:noFill/>
                  </a:rPr>
                  <a:t> </a:t>
                </a:r>
              </a:p>
            </p:txBody>
          </p:sp>
        </mc:Fallback>
      </mc:AlternateContent>
      <p:sp>
        <p:nvSpPr>
          <p:cNvPr id="5" name="Dikdörtgen 4"/>
          <p:cNvSpPr/>
          <p:nvPr/>
        </p:nvSpPr>
        <p:spPr>
          <a:xfrm>
            <a:off x="2397875" y="5402879"/>
            <a:ext cx="5222125" cy="410882"/>
          </a:xfrm>
          <a:prstGeom prst="rect">
            <a:avLst/>
          </a:prstGeom>
        </p:spPr>
        <p:txBody>
          <a:bodyPr wrap="square">
            <a:spAutoFit/>
          </a:bodyPr>
          <a:lstStyle/>
          <a:p>
            <a:pPr algn="just">
              <a:lnSpc>
                <a:spcPct val="115000"/>
              </a:lnSpc>
              <a:spcAft>
                <a:spcPts val="0"/>
              </a:spcAft>
            </a:pPr>
            <a:r>
              <a:rPr lang="tr-TR" dirty="0">
                <a:latin typeface="Cambria Math" panose="02040503050406030204" pitchFamily="18" charset="0"/>
                <a:ea typeface="Calibri" panose="020F0502020204030204" pitchFamily="34" charset="0"/>
                <a:cs typeface="Times New Roman" panose="02020603050405020304" pitchFamily="18" charset="0"/>
              </a:rPr>
              <a:t>(n</a:t>
            </a:r>
            <a:r>
              <a:rPr lang="tr-TR" baseline="-25000" dirty="0">
                <a:latin typeface="Cambria Math" panose="02040503050406030204" pitchFamily="18" charset="0"/>
                <a:ea typeface="Calibri" panose="020F0502020204030204" pitchFamily="34" charset="0"/>
                <a:cs typeface="Times New Roman" panose="02020603050405020304" pitchFamily="18" charset="0"/>
              </a:rPr>
              <a:t>2</a:t>
            </a:r>
            <a:r>
              <a:rPr lang="tr-TR" dirty="0">
                <a:latin typeface="Cambria Math" panose="02040503050406030204" pitchFamily="18" charset="0"/>
                <a:ea typeface="Calibri" panose="020F0502020204030204" pitchFamily="34" charset="0"/>
                <a:cs typeface="Times New Roman" panose="02020603050405020304" pitchFamily="18" charset="0"/>
              </a:rPr>
              <a:t> = daha yüksek enerjili üst enerji seviyesi)</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828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431800" y="504825"/>
                <a:ext cx="10515600" cy="4351338"/>
              </a:xfrm>
            </p:spPr>
            <p:txBody>
              <a:bodyPr/>
              <a:lstStyle/>
              <a:p>
                <a:pPr marL="0" indent="0">
                  <a:buNone/>
                </a:pPr>
                <a:r>
                  <a:rPr lang="tr-TR" dirty="0"/>
                  <a:t>Buradan;</a:t>
                </a:r>
              </a:p>
              <a:p>
                <a:pPr marL="0"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𝑣</m:t>
                      </m:r>
                      <m:r>
                        <a:rPr lang="tr-TR" i="1">
                          <a:latin typeface="Cambria Math" panose="02040503050406030204" pitchFamily="18" charset="0"/>
                        </a:rPr>
                        <m:t>=3.29 </m:t>
                      </m:r>
                      <m:sSup>
                        <m:sSupPr>
                          <m:ctrlPr>
                            <a:rPr lang="tr-TR" i="1">
                              <a:latin typeface="Cambria Math" panose="02040503050406030204" pitchFamily="18" charset="0"/>
                            </a:rPr>
                          </m:ctrlPr>
                        </m:sSupPr>
                        <m:e>
                          <m:r>
                            <a:rPr lang="tr-TR" i="1">
                              <a:latin typeface="Cambria Math" panose="02040503050406030204" pitchFamily="18" charset="0"/>
                            </a:rPr>
                            <m:t>10</m:t>
                          </m:r>
                        </m:e>
                        <m:sup>
                          <m:r>
                            <a:rPr lang="tr-TR" i="1">
                              <a:latin typeface="Cambria Math" panose="02040503050406030204" pitchFamily="18" charset="0"/>
                            </a:rPr>
                            <m:t>15  </m:t>
                          </m:r>
                        </m:sup>
                      </m:sSup>
                      <m:d>
                        <m:dPr>
                          <m:begChr m:val="["/>
                          <m:endChr m:val="]"/>
                          <m:ctrlPr>
                            <a:rPr lang="tr-TR" i="1">
                              <a:latin typeface="Cambria Math" panose="02040503050406030204" pitchFamily="18" charset="0"/>
                            </a:rPr>
                          </m:ctrlPr>
                        </m:dPr>
                        <m:e>
                          <m:f>
                            <m:fPr>
                              <m:ctrlPr>
                                <a:rPr lang="tr-TR" i="1">
                                  <a:latin typeface="Cambria Math" panose="02040503050406030204" pitchFamily="18" charset="0"/>
                                </a:rPr>
                              </m:ctrlPr>
                            </m:fPr>
                            <m:num>
                              <m:r>
                                <a:rPr lang="tr-TR" i="1">
                                  <a:latin typeface="Cambria Math" panose="02040503050406030204" pitchFamily="18" charset="0"/>
                                </a:rPr>
                                <m:t>1</m:t>
                              </m:r>
                            </m:num>
                            <m:den>
                              <m:sSup>
                                <m:sSupPr>
                                  <m:ctrlPr>
                                    <a:rPr lang="tr-TR" i="1">
                                      <a:latin typeface="Cambria Math" panose="02040503050406030204" pitchFamily="18" charset="0"/>
                                    </a:rPr>
                                  </m:ctrlPr>
                                </m:sSupPr>
                                <m:e>
                                  <m:r>
                                    <a:rPr lang="tr-TR" i="1">
                                      <a:latin typeface="Cambria Math" panose="02040503050406030204" pitchFamily="18" charset="0"/>
                                    </a:rPr>
                                    <m:t>2</m:t>
                                  </m:r>
                                </m:e>
                                <m:sup>
                                  <m:r>
                                    <a:rPr lang="tr-TR" i="1">
                                      <a:latin typeface="Cambria Math" panose="02040503050406030204" pitchFamily="18" charset="0"/>
                                    </a:rPr>
                                    <m:t>2</m:t>
                                  </m:r>
                                </m:sup>
                              </m:sSup>
                            </m:den>
                          </m:f>
                          <m:r>
                            <a:rPr lang="tr-TR" i="1">
                              <a:latin typeface="Cambria Math" panose="02040503050406030204" pitchFamily="18" charset="0"/>
                            </a:rPr>
                            <m:t>  – </m:t>
                          </m:r>
                          <m:f>
                            <m:fPr>
                              <m:ctrlPr>
                                <a:rPr lang="tr-TR" i="1">
                                  <a:latin typeface="Cambria Math" panose="02040503050406030204" pitchFamily="18" charset="0"/>
                                </a:rPr>
                              </m:ctrlPr>
                            </m:fPr>
                            <m:num>
                              <m:r>
                                <a:rPr lang="tr-TR">
                                  <a:latin typeface="Cambria Math" panose="02040503050406030204" pitchFamily="18" charset="0"/>
                                </a:rPr>
                                <m:t>1</m:t>
                              </m:r>
                            </m:num>
                            <m:den>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a:rPr lang="tr-TR">
                                      <a:latin typeface="Cambria Math" panose="02040503050406030204" pitchFamily="18" charset="0"/>
                                    </a:rPr>
                                    <m:t>2</m:t>
                                  </m:r>
                                </m:sub>
                                <m:sup>
                                  <m:r>
                                    <a:rPr lang="tr-TR">
                                      <a:latin typeface="Cambria Math" panose="02040503050406030204" pitchFamily="18" charset="0"/>
                                    </a:rPr>
                                    <m:t>2</m:t>
                                  </m:r>
                                </m:sup>
                              </m:sSubSup>
                            </m:den>
                          </m:f>
                          <m:r>
                            <a:rPr lang="tr-TR">
                              <a:latin typeface="Cambria Math" panose="02040503050406030204" pitchFamily="18" charset="0"/>
                            </a:rPr>
                            <m:t> </m:t>
                          </m:r>
                        </m:e>
                      </m:d>
                      <m:sSub>
                        <m:sSubPr>
                          <m:ctrlPr>
                            <a:rPr lang="tr-TR" i="1">
                              <a:latin typeface="Cambria Math" panose="02040503050406030204" pitchFamily="18" charset="0"/>
                            </a:rPr>
                          </m:ctrlPr>
                        </m:sSubPr>
                        <m:e>
                          <m:r>
                            <a:rPr lang="tr-TR">
                              <a:latin typeface="Cambria Math" panose="02040503050406030204" pitchFamily="18" charset="0"/>
                            </a:rPr>
                            <m:t>               </m:t>
                          </m:r>
                          <m:r>
                            <m:rPr>
                              <m:sty m:val="p"/>
                            </m:rPr>
                            <a:rPr lang="tr-TR">
                              <a:latin typeface="Cambria Math" panose="02040503050406030204" pitchFamily="18" charset="0"/>
                            </a:rPr>
                            <m:t>n</m:t>
                          </m:r>
                        </m:e>
                        <m:sub>
                          <m:r>
                            <a:rPr lang="tr-TR">
                              <a:latin typeface="Cambria Math" panose="02040503050406030204" pitchFamily="18" charset="0"/>
                            </a:rPr>
                            <m:t>2</m:t>
                          </m:r>
                        </m:sub>
                      </m:sSub>
                      <m:r>
                        <a:rPr lang="tr-TR">
                          <a:latin typeface="Cambria Math" panose="02040503050406030204" pitchFamily="18" charset="0"/>
                        </a:rPr>
                        <m:t>= 3, 4, 5, …….</m:t>
                      </m:r>
                    </m:oMath>
                  </m:oMathPara>
                </a14:m>
                <a:endParaRPr lang="tr-TR" dirty="0"/>
              </a:p>
              <a:p>
                <a:pPr marL="0" indent="0">
                  <a:buNone/>
                </a:pPr>
                <a:r>
                  <a:rPr lang="tr-TR" dirty="0"/>
                  <a:t>bulunmuştur.</a:t>
                </a:r>
              </a:p>
              <a:p>
                <a:pPr marL="0" indent="0">
                  <a:buNone/>
                </a:pPr>
                <a:r>
                  <a:rPr lang="tr-TR" dirty="0"/>
                  <a:t> </a:t>
                </a:r>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431800" y="504825"/>
                <a:ext cx="10515600" cy="4351338"/>
              </a:xfrm>
              <a:blipFill rotWithShape="0">
                <a:blip r:embed="rId2"/>
                <a:stretch>
                  <a:fillRect l="-1217" t="-2381"/>
                </a:stretch>
              </a:blipFill>
            </p:spPr>
            <p:txBody>
              <a:bodyPr/>
              <a:lstStyle/>
              <a:p>
                <a:r>
                  <a:rPr lang="tr-TR">
                    <a:noFill/>
                  </a:rPr>
                  <a:t> </a:t>
                </a:r>
              </a:p>
            </p:txBody>
          </p:sp>
        </mc:Fallback>
      </mc:AlternateContent>
    </p:spTree>
    <p:extLst>
      <p:ext uri="{BB962C8B-B14F-4D97-AF65-F5344CB8AC3E}">
        <p14:creationId xmlns:p14="http://schemas.microsoft.com/office/powerpoint/2010/main" val="1907590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2440" y="562610"/>
            <a:ext cx="11160760" cy="4212590"/>
          </a:xfrm>
        </p:spPr>
        <p:txBody>
          <a:bodyPr/>
          <a:lstStyle/>
          <a:p>
            <a:pPr marL="0" indent="0">
              <a:buNone/>
            </a:pPr>
            <a:r>
              <a:rPr lang="tr-TR" dirty="0"/>
              <a:t>Hidrojenin çizgi spektrumu incelendiğinde elektromanyetik spektrumun çeşitli bölgelerinde seri çizgiler </a:t>
            </a:r>
            <a:r>
              <a:rPr lang="tr-TR" dirty="0" smtClean="0"/>
              <a:t>bulunmuştur. </a:t>
            </a:r>
          </a:p>
          <a:p>
            <a:pPr marL="0" indent="0">
              <a:buNone/>
            </a:pPr>
            <a:r>
              <a:rPr lang="tr-TR" i="1" dirty="0" err="1"/>
              <a:t>Balmer</a:t>
            </a:r>
            <a:r>
              <a:rPr lang="tr-TR" dirty="0"/>
              <a:t>, gözlemleri sonucunda görünür bölgedeki çizgilerin, elektronların üst enerji seviyelerinden 2. enerji seviyesine geçişlerine karşılık geldiğini bulmuştur. </a:t>
            </a:r>
          </a:p>
          <a:p>
            <a:pPr marL="0" indent="0">
              <a:buNone/>
            </a:pPr>
            <a:r>
              <a:rPr lang="tr-TR" dirty="0"/>
              <a:t>Buna karşılık </a:t>
            </a:r>
            <a:r>
              <a:rPr lang="tr-TR" i="1" dirty="0" err="1"/>
              <a:t>Lyman</a:t>
            </a:r>
            <a:r>
              <a:rPr lang="tr-TR" dirty="0"/>
              <a:t>, UV alandaki çizgi serisini inceledi ve bu bölgedeki çizgilerin, elektronların üst enerji seviyelerinden 1. enerji seviyesine yani temel hale geçişlerine karşılık geldiğini bulmuştur.</a:t>
            </a:r>
          </a:p>
          <a:p>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581690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5640" y="647065"/>
            <a:ext cx="10515600" cy="958215"/>
          </a:xfrm>
        </p:spPr>
        <p:txBody>
          <a:bodyPr/>
          <a:lstStyle/>
          <a:p>
            <a:pPr marL="0" indent="0">
              <a:buNone/>
            </a:pPr>
            <a:r>
              <a:rPr lang="tr-TR" dirty="0"/>
              <a:t>a = kendisine dönülen enerji seviyesi, b = kendisinden dönülen enerji seviyesini göstermek üzere: </a:t>
            </a:r>
          </a:p>
          <a:p>
            <a:endParaRPr lang="tr-TR" dirty="0"/>
          </a:p>
        </p:txBody>
      </p:sp>
      <mc:AlternateContent xmlns:mc="http://schemas.openxmlformats.org/markup-compatibility/2006" xmlns:a14="http://schemas.microsoft.com/office/drawing/2010/main">
        <mc:Choice Requires="a14">
          <p:sp>
            <p:nvSpPr>
              <p:cNvPr id="4" name="Dikdörtgen 3"/>
              <p:cNvSpPr/>
              <p:nvPr/>
            </p:nvSpPr>
            <p:spPr>
              <a:xfrm>
                <a:off x="1137920" y="1778228"/>
                <a:ext cx="8229600" cy="2203937"/>
              </a:xfrm>
              <a:prstGeom prst="rect">
                <a:avLst/>
              </a:prstGeom>
            </p:spPr>
            <p:txBody>
              <a:bodyPr wrap="square">
                <a:spAutoFit/>
              </a:bodyPr>
              <a:lstStyle/>
              <a:p>
                <a:pPr algn="just">
                  <a:lnSpc>
                    <a:spcPct val="200000"/>
                  </a:lnSpc>
                  <a:spcAft>
                    <a:spcPts val="0"/>
                  </a:spcAft>
                </a:pPr>
                <a14:m>
                  <m:oMathPara xmlns:m="http://schemas.openxmlformats.org/officeDocument/2006/math">
                    <m:oMathParaPr>
                      <m:jc m:val="centerGroup"/>
                    </m:oMathParaPr>
                    <m:oMath xmlns:m="http://schemas.openxmlformats.org/officeDocument/2006/math">
                      <m:r>
                        <a:rPr lang="tr-TR">
                          <a:solidFill>
                            <a:srgbClr val="333333"/>
                          </a:solidFill>
                          <a:latin typeface="Cambria Math" panose="02040503050406030204" pitchFamily="18" charset="0"/>
                          <a:ea typeface="Calibri" panose="020F0502020204030204" pitchFamily="34" charset="0"/>
                          <a:cs typeface="Times New Roman" panose="02020603050405020304" pitchFamily="18" charset="0"/>
                        </a:rPr>
                        <m:t> </m:t>
                      </m:r>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𝑣</m:t>
                      </m:r>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=3.29  </m:t>
                      </m:r>
                      <m:sSup>
                        <m:sSup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10</m:t>
                          </m:r>
                        </m:e>
                        <m:sup>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15  </m:t>
                          </m:r>
                        </m:sup>
                      </m:sSup>
                      <m:d>
                        <m:dPr>
                          <m:begChr m:val="["/>
                          <m:endChr m:val="]"/>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dPr>
                        <m:e>
                          <m:f>
                            <m:f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m:t>
                              </m:r>
                            </m:num>
                            <m:den>
                              <m:sSup>
                                <m:sSup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2</m:t>
                                  </m:r>
                                </m:e>
                                <m:sup>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 </m:t>
                          </m:r>
                          <m:f>
                            <m:f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m:t>
                              </m:r>
                            </m:num>
                            <m:den>
                              <m:sSup>
                                <m:sSup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sSupPr>
                                <m:e>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b</m:t>
                                  </m:r>
                                </m:e>
                                <m:sup>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e>
                      </m:d>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b</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3, 4, 5, …….(</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G</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ö</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r</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ü</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n</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ü</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r</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alan</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0"/>
                  </a:spcAft>
                </a:pPr>
                <a14:m>
                  <m:oMathPara xmlns:m="http://schemas.openxmlformats.org/officeDocument/2006/math">
                    <m:oMathParaPr>
                      <m:jc m:val="centerGroup"/>
                    </m:oMathParaPr>
                    <m:oMath xmlns:m="http://schemas.openxmlformats.org/officeDocument/2006/math">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𝑣</m:t>
                      </m:r>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=3.29 </m:t>
                      </m:r>
                      <m:sSup>
                        <m:sSup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10</m:t>
                          </m:r>
                        </m:e>
                        <m:sup>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15  </m:t>
                          </m:r>
                        </m:sup>
                      </m:sSup>
                      <m:d>
                        <m:dPr>
                          <m:begChr m:val="["/>
                          <m:endChr m:val="]"/>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dPr>
                        <m:e>
                          <m:f>
                            <m:f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m:t>
                              </m:r>
                            </m:num>
                            <m:den>
                              <m:sSup>
                                <m:sSup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m:t>
                                  </m:r>
                                </m:e>
                                <m:sup>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 </m:t>
                          </m:r>
                          <m:f>
                            <m:f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1</m:t>
                              </m:r>
                            </m:num>
                            <m:den>
                              <m:sSup>
                                <m:sSupPr>
                                  <m:ctrlPr>
                                    <a:rPr lang="tr-TR" i="1">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ctrlPr>
                                </m:sSupPr>
                                <m:e>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b</m:t>
                                  </m:r>
                                </m:e>
                                <m:sup>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2</m:t>
                                  </m:r>
                                </m:sup>
                              </m:sSup>
                            </m:den>
                          </m:f>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e>
                      </m:d>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b</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2, 3, 4, …….  (</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UV</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 </m:t>
                      </m:r>
                      <m:r>
                        <m:rPr>
                          <m:sty m:val="p"/>
                        </m:rP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alan</m:t>
                      </m:r>
                      <m:r>
                        <a:rPr lang="tr-TR">
                          <a:solidFill>
                            <a:srgbClr val="333333"/>
                          </a:solidFill>
                          <a:effectLst/>
                          <a:latin typeface="Cambria Math" panose="02040503050406030204" pitchFamily="18" charset="0"/>
                          <a:ea typeface="Calibri" panose="020F0502020204030204" pitchFamily="34" charset="0"/>
                          <a:cs typeface="Times New Roman" panose="02020603050405020304" pitchFamily="18" charset="0"/>
                        </a:rPr>
                        <m:t>ı)</m:t>
                      </m:r>
                    </m:oMath>
                  </m:oMathPara>
                </a14:m>
                <a:endParaRPr lang="tr-TR" dirty="0"/>
              </a:p>
            </p:txBody>
          </p:sp>
        </mc:Choice>
        <mc:Fallback xmlns="">
          <p:sp>
            <p:nvSpPr>
              <p:cNvPr id="4" name="Dikdörtgen 3"/>
              <p:cNvSpPr>
                <a:spLocks noRot="1" noChangeAspect="1" noMove="1" noResize="1" noEditPoints="1" noAdjustHandles="1" noChangeArrowheads="1" noChangeShapeType="1" noTextEdit="1"/>
              </p:cNvSpPr>
              <p:nvPr/>
            </p:nvSpPr>
            <p:spPr>
              <a:xfrm>
                <a:off x="1137920" y="1778228"/>
                <a:ext cx="8229600" cy="2203937"/>
              </a:xfrm>
              <a:prstGeom prst="rect">
                <a:avLst/>
              </a:prstGeom>
              <a:blipFill rotWithShape="0">
                <a:blip r:embed="rId2"/>
                <a:stretch>
                  <a:fillRect/>
                </a:stretch>
              </a:blipFill>
            </p:spPr>
            <p:txBody>
              <a:bodyPr/>
              <a:lstStyle/>
              <a:p>
                <a:r>
                  <a:rPr lang="tr-TR">
                    <a:noFill/>
                  </a:rPr>
                  <a:t> </a:t>
                </a:r>
              </a:p>
            </p:txBody>
          </p:sp>
        </mc:Fallback>
      </mc:AlternateContent>
      <p:sp>
        <p:nvSpPr>
          <p:cNvPr id="5" name="Dikdörtgen 4"/>
          <p:cNvSpPr/>
          <p:nvPr/>
        </p:nvSpPr>
        <p:spPr>
          <a:xfrm>
            <a:off x="943444" y="4605774"/>
            <a:ext cx="1590692" cy="461665"/>
          </a:xfrm>
          <a:prstGeom prst="rect">
            <a:avLst/>
          </a:prstGeom>
        </p:spPr>
        <p:txBody>
          <a:bodyPr wrap="none">
            <a:spAutoFit/>
          </a:bodyPr>
          <a:lstStyle/>
          <a:p>
            <a:r>
              <a:rPr lang="tr-TR" sz="2400" dirty="0">
                <a:solidFill>
                  <a:srgbClr val="333333"/>
                </a:solidFill>
                <a:latin typeface="Cambria Math" panose="02040503050406030204" pitchFamily="18" charset="0"/>
                <a:ea typeface="Calibri" panose="020F0502020204030204" pitchFamily="34" charset="0"/>
                <a:cs typeface="Times New Roman" panose="02020603050405020304" pitchFamily="18" charset="0"/>
              </a:rPr>
              <a:t>yazılabilir. </a:t>
            </a:r>
            <a:endParaRPr lang="tr-TR" sz="2400" dirty="0"/>
          </a:p>
        </p:txBody>
      </p:sp>
    </p:spTree>
    <p:extLst>
      <p:ext uri="{BB962C8B-B14F-4D97-AF65-F5344CB8AC3E}">
        <p14:creationId xmlns:p14="http://schemas.microsoft.com/office/powerpoint/2010/main" val="2168807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904714041"/>
              </p:ext>
            </p:extLst>
          </p:nvPr>
        </p:nvGraphicFramePr>
        <p:xfrm>
          <a:off x="1361440" y="852964"/>
          <a:ext cx="8818880" cy="3840480"/>
        </p:xfrm>
        <a:graphic>
          <a:graphicData uri="http://schemas.openxmlformats.org/drawingml/2006/table">
            <a:tbl>
              <a:tblPr firstRow="1" firstCol="1" bandRow="1">
                <a:tableStyleId>{5C22544A-7EE6-4342-B048-85BDC9FD1C3A}</a:tableStyleId>
              </a:tblPr>
              <a:tblGrid>
                <a:gridCol w="2146354"/>
                <a:gridCol w="1602234"/>
                <a:gridCol w="2402411"/>
                <a:gridCol w="2667881"/>
              </a:tblGrid>
              <a:tr h="0">
                <a:tc>
                  <a:txBody>
                    <a:bodyPr/>
                    <a:lstStyle/>
                    <a:p>
                      <a:pPr>
                        <a:lnSpc>
                          <a:spcPct val="150000"/>
                        </a:lnSpc>
                        <a:spcAft>
                          <a:spcPts val="0"/>
                        </a:spcAft>
                      </a:pPr>
                      <a:r>
                        <a:rPr lang="tr-TR" sz="2800" dirty="0">
                          <a:effectLst/>
                        </a:rPr>
                        <a:t>Seri</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tr-TR" sz="2800">
                          <a:effectLst/>
                        </a:rPr>
                        <a:t>a</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tr-TR" sz="2800">
                          <a:effectLst/>
                        </a:rPr>
                        <a:t>        b</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tr-TR" sz="2800">
                          <a:effectLst/>
                        </a:rPr>
                        <a:t>Bölge</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2800">
                          <a:effectLst/>
                        </a:rPr>
                        <a:t>Lyman</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tr-TR" sz="2800">
                          <a:effectLst/>
                        </a:rPr>
                        <a:t>1</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2,3,4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UV</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2800">
                          <a:effectLst/>
                        </a:rPr>
                        <a:t>Balmer</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tr-TR" sz="2800">
                          <a:effectLst/>
                        </a:rPr>
                        <a:t>2</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3,4,5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Görünür</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2800">
                          <a:effectLst/>
                        </a:rPr>
                        <a:t>Paschen</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tr-TR" sz="2800">
                          <a:effectLst/>
                        </a:rPr>
                        <a:t>3</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4,5,6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IR</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2800">
                          <a:effectLst/>
                        </a:rPr>
                        <a:t>Brackett</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tr-TR" sz="2800">
                          <a:effectLst/>
                        </a:rPr>
                        <a:t>4</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5,6,7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IR</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just">
                        <a:lnSpc>
                          <a:spcPct val="150000"/>
                        </a:lnSpc>
                        <a:spcAft>
                          <a:spcPts val="0"/>
                        </a:spcAft>
                      </a:pPr>
                      <a:r>
                        <a:rPr lang="tr-TR" sz="2800" dirty="0" err="1">
                          <a:effectLst/>
                        </a:rPr>
                        <a:t>Pfund</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tr-TR" sz="2800">
                          <a:effectLst/>
                        </a:rPr>
                        <a:t>5</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a:effectLst/>
                        </a:rPr>
                        <a:t>6,7,8 ….</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2800" dirty="0">
                          <a:effectLst/>
                        </a:rPr>
                        <a:t>IR</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4989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673480"/>
            <a:ext cx="10512552" cy="4995799"/>
          </a:xfrm>
        </p:spPr>
        <p:txBody>
          <a:bodyPr>
            <a:normAutofit/>
          </a:bodyPr>
          <a:lstStyle/>
          <a:p>
            <a:r>
              <a:rPr lang="tr-TR" dirty="0" smtClean="0"/>
              <a:t>Belli bir elementin atomları arasındaki kütle farkları, araştırmacıları çekirdekte üçüncü bir </a:t>
            </a:r>
            <a:r>
              <a:rPr lang="tr-TR" dirty="0"/>
              <a:t>parçacık </a:t>
            </a:r>
            <a:r>
              <a:rPr lang="tr-TR" dirty="0" smtClean="0"/>
              <a:t>varlığını kabule götürmüştür.</a:t>
            </a:r>
            <a:r>
              <a:rPr lang="tr-TR" i="1" dirty="0"/>
              <a:t> </a:t>
            </a:r>
            <a:r>
              <a:rPr lang="tr-TR" i="1" dirty="0" err="1" smtClean="0"/>
              <a:t>Chadwick</a:t>
            </a:r>
            <a:r>
              <a:rPr lang="tr-TR" dirty="0"/>
              <a:t> </a:t>
            </a:r>
            <a:r>
              <a:rPr lang="tr-TR" dirty="0" smtClean="0"/>
              <a:t> 1932 yılında</a:t>
            </a:r>
            <a:r>
              <a:rPr lang="tr-TR" i="1" dirty="0" smtClean="0"/>
              <a:t>, </a:t>
            </a:r>
            <a:r>
              <a:rPr lang="tr-TR" dirty="0"/>
              <a:t>yüksüz olması nedeniyle </a:t>
            </a:r>
            <a:r>
              <a:rPr lang="tr-TR" b="1" dirty="0"/>
              <a:t>nötron</a:t>
            </a:r>
            <a:r>
              <a:rPr lang="tr-TR" i="1" dirty="0"/>
              <a:t> </a:t>
            </a:r>
            <a:r>
              <a:rPr lang="tr-TR" dirty="0"/>
              <a:t>adı verilen bu parçacığı </a:t>
            </a:r>
            <a:r>
              <a:rPr lang="tr-TR" dirty="0" smtClean="0"/>
              <a:t>deneysel verilerle kanıtlayarak bulmuştur.</a:t>
            </a:r>
          </a:p>
          <a:p>
            <a:r>
              <a:rPr lang="tr-TR" i="1" dirty="0" err="1"/>
              <a:t>Chadwick</a:t>
            </a:r>
            <a:r>
              <a:rPr lang="tr-TR" dirty="0"/>
              <a:t> </a:t>
            </a:r>
            <a:r>
              <a:rPr lang="tr-TR" dirty="0" smtClean="0"/>
              <a:t>nötron </a:t>
            </a:r>
            <a:r>
              <a:rPr lang="tr-TR" dirty="0"/>
              <a:t>oluşturan bazı çekirdek reaksiyonlarından yararlanarak nötronun kütlesini hesaplamıştır. </a:t>
            </a:r>
            <a:endParaRPr lang="tr-TR" dirty="0" smtClean="0"/>
          </a:p>
          <a:p>
            <a:r>
              <a:rPr lang="tr-TR" dirty="0" smtClean="0"/>
              <a:t>Bu </a:t>
            </a:r>
            <a:r>
              <a:rPr lang="tr-TR" dirty="0"/>
              <a:t>hesaplamaya göre </a:t>
            </a:r>
            <a:r>
              <a:rPr lang="tr-TR" b="1" dirty="0"/>
              <a:t>nötronun </a:t>
            </a:r>
            <a:r>
              <a:rPr lang="tr-TR" b="1" dirty="0" smtClean="0"/>
              <a:t>kütlesini </a:t>
            </a:r>
            <a:r>
              <a:rPr lang="tr-TR" b="1" i="1" dirty="0"/>
              <a:t>1.6749 10</a:t>
            </a:r>
            <a:r>
              <a:rPr lang="tr-TR" b="1" i="1" baseline="30000" dirty="0"/>
              <a:t>–27</a:t>
            </a:r>
            <a:r>
              <a:rPr lang="tr-TR" b="1" i="1" dirty="0"/>
              <a:t> </a:t>
            </a:r>
            <a:r>
              <a:rPr lang="tr-TR" b="1" i="1" dirty="0" smtClean="0"/>
              <a:t>kg ve </a:t>
            </a:r>
            <a:r>
              <a:rPr lang="tr-TR" b="1" dirty="0"/>
              <a:t>p</a:t>
            </a:r>
            <a:r>
              <a:rPr lang="tr-TR" b="1" dirty="0" smtClean="0"/>
              <a:t>rotonun kütlesini </a:t>
            </a:r>
            <a:r>
              <a:rPr lang="tr-TR" b="1" dirty="0"/>
              <a:t>ise </a:t>
            </a:r>
            <a:r>
              <a:rPr lang="tr-TR" b="1" i="1" dirty="0"/>
              <a:t>1.6726 10</a:t>
            </a:r>
            <a:r>
              <a:rPr lang="tr-TR" b="1" i="1" baseline="30000" dirty="0"/>
              <a:t>–27</a:t>
            </a:r>
            <a:r>
              <a:rPr lang="tr-TR" b="1" i="1" dirty="0"/>
              <a:t> kg</a:t>
            </a:r>
            <a:r>
              <a:rPr lang="tr-TR" b="1" dirty="0"/>
              <a:t> </a:t>
            </a:r>
            <a:r>
              <a:rPr lang="tr-TR" dirty="0"/>
              <a:t>olarak </a:t>
            </a:r>
            <a:r>
              <a:rPr lang="tr-TR" dirty="0" smtClean="0"/>
              <a:t>bulmuştur</a:t>
            </a:r>
            <a:r>
              <a:rPr lang="tr-TR" dirty="0"/>
              <a:t>. </a:t>
            </a:r>
            <a:endParaRPr lang="en-US" dirty="0"/>
          </a:p>
        </p:txBody>
      </p:sp>
    </p:spTree>
    <p:extLst>
      <p:ext uri="{BB962C8B-B14F-4D97-AF65-F5344CB8AC3E}">
        <p14:creationId xmlns:p14="http://schemas.microsoft.com/office/powerpoint/2010/main" val="1793256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6416040" cy="1325563"/>
          </a:xfrm>
        </p:spPr>
        <p:txBody>
          <a:bodyPr/>
          <a:lstStyle/>
          <a:p>
            <a:r>
              <a:rPr lang="tr-TR" b="1" i="1" dirty="0">
                <a:solidFill>
                  <a:srgbClr val="FF0000"/>
                </a:solidFill>
              </a:rPr>
              <a:t>BOHR  </a:t>
            </a:r>
            <a:r>
              <a:rPr lang="tr-TR" b="1" dirty="0">
                <a:solidFill>
                  <a:srgbClr val="FF0000"/>
                </a:solidFill>
              </a:rPr>
              <a:t>’UN ATOM </a:t>
            </a:r>
            <a:r>
              <a:rPr lang="tr-TR" b="1" dirty="0" smtClean="0">
                <a:solidFill>
                  <a:srgbClr val="FF0000"/>
                </a:solidFill>
              </a:rPr>
              <a:t>MODELİ</a:t>
            </a:r>
            <a:endParaRPr lang="tr-TR" dirty="0">
              <a:solidFill>
                <a:srgbClr val="FF0000"/>
              </a:solidFill>
            </a:endParaRPr>
          </a:p>
        </p:txBody>
      </p:sp>
      <p:sp>
        <p:nvSpPr>
          <p:cNvPr id="3" name="İçerik Yer Tutucusu 2"/>
          <p:cNvSpPr>
            <a:spLocks noGrp="1"/>
          </p:cNvSpPr>
          <p:nvPr>
            <p:ph idx="1"/>
          </p:nvPr>
        </p:nvSpPr>
        <p:spPr>
          <a:xfrm>
            <a:off x="467360" y="1690688"/>
            <a:ext cx="10886440" cy="4351338"/>
          </a:xfrm>
        </p:spPr>
        <p:txBody>
          <a:bodyPr>
            <a:normAutofit/>
          </a:bodyPr>
          <a:lstStyle/>
          <a:p>
            <a:pPr marL="0" indent="0">
              <a:buNone/>
            </a:pPr>
            <a:r>
              <a:rPr lang="tr-TR" dirty="0" smtClean="0"/>
              <a:t>Atomun yapısı hakkında ilk ciddi teoriyi 1913 yılında </a:t>
            </a:r>
            <a:r>
              <a:rPr lang="tr-TR" dirty="0" err="1" smtClean="0"/>
              <a:t>Danimarka’lı</a:t>
            </a:r>
            <a:r>
              <a:rPr lang="tr-TR" dirty="0" smtClean="0"/>
              <a:t> fizikçi </a:t>
            </a:r>
            <a:r>
              <a:rPr lang="tr-TR" dirty="0" err="1" smtClean="0"/>
              <a:t>Niels</a:t>
            </a:r>
            <a:r>
              <a:rPr lang="tr-TR" dirty="0" smtClean="0"/>
              <a:t> </a:t>
            </a:r>
            <a:r>
              <a:rPr lang="tr-TR" dirty="0" err="1" smtClean="0"/>
              <a:t>Bohr</a:t>
            </a:r>
            <a:r>
              <a:rPr lang="tr-TR" dirty="0" smtClean="0"/>
              <a:t> ortaya attı. </a:t>
            </a:r>
          </a:p>
          <a:p>
            <a:pPr marL="0" indent="0">
              <a:buNone/>
            </a:pPr>
            <a:r>
              <a:rPr lang="tr-TR" dirty="0" err="1" smtClean="0"/>
              <a:t>Bohr’un</a:t>
            </a:r>
            <a:r>
              <a:rPr lang="tr-TR" dirty="0" smtClean="0"/>
              <a:t> atom modelinde, çekirdekle elektron arasında meydana gelen elektriksel çekim kuvveti, elektron üzerindeki merkezkaç kuvveti ile dengelenmektedir. Aralarındaki uzaklık r, pozitif yükü Ze olan bir çekirdekle negatif yükü ‘e’ olan bir elektron arasında meydana gelen elektriksel çekim </a:t>
            </a:r>
            <a:r>
              <a:rPr lang="tr-TR" dirty="0" smtClean="0"/>
              <a:t>kuvveti; </a:t>
            </a:r>
            <a:endParaRPr lang="tr-TR" dirty="0"/>
          </a:p>
        </p:txBody>
      </p:sp>
      <mc:AlternateContent xmlns:mc="http://schemas.openxmlformats.org/markup-compatibility/2006">
        <mc:Choice xmlns:a14="http://schemas.microsoft.com/office/drawing/2010/main" Requires="a14">
          <p:sp>
            <p:nvSpPr>
              <p:cNvPr id="4" name="Dikdörtgen 3"/>
              <p:cNvSpPr/>
              <p:nvPr/>
            </p:nvSpPr>
            <p:spPr>
              <a:xfrm>
                <a:off x="3463984" y="4610865"/>
                <a:ext cx="1478720" cy="95410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tr-TR" sz="2800" smtClean="0">
                          <a:latin typeface="Cambria Math" panose="02040503050406030204" pitchFamily="18" charset="0"/>
                        </a:rPr>
                        <m:t> </m:t>
                      </m:r>
                      <m:f>
                        <m:fPr>
                          <m:ctrlPr>
                            <a:rPr lang="tr-TR" sz="2800" i="1">
                              <a:latin typeface="Cambria Math" panose="02040503050406030204" pitchFamily="18" charset="0"/>
                            </a:rPr>
                          </m:ctrlPr>
                        </m:fPr>
                        <m:num>
                          <m:r>
                            <m:rPr>
                              <m:sty m:val="p"/>
                            </m:rPr>
                            <a:rPr lang="tr-TR" sz="2800" i="0">
                              <a:latin typeface="Cambria Math" panose="02040503050406030204" pitchFamily="18" charset="0"/>
                            </a:rPr>
                            <m:t>Z</m:t>
                          </m:r>
                          <m:sSup>
                            <m:sSupPr>
                              <m:ctrlPr>
                                <a:rPr lang="tr-TR" sz="2800" i="1">
                                  <a:latin typeface="Cambria Math" panose="02040503050406030204" pitchFamily="18" charset="0"/>
                                </a:rPr>
                              </m:ctrlPr>
                            </m:sSupPr>
                            <m:e>
                              <m:r>
                                <m:rPr>
                                  <m:sty m:val="p"/>
                                </m:rPr>
                                <a:rPr lang="tr-TR" sz="2800" b="0" i="0" smtClean="0">
                                  <a:latin typeface="Cambria Math" panose="02040503050406030204" pitchFamily="18" charset="0"/>
                                </a:rPr>
                                <m:t>e</m:t>
                              </m:r>
                            </m:e>
                            <m:sup>
                              <m:r>
                                <a:rPr lang="tr-TR" sz="2800">
                                  <a:latin typeface="Cambria Math" panose="02040503050406030204" pitchFamily="18" charset="0"/>
                                </a:rPr>
                                <m:t>2</m:t>
                              </m:r>
                            </m:sup>
                          </m:sSup>
                        </m:num>
                        <m:den>
                          <m:sSup>
                            <m:sSupPr>
                              <m:ctrlPr>
                                <a:rPr lang="tr-TR" sz="2800" i="1">
                                  <a:latin typeface="Cambria Math" panose="02040503050406030204" pitchFamily="18" charset="0"/>
                                </a:rPr>
                              </m:ctrlPr>
                            </m:sSupPr>
                            <m:e>
                              <m:r>
                                <m:rPr>
                                  <m:sty m:val="p"/>
                                </m:rPr>
                                <a:rPr lang="tr-TR" sz="2800" i="0">
                                  <a:latin typeface="Cambria Math" panose="02040503050406030204" pitchFamily="18" charset="0"/>
                                </a:rPr>
                                <m:t>r</m:t>
                              </m:r>
                            </m:e>
                            <m:sup>
                              <m:r>
                                <a:rPr lang="tr-TR" sz="2800" i="0">
                                  <a:latin typeface="Cambria Math" panose="02040503050406030204" pitchFamily="18" charset="0"/>
                                </a:rPr>
                                <m:t>2</m:t>
                              </m:r>
                            </m:sup>
                          </m:sSup>
                        </m:den>
                      </m:f>
                    </m:oMath>
                  </m:oMathPara>
                </a14:m>
                <a:endParaRPr lang="tr-TR" sz="2800" dirty="0"/>
              </a:p>
            </p:txBody>
          </p:sp>
        </mc:Choice>
        <mc:Fallback>
          <p:sp>
            <p:nvSpPr>
              <p:cNvPr id="4" name="Dikdörtgen 3"/>
              <p:cNvSpPr>
                <a:spLocks noRot="1" noChangeAspect="1" noMove="1" noResize="1" noEditPoints="1" noAdjustHandles="1" noChangeArrowheads="1" noChangeShapeType="1" noTextEdit="1"/>
              </p:cNvSpPr>
              <p:nvPr/>
            </p:nvSpPr>
            <p:spPr>
              <a:xfrm>
                <a:off x="3463984" y="4610865"/>
                <a:ext cx="1478720" cy="954107"/>
              </a:xfrm>
              <a:prstGeom prst="rect">
                <a:avLst/>
              </a:prstGeom>
              <a:blipFill rotWithShape="0">
                <a:blip r:embed="rId2"/>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502489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Dikdörtgen 3"/>
              <p:cNvSpPr/>
              <p:nvPr/>
            </p:nvSpPr>
            <p:spPr>
              <a:xfrm>
                <a:off x="4427803" y="1498490"/>
                <a:ext cx="921493" cy="954107"/>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f>
                        <m:fPr>
                          <m:ctrlPr>
                            <a:rPr lang="tr-TR" sz="2800" i="1">
                              <a:latin typeface="Cambria Math" panose="02040503050406030204" pitchFamily="18" charset="0"/>
                            </a:rPr>
                          </m:ctrlPr>
                        </m:fPr>
                        <m:num>
                          <m:r>
                            <m:rPr>
                              <m:sty m:val="p"/>
                            </m:rPr>
                            <a:rPr lang="tr-TR" sz="2800">
                              <a:latin typeface="Cambria Math" panose="02040503050406030204" pitchFamily="18" charset="0"/>
                            </a:rPr>
                            <m:t>m</m:t>
                          </m:r>
                          <m:r>
                            <a:rPr lang="tr-TR" sz="2800">
                              <a:latin typeface="Cambria Math" panose="02040503050406030204" pitchFamily="18" charset="0"/>
                            </a:rPr>
                            <m:t> </m:t>
                          </m:r>
                          <m:sSup>
                            <m:sSupPr>
                              <m:ctrlPr>
                                <a:rPr lang="tr-TR" sz="2800" i="1">
                                  <a:latin typeface="Cambria Math" panose="02040503050406030204" pitchFamily="18" charset="0"/>
                                </a:rPr>
                              </m:ctrlPr>
                            </m:sSupPr>
                            <m:e>
                              <m:r>
                                <m:rPr>
                                  <m:sty m:val="p"/>
                                </m:rPr>
                                <a:rPr lang="tr-TR" sz="2800">
                                  <a:latin typeface="Cambria Math" panose="02040503050406030204" pitchFamily="18" charset="0"/>
                                </a:rPr>
                                <m:t>v</m:t>
                              </m:r>
                            </m:e>
                            <m:sup>
                              <m:r>
                                <a:rPr lang="tr-TR" sz="2800">
                                  <a:latin typeface="Cambria Math" panose="02040503050406030204" pitchFamily="18" charset="0"/>
                                </a:rPr>
                                <m:t>2</m:t>
                              </m:r>
                            </m:sup>
                          </m:sSup>
                        </m:num>
                        <m:den>
                          <m:r>
                            <m:rPr>
                              <m:sty m:val="p"/>
                            </m:rPr>
                            <a:rPr lang="tr-TR" sz="2800">
                              <a:latin typeface="Cambria Math" panose="02040503050406030204" pitchFamily="18" charset="0"/>
                            </a:rPr>
                            <m:t>r</m:t>
                          </m:r>
                        </m:den>
                      </m:f>
                    </m:oMath>
                  </m:oMathPara>
                </a14:m>
                <a:endParaRPr lang="tr-TR" sz="2800" dirty="0"/>
              </a:p>
            </p:txBody>
          </p:sp>
        </mc:Choice>
        <mc:Fallback>
          <p:sp>
            <p:nvSpPr>
              <p:cNvPr id="4" name="Dikdörtgen 3"/>
              <p:cNvSpPr>
                <a:spLocks noRot="1" noChangeAspect="1" noMove="1" noResize="1" noEditPoints="1" noAdjustHandles="1" noChangeArrowheads="1" noChangeShapeType="1" noTextEdit="1"/>
              </p:cNvSpPr>
              <p:nvPr/>
            </p:nvSpPr>
            <p:spPr>
              <a:xfrm>
                <a:off x="4427803" y="1498490"/>
                <a:ext cx="921493" cy="954107"/>
              </a:xfrm>
              <a:prstGeom prst="rect">
                <a:avLst/>
              </a:prstGeom>
              <a:blipFill rotWithShape="0">
                <a:blip r:embed="rId2"/>
                <a:stretch>
                  <a:fillRect/>
                </a:stretch>
              </a:blipFill>
            </p:spPr>
            <p:txBody>
              <a:bodyPr/>
              <a:lstStyle/>
              <a:p>
                <a:r>
                  <a:rPr lang="tr-TR">
                    <a:noFill/>
                  </a:rPr>
                  <a:t> </a:t>
                </a:r>
              </a:p>
            </p:txBody>
          </p:sp>
        </mc:Fallback>
      </mc:AlternateContent>
      <p:sp>
        <p:nvSpPr>
          <p:cNvPr id="5" name="Metin kutusu 4"/>
          <p:cNvSpPr txBox="1"/>
          <p:nvPr/>
        </p:nvSpPr>
        <p:spPr>
          <a:xfrm>
            <a:off x="557572" y="387290"/>
            <a:ext cx="11186717" cy="4524315"/>
          </a:xfrm>
          <a:prstGeom prst="rect">
            <a:avLst/>
          </a:prstGeom>
          <a:noFill/>
        </p:spPr>
        <p:txBody>
          <a:bodyPr wrap="none" rtlCol="0">
            <a:spAutoFit/>
          </a:bodyPr>
          <a:lstStyle/>
          <a:p>
            <a:r>
              <a:rPr lang="tr-TR" sz="3200" dirty="0" smtClean="0"/>
              <a:t>Kütlesi m, hızı v olan ve r yarıçaplı bir daire üzerinde hareket eden </a:t>
            </a:r>
          </a:p>
          <a:p>
            <a:r>
              <a:rPr lang="tr-TR" sz="3200" dirty="0" smtClean="0"/>
              <a:t>elektrona etki eden merkezkaç kuvvet ise;</a:t>
            </a:r>
          </a:p>
          <a:p>
            <a:endParaRPr lang="tr-TR" sz="3200" dirty="0"/>
          </a:p>
          <a:p>
            <a:r>
              <a:rPr lang="tr-TR" sz="3200" dirty="0" smtClean="0"/>
              <a:t>                                                       </a:t>
            </a:r>
            <a:r>
              <a:rPr lang="tr-TR" sz="3200" dirty="0" err="1" smtClean="0"/>
              <a:t>dir</a:t>
            </a:r>
            <a:r>
              <a:rPr lang="tr-TR" sz="3200" dirty="0" smtClean="0"/>
              <a:t>. </a:t>
            </a:r>
          </a:p>
          <a:p>
            <a:endParaRPr lang="tr-TR" sz="3200" dirty="0"/>
          </a:p>
          <a:p>
            <a:r>
              <a:rPr lang="tr-TR" sz="3200" dirty="0" smtClean="0"/>
              <a:t>Kuvvetler eşit olduklarından;</a:t>
            </a:r>
          </a:p>
          <a:p>
            <a:endParaRPr lang="tr-TR" sz="3200" dirty="0"/>
          </a:p>
          <a:p>
            <a:endParaRPr lang="tr-TR" sz="3200" dirty="0" smtClean="0"/>
          </a:p>
          <a:p>
            <a:r>
              <a:rPr lang="tr-TR" sz="3200" dirty="0"/>
              <a:t> </a:t>
            </a:r>
            <a:r>
              <a:rPr lang="tr-TR" sz="3200" dirty="0" smtClean="0"/>
              <a:t>                                                                       </a:t>
            </a:r>
            <a:r>
              <a:rPr lang="tr-TR" sz="3200" dirty="0" smtClean="0">
                <a:solidFill>
                  <a:srgbClr val="FF0000"/>
                </a:solidFill>
              </a:rPr>
              <a:t>(1)</a:t>
            </a:r>
            <a:endParaRPr lang="tr-TR" sz="3200" dirty="0">
              <a:solidFill>
                <a:srgbClr val="FF0000"/>
              </a:solidFill>
            </a:endParaRPr>
          </a:p>
        </p:txBody>
      </p:sp>
      <mc:AlternateContent xmlns:mc="http://schemas.openxmlformats.org/markup-compatibility/2006">
        <mc:Choice xmlns:a14="http://schemas.microsoft.com/office/drawing/2010/main" Requires="a14">
          <p:sp>
            <p:nvSpPr>
              <p:cNvPr id="6" name="Dikdörtgen 5"/>
              <p:cNvSpPr/>
              <p:nvPr/>
            </p:nvSpPr>
            <p:spPr>
              <a:xfrm>
                <a:off x="3605524" y="3805434"/>
                <a:ext cx="3487543" cy="95410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tr-TR" sz="2800" smtClean="0">
                          <a:latin typeface="Cambria Math" panose="02040503050406030204" pitchFamily="18" charset="0"/>
                        </a:rPr>
                        <m:t> </m:t>
                      </m:r>
                      <m:f>
                        <m:fPr>
                          <m:ctrlPr>
                            <a:rPr lang="tr-TR" sz="2800" i="1">
                              <a:latin typeface="Cambria Math" panose="02040503050406030204" pitchFamily="18" charset="0"/>
                            </a:rPr>
                          </m:ctrlPr>
                        </m:fPr>
                        <m:num>
                          <m:r>
                            <m:rPr>
                              <m:sty m:val="p"/>
                            </m:rPr>
                            <a:rPr lang="tr-TR" sz="2800" i="0">
                              <a:latin typeface="Cambria Math" panose="02040503050406030204" pitchFamily="18" charset="0"/>
                            </a:rPr>
                            <m:t>Z</m:t>
                          </m:r>
                          <m:sSup>
                            <m:sSupPr>
                              <m:ctrlPr>
                                <a:rPr lang="tr-TR" sz="2800" i="1">
                                  <a:latin typeface="Cambria Math" panose="02040503050406030204" pitchFamily="18" charset="0"/>
                                </a:rPr>
                              </m:ctrlPr>
                            </m:sSupPr>
                            <m:e>
                              <m:r>
                                <m:rPr>
                                  <m:sty m:val="p"/>
                                </m:rPr>
                                <a:rPr lang="tr-TR" sz="2800" b="0" i="0" smtClean="0">
                                  <a:latin typeface="Cambria Math" panose="02040503050406030204" pitchFamily="18" charset="0"/>
                                </a:rPr>
                                <m:t>e</m:t>
                              </m:r>
                            </m:e>
                            <m:sup>
                              <m:r>
                                <a:rPr lang="tr-TR" sz="2800">
                                  <a:latin typeface="Cambria Math" panose="02040503050406030204" pitchFamily="18" charset="0"/>
                                </a:rPr>
                                <m:t>2</m:t>
                              </m:r>
                            </m:sup>
                          </m:sSup>
                        </m:num>
                        <m:den>
                          <m:sSup>
                            <m:sSupPr>
                              <m:ctrlPr>
                                <a:rPr lang="tr-TR" sz="2800" i="1">
                                  <a:latin typeface="Cambria Math" panose="02040503050406030204" pitchFamily="18" charset="0"/>
                                </a:rPr>
                              </m:ctrlPr>
                            </m:sSupPr>
                            <m:e>
                              <m:r>
                                <m:rPr>
                                  <m:sty m:val="p"/>
                                </m:rPr>
                                <a:rPr lang="tr-TR" sz="2800" i="0">
                                  <a:latin typeface="Cambria Math" panose="02040503050406030204" pitchFamily="18" charset="0"/>
                                </a:rPr>
                                <m:t>r</m:t>
                              </m:r>
                            </m:e>
                            <m:sup>
                              <m:r>
                                <a:rPr lang="tr-TR" sz="2800" i="0">
                                  <a:latin typeface="Cambria Math" panose="02040503050406030204" pitchFamily="18" charset="0"/>
                                </a:rPr>
                                <m:t>2</m:t>
                              </m:r>
                            </m:sup>
                          </m:sSup>
                        </m:den>
                      </m:f>
                      <m:r>
                        <a:rPr lang="tr-TR" sz="2800" i="0">
                          <a:latin typeface="Cambria Math" panose="02040503050406030204" pitchFamily="18" charset="0"/>
                        </a:rPr>
                        <m:t> = </m:t>
                      </m:r>
                      <m:f>
                        <m:fPr>
                          <m:ctrlPr>
                            <a:rPr lang="tr-TR" sz="2800" i="1">
                              <a:latin typeface="Cambria Math" panose="02040503050406030204" pitchFamily="18" charset="0"/>
                            </a:rPr>
                          </m:ctrlPr>
                        </m:fPr>
                        <m:num>
                          <m:r>
                            <m:rPr>
                              <m:sty m:val="p"/>
                            </m:rPr>
                            <a:rPr lang="tr-TR" sz="2800" i="0">
                              <a:latin typeface="Cambria Math" panose="02040503050406030204" pitchFamily="18" charset="0"/>
                            </a:rPr>
                            <m:t>m</m:t>
                          </m:r>
                          <m:r>
                            <a:rPr lang="tr-TR" sz="2800" i="0">
                              <a:latin typeface="Cambria Math" panose="02040503050406030204" pitchFamily="18" charset="0"/>
                            </a:rPr>
                            <m:t> </m:t>
                          </m:r>
                          <m:sSup>
                            <m:sSupPr>
                              <m:ctrlPr>
                                <a:rPr lang="tr-TR" sz="2800" i="1">
                                  <a:latin typeface="Cambria Math" panose="02040503050406030204" pitchFamily="18" charset="0"/>
                                </a:rPr>
                              </m:ctrlPr>
                            </m:sSupPr>
                            <m:e>
                              <m:r>
                                <m:rPr>
                                  <m:sty m:val="p"/>
                                </m:rPr>
                                <a:rPr lang="tr-TR" sz="2800" i="0">
                                  <a:latin typeface="Cambria Math" panose="02040503050406030204" pitchFamily="18" charset="0"/>
                                </a:rPr>
                                <m:t>v</m:t>
                              </m:r>
                            </m:e>
                            <m:sup>
                              <m:r>
                                <a:rPr lang="tr-TR" sz="2800" i="0">
                                  <a:latin typeface="Cambria Math" panose="02040503050406030204" pitchFamily="18" charset="0"/>
                                </a:rPr>
                                <m:t>2</m:t>
                              </m:r>
                            </m:sup>
                          </m:sSup>
                        </m:num>
                        <m:den>
                          <m:r>
                            <m:rPr>
                              <m:sty m:val="p"/>
                            </m:rPr>
                            <a:rPr lang="tr-TR" sz="2800" i="0">
                              <a:latin typeface="Cambria Math" panose="02040503050406030204" pitchFamily="18" charset="0"/>
                            </a:rPr>
                            <m:t>r</m:t>
                          </m:r>
                        </m:den>
                      </m:f>
                    </m:oMath>
                  </m:oMathPara>
                </a14:m>
                <a:endParaRPr lang="tr-TR" sz="2800" dirty="0"/>
              </a:p>
            </p:txBody>
          </p:sp>
        </mc:Choice>
        <mc:Fallback>
          <p:sp>
            <p:nvSpPr>
              <p:cNvPr id="6" name="Dikdörtgen 5"/>
              <p:cNvSpPr>
                <a:spLocks noRot="1" noChangeAspect="1" noMove="1" noResize="1" noEditPoints="1" noAdjustHandles="1" noChangeArrowheads="1" noChangeShapeType="1" noTextEdit="1"/>
              </p:cNvSpPr>
              <p:nvPr/>
            </p:nvSpPr>
            <p:spPr>
              <a:xfrm>
                <a:off x="3605524" y="3805434"/>
                <a:ext cx="3487543" cy="954107"/>
              </a:xfrm>
              <a:prstGeom prst="rect">
                <a:avLst/>
              </a:prstGeom>
              <a:blipFill rotWithShape="0">
                <a:blip r:embed="rId3"/>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638465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5" name="Dikdörtgen 4"/>
              <p:cNvSpPr/>
              <p:nvPr/>
            </p:nvSpPr>
            <p:spPr>
              <a:xfrm>
                <a:off x="506395" y="2176238"/>
                <a:ext cx="11115040" cy="91069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tr-TR" sz="2800">
                          <a:latin typeface="Cambria Math" panose="02040503050406030204" pitchFamily="18" charset="0"/>
                        </a:rPr>
                        <m:t> </m:t>
                      </m:r>
                      <m:r>
                        <a:rPr lang="tr-TR" sz="2800" b="1" i="0">
                          <a:latin typeface="Cambria Math" panose="02040503050406030204" pitchFamily="18" charset="0"/>
                        </a:rPr>
                        <m:t>𝐦</m:t>
                      </m:r>
                      <m:r>
                        <a:rPr lang="tr-TR" sz="2800" b="0" i="0">
                          <a:latin typeface="Cambria Math" panose="02040503050406030204" pitchFamily="18" charset="0"/>
                        </a:rPr>
                        <m:t> </m:t>
                      </m:r>
                      <m:r>
                        <a:rPr lang="tr-TR" sz="2800" b="1" i="0">
                          <a:latin typeface="Cambria Math" panose="02040503050406030204" pitchFamily="18" charset="0"/>
                        </a:rPr>
                        <m:t>𝐯</m:t>
                      </m:r>
                      <m:r>
                        <a:rPr lang="tr-TR" sz="2800" b="0" i="0">
                          <a:latin typeface="Cambria Math" panose="02040503050406030204" pitchFamily="18" charset="0"/>
                        </a:rPr>
                        <m:t> </m:t>
                      </m:r>
                      <m:r>
                        <a:rPr lang="tr-TR" sz="2800" b="1" i="0">
                          <a:latin typeface="Cambria Math" panose="02040503050406030204" pitchFamily="18" charset="0"/>
                        </a:rPr>
                        <m:t>𝐫</m:t>
                      </m:r>
                      <m:r>
                        <a:rPr lang="tr-TR" sz="2800" b="0" i="0">
                          <a:latin typeface="Cambria Math" panose="02040503050406030204" pitchFamily="18" charset="0"/>
                        </a:rPr>
                        <m:t>=</m:t>
                      </m:r>
                      <m:r>
                        <a:rPr lang="tr-TR" sz="2800" b="1" i="0">
                          <a:latin typeface="Cambria Math" panose="02040503050406030204" pitchFamily="18" charset="0"/>
                        </a:rPr>
                        <m:t>𝐧</m:t>
                      </m:r>
                      <m:r>
                        <a:rPr lang="tr-TR" sz="2800" b="0" i="0">
                          <a:latin typeface="Cambria Math" panose="02040503050406030204" pitchFamily="18" charset="0"/>
                        </a:rPr>
                        <m:t>  </m:t>
                      </m:r>
                      <m:f>
                        <m:fPr>
                          <m:ctrlPr>
                            <a:rPr lang="tr-TR" sz="2800" b="0" i="1">
                              <a:latin typeface="Cambria Math" panose="02040503050406030204" pitchFamily="18" charset="0"/>
                            </a:rPr>
                          </m:ctrlPr>
                        </m:fPr>
                        <m:num>
                          <m:r>
                            <a:rPr lang="tr-TR" sz="2800" b="1" i="0">
                              <a:latin typeface="Cambria Math" panose="02040503050406030204" pitchFamily="18" charset="0"/>
                            </a:rPr>
                            <m:t>𝐡</m:t>
                          </m:r>
                        </m:num>
                        <m:den>
                          <m:r>
                            <a:rPr lang="tr-TR" sz="2800" b="0" i="0">
                              <a:latin typeface="Cambria Math" panose="02040503050406030204" pitchFamily="18" charset="0"/>
                            </a:rPr>
                            <m:t>2</m:t>
                          </m:r>
                          <m:r>
                            <a:rPr lang="tr-TR" sz="2800" b="1" i="0">
                              <a:latin typeface="Cambria Math" panose="02040503050406030204" pitchFamily="18" charset="0"/>
                            </a:rPr>
                            <m:t>𝛑</m:t>
                          </m:r>
                        </m:den>
                      </m:f>
                    </m:oMath>
                  </m:oMathPara>
                </a14:m>
                <a:endParaRPr lang="tr-TR" sz="2800" dirty="0"/>
              </a:p>
            </p:txBody>
          </p:sp>
        </mc:Choice>
        <mc:Fallback>
          <p:sp>
            <p:nvSpPr>
              <p:cNvPr id="5" name="Dikdörtgen 4"/>
              <p:cNvSpPr>
                <a:spLocks noRot="1" noChangeAspect="1" noMove="1" noResize="1" noEditPoints="1" noAdjustHandles="1" noChangeArrowheads="1" noChangeShapeType="1" noTextEdit="1"/>
              </p:cNvSpPr>
              <p:nvPr/>
            </p:nvSpPr>
            <p:spPr>
              <a:xfrm>
                <a:off x="506395" y="2176238"/>
                <a:ext cx="11115040" cy="910699"/>
              </a:xfrm>
              <a:prstGeom prst="rect">
                <a:avLst/>
              </a:prstGeom>
              <a:blipFill rotWithShape="0">
                <a:blip r:embed="rId2"/>
                <a:stretch>
                  <a:fillRect/>
                </a:stretch>
              </a:blipFill>
            </p:spPr>
            <p:txBody>
              <a:bodyPr/>
              <a:lstStyle/>
              <a:p>
                <a:r>
                  <a:rPr lang="tr-TR">
                    <a:noFill/>
                  </a:rPr>
                  <a:t> </a:t>
                </a:r>
              </a:p>
            </p:txBody>
          </p:sp>
        </mc:Fallback>
      </mc:AlternateContent>
      <mc:AlternateContent xmlns:mc="http://schemas.openxmlformats.org/markup-compatibility/2006">
        <mc:Choice xmlns:a14="http://schemas.microsoft.com/office/drawing/2010/main" Requires="a14">
          <p:sp>
            <p:nvSpPr>
              <p:cNvPr id="6" name="Metin kutusu 5"/>
              <p:cNvSpPr txBox="1"/>
              <p:nvPr/>
            </p:nvSpPr>
            <p:spPr>
              <a:xfrm>
                <a:off x="224589" y="649948"/>
                <a:ext cx="12088795" cy="4832092"/>
              </a:xfrm>
              <a:prstGeom prst="rect">
                <a:avLst/>
              </a:prstGeom>
              <a:noFill/>
            </p:spPr>
            <p:txBody>
              <a:bodyPr wrap="square" rtlCol="0">
                <a:spAutoFit/>
              </a:bodyPr>
              <a:lstStyle/>
              <a:p>
                <a:r>
                  <a:rPr lang="tr-TR" sz="2800" dirty="0" err="1" smtClean="0"/>
                  <a:t>Bohr</a:t>
                </a:r>
                <a:r>
                  <a:rPr lang="tr-TR" sz="2800" dirty="0" smtClean="0"/>
                  <a:t> olayı açıklayabilmek için zamanında </a:t>
                </a:r>
                <a:r>
                  <a:rPr lang="tr-TR" sz="2800" dirty="0" err="1" smtClean="0"/>
                  <a:t>kabülü</a:t>
                </a:r>
                <a:r>
                  <a:rPr lang="tr-TR" sz="2800" dirty="0" smtClean="0"/>
                  <a:t> çok güç olan, elektronun </a:t>
                </a:r>
                <a:r>
                  <a:rPr lang="tr-TR" sz="2800" dirty="0" err="1" smtClean="0"/>
                  <a:t>açısal</a:t>
                </a:r>
                <a:r>
                  <a:rPr lang="tr-TR" sz="2800" dirty="0" smtClean="0"/>
                  <a:t> momentumunun ancak belirli değerler alabileceği kavramını ortaya atmıştır. </a:t>
                </a:r>
                <a:r>
                  <a:rPr lang="tr-TR" sz="2800" dirty="0" err="1" smtClean="0"/>
                  <a:t>Bohr’un</a:t>
                </a:r>
                <a:r>
                  <a:rPr lang="tr-TR" sz="2800" dirty="0" smtClean="0"/>
                  <a:t> ortaya koyduğu ve </a:t>
                </a:r>
              </a:p>
              <a:p>
                <a:endParaRPr lang="tr-TR" sz="2800" dirty="0"/>
              </a:p>
              <a:p>
                <a:endParaRPr lang="tr-TR" sz="2800" dirty="0" smtClean="0"/>
              </a:p>
              <a:p>
                <a:endParaRPr lang="tr-TR" sz="2800" dirty="0"/>
              </a:p>
              <a:p>
                <a:endParaRPr lang="tr-TR" sz="2800" dirty="0" smtClean="0"/>
              </a:p>
              <a:p>
                <a:r>
                  <a:rPr lang="tr-TR" sz="2800" dirty="0" smtClean="0"/>
                  <a:t>Şeklinde verdiği bu bağıntıya aynı zamanda </a:t>
                </a:r>
                <a:r>
                  <a:rPr lang="tr-TR" sz="2800" dirty="0" err="1" smtClean="0"/>
                  <a:t>kuvantum</a:t>
                </a:r>
                <a:r>
                  <a:rPr lang="tr-TR" sz="2800" dirty="0" smtClean="0"/>
                  <a:t> şartlanması da denir.</a:t>
                </a:r>
              </a:p>
              <a:p>
                <a:r>
                  <a:rPr lang="tr-TR" sz="2800" dirty="0">
                    <a:latin typeface="Cambria Math" panose="02040503050406030204" pitchFamily="18" charset="0"/>
                    <a:ea typeface="Times New Roman" panose="02020603050405020304" pitchFamily="18" charset="0"/>
                  </a:rPr>
                  <a:t>Burada; </a:t>
                </a:r>
                <a:r>
                  <a:rPr lang="tr-TR" sz="2800" b="1" dirty="0">
                    <a:latin typeface="Cambria Math" panose="02040503050406030204" pitchFamily="18" charset="0"/>
                    <a:ea typeface="Times New Roman" panose="02020603050405020304" pitchFamily="18" charset="0"/>
                  </a:rPr>
                  <a:t>n</a:t>
                </a:r>
                <a:r>
                  <a:rPr lang="tr-TR" sz="2800" dirty="0">
                    <a:latin typeface="Cambria Math" panose="02040503050406030204" pitchFamily="18" charset="0"/>
                    <a:ea typeface="Times New Roman" panose="02020603050405020304" pitchFamily="18" charset="0"/>
                  </a:rPr>
                  <a:t> = tam </a:t>
                </a:r>
                <a:r>
                  <a:rPr lang="tr-TR" sz="2800" dirty="0" smtClean="0">
                    <a:latin typeface="Cambria Math" panose="02040503050406030204" pitchFamily="18" charset="0"/>
                    <a:ea typeface="Times New Roman" panose="02020603050405020304" pitchFamily="18" charset="0"/>
                  </a:rPr>
                  <a:t>sayılar </a:t>
                </a:r>
                <a14:m>
                  <m:oMath xmlns:m="http://schemas.openxmlformats.org/officeDocument/2006/math">
                    <m:r>
                      <a:rPr lang="tr-TR" sz="2800">
                        <a:latin typeface="Cambria Math" panose="02040503050406030204" pitchFamily="18" charset="0"/>
                      </a:rPr>
                      <m:t>(</m:t>
                    </m:r>
                    <m:r>
                      <m:rPr>
                        <m:sty m:val="p"/>
                      </m:rPr>
                      <a:rPr lang="tr-TR" sz="2800">
                        <a:latin typeface="Cambria Math" panose="02040503050406030204" pitchFamily="18" charset="0"/>
                      </a:rPr>
                      <m:t>n</m:t>
                    </m:r>
                    <m:r>
                      <a:rPr lang="tr-TR" sz="2800">
                        <a:latin typeface="Cambria Math" panose="02040503050406030204" pitchFamily="18" charset="0"/>
                      </a:rPr>
                      <m:t>=1, 2, 3, …..</m:t>
                    </m:r>
                    <m:r>
                      <m:rPr>
                        <m:sty m:val="p"/>
                      </m:rPr>
                      <a:rPr lang="tr-TR" sz="2800">
                        <a:latin typeface="Cambria Math" panose="02040503050406030204" pitchFamily="18" charset="0"/>
                      </a:rPr>
                      <m:t>n</m:t>
                    </m:r>
                    <m:r>
                      <a:rPr lang="tr-TR" sz="2800">
                        <a:latin typeface="Cambria Math" panose="02040503050406030204" pitchFamily="18" charset="0"/>
                      </a:rPr>
                      <m:t>)</m:t>
                    </m:r>
                  </m:oMath>
                </a14:m>
                <a:r>
                  <a:rPr lang="tr-TR" sz="2800" dirty="0" smtClean="0">
                    <a:latin typeface="Cambria Math" panose="02040503050406030204" pitchFamily="18" charset="0"/>
                    <a:ea typeface="Times New Roman" panose="02020603050405020304" pitchFamily="18" charset="0"/>
                  </a:rPr>
                  <a:t>, </a:t>
                </a:r>
                <a:r>
                  <a:rPr lang="tr-TR" sz="2800" b="1" dirty="0">
                    <a:latin typeface="Cambria Math" panose="02040503050406030204" pitchFamily="18" charset="0"/>
                    <a:ea typeface="Times New Roman" panose="02020603050405020304" pitchFamily="18" charset="0"/>
                  </a:rPr>
                  <a:t>h</a:t>
                </a:r>
                <a:r>
                  <a:rPr lang="tr-TR" sz="2800" dirty="0">
                    <a:latin typeface="Cambria Math" panose="02040503050406030204" pitchFamily="18" charset="0"/>
                    <a:ea typeface="Times New Roman" panose="02020603050405020304" pitchFamily="18" charset="0"/>
                  </a:rPr>
                  <a:t> ise </a:t>
                </a:r>
                <a:r>
                  <a:rPr lang="tr-TR" sz="2800" i="1" dirty="0" err="1">
                    <a:latin typeface="Cambria Math" panose="02040503050406030204" pitchFamily="18" charset="0"/>
                    <a:ea typeface="Times New Roman" panose="02020603050405020304" pitchFamily="18" charset="0"/>
                  </a:rPr>
                  <a:t>Planc</a:t>
                </a:r>
                <a:r>
                  <a:rPr lang="tr-TR" sz="2800" i="1" dirty="0">
                    <a:latin typeface="Cambria Math" panose="02040503050406030204" pitchFamily="18" charset="0"/>
                    <a:ea typeface="Times New Roman" panose="02020603050405020304" pitchFamily="18" charset="0"/>
                  </a:rPr>
                  <a:t> sabiti</a:t>
                </a:r>
                <a:r>
                  <a:rPr lang="tr-TR" sz="2800" dirty="0">
                    <a:latin typeface="Cambria Math" panose="02040503050406030204" pitchFamily="18" charset="0"/>
                    <a:ea typeface="Times New Roman" panose="02020603050405020304" pitchFamily="18" charset="0"/>
                  </a:rPr>
                  <a:t> </a:t>
                </a:r>
                <a:r>
                  <a:rPr lang="tr-TR" sz="2800" dirty="0" err="1">
                    <a:latin typeface="Cambria Math" panose="02040503050406030204" pitchFamily="18" charset="0"/>
                    <a:ea typeface="Times New Roman" panose="02020603050405020304" pitchFamily="18" charset="0"/>
                  </a:rPr>
                  <a:t>dir</a:t>
                </a:r>
                <a:r>
                  <a:rPr lang="tr-TR" sz="2800" dirty="0">
                    <a:latin typeface="Cambria Math" panose="02040503050406030204" pitchFamily="18" charset="0"/>
                    <a:ea typeface="Times New Roman" panose="02020603050405020304" pitchFamily="18" charset="0"/>
                  </a:rPr>
                  <a:t> (6.62 10</a:t>
                </a:r>
                <a:r>
                  <a:rPr lang="tr-TR" sz="2800" baseline="30000" dirty="0">
                    <a:latin typeface="Cambria Math" panose="02040503050406030204" pitchFamily="18" charset="0"/>
                    <a:ea typeface="Times New Roman" panose="02020603050405020304" pitchFamily="18" charset="0"/>
                  </a:rPr>
                  <a:t>–27</a:t>
                </a:r>
                <a:r>
                  <a:rPr lang="tr-TR" sz="2800" dirty="0">
                    <a:latin typeface="Cambria Math" panose="02040503050406030204" pitchFamily="18" charset="0"/>
                    <a:ea typeface="Times New Roman" panose="02020603050405020304" pitchFamily="18" charset="0"/>
                  </a:rPr>
                  <a:t> erg.sn)</a:t>
                </a:r>
                <a:endParaRPr lang="tr-TR" sz="2800" dirty="0">
                  <a:latin typeface="Times New Roman" panose="02020603050405020304" pitchFamily="18" charset="0"/>
                  <a:ea typeface="Times New Roman" panose="02020603050405020304" pitchFamily="18" charset="0"/>
                </a:endParaRPr>
              </a:p>
              <a:p>
                <a:endParaRPr lang="tr-TR" sz="2800" dirty="0"/>
              </a:p>
            </p:txBody>
          </p:sp>
        </mc:Choice>
        <mc:Fallback>
          <p:sp>
            <p:nvSpPr>
              <p:cNvPr id="6" name="Metin kutusu 5"/>
              <p:cNvSpPr txBox="1">
                <a:spLocks noRot="1" noChangeAspect="1" noMove="1" noResize="1" noEditPoints="1" noAdjustHandles="1" noChangeArrowheads="1" noChangeShapeType="1" noTextEdit="1"/>
              </p:cNvSpPr>
              <p:nvPr/>
            </p:nvSpPr>
            <p:spPr>
              <a:xfrm>
                <a:off x="224589" y="649948"/>
                <a:ext cx="12088795" cy="4832092"/>
              </a:xfrm>
              <a:prstGeom prst="rect">
                <a:avLst/>
              </a:prstGeom>
              <a:blipFill rotWithShape="0">
                <a:blip r:embed="rId3"/>
                <a:stretch>
                  <a:fillRect l="-1059" t="-1263"/>
                </a:stretch>
              </a:blipFill>
            </p:spPr>
            <p:txBody>
              <a:bodyPr/>
              <a:lstStyle/>
              <a:p>
                <a:r>
                  <a:rPr lang="tr-TR">
                    <a:noFill/>
                  </a:rPr>
                  <a:t> </a:t>
                </a:r>
              </a:p>
            </p:txBody>
          </p:sp>
        </mc:Fallback>
      </mc:AlternateContent>
    </p:spTree>
    <p:extLst>
      <p:ext uri="{BB962C8B-B14F-4D97-AF65-F5344CB8AC3E}">
        <p14:creationId xmlns:p14="http://schemas.microsoft.com/office/powerpoint/2010/main" val="269243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Dikdörtgen 3"/>
              <p:cNvSpPr/>
              <p:nvPr/>
            </p:nvSpPr>
            <p:spPr>
              <a:xfrm>
                <a:off x="1503680" y="284480"/>
                <a:ext cx="8534400" cy="5562933"/>
              </a:xfrm>
              <a:prstGeom prst="rect">
                <a:avLst/>
              </a:prstGeom>
            </p:spPr>
            <p:txBody>
              <a:bodyPr wrap="square">
                <a:spAutoFit/>
              </a:bodyPr>
              <a:lstStyle/>
              <a:p>
                <a:pPr algn="just">
                  <a:lnSpc>
                    <a:spcPct val="115000"/>
                  </a:lnSpc>
                  <a:spcAft>
                    <a:spcPts val="0"/>
                  </a:spcAft>
                </a:pPr>
                <a:r>
                  <a:rPr lang="tr-TR" sz="2400" dirty="0" smtClean="0">
                    <a:effectLst/>
                    <a:latin typeface="Cambria Math" panose="02040503050406030204" pitchFamily="18" charset="0"/>
                    <a:ea typeface="Times New Roman" panose="02020603050405020304" pitchFamily="18" charset="0"/>
                  </a:rPr>
                  <a:t>Bu </a:t>
                </a:r>
                <a:r>
                  <a:rPr lang="tr-TR" sz="2400" dirty="0">
                    <a:effectLst/>
                    <a:latin typeface="Cambria Math" panose="02040503050406030204" pitchFamily="18" charset="0"/>
                    <a:ea typeface="Times New Roman" panose="02020603050405020304" pitchFamily="18" charset="0"/>
                  </a:rPr>
                  <a:t>eşitlikten:</a:t>
                </a:r>
                <a:endParaRPr lang="tr-TR" sz="2400" dirty="0">
                  <a:effectLst/>
                  <a:latin typeface="Times New Roman" panose="02020603050405020304" pitchFamily="18" charset="0"/>
                  <a:ea typeface="Times New Roman" panose="02020603050405020304" pitchFamily="18" charset="0"/>
                </a:endParaRPr>
              </a:p>
              <a:p>
                <a:pPr algn="just">
                  <a:lnSpc>
                    <a:spcPct val="200000"/>
                  </a:lnSpc>
                  <a:spcAft>
                    <a:spcPts val="0"/>
                  </a:spcAft>
                </a:pPr>
                <a14:m>
                  <m:oMathPara xmlns:m="http://schemas.openxmlformats.org/officeDocument/2006/math">
                    <m:oMathParaPr>
                      <m:jc m:val="centerGroup"/>
                    </m:oMathParaPr>
                    <m:oMath xmlns:m="http://schemas.openxmlformats.org/officeDocument/2006/math">
                      <m:r>
                        <a:rPr lang="tr-TR" sz="2400" b="1">
                          <a:effectLst/>
                          <a:latin typeface="Cambria Math" panose="02040503050406030204" pitchFamily="18" charset="0"/>
                          <a:ea typeface="Times New Roman" panose="02020603050405020304" pitchFamily="18" charset="0"/>
                        </a:rPr>
                        <m:t>           </m:t>
                      </m:r>
                      <m:r>
                        <a:rPr lang="tr-TR" sz="2400" i="1">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v</m:t>
                      </m:r>
                      <m:r>
                        <a:rPr lang="tr-TR" sz="2400" i="1">
                          <a:effectLst/>
                          <a:latin typeface="Cambria Math" panose="02040503050406030204" pitchFamily="18" charset="0"/>
                          <a:ea typeface="Times New Roman" panose="02020603050405020304" pitchFamily="18" charset="0"/>
                        </a:rPr>
                        <m:t> </m:t>
                      </m:r>
                      <m:r>
                        <a:rPr lang="tr-TR" sz="2400">
                          <a:effectLst/>
                          <a:latin typeface="Cambria Math" panose="02040503050406030204" pitchFamily="18" charset="0"/>
                          <a:ea typeface="Times New Roman" panose="02020603050405020304" pitchFamily="18" charset="0"/>
                        </a:rPr>
                        <m:t>=</m:t>
                      </m:r>
                      <m:r>
                        <m:rPr>
                          <m:sty m:val="p"/>
                        </m:rPr>
                        <a:rPr lang="tr-TR" sz="2400">
                          <a:effectLst/>
                          <a:latin typeface="Cambria Math" panose="02040503050406030204" pitchFamily="18" charset="0"/>
                          <a:ea typeface="Times New Roman" panose="02020603050405020304" pitchFamily="18" charset="0"/>
                        </a:rPr>
                        <m:t>n</m:t>
                      </m:r>
                      <m:r>
                        <a:rPr lang="tr-TR" sz="2400">
                          <a:effectLst/>
                          <a:latin typeface="Cambria Math" panose="02040503050406030204" pitchFamily="18" charset="0"/>
                          <a:ea typeface="Times New Roman" panose="02020603050405020304" pitchFamily="18" charset="0"/>
                        </a:rPr>
                        <m:t>  </m:t>
                      </m:r>
                      <m:f>
                        <m:fPr>
                          <m:ctrlPr>
                            <a:rPr lang="tr-TR" sz="2400" i="1">
                              <a:effectLst/>
                              <a:latin typeface="Cambria Math" panose="02040503050406030204" pitchFamily="18" charset="0"/>
                              <a:ea typeface="Times New Roman" panose="02020603050405020304" pitchFamily="18" charset="0"/>
                            </a:rPr>
                          </m:ctrlPr>
                        </m:fPr>
                        <m:num>
                          <m:r>
                            <m:rPr>
                              <m:sty m:val="p"/>
                            </m:rPr>
                            <a:rPr lang="tr-TR" sz="2400">
                              <a:effectLst/>
                              <a:latin typeface="Cambria Math" panose="02040503050406030204" pitchFamily="18" charset="0"/>
                              <a:ea typeface="Times New Roman" panose="02020603050405020304" pitchFamily="18" charset="0"/>
                            </a:rPr>
                            <m:t>h</m:t>
                          </m:r>
                        </m:num>
                        <m:den>
                          <m:r>
                            <a:rPr lang="tr-TR" sz="2400">
                              <a:effectLst/>
                              <a:latin typeface="Cambria Math" panose="02040503050406030204" pitchFamily="18" charset="0"/>
                              <a:ea typeface="Times New Roman" panose="02020603050405020304" pitchFamily="18" charset="0"/>
                            </a:rPr>
                            <m:t>2 </m:t>
                          </m:r>
                          <m:r>
                            <m:rPr>
                              <m:sty m:val="p"/>
                            </m:rPr>
                            <a:rPr lang="tr-TR" sz="2400">
                              <a:effectLst/>
                              <a:latin typeface="Cambria Math" panose="02040503050406030204" pitchFamily="18" charset="0"/>
                              <a:ea typeface="Times New Roman" panose="02020603050405020304" pitchFamily="18" charset="0"/>
                            </a:rPr>
                            <m:t>π</m:t>
                          </m:r>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m</m:t>
                          </m:r>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r</m:t>
                          </m:r>
                        </m:den>
                      </m:f>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olur</m:t>
                      </m:r>
                      <m:r>
                        <a:rPr lang="tr-TR" sz="2400">
                          <a:effectLst/>
                          <a:latin typeface="Cambria Math" panose="02040503050406030204" pitchFamily="18" charset="0"/>
                          <a:ea typeface="Times New Roman" panose="02020603050405020304" pitchFamily="18" charset="0"/>
                        </a:rPr>
                        <m:t>.</m:t>
                      </m:r>
                    </m:oMath>
                  </m:oMathPara>
                </a14:m>
                <a:endParaRPr lang="tr-TR" sz="2400" dirty="0">
                  <a:effectLst/>
                  <a:latin typeface="Times New Roman" panose="02020603050405020304" pitchFamily="18" charset="0"/>
                  <a:ea typeface="Times New Roman" panose="02020603050405020304" pitchFamily="18" charset="0"/>
                </a:endParaRPr>
              </a:p>
              <a:p>
                <a:pPr>
                  <a:lnSpc>
                    <a:spcPct val="200000"/>
                  </a:lnSpc>
                  <a:spcAft>
                    <a:spcPts val="0"/>
                  </a:spcAft>
                </a:pPr>
                <a:r>
                  <a:rPr lang="tr-TR" sz="2400" dirty="0" smtClean="0">
                    <a:effectLst/>
                    <a:latin typeface="Cambria Math" panose="02040503050406030204" pitchFamily="18" charset="0"/>
                    <a:ea typeface="Times New Roman" panose="02020603050405020304" pitchFamily="18" charset="0"/>
                  </a:rPr>
                  <a:t>(1) </a:t>
                </a:r>
                <a:r>
                  <a:rPr lang="tr-TR" sz="2400" dirty="0" err="1" smtClean="0">
                    <a:effectLst/>
                    <a:latin typeface="Cambria Math" panose="02040503050406030204" pitchFamily="18" charset="0"/>
                    <a:ea typeface="Times New Roman" panose="02020603050405020304" pitchFamily="18" charset="0"/>
                  </a:rPr>
                  <a:t>Nolu</a:t>
                </a:r>
                <a:r>
                  <a:rPr lang="tr-TR" sz="2400" dirty="0" smtClean="0">
                    <a:effectLst/>
                    <a:latin typeface="Cambria Math" panose="02040503050406030204" pitchFamily="18" charset="0"/>
                    <a:ea typeface="Times New Roman" panose="02020603050405020304" pitchFamily="18" charset="0"/>
                  </a:rPr>
                  <a:t> eşitlikte </a:t>
                </a:r>
                <a:r>
                  <a:rPr lang="tr-TR" sz="2400" dirty="0">
                    <a:effectLst/>
                    <a:latin typeface="Cambria Math" panose="02040503050406030204" pitchFamily="18" charset="0"/>
                    <a:ea typeface="Times New Roman" panose="02020603050405020304" pitchFamily="18" charset="0"/>
                  </a:rPr>
                  <a:t>yerine konulacak olursa:</a:t>
                </a:r>
                <a:endParaRPr lang="tr-TR" sz="2400" dirty="0">
                  <a:effectLst/>
                  <a:latin typeface="Times New Roman" panose="02020603050405020304" pitchFamily="18" charset="0"/>
                  <a:ea typeface="Times New Roman" panose="02020603050405020304" pitchFamily="18" charset="0"/>
                </a:endParaRPr>
              </a:p>
              <a:p>
                <a:pPr>
                  <a:spcAft>
                    <a:spcPts val="0"/>
                  </a:spcAft>
                </a:pPr>
                <a14:m>
                  <m:oMathPara xmlns:m="http://schemas.openxmlformats.org/officeDocument/2006/math">
                    <m:oMathParaPr>
                      <m:jc m:val="centerGroup"/>
                    </m:oMathParaPr>
                    <m:oMath xmlns:m="http://schemas.openxmlformats.org/officeDocument/2006/math">
                      <m:r>
                        <a:rPr lang="tr-TR" sz="2400">
                          <a:effectLst/>
                          <a:latin typeface="Cambria Math" panose="02040503050406030204" pitchFamily="18" charset="0"/>
                          <a:ea typeface="Times New Roman" panose="02020603050405020304" pitchFamily="18" charset="0"/>
                        </a:rPr>
                        <m:t>        </m:t>
                      </m:r>
                      <m:f>
                        <m:fPr>
                          <m:ctrlPr>
                            <a:rPr lang="tr-TR" sz="2400" i="1">
                              <a:effectLst/>
                              <a:latin typeface="Cambria Math" panose="02040503050406030204" pitchFamily="18" charset="0"/>
                              <a:ea typeface="Times New Roman" panose="02020603050405020304" pitchFamily="18" charset="0"/>
                            </a:rPr>
                          </m:ctrlPr>
                        </m:fPr>
                        <m:num>
                          <m:r>
                            <m:rPr>
                              <m:sty m:val="p"/>
                            </m:rPr>
                            <a:rPr lang="tr-TR" sz="2400">
                              <a:effectLst/>
                              <a:latin typeface="Cambria Math" panose="02040503050406030204" pitchFamily="18" charset="0"/>
                              <a:ea typeface="Times New Roman" panose="02020603050405020304" pitchFamily="18" charset="0"/>
                            </a:rPr>
                            <m:t>Z</m:t>
                          </m:r>
                          <m:r>
                            <a:rPr lang="tr-TR" sz="2400">
                              <a:effectLst/>
                              <a:latin typeface="Cambria Math" panose="02040503050406030204" pitchFamily="18" charset="0"/>
                              <a:ea typeface="Times New Roman" panose="02020603050405020304" pitchFamily="18" charset="0"/>
                            </a:rPr>
                            <m:t> </m:t>
                          </m:r>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e</m:t>
                              </m:r>
                            </m:e>
                            <m:sup>
                              <m:r>
                                <a:rPr lang="tr-TR" sz="2400">
                                  <a:effectLst/>
                                  <a:latin typeface="Cambria Math" panose="02040503050406030204" pitchFamily="18" charset="0"/>
                                  <a:ea typeface="Times New Roman" panose="02020603050405020304" pitchFamily="18" charset="0"/>
                                </a:rPr>
                                <m:t>2</m:t>
                              </m:r>
                            </m:sup>
                          </m:sSup>
                        </m:num>
                        <m:den>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r</m:t>
                              </m:r>
                            </m:e>
                            <m:sup>
                              <m:r>
                                <a:rPr lang="tr-TR" sz="2400">
                                  <a:effectLst/>
                                  <a:latin typeface="Cambria Math" panose="02040503050406030204" pitchFamily="18" charset="0"/>
                                  <a:ea typeface="Times New Roman" panose="02020603050405020304" pitchFamily="18" charset="0"/>
                                </a:rPr>
                                <m:t>2</m:t>
                              </m:r>
                            </m:sup>
                          </m:sSup>
                        </m:den>
                      </m:f>
                      <m:r>
                        <a:rPr lang="tr-TR" sz="2400">
                          <a:effectLst/>
                          <a:latin typeface="Cambria Math" panose="02040503050406030204" pitchFamily="18" charset="0"/>
                          <a:ea typeface="Times New Roman" panose="02020603050405020304" pitchFamily="18" charset="0"/>
                        </a:rPr>
                        <m:t>= </m:t>
                      </m:r>
                      <m:f>
                        <m:fPr>
                          <m:ctrlPr>
                            <a:rPr lang="tr-TR" sz="2400" i="1">
                              <a:effectLst/>
                              <a:latin typeface="Cambria Math" panose="02040503050406030204" pitchFamily="18" charset="0"/>
                              <a:ea typeface="Times New Roman" panose="02020603050405020304" pitchFamily="18" charset="0"/>
                            </a:rPr>
                          </m:ctrlPr>
                        </m:fPr>
                        <m:num>
                          <m:r>
                            <m:rPr>
                              <m:sty m:val="p"/>
                            </m:rPr>
                            <a:rPr lang="tr-TR" sz="2400">
                              <a:effectLst/>
                              <a:latin typeface="Cambria Math" panose="02040503050406030204" pitchFamily="18" charset="0"/>
                              <a:ea typeface="Times New Roman" panose="02020603050405020304" pitchFamily="18" charset="0"/>
                            </a:rPr>
                            <m:t>m</m:t>
                          </m:r>
                        </m:num>
                        <m:den>
                          <m:r>
                            <m:rPr>
                              <m:sty m:val="p"/>
                            </m:rPr>
                            <a:rPr lang="tr-TR" sz="2400">
                              <a:effectLst/>
                              <a:latin typeface="Cambria Math" panose="02040503050406030204" pitchFamily="18" charset="0"/>
                              <a:ea typeface="Times New Roman" panose="02020603050405020304" pitchFamily="18" charset="0"/>
                            </a:rPr>
                            <m:t>r</m:t>
                          </m:r>
                        </m:den>
                      </m:f>
                      <m:r>
                        <a:rPr lang="tr-TR" sz="2400">
                          <a:effectLst/>
                          <a:latin typeface="Cambria Math" panose="02040503050406030204" pitchFamily="18" charset="0"/>
                          <a:ea typeface="Times New Roman" panose="02020603050405020304" pitchFamily="18" charset="0"/>
                        </a:rPr>
                        <m:t>  </m:t>
                      </m:r>
                      <m:d>
                        <m:dPr>
                          <m:begChr m:val="["/>
                          <m:endChr m:val="]"/>
                          <m:ctrlPr>
                            <a:rPr lang="tr-TR" sz="2400" i="1">
                              <a:effectLst/>
                              <a:latin typeface="Cambria Math" panose="02040503050406030204" pitchFamily="18" charset="0"/>
                              <a:ea typeface="Times New Roman" panose="02020603050405020304" pitchFamily="18" charset="0"/>
                            </a:rPr>
                          </m:ctrlPr>
                        </m:dPr>
                        <m:e>
                          <m:f>
                            <m:fPr>
                              <m:ctrlPr>
                                <a:rPr lang="tr-TR" sz="2400" i="1">
                                  <a:effectLst/>
                                  <a:latin typeface="Cambria Math" panose="02040503050406030204" pitchFamily="18" charset="0"/>
                                  <a:ea typeface="Times New Roman" panose="02020603050405020304" pitchFamily="18" charset="0"/>
                                </a:rPr>
                              </m:ctrlPr>
                            </m:fPr>
                            <m:num>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n</m:t>
                                  </m:r>
                                </m:e>
                                <m:sup>
                                  <m:r>
                                    <a:rPr lang="tr-TR" sz="2400">
                                      <a:effectLst/>
                                      <a:latin typeface="Cambria Math" panose="02040503050406030204" pitchFamily="18" charset="0"/>
                                      <a:ea typeface="Times New Roman" panose="02020603050405020304" pitchFamily="18" charset="0"/>
                                    </a:rPr>
                                    <m:t>2 </m:t>
                                  </m:r>
                                </m:sup>
                              </m:sSup>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h</m:t>
                                  </m:r>
                                </m:e>
                                <m:sup>
                                  <m:r>
                                    <a:rPr lang="tr-TR" sz="2400">
                                      <a:effectLst/>
                                      <a:latin typeface="Cambria Math" panose="02040503050406030204" pitchFamily="18" charset="0"/>
                                      <a:ea typeface="Times New Roman" panose="02020603050405020304" pitchFamily="18" charset="0"/>
                                    </a:rPr>
                                    <m:t>2</m:t>
                                  </m:r>
                                </m:sup>
                              </m:sSup>
                            </m:num>
                            <m:den>
                              <m:r>
                                <a:rPr lang="tr-TR" sz="2400">
                                  <a:effectLst/>
                                  <a:latin typeface="Cambria Math" panose="02040503050406030204" pitchFamily="18" charset="0"/>
                                  <a:ea typeface="Times New Roman" panose="02020603050405020304" pitchFamily="18" charset="0"/>
                                </a:rPr>
                                <m:t>4 </m:t>
                              </m:r>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π</m:t>
                                  </m:r>
                                </m:e>
                                <m:sup>
                                  <m:r>
                                    <a:rPr lang="tr-TR" sz="2400">
                                      <a:effectLst/>
                                      <a:latin typeface="Cambria Math" panose="02040503050406030204" pitchFamily="18" charset="0"/>
                                      <a:ea typeface="Times New Roman" panose="02020603050405020304" pitchFamily="18" charset="0"/>
                                    </a:rPr>
                                    <m:t>2</m:t>
                                  </m:r>
                                </m:sup>
                              </m:sSup>
                              <m:sSup>
                                <m:sSupPr>
                                  <m:ctrlPr>
                                    <a:rPr lang="tr-TR" sz="2400" i="1">
                                      <a:effectLst/>
                                      <a:latin typeface="Cambria Math" panose="02040503050406030204" pitchFamily="18" charset="0"/>
                                      <a:ea typeface="Times New Roman" panose="02020603050405020304" pitchFamily="18" charset="0"/>
                                    </a:rPr>
                                  </m:ctrlPr>
                                </m:sSupPr>
                                <m:e>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m</m:t>
                                  </m:r>
                                </m:e>
                                <m:sup>
                                  <m:r>
                                    <a:rPr lang="tr-TR" sz="2400">
                                      <a:effectLst/>
                                      <a:latin typeface="Cambria Math" panose="02040503050406030204" pitchFamily="18" charset="0"/>
                                      <a:ea typeface="Times New Roman" panose="02020603050405020304" pitchFamily="18" charset="0"/>
                                    </a:rPr>
                                    <m:t>2 </m:t>
                                  </m:r>
                                </m:sup>
                              </m:sSup>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r</m:t>
                                  </m:r>
                                </m:e>
                                <m:sup>
                                  <m:r>
                                    <a:rPr lang="tr-TR" sz="2400">
                                      <a:effectLst/>
                                      <a:latin typeface="Cambria Math" panose="02040503050406030204" pitchFamily="18" charset="0"/>
                                      <a:ea typeface="Times New Roman" panose="02020603050405020304" pitchFamily="18" charset="0"/>
                                    </a:rPr>
                                    <m:t>2</m:t>
                                  </m:r>
                                </m:sup>
                              </m:sSup>
                            </m:den>
                          </m:f>
                        </m:e>
                      </m:d>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elde</m:t>
                      </m:r>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edilir</m:t>
                      </m:r>
                      <m:r>
                        <a:rPr lang="tr-TR" sz="2400">
                          <a:effectLst/>
                          <a:latin typeface="Cambria Math" panose="02040503050406030204" pitchFamily="18" charset="0"/>
                          <a:ea typeface="Times New Roman" panose="02020603050405020304" pitchFamily="18" charset="0"/>
                        </a:rPr>
                        <m:t>.</m:t>
                      </m:r>
                    </m:oMath>
                  </m:oMathPara>
                </a14:m>
                <a:endParaRPr lang="tr-TR" sz="2400" dirty="0">
                  <a:effectLst/>
                  <a:latin typeface="Times New Roman" panose="02020603050405020304" pitchFamily="18" charset="0"/>
                  <a:ea typeface="Times New Roman" panose="02020603050405020304" pitchFamily="18" charset="0"/>
                </a:endParaRPr>
              </a:p>
              <a:p>
                <a:pPr>
                  <a:spcAft>
                    <a:spcPts val="0"/>
                  </a:spcAft>
                </a:pPr>
                <a:r>
                  <a:rPr lang="tr-TR" sz="2400" dirty="0">
                    <a:effectLst/>
                    <a:latin typeface="Cambria Math" panose="02040503050406030204" pitchFamily="18" charset="0"/>
                    <a:ea typeface="Times New Roman" panose="02020603050405020304" pitchFamily="18" charset="0"/>
                  </a:rPr>
                  <a:t> </a:t>
                </a:r>
                <a:endParaRPr lang="tr-TR"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tr-TR" sz="2400" dirty="0">
                    <a:effectLst/>
                    <a:latin typeface="Cambria Math" panose="02040503050406030204" pitchFamily="18" charset="0"/>
                    <a:ea typeface="Times New Roman" panose="02020603050405020304" pitchFamily="18" charset="0"/>
                  </a:rPr>
                  <a:t>Buradan:</a:t>
                </a:r>
                <a:endParaRPr lang="tr-TR" sz="2400" dirty="0">
                  <a:effectLst/>
                  <a:latin typeface="Times New Roman" panose="02020603050405020304" pitchFamily="18" charset="0"/>
                  <a:ea typeface="Times New Roman" panose="02020603050405020304" pitchFamily="18" charset="0"/>
                </a:endParaRPr>
              </a:p>
              <a:p>
                <a:pPr algn="just">
                  <a:lnSpc>
                    <a:spcPct val="115000"/>
                  </a:lnSpc>
                  <a:spcAft>
                    <a:spcPts val="0"/>
                  </a:spcAft>
                  <a:tabLst>
                    <a:tab pos="1980565" algn="l"/>
                  </a:tabLst>
                </a:pPr>
                <a14:m>
                  <m:oMathPara xmlns:m="http://schemas.openxmlformats.org/officeDocument/2006/math">
                    <m:oMathParaPr>
                      <m:jc m:val="centerGroup"/>
                    </m:oMathParaPr>
                    <m:oMath xmlns:m="http://schemas.openxmlformats.org/officeDocument/2006/math">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r</m:t>
                      </m:r>
                      <m:r>
                        <a:rPr lang="tr-TR" sz="2400">
                          <a:effectLst/>
                          <a:latin typeface="Cambria Math" panose="02040503050406030204" pitchFamily="18" charset="0"/>
                          <a:ea typeface="Times New Roman" panose="02020603050405020304" pitchFamily="18" charset="0"/>
                        </a:rPr>
                        <m:t>= </m:t>
                      </m:r>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n</m:t>
                          </m:r>
                        </m:e>
                        <m:sup>
                          <m:r>
                            <a:rPr lang="tr-TR" sz="2400">
                              <a:effectLst/>
                              <a:latin typeface="Cambria Math" panose="02040503050406030204" pitchFamily="18" charset="0"/>
                              <a:ea typeface="Times New Roman" panose="02020603050405020304" pitchFamily="18" charset="0"/>
                            </a:rPr>
                            <m:t>2</m:t>
                          </m:r>
                        </m:sup>
                      </m:sSup>
                      <m:r>
                        <a:rPr lang="tr-TR" sz="2400">
                          <a:effectLst/>
                          <a:latin typeface="Cambria Math" panose="02040503050406030204" pitchFamily="18" charset="0"/>
                          <a:ea typeface="Times New Roman" panose="02020603050405020304" pitchFamily="18" charset="0"/>
                        </a:rPr>
                        <m:t> </m:t>
                      </m:r>
                      <m:f>
                        <m:fPr>
                          <m:ctrlPr>
                            <a:rPr lang="tr-TR" sz="2400" i="1">
                              <a:effectLst/>
                              <a:latin typeface="Cambria Math" panose="02040503050406030204" pitchFamily="18" charset="0"/>
                              <a:ea typeface="Times New Roman" panose="02020603050405020304" pitchFamily="18" charset="0"/>
                            </a:rPr>
                          </m:ctrlPr>
                        </m:fPr>
                        <m:num>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h</m:t>
                              </m:r>
                            </m:e>
                            <m:sup>
                              <m:r>
                                <a:rPr lang="tr-TR" sz="2400">
                                  <a:effectLst/>
                                  <a:latin typeface="Cambria Math" panose="02040503050406030204" pitchFamily="18" charset="0"/>
                                  <a:ea typeface="Times New Roman" panose="02020603050405020304" pitchFamily="18" charset="0"/>
                                </a:rPr>
                                <m:t>2</m:t>
                              </m:r>
                            </m:sup>
                          </m:sSup>
                        </m:num>
                        <m:den>
                          <m:r>
                            <a:rPr lang="tr-TR" sz="2400">
                              <a:effectLst/>
                              <a:latin typeface="Cambria Math" panose="02040503050406030204" pitchFamily="18" charset="0"/>
                              <a:ea typeface="Times New Roman" panose="02020603050405020304" pitchFamily="18" charset="0"/>
                            </a:rPr>
                            <m:t>4 </m:t>
                          </m:r>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π</m:t>
                              </m:r>
                            </m:e>
                            <m:sup>
                              <m:r>
                                <a:rPr lang="tr-TR" sz="2400">
                                  <a:effectLst/>
                                  <a:latin typeface="Cambria Math" panose="02040503050406030204" pitchFamily="18" charset="0"/>
                                  <a:ea typeface="Times New Roman" panose="02020603050405020304" pitchFamily="18" charset="0"/>
                                </a:rPr>
                                <m:t>2 </m:t>
                              </m:r>
                            </m:sup>
                          </m:sSup>
                          <m:r>
                            <m:rPr>
                              <m:sty m:val="p"/>
                            </m:rPr>
                            <a:rPr lang="tr-TR" sz="2400">
                              <a:effectLst/>
                              <a:latin typeface="Cambria Math" panose="02040503050406030204" pitchFamily="18" charset="0"/>
                              <a:ea typeface="Times New Roman" panose="02020603050405020304" pitchFamily="18" charset="0"/>
                            </a:rPr>
                            <m:t>m</m:t>
                          </m:r>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Z</m:t>
                          </m:r>
                          <m:r>
                            <a:rPr lang="tr-TR" sz="2400">
                              <a:effectLst/>
                              <a:latin typeface="Cambria Math" panose="02040503050406030204" pitchFamily="18" charset="0"/>
                              <a:ea typeface="Times New Roman" panose="02020603050405020304" pitchFamily="18" charset="0"/>
                            </a:rPr>
                            <m:t> </m:t>
                          </m:r>
                          <m:sSup>
                            <m:sSupPr>
                              <m:ctrlPr>
                                <a:rPr lang="tr-TR" sz="2400" i="1">
                                  <a:effectLst/>
                                  <a:latin typeface="Cambria Math" panose="02040503050406030204" pitchFamily="18" charset="0"/>
                                  <a:ea typeface="Times New Roman" panose="02020603050405020304" pitchFamily="18" charset="0"/>
                                </a:rPr>
                              </m:ctrlPr>
                            </m:sSupPr>
                            <m:e>
                              <m:r>
                                <m:rPr>
                                  <m:sty m:val="p"/>
                                </m:rPr>
                                <a:rPr lang="tr-TR" sz="2400">
                                  <a:effectLst/>
                                  <a:latin typeface="Cambria Math" panose="02040503050406030204" pitchFamily="18" charset="0"/>
                                  <a:ea typeface="Times New Roman" panose="02020603050405020304" pitchFamily="18" charset="0"/>
                                </a:rPr>
                                <m:t>e</m:t>
                              </m:r>
                            </m:e>
                            <m:sup>
                              <m:r>
                                <a:rPr lang="tr-TR" sz="2400">
                                  <a:effectLst/>
                                  <a:latin typeface="Cambria Math" panose="02040503050406030204" pitchFamily="18" charset="0"/>
                                  <a:ea typeface="Times New Roman" panose="02020603050405020304" pitchFamily="18" charset="0"/>
                                </a:rPr>
                                <m:t>2</m:t>
                              </m:r>
                            </m:sup>
                          </m:sSup>
                        </m:den>
                      </m:f>
                      <m:r>
                        <a:rPr lang="tr-TR" sz="2400">
                          <a:effectLst/>
                          <a:latin typeface="Cambria Math" panose="02040503050406030204" pitchFamily="18" charset="0"/>
                          <a:ea typeface="Times New Roman" panose="02020603050405020304" pitchFamily="18" charset="0"/>
                        </a:rPr>
                        <m:t>             </m:t>
                      </m:r>
                      <m:r>
                        <m:rPr>
                          <m:sty m:val="p"/>
                        </m:rPr>
                        <a:rPr lang="tr-TR" sz="2400">
                          <a:effectLst/>
                          <a:latin typeface="Cambria Math" panose="02040503050406030204" pitchFamily="18" charset="0"/>
                          <a:ea typeface="Times New Roman" panose="02020603050405020304" pitchFamily="18" charset="0"/>
                        </a:rPr>
                        <m:t>olur</m:t>
                      </m:r>
                      <m:r>
                        <a:rPr lang="tr-TR" sz="2400">
                          <a:effectLst/>
                          <a:latin typeface="Cambria Math" panose="02040503050406030204" pitchFamily="18" charset="0"/>
                          <a:ea typeface="Times New Roman" panose="02020603050405020304" pitchFamily="18" charset="0"/>
                        </a:rPr>
                        <m:t>.</m:t>
                      </m:r>
                    </m:oMath>
                  </m:oMathPara>
                </a14:m>
                <a:endParaRPr lang="tr-TR" sz="2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tr-TR" sz="2400" dirty="0">
                    <a:effectLst/>
                    <a:latin typeface="Cambria Math" panose="02040503050406030204" pitchFamily="18" charset="0"/>
                    <a:ea typeface="Times New Roman" panose="02020603050405020304" pitchFamily="18" charset="0"/>
                  </a:rPr>
                  <a:t> </a:t>
                </a:r>
                <a:endParaRPr lang="tr-TR" sz="2400" dirty="0">
                  <a:effectLst/>
                  <a:latin typeface="Times New Roman" panose="02020603050405020304" pitchFamily="18" charset="0"/>
                  <a:ea typeface="Times New Roman" panose="02020603050405020304" pitchFamily="18" charset="0"/>
                </a:endParaRPr>
              </a:p>
            </p:txBody>
          </p:sp>
        </mc:Choice>
        <mc:Fallback>
          <p:sp>
            <p:nvSpPr>
              <p:cNvPr id="4" name="Dikdörtgen 3"/>
              <p:cNvSpPr>
                <a:spLocks noRot="1" noChangeAspect="1" noMove="1" noResize="1" noEditPoints="1" noAdjustHandles="1" noChangeArrowheads="1" noChangeShapeType="1" noTextEdit="1"/>
              </p:cNvSpPr>
              <p:nvPr/>
            </p:nvSpPr>
            <p:spPr>
              <a:xfrm>
                <a:off x="1503680" y="284480"/>
                <a:ext cx="8534400" cy="5562933"/>
              </a:xfrm>
              <a:prstGeom prst="rect">
                <a:avLst/>
              </a:prstGeom>
              <a:blipFill rotWithShape="0">
                <a:blip r:embed="rId2"/>
                <a:stretch>
                  <a:fillRect l="-1143" t="-548"/>
                </a:stretch>
              </a:blipFill>
            </p:spPr>
            <p:txBody>
              <a:bodyPr/>
              <a:lstStyle/>
              <a:p>
                <a:r>
                  <a:rPr lang="tr-TR">
                    <a:noFill/>
                  </a:rPr>
                  <a:t> </a:t>
                </a:r>
              </a:p>
            </p:txBody>
          </p:sp>
        </mc:Fallback>
      </mc:AlternateContent>
    </p:spTree>
    <p:extLst>
      <p:ext uri="{BB962C8B-B14F-4D97-AF65-F5344CB8AC3E}">
        <p14:creationId xmlns:p14="http://schemas.microsoft.com/office/powerpoint/2010/main" val="3486027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417094" y="272749"/>
                <a:ext cx="11277599" cy="6304514"/>
              </a:xfrm>
            </p:spPr>
            <p:txBody>
              <a:bodyPr>
                <a:noAutofit/>
              </a:bodyPr>
              <a:lstStyle/>
              <a:p>
                <a:pPr marL="0" indent="0">
                  <a:lnSpc>
                    <a:spcPct val="100000"/>
                  </a:lnSpc>
                  <a:buNone/>
                </a:pPr>
                <a:r>
                  <a:rPr lang="tr-TR" i="1" dirty="0" err="1"/>
                  <a:t>Bohr</a:t>
                </a:r>
                <a:r>
                  <a:rPr lang="tr-TR" i="1" dirty="0"/>
                  <a:t>,</a:t>
                </a:r>
                <a:r>
                  <a:rPr lang="tr-TR" dirty="0"/>
                  <a:t> bunlardan sabit olan </a:t>
                </a:r>
                <a:r>
                  <a:rPr lang="tr-TR" b="1" dirty="0"/>
                  <a:t>h, π, m</a:t>
                </a:r>
                <a:r>
                  <a:rPr lang="tr-TR" dirty="0"/>
                  <a:t> ve </a:t>
                </a:r>
                <a:r>
                  <a:rPr lang="tr-TR" b="1" dirty="0"/>
                  <a:t>e ‘</a:t>
                </a:r>
                <a:r>
                  <a:rPr lang="tr-TR" dirty="0" err="1"/>
                  <a:t>yi</a:t>
                </a:r>
                <a:r>
                  <a:rPr lang="tr-TR" dirty="0"/>
                  <a:t> bir araya toplayarak yeni bir sabit elde etmiştir. </a:t>
                </a:r>
                <a:endParaRPr lang="tr-TR" dirty="0" smtClean="0"/>
              </a:p>
              <a:p>
                <a:pPr marL="0" indent="0">
                  <a:lnSpc>
                    <a:spcPct val="100000"/>
                  </a:lnSpc>
                  <a:buNone/>
                </a:pPr>
                <a:r>
                  <a:rPr lang="tr-TR" dirty="0" smtClean="0"/>
                  <a:t>Bu </a:t>
                </a:r>
                <a:r>
                  <a:rPr lang="tr-TR" dirty="0"/>
                  <a:t>sabite </a:t>
                </a:r>
                <a:r>
                  <a:rPr lang="tr-TR" b="1" i="1" dirty="0" err="1"/>
                  <a:t>a</a:t>
                </a:r>
                <a:r>
                  <a:rPr lang="tr-TR" b="1" i="1" baseline="-25000" dirty="0" err="1"/>
                  <a:t>o</a:t>
                </a:r>
                <a:r>
                  <a:rPr lang="tr-TR" b="1" i="1" dirty="0"/>
                  <a:t> = </a:t>
                </a:r>
                <a:r>
                  <a:rPr lang="tr-TR" b="1" i="1" dirty="0" err="1"/>
                  <a:t>Bohr</a:t>
                </a:r>
                <a:r>
                  <a:rPr lang="tr-TR" b="1" i="1" dirty="0"/>
                  <a:t> yarıçapı</a:t>
                </a:r>
                <a:r>
                  <a:rPr lang="tr-TR" dirty="0"/>
                  <a:t>  adını vermiştir ve </a:t>
                </a:r>
                <a:r>
                  <a:rPr lang="tr-TR" b="1" i="1" dirty="0" err="1" smtClean="0"/>
                  <a:t>a</a:t>
                </a:r>
                <a:r>
                  <a:rPr lang="tr-TR" b="1" i="1" baseline="-25000" dirty="0" err="1" smtClean="0"/>
                  <a:t>o</a:t>
                </a:r>
                <a:r>
                  <a:rPr lang="tr-TR" b="1" i="1" dirty="0" smtClean="0"/>
                  <a:t> </a:t>
                </a:r>
                <a:r>
                  <a:rPr lang="tr-TR" b="1" i="1" dirty="0"/>
                  <a:t>= 0.529167 </a:t>
                </a:r>
                <a:r>
                  <a:rPr lang="tr-TR" b="1" i="1" dirty="0" err="1"/>
                  <a:t>A</a:t>
                </a:r>
                <a:r>
                  <a:rPr lang="tr-TR" b="1" i="1" baseline="30000" dirty="0" err="1"/>
                  <a:t>o</a:t>
                </a:r>
                <a:r>
                  <a:rPr lang="tr-TR" b="1" i="1" dirty="0"/>
                  <a:t>  </a:t>
                </a:r>
                <a:r>
                  <a:rPr lang="tr-TR" dirty="0"/>
                  <a:t>olarak hesaplanmıştır</a:t>
                </a:r>
                <a:r>
                  <a:rPr lang="tr-TR" b="1" i="1" dirty="0"/>
                  <a:t>.</a:t>
                </a:r>
                <a:r>
                  <a:rPr lang="tr-TR" dirty="0"/>
                  <a:t> Buna göre:</a:t>
                </a:r>
              </a:p>
              <a:p>
                <a:pPr marL="0" indent="0">
                  <a:lnSpc>
                    <a:spcPct val="100000"/>
                  </a:lnSpc>
                  <a:buNone/>
                </a:pPr>
                <a14:m>
                  <m:oMathPara xmlns:m="http://schemas.openxmlformats.org/officeDocument/2006/math">
                    <m:oMathParaPr>
                      <m:jc m:val="centerGroup"/>
                    </m:oMathParaPr>
                    <m:oMath xmlns:m="http://schemas.openxmlformats.org/officeDocument/2006/math">
                      <m:r>
                        <a:rPr lang="tr-TR" b="1" i="1"/>
                        <m:t>               </m:t>
                      </m:r>
                      <m:r>
                        <a:rPr lang="tr-TR" b="1" i="1"/>
                        <m:t>𝐫</m:t>
                      </m:r>
                      <m:r>
                        <a:rPr lang="tr-TR" b="1"/>
                        <m:t>= </m:t>
                      </m:r>
                      <m:sSup>
                        <m:sSupPr>
                          <m:ctrlPr>
                            <a:rPr lang="tr-TR" b="1" i="1"/>
                          </m:ctrlPr>
                        </m:sSupPr>
                        <m:e>
                          <m:r>
                            <a:rPr lang="tr-TR" b="1" i="1"/>
                            <m:t>𝐧</m:t>
                          </m:r>
                        </m:e>
                        <m:sup>
                          <m:r>
                            <a:rPr lang="tr-TR" b="1" i="1"/>
                            <m:t>𝟐</m:t>
                          </m:r>
                        </m:sup>
                      </m:sSup>
                      <m:r>
                        <a:rPr lang="tr-TR" b="1"/>
                        <m:t>  </m:t>
                      </m:r>
                      <m:f>
                        <m:fPr>
                          <m:ctrlPr>
                            <a:rPr lang="tr-TR" b="1" i="1"/>
                          </m:ctrlPr>
                        </m:fPr>
                        <m:num>
                          <m:sSub>
                            <m:sSubPr>
                              <m:ctrlPr>
                                <a:rPr lang="tr-TR" b="1" i="1"/>
                              </m:ctrlPr>
                            </m:sSubPr>
                            <m:e>
                              <m:r>
                                <a:rPr lang="tr-TR" b="1" i="1"/>
                                <m:t>𝐚</m:t>
                              </m:r>
                            </m:e>
                            <m:sub>
                              <m:r>
                                <a:rPr lang="tr-TR" b="1" i="1"/>
                                <m:t>𝐨</m:t>
                              </m:r>
                            </m:sub>
                          </m:sSub>
                        </m:num>
                        <m:den>
                          <m:r>
                            <a:rPr lang="tr-TR" b="1" i="1"/>
                            <m:t>𝐙</m:t>
                          </m:r>
                        </m:den>
                      </m:f>
                      <m:r>
                        <a:rPr lang="tr-TR" b="1"/>
                        <m:t>                           </m:t>
                      </m:r>
                      <m:r>
                        <m:rPr>
                          <m:sty m:val="p"/>
                        </m:rPr>
                        <a:rPr lang="tr-TR"/>
                        <m:t>olur</m:t>
                      </m:r>
                      <m:r>
                        <a:rPr lang="tr-TR"/>
                        <m:t>.</m:t>
                      </m:r>
                    </m:oMath>
                  </m:oMathPara>
                </a14:m>
                <a:endParaRPr lang="tr-TR" dirty="0"/>
              </a:p>
              <a:p>
                <a:pPr marL="0" indent="0">
                  <a:lnSpc>
                    <a:spcPct val="100000"/>
                  </a:lnSpc>
                  <a:buNone/>
                </a:pPr>
                <a:r>
                  <a:rPr lang="tr-TR" b="1" dirty="0"/>
                  <a:t>Z</a:t>
                </a:r>
                <a:r>
                  <a:rPr lang="tr-TR" dirty="0"/>
                  <a:t> yani atom numarası değiştikçe </a:t>
                </a:r>
                <a:r>
                  <a:rPr lang="tr-TR" b="1" dirty="0"/>
                  <a:t>r</a:t>
                </a:r>
                <a:r>
                  <a:rPr lang="tr-TR" dirty="0"/>
                  <a:t> de değişecektir. Bu, elektronların çekirdekten belli uzaklıklardaki dairesel yollar üzerinde hareket ettiklerini göstermektedir. </a:t>
                </a:r>
                <a:endParaRPr lang="tr-TR" dirty="0" smtClean="0"/>
              </a:p>
              <a:p>
                <a:pPr marL="0" indent="0">
                  <a:lnSpc>
                    <a:spcPct val="100000"/>
                  </a:lnSpc>
                  <a:buNone/>
                </a:pPr>
                <a:r>
                  <a:rPr lang="tr-TR" i="1" dirty="0" smtClean="0"/>
                  <a:t>Örneğin</a:t>
                </a:r>
                <a:r>
                  <a:rPr lang="tr-TR" dirty="0" smtClean="0"/>
                  <a:t> </a:t>
                </a:r>
                <a:r>
                  <a:rPr lang="tr-TR" dirty="0"/>
                  <a:t>hidrojen için Z = 1 olduğuna göre dairesel yolların  uzaklıkları n tam sayılar olduğu için; </a:t>
                </a:r>
              </a:p>
              <a:p>
                <a:pPr marL="0" indent="0">
                  <a:lnSpc>
                    <a:spcPct val="100000"/>
                  </a:lnSpc>
                  <a:buNone/>
                </a:pPr>
                <a:r>
                  <a:rPr lang="tr-TR" dirty="0"/>
                  <a:t>            r =   1 </a:t>
                </a:r>
                <a:r>
                  <a:rPr lang="tr-TR" dirty="0" err="1"/>
                  <a:t>a</a:t>
                </a:r>
                <a:r>
                  <a:rPr lang="tr-TR" baseline="-25000" dirty="0" err="1"/>
                  <a:t>o</a:t>
                </a:r>
                <a:r>
                  <a:rPr lang="tr-TR" dirty="0"/>
                  <a:t>,</a:t>
                </a:r>
                <a:r>
                  <a:rPr lang="tr-TR" baseline="-25000" dirty="0"/>
                  <a:t> </a:t>
                </a:r>
                <a:r>
                  <a:rPr lang="tr-TR" dirty="0"/>
                  <a:t>4 </a:t>
                </a:r>
                <a:r>
                  <a:rPr lang="tr-TR" dirty="0" err="1"/>
                  <a:t>a</a:t>
                </a:r>
                <a:r>
                  <a:rPr lang="tr-TR" baseline="-25000" dirty="0" err="1"/>
                  <a:t>o</a:t>
                </a:r>
                <a:r>
                  <a:rPr lang="tr-TR" dirty="0"/>
                  <a:t>,</a:t>
                </a:r>
                <a:r>
                  <a:rPr lang="tr-TR" baseline="-25000" dirty="0"/>
                  <a:t> </a:t>
                </a:r>
                <a:r>
                  <a:rPr lang="tr-TR" dirty="0"/>
                  <a:t>9 </a:t>
                </a:r>
                <a:r>
                  <a:rPr lang="tr-TR" dirty="0" err="1"/>
                  <a:t>a</a:t>
                </a:r>
                <a:r>
                  <a:rPr lang="tr-TR" baseline="-25000" dirty="0" err="1"/>
                  <a:t>o</a:t>
                </a:r>
                <a:r>
                  <a:rPr lang="tr-TR" dirty="0"/>
                  <a:t>  mesafelerinde olduklarını ifade etmektedir.</a:t>
                </a:r>
              </a:p>
              <a:p>
                <a:pPr marL="0" indent="0">
                  <a:lnSpc>
                    <a:spcPct val="100000"/>
                  </a:lnSpc>
                  <a:buNone/>
                </a:pPr>
                <a:r>
                  <a:rPr lang="tr-TR" dirty="0"/>
                  <a:t>      Bu nedenledir ki elektronlar birbirlerine çarpmadan hareketlerine devam edebilmektedirler.</a:t>
                </a:r>
              </a:p>
              <a:p>
                <a:pPr>
                  <a:lnSpc>
                    <a:spcPct val="100000"/>
                  </a:lnSpc>
                </a:pPr>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417094" y="272749"/>
                <a:ext cx="11277599" cy="6304514"/>
              </a:xfrm>
              <a:blipFill rotWithShape="0">
                <a:blip r:embed="rId2"/>
                <a:stretch>
                  <a:fillRect l="-1081" t="-967" r="-595" b="-7157"/>
                </a:stretch>
              </a:blipFill>
            </p:spPr>
            <p:txBody>
              <a:bodyPr/>
              <a:lstStyle/>
              <a:p>
                <a:r>
                  <a:rPr lang="tr-TR">
                    <a:noFill/>
                  </a:rPr>
                  <a:t> </a:t>
                </a:r>
              </a:p>
            </p:txBody>
          </p:sp>
        </mc:Fallback>
      </mc:AlternateContent>
    </p:spTree>
    <p:extLst>
      <p:ext uri="{BB962C8B-B14F-4D97-AF65-F5344CB8AC3E}">
        <p14:creationId xmlns:p14="http://schemas.microsoft.com/office/powerpoint/2010/main" val="1107307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309880" y="342264"/>
                <a:ext cx="11577320" cy="5835016"/>
              </a:xfrm>
            </p:spPr>
            <p:txBody>
              <a:bodyPr>
                <a:normAutofit/>
              </a:bodyPr>
              <a:lstStyle/>
              <a:p>
                <a:pPr marL="0" indent="0">
                  <a:buNone/>
                </a:pPr>
                <a:r>
                  <a:rPr lang="tr-TR" i="1" dirty="0">
                    <a:solidFill>
                      <a:srgbClr val="FF0000"/>
                    </a:solidFill>
                  </a:rPr>
                  <a:t>Enerji seviyelerinin enerjisi:</a:t>
                </a:r>
                <a:endParaRPr lang="tr-TR" dirty="0">
                  <a:solidFill>
                    <a:srgbClr val="FF0000"/>
                  </a:solidFill>
                </a:endParaRPr>
              </a:p>
              <a:p>
                <a:pPr marL="0" indent="0">
                  <a:buNone/>
                </a:pPr>
                <a:r>
                  <a:rPr lang="tr-TR" dirty="0"/>
                  <a:t>      Elektronlar atomlarda belli enerji seviyelerinde bulunurlar. Bu</a:t>
                </a:r>
                <a:r>
                  <a:rPr lang="tr-TR" dirty="0" smtClean="0"/>
                  <a:t>,</a:t>
                </a:r>
              </a:p>
              <a:p>
                <a:pPr marL="0" indent="0">
                  <a:buNone/>
                </a:pPr>
                <a:r>
                  <a:rPr lang="tr-TR" dirty="0"/>
                  <a:t>elektronların bulundukları enerji seviyesinin enerjisine sahip olmaları demektir. Buna göre; </a:t>
                </a:r>
              </a:p>
              <a:p>
                <a:pPr marL="0" indent="0">
                  <a:buNone/>
                </a:pPr>
                <a:r>
                  <a:rPr lang="tr-TR" dirty="0"/>
                  <a:t>Elektronun kinetik enerjisi:  </a:t>
                </a:r>
                <a14:m>
                  <m:oMath xmlns:m="http://schemas.openxmlformats.org/officeDocument/2006/math">
                    <m:f>
                      <m:fPr>
                        <m:ctrlPr>
                          <a:rPr lang="tr-TR" b="1" i="1">
                            <a:latin typeface="Cambria Math" panose="02040503050406030204" pitchFamily="18" charset="0"/>
                          </a:rPr>
                        </m:ctrlPr>
                      </m:fPr>
                      <m:num>
                        <m:r>
                          <a:rPr lang="tr-TR" b="1" i="1">
                            <a:latin typeface="Cambria Math" panose="02040503050406030204" pitchFamily="18" charset="0"/>
                          </a:rPr>
                          <m:t>𝟏</m:t>
                        </m:r>
                      </m:num>
                      <m:den>
                        <m:r>
                          <a:rPr lang="tr-TR" b="1" i="1">
                            <a:latin typeface="Cambria Math" panose="02040503050406030204" pitchFamily="18" charset="0"/>
                          </a:rPr>
                          <m:t>𝟐</m:t>
                        </m:r>
                      </m:den>
                    </m:f>
                    <m:r>
                      <a:rPr lang="tr-TR" b="1">
                        <a:latin typeface="Cambria Math" panose="02040503050406030204" pitchFamily="18" charset="0"/>
                      </a:rPr>
                      <m:t> </m:t>
                    </m:r>
                    <m:r>
                      <a:rPr lang="tr-TR" b="1" i="1">
                        <a:latin typeface="Cambria Math" panose="02040503050406030204" pitchFamily="18" charset="0"/>
                      </a:rPr>
                      <m:t>𝐦</m:t>
                    </m:r>
                    <m:sSup>
                      <m:sSupPr>
                        <m:ctrlPr>
                          <a:rPr lang="tr-TR" b="1" i="1">
                            <a:latin typeface="Cambria Math" panose="02040503050406030204" pitchFamily="18" charset="0"/>
                          </a:rPr>
                        </m:ctrlPr>
                      </m:sSupPr>
                      <m:e>
                        <m:r>
                          <a:rPr lang="tr-TR" b="1" i="1">
                            <a:latin typeface="Cambria Math" panose="02040503050406030204" pitchFamily="18" charset="0"/>
                          </a:rPr>
                          <m:t>𝐯</m:t>
                        </m:r>
                      </m:e>
                      <m:sup>
                        <m:r>
                          <a:rPr lang="tr-TR" b="1" i="1">
                            <a:latin typeface="Cambria Math" panose="02040503050406030204" pitchFamily="18" charset="0"/>
                          </a:rPr>
                          <m:t>𝟐</m:t>
                        </m:r>
                      </m:sup>
                    </m:sSup>
                  </m:oMath>
                </a14:m>
                <a:r>
                  <a:rPr lang="tr-TR" dirty="0"/>
                  <a:t>            </a:t>
                </a:r>
                <a:r>
                  <a:rPr lang="tr-TR" dirty="0" err="1"/>
                  <a:t>dir</a:t>
                </a:r>
                <a:r>
                  <a:rPr lang="tr-TR" dirty="0"/>
                  <a:t>.</a:t>
                </a:r>
              </a:p>
              <a:p>
                <a:pPr marL="0" indent="0">
                  <a:buNone/>
                </a:pPr>
                <a:r>
                  <a:rPr lang="tr-TR" dirty="0"/>
                  <a:t>Elektronun potansiyel enerjisi:  </a:t>
                </a:r>
                <a:r>
                  <a:rPr lang="tr-TR" b="1" dirty="0"/>
                  <a:t>– Ze</a:t>
                </a:r>
                <a:r>
                  <a:rPr lang="tr-TR" b="1" baseline="30000" dirty="0"/>
                  <a:t>2</a:t>
                </a:r>
                <a:r>
                  <a:rPr lang="tr-TR" b="1" dirty="0"/>
                  <a:t> / r</a:t>
                </a:r>
                <a:r>
                  <a:rPr lang="tr-TR" dirty="0"/>
                  <a:t>   </a:t>
                </a:r>
                <a:r>
                  <a:rPr lang="tr-TR" dirty="0" err="1"/>
                  <a:t>dir</a:t>
                </a:r>
                <a:r>
                  <a:rPr lang="tr-TR" dirty="0"/>
                  <a:t> (İşaretinin –  olmasının nedeni iki taneciğin birbirine yaklaşması sırasında potansiyel enerjinin azalmasıdır).</a:t>
                </a:r>
              </a:p>
              <a:p>
                <a:pPr marL="0" indent="0">
                  <a:buNone/>
                </a:pPr>
                <a:r>
                  <a:rPr lang="tr-TR" dirty="0"/>
                  <a:t>Toplam enerji (E) = kinetik enerji + potansiyel enerji          olduğu için;</a:t>
                </a:r>
              </a:p>
              <a:p>
                <a:pPr marL="0" indent="0">
                  <a:buNone/>
                </a:pPr>
                <a:r>
                  <a:rPr lang="tr-TR" dirty="0"/>
                  <a:t> </a:t>
                </a:r>
              </a:p>
              <a:p>
                <a:pPr marL="0"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      </m:t>
                      </m:r>
                      <m:r>
                        <a:rPr lang="tr-TR" b="1" i="1">
                          <a:latin typeface="Cambria Math" panose="02040503050406030204" pitchFamily="18" charset="0"/>
                        </a:rPr>
                        <m:t>𝐓𝐨𝐩𝐥𝐚𝐦</m:t>
                      </m:r>
                      <m:r>
                        <a:rPr lang="tr-TR" b="1">
                          <a:latin typeface="Cambria Math" panose="02040503050406030204" pitchFamily="18" charset="0"/>
                        </a:rPr>
                        <m:t> </m:t>
                      </m:r>
                      <m:r>
                        <a:rPr lang="tr-TR" b="1" i="1">
                          <a:latin typeface="Cambria Math" panose="02040503050406030204" pitchFamily="18" charset="0"/>
                        </a:rPr>
                        <m:t>𝐞𝐧𝐞𝐫𝐣𝐢</m:t>
                      </m:r>
                      <m:r>
                        <a:rPr lang="tr-TR" b="1">
                          <a:latin typeface="Cambria Math" panose="02040503050406030204" pitchFamily="18" charset="0"/>
                        </a:rPr>
                        <m:t> </m:t>
                      </m:r>
                      <m:d>
                        <m:dPr>
                          <m:ctrlPr>
                            <a:rPr lang="tr-TR" b="1" i="1">
                              <a:latin typeface="Cambria Math" panose="02040503050406030204" pitchFamily="18" charset="0"/>
                            </a:rPr>
                          </m:ctrlPr>
                        </m:dPr>
                        <m:e>
                          <m:r>
                            <a:rPr lang="tr-TR" b="1" i="1">
                              <a:latin typeface="Cambria Math" panose="02040503050406030204" pitchFamily="18" charset="0"/>
                            </a:rPr>
                            <m:t>𝐄</m:t>
                          </m:r>
                        </m:e>
                      </m:d>
                      <m:r>
                        <a:rPr lang="tr-TR" b="1">
                          <a:latin typeface="Cambria Math" panose="02040503050406030204" pitchFamily="18" charset="0"/>
                        </a:rPr>
                        <m:t>= </m:t>
                      </m:r>
                      <m:f>
                        <m:fPr>
                          <m:ctrlPr>
                            <a:rPr lang="tr-TR" b="1" i="1">
                              <a:latin typeface="Cambria Math" panose="02040503050406030204" pitchFamily="18" charset="0"/>
                            </a:rPr>
                          </m:ctrlPr>
                        </m:fPr>
                        <m:num>
                          <m:r>
                            <a:rPr lang="tr-TR" b="1" i="1">
                              <a:latin typeface="Cambria Math" panose="02040503050406030204" pitchFamily="18" charset="0"/>
                            </a:rPr>
                            <m:t>𝟏</m:t>
                          </m:r>
                        </m:num>
                        <m:den>
                          <m:r>
                            <a:rPr lang="tr-TR" b="1" i="1">
                              <a:latin typeface="Cambria Math" panose="02040503050406030204" pitchFamily="18" charset="0"/>
                            </a:rPr>
                            <m:t>𝟐</m:t>
                          </m:r>
                        </m:den>
                      </m:f>
                      <m:r>
                        <a:rPr lang="tr-TR" b="1">
                          <a:latin typeface="Cambria Math" panose="02040503050406030204" pitchFamily="18" charset="0"/>
                        </a:rPr>
                        <m:t> </m:t>
                      </m:r>
                      <m:r>
                        <a:rPr lang="tr-TR" b="1" i="1">
                          <a:latin typeface="Cambria Math" panose="02040503050406030204" pitchFamily="18" charset="0"/>
                        </a:rPr>
                        <m:t>𝐦</m:t>
                      </m:r>
                      <m:r>
                        <a:rPr lang="tr-TR" b="1" i="1">
                          <a:latin typeface="Cambria Math" panose="02040503050406030204" pitchFamily="18" charset="0"/>
                        </a:rPr>
                        <m:t> </m:t>
                      </m:r>
                      <m:sSup>
                        <m:sSupPr>
                          <m:ctrlPr>
                            <a:rPr lang="tr-TR" b="1" i="1">
                              <a:latin typeface="Cambria Math" panose="02040503050406030204" pitchFamily="18" charset="0"/>
                            </a:rPr>
                          </m:ctrlPr>
                        </m:sSupPr>
                        <m:e>
                          <m:r>
                            <a:rPr lang="tr-TR" b="1" i="1">
                              <a:latin typeface="Cambria Math" panose="02040503050406030204" pitchFamily="18" charset="0"/>
                            </a:rPr>
                            <m:t>𝐯</m:t>
                          </m:r>
                        </m:e>
                        <m:sup>
                          <m:r>
                            <a:rPr lang="tr-TR" b="1" i="1">
                              <a:latin typeface="Cambria Math" panose="02040503050406030204" pitchFamily="18" charset="0"/>
                            </a:rPr>
                            <m:t>𝟐</m:t>
                          </m:r>
                        </m:sup>
                      </m:sSup>
                      <m:r>
                        <a:rPr lang="tr-TR" b="1" i="1">
                          <a:latin typeface="Cambria Math" panose="02040503050406030204" pitchFamily="18" charset="0"/>
                        </a:rPr>
                        <m:t>  –  </m:t>
                      </m:r>
                      <m:f>
                        <m:fPr>
                          <m:ctrlPr>
                            <a:rPr lang="tr-TR" b="1" i="1">
                              <a:latin typeface="Cambria Math" panose="02040503050406030204" pitchFamily="18" charset="0"/>
                            </a:rPr>
                          </m:ctrlPr>
                        </m:fPr>
                        <m:num>
                          <m:r>
                            <a:rPr lang="tr-TR" b="1" i="1">
                              <a:latin typeface="Cambria Math" panose="02040503050406030204" pitchFamily="18" charset="0"/>
                            </a:rPr>
                            <m:t>𝐙</m:t>
                          </m:r>
                          <m:sSup>
                            <m:sSupPr>
                              <m:ctrlPr>
                                <a:rPr lang="tr-TR" b="1" i="1">
                                  <a:latin typeface="Cambria Math" panose="02040503050406030204" pitchFamily="18" charset="0"/>
                                </a:rPr>
                              </m:ctrlPr>
                            </m:sSupPr>
                            <m:e>
                              <m:r>
                                <a:rPr lang="tr-TR" b="1">
                                  <a:latin typeface="Cambria Math" panose="02040503050406030204" pitchFamily="18" charset="0"/>
                                </a:rPr>
                                <m:t> </m:t>
                              </m:r>
                              <m:r>
                                <a:rPr lang="tr-TR" b="1" i="1">
                                  <a:latin typeface="Cambria Math" panose="02040503050406030204" pitchFamily="18" charset="0"/>
                                </a:rPr>
                                <m:t>𝐞</m:t>
                              </m:r>
                            </m:e>
                            <m:sup>
                              <m:r>
                                <a:rPr lang="tr-TR" b="1" i="1">
                                  <a:latin typeface="Cambria Math" panose="02040503050406030204" pitchFamily="18" charset="0"/>
                                </a:rPr>
                                <m:t>𝟐</m:t>
                              </m:r>
                            </m:sup>
                          </m:sSup>
                        </m:num>
                        <m:den>
                          <m:r>
                            <a:rPr lang="tr-TR" b="1" i="1">
                              <a:latin typeface="Cambria Math" panose="02040503050406030204" pitchFamily="18" charset="0"/>
                            </a:rPr>
                            <m:t>𝐫</m:t>
                          </m:r>
                        </m:den>
                      </m:f>
                      <m:r>
                        <a:rPr lang="tr-TR" b="1">
                          <a:latin typeface="Cambria Math" panose="02040503050406030204" pitchFamily="18" charset="0"/>
                        </a:rPr>
                        <m:t>       </m:t>
                      </m:r>
                      <m:r>
                        <m:rPr>
                          <m:sty m:val="p"/>
                        </m:rPr>
                        <a:rPr lang="tr-TR">
                          <a:latin typeface="Cambria Math" panose="02040503050406030204" pitchFamily="18" charset="0"/>
                        </a:rPr>
                        <m:t>olur</m:t>
                      </m:r>
                      <m:r>
                        <a:rPr lang="tr-TR">
                          <a:latin typeface="Cambria Math" panose="02040503050406030204" pitchFamily="18" charset="0"/>
                        </a:rPr>
                        <m:t>.</m:t>
                      </m:r>
                    </m:oMath>
                  </m:oMathPara>
                </a14:m>
                <a:endParaRPr lang="tr-TR" dirty="0"/>
              </a:p>
              <a:p>
                <a:pPr marL="0" indent="0">
                  <a:buNone/>
                </a:pPr>
                <a:r>
                  <a:rPr lang="tr-TR" dirty="0" smtClean="0"/>
                  <a:t> </a:t>
                </a:r>
                <a:endParaRPr lang="tr-TR" dirty="0"/>
              </a:p>
              <a:p>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309880" y="342264"/>
                <a:ext cx="11577320" cy="5835016"/>
              </a:xfrm>
              <a:blipFill rotWithShape="0">
                <a:blip r:embed="rId2"/>
                <a:stretch>
                  <a:fillRect l="-1106" t="-1672" r="-1422"/>
                </a:stretch>
              </a:blipFill>
            </p:spPr>
            <p:txBody>
              <a:bodyPr/>
              <a:lstStyle/>
              <a:p>
                <a:r>
                  <a:rPr lang="tr-TR">
                    <a:noFill/>
                  </a:rPr>
                  <a:t> </a:t>
                </a:r>
              </a:p>
            </p:txBody>
          </p:sp>
        </mc:Fallback>
      </mc:AlternateContent>
    </p:spTree>
    <p:extLst>
      <p:ext uri="{BB962C8B-B14F-4D97-AF65-F5344CB8AC3E}">
        <p14:creationId xmlns:p14="http://schemas.microsoft.com/office/powerpoint/2010/main" val="2068877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056640" y="279945"/>
            <a:ext cx="8859520" cy="6578055"/>
          </a:xfrm>
          <a:prstGeom prst="rect">
            <a:avLst/>
          </a:prstGeom>
        </p:spPr>
      </p:pic>
    </p:spTree>
    <p:extLst>
      <p:ext uri="{BB962C8B-B14F-4D97-AF65-F5344CB8AC3E}">
        <p14:creationId xmlns:p14="http://schemas.microsoft.com/office/powerpoint/2010/main" val="40838334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417095" y="368968"/>
                <a:ext cx="11598442" cy="4771675"/>
              </a:xfrm>
            </p:spPr>
            <p:txBody>
              <a:bodyPr/>
              <a:lstStyle/>
              <a:p>
                <a:pPr marL="0" indent="0">
                  <a:buNone/>
                </a:pPr>
                <a:r>
                  <a:rPr lang="tr-TR" dirty="0" smtClean="0"/>
                  <a:t>Fakat </a:t>
                </a:r>
                <a:r>
                  <a:rPr lang="tr-TR" dirty="0"/>
                  <a:t>tek bir enerji seviyesinin enerjisi kesin olarak hesaplanamaz ama iki enerji seviyesi arasındaki fark hesaplanabilir. </a:t>
                </a:r>
                <a:endParaRPr lang="tr-TR" dirty="0" smtClean="0"/>
              </a:p>
              <a:p>
                <a:pPr marL="0" indent="0">
                  <a:buNone/>
                </a:pPr>
                <a:r>
                  <a:rPr lang="tr-TR" dirty="0" smtClean="0"/>
                  <a:t>Buna </a:t>
                </a:r>
                <a:r>
                  <a:rPr lang="tr-TR" dirty="0"/>
                  <a:t>göre; a ve b gibi iki enerji seviyesi arasındaki fark (</a:t>
                </a:r>
                <a:r>
                  <a:rPr lang="tr-TR" b="1" dirty="0"/>
                  <a:t>a</a:t>
                </a:r>
                <a:r>
                  <a:rPr lang="tr-TR" dirty="0"/>
                  <a:t> =düşük enerjili olan seviye,</a:t>
                </a:r>
                <a:r>
                  <a:rPr lang="tr-TR" b="1" dirty="0"/>
                  <a:t> b</a:t>
                </a:r>
                <a:r>
                  <a:rPr lang="tr-TR" dirty="0"/>
                  <a:t> = yüksek enerjili olan seviye);</a:t>
                </a:r>
              </a:p>
              <a:p>
                <a:endParaRPr lang="tr-TR" dirty="0"/>
              </a:p>
              <a:p>
                <a:pPr marL="0" indent="0">
                  <a:buNone/>
                </a:pPr>
                <a14:m>
                  <m:oMathPara xmlns:m="http://schemas.openxmlformats.org/officeDocument/2006/math">
                    <m:oMathParaPr>
                      <m:jc m:val="centerGroup"/>
                    </m:oMathParaPr>
                    <m:oMath xmlns:m="http://schemas.openxmlformats.org/officeDocument/2006/math">
                      <m:sSub>
                        <m:sSubPr>
                          <m:ctrlPr>
                            <a:rPr lang="tr-TR" i="1">
                              <a:latin typeface="Cambria Math" panose="02040503050406030204" pitchFamily="18" charset="0"/>
                            </a:rPr>
                          </m:ctrlPr>
                        </m:sSubPr>
                        <m:e>
                          <m:r>
                            <a:rPr lang="tr-TR">
                              <a:latin typeface="Cambria Math" panose="02040503050406030204" pitchFamily="18" charset="0"/>
                            </a:rPr>
                            <m:t>    </m:t>
                          </m:r>
                          <m:r>
                            <m:rPr>
                              <m:sty m:val="p"/>
                            </m:rPr>
                            <a:rPr lang="tr-TR">
                              <a:latin typeface="Cambria Math" panose="02040503050406030204" pitchFamily="18" charset="0"/>
                            </a:rPr>
                            <m:t>E</m:t>
                          </m:r>
                        </m:e>
                        <m:sub>
                          <m:r>
                            <m:rPr>
                              <m:sty m:val="p"/>
                            </m:rPr>
                            <a:rPr lang="tr-TR">
                              <a:latin typeface="Cambria Math" panose="02040503050406030204" pitchFamily="18" charset="0"/>
                            </a:rPr>
                            <m:t>b</m:t>
                          </m:r>
                        </m:sub>
                      </m:sSub>
                      <m:r>
                        <a:rPr lang="tr-TR">
                          <a:latin typeface="Cambria Math" panose="02040503050406030204" pitchFamily="18" charset="0"/>
                        </a:rPr>
                        <m:t> – </m:t>
                      </m:r>
                      <m:sSub>
                        <m:sSubPr>
                          <m:ctrlPr>
                            <a:rPr lang="tr-TR" i="1">
                              <a:latin typeface="Cambria Math" panose="02040503050406030204" pitchFamily="18" charset="0"/>
                            </a:rPr>
                          </m:ctrlPr>
                        </m:sSubPr>
                        <m:e>
                          <m:r>
                            <m:rPr>
                              <m:sty m:val="p"/>
                            </m:rPr>
                            <a:rPr lang="tr-TR">
                              <a:latin typeface="Cambria Math" panose="02040503050406030204" pitchFamily="18" charset="0"/>
                            </a:rPr>
                            <m:t>E</m:t>
                          </m:r>
                        </m:e>
                        <m:sub>
                          <m:r>
                            <m:rPr>
                              <m:sty m:val="p"/>
                            </m:rPr>
                            <a:rPr lang="tr-TR">
                              <a:latin typeface="Cambria Math" panose="02040503050406030204" pitchFamily="18" charset="0"/>
                            </a:rPr>
                            <m:t>a</m:t>
                          </m:r>
                        </m:sub>
                      </m:sSub>
                      <m:r>
                        <a:rPr lang="tr-TR">
                          <a:latin typeface="Cambria Math" panose="02040503050406030204" pitchFamily="18" charset="0"/>
                        </a:rPr>
                        <m:t>= </m:t>
                      </m:r>
                      <m:d>
                        <m:dPr>
                          <m:begChr m:val="["/>
                          <m:endChr m:val="]"/>
                          <m:ctrlPr>
                            <a:rPr lang="tr-TR" i="1">
                              <a:latin typeface="Cambria Math" panose="02040503050406030204" pitchFamily="18" charset="0"/>
                            </a:rPr>
                          </m:ctrlPr>
                        </m:dPr>
                        <m:e>
                          <m:r>
                            <a:rPr lang="tr-TR">
                              <a:latin typeface="Cambria Math" panose="02040503050406030204" pitchFamily="18" charset="0"/>
                            </a:rPr>
                            <m:t>– </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m:rPr>
                                      <m:sty m:val="p"/>
                                    </m:rPr>
                                    <a:rPr lang="tr-TR">
                                      <a:latin typeface="Cambria Math" panose="02040503050406030204" pitchFamily="18" charset="0"/>
                                    </a:rPr>
                                    <m:t>Z</m:t>
                                  </m:r>
                                </m:e>
                                <m:sup>
                                  <m:r>
                                    <a:rPr lang="tr-TR">
                                      <a:latin typeface="Cambria Math" panose="02040503050406030204" pitchFamily="18" charset="0"/>
                                    </a:rPr>
                                    <m:t>2</m:t>
                                  </m:r>
                                </m:sup>
                              </m:sSup>
                              <m:sSup>
                                <m:sSupPr>
                                  <m:ctrlPr>
                                    <a:rPr lang="tr-TR" i="1">
                                      <a:latin typeface="Cambria Math" panose="02040503050406030204" pitchFamily="18" charset="0"/>
                                    </a:rPr>
                                  </m:ctrlPr>
                                </m:sSupPr>
                                <m:e>
                                  <m:r>
                                    <m:rPr>
                                      <m:sty m:val="p"/>
                                    </m:rPr>
                                    <a:rPr lang="tr-TR">
                                      <a:latin typeface="Cambria Math" panose="02040503050406030204" pitchFamily="18" charset="0"/>
                                    </a:rPr>
                                    <m:t>e</m:t>
                                  </m:r>
                                </m:e>
                                <m:sup>
                                  <m:r>
                                    <a:rPr lang="tr-TR">
                                      <a:latin typeface="Cambria Math" panose="02040503050406030204" pitchFamily="18" charset="0"/>
                                    </a:rPr>
                                    <m:t>2</m:t>
                                  </m:r>
                                </m:sup>
                              </m:sSup>
                            </m:num>
                            <m:den>
                              <m:r>
                                <a:rPr lang="tr-TR">
                                  <a:latin typeface="Cambria Math" panose="02040503050406030204" pitchFamily="18" charset="0"/>
                                </a:rPr>
                                <m:t>2 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b</m:t>
                                  </m:r>
                                </m:sub>
                                <m:sup>
                                  <m:r>
                                    <a:rPr lang="tr-TR">
                                      <a:latin typeface="Cambria Math" panose="02040503050406030204" pitchFamily="18" charset="0"/>
                                    </a:rPr>
                                    <m:t>2</m:t>
                                  </m:r>
                                </m:sup>
                              </m:sSubSup>
                              <m:sSub>
                                <m:sSubPr>
                                  <m:ctrlPr>
                                    <a:rPr lang="tr-TR" i="1">
                                      <a:latin typeface="Cambria Math" panose="02040503050406030204" pitchFamily="18" charset="0"/>
                                    </a:rPr>
                                  </m:ctrlPr>
                                </m:sSubPr>
                                <m:e>
                                  <m:r>
                                    <a:rPr lang="tr-TR">
                                      <a:latin typeface="Cambria Math" panose="02040503050406030204" pitchFamily="18" charset="0"/>
                                    </a:rPr>
                                    <m:t> </m:t>
                                  </m:r>
                                  <m:r>
                                    <m:rPr>
                                      <m:sty m:val="p"/>
                                    </m:rPr>
                                    <a:rPr lang="tr-TR">
                                      <a:latin typeface="Cambria Math" panose="02040503050406030204" pitchFamily="18" charset="0"/>
                                    </a:rPr>
                                    <m:t>a</m:t>
                                  </m:r>
                                </m:e>
                                <m:sub>
                                  <m:r>
                                    <m:rPr>
                                      <m:sty m:val="p"/>
                                    </m:rPr>
                                    <a:rPr lang="tr-TR">
                                      <a:latin typeface="Cambria Math" panose="02040503050406030204" pitchFamily="18" charset="0"/>
                                    </a:rPr>
                                    <m:t>o</m:t>
                                  </m:r>
                                </m:sub>
                              </m:sSub>
                            </m:den>
                          </m:f>
                          <m:r>
                            <a:rPr lang="tr-TR">
                              <a:latin typeface="Cambria Math" panose="02040503050406030204" pitchFamily="18" charset="0"/>
                            </a:rPr>
                            <m:t>  </m:t>
                          </m:r>
                        </m:e>
                      </m:d>
                      <m:r>
                        <a:rPr lang="tr-TR">
                          <a:latin typeface="Cambria Math" panose="02040503050406030204" pitchFamily="18" charset="0"/>
                        </a:rPr>
                        <m:t>–  </m:t>
                      </m:r>
                      <m:d>
                        <m:dPr>
                          <m:begChr m:val="["/>
                          <m:endChr m:val="]"/>
                          <m:ctrlPr>
                            <a:rPr lang="tr-TR" i="1">
                              <a:latin typeface="Cambria Math" panose="02040503050406030204" pitchFamily="18" charset="0"/>
                            </a:rPr>
                          </m:ctrlPr>
                        </m:dPr>
                        <m:e>
                          <m:r>
                            <a:rPr lang="tr-TR">
                              <a:latin typeface="Cambria Math" panose="02040503050406030204" pitchFamily="18" charset="0"/>
                            </a:rPr>
                            <m:t>– </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m:rPr>
                                      <m:sty m:val="p"/>
                                    </m:rPr>
                                    <a:rPr lang="tr-TR">
                                      <a:latin typeface="Cambria Math" panose="02040503050406030204" pitchFamily="18" charset="0"/>
                                    </a:rPr>
                                    <m:t>Z</m:t>
                                  </m:r>
                                </m:e>
                                <m:sup>
                                  <m:r>
                                    <a:rPr lang="tr-TR">
                                      <a:latin typeface="Cambria Math" panose="02040503050406030204" pitchFamily="18" charset="0"/>
                                    </a:rPr>
                                    <m:t>2</m:t>
                                  </m:r>
                                </m:sup>
                              </m:sSup>
                              <m:sSup>
                                <m:sSupPr>
                                  <m:ctrlPr>
                                    <a:rPr lang="tr-TR" i="1">
                                      <a:latin typeface="Cambria Math" panose="02040503050406030204" pitchFamily="18" charset="0"/>
                                    </a:rPr>
                                  </m:ctrlPr>
                                </m:sSupPr>
                                <m:e>
                                  <m:r>
                                    <m:rPr>
                                      <m:sty m:val="p"/>
                                    </m:rPr>
                                    <a:rPr lang="tr-TR">
                                      <a:latin typeface="Cambria Math" panose="02040503050406030204" pitchFamily="18" charset="0"/>
                                    </a:rPr>
                                    <m:t>e</m:t>
                                  </m:r>
                                </m:e>
                                <m:sup>
                                  <m:r>
                                    <a:rPr lang="tr-TR">
                                      <a:latin typeface="Cambria Math" panose="02040503050406030204" pitchFamily="18" charset="0"/>
                                    </a:rPr>
                                    <m:t>2</m:t>
                                  </m:r>
                                </m:sup>
                              </m:sSup>
                            </m:num>
                            <m:den>
                              <m:r>
                                <a:rPr lang="tr-TR">
                                  <a:latin typeface="Cambria Math" panose="02040503050406030204" pitchFamily="18" charset="0"/>
                                </a:rPr>
                                <m:t>2 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a</m:t>
                                  </m:r>
                                </m:sub>
                                <m:sup>
                                  <m:r>
                                    <a:rPr lang="tr-TR">
                                      <a:latin typeface="Cambria Math" panose="02040503050406030204" pitchFamily="18" charset="0"/>
                                    </a:rPr>
                                    <m:t>2</m:t>
                                  </m:r>
                                </m:sup>
                              </m:sSubSup>
                              <m:sSub>
                                <m:sSubPr>
                                  <m:ctrlPr>
                                    <a:rPr lang="tr-TR" i="1">
                                      <a:latin typeface="Cambria Math" panose="02040503050406030204" pitchFamily="18" charset="0"/>
                                    </a:rPr>
                                  </m:ctrlPr>
                                </m:sSubPr>
                                <m:e>
                                  <m:r>
                                    <a:rPr lang="tr-TR">
                                      <a:latin typeface="Cambria Math" panose="02040503050406030204" pitchFamily="18" charset="0"/>
                                    </a:rPr>
                                    <m:t> </m:t>
                                  </m:r>
                                  <m:r>
                                    <m:rPr>
                                      <m:sty m:val="p"/>
                                    </m:rPr>
                                    <a:rPr lang="tr-TR">
                                      <a:latin typeface="Cambria Math" panose="02040503050406030204" pitchFamily="18" charset="0"/>
                                    </a:rPr>
                                    <m:t>a</m:t>
                                  </m:r>
                                </m:e>
                                <m:sub>
                                  <m:r>
                                    <m:rPr>
                                      <m:sty m:val="p"/>
                                    </m:rPr>
                                    <a:rPr lang="tr-TR">
                                      <a:latin typeface="Cambria Math" panose="02040503050406030204" pitchFamily="18" charset="0"/>
                                    </a:rPr>
                                    <m:t>o</m:t>
                                  </m:r>
                                </m:sub>
                              </m:sSub>
                            </m:den>
                          </m:f>
                          <m:r>
                            <a:rPr lang="tr-TR">
                              <a:latin typeface="Cambria Math" panose="02040503050406030204" pitchFamily="18" charset="0"/>
                            </a:rPr>
                            <m:t> </m:t>
                          </m:r>
                        </m:e>
                      </m:d>
                      <m:r>
                        <a:rPr lang="tr-TR">
                          <a:latin typeface="Cambria Math" panose="02040503050406030204" pitchFamily="18" charset="0"/>
                        </a:rPr>
                        <m:t>       </m:t>
                      </m:r>
                      <m:r>
                        <m:rPr>
                          <m:sty m:val="p"/>
                        </m:rPr>
                        <a:rPr lang="tr-TR">
                          <a:latin typeface="Cambria Math" panose="02040503050406030204" pitchFamily="18" charset="0"/>
                        </a:rPr>
                        <m:t>olur</m:t>
                      </m:r>
                      <m:r>
                        <a:rPr lang="tr-TR">
                          <a:latin typeface="Cambria Math" panose="02040503050406030204" pitchFamily="18" charset="0"/>
                        </a:rPr>
                        <m:t>.</m:t>
                      </m:r>
                    </m:oMath>
                  </m:oMathPara>
                </a14:m>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417095" y="368968"/>
                <a:ext cx="11598442" cy="4771675"/>
              </a:xfrm>
              <a:blipFill rotWithShape="0">
                <a:blip r:embed="rId2"/>
                <a:stretch>
                  <a:fillRect l="-1051" t="-2174" r="-1734"/>
                </a:stretch>
              </a:blipFill>
            </p:spPr>
            <p:txBody>
              <a:bodyPr/>
              <a:lstStyle/>
              <a:p>
                <a:r>
                  <a:rPr lang="tr-TR">
                    <a:noFill/>
                  </a:rPr>
                  <a:t> </a:t>
                </a:r>
              </a:p>
            </p:txBody>
          </p:sp>
        </mc:Fallback>
      </mc:AlternateContent>
    </p:spTree>
    <p:extLst>
      <p:ext uri="{BB962C8B-B14F-4D97-AF65-F5344CB8AC3E}">
        <p14:creationId xmlns:p14="http://schemas.microsoft.com/office/powerpoint/2010/main" val="12098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38200" y="467360"/>
                <a:ext cx="10515600" cy="5709603"/>
              </a:xfrm>
            </p:spPr>
            <p:txBody>
              <a:bodyPr>
                <a:normAutofit fontScale="77500" lnSpcReduction="20000"/>
              </a:bodyPr>
              <a:lstStyle/>
              <a:p>
                <a:pPr marL="0" indent="0">
                  <a:buNone/>
                </a:pPr>
                <a14:m>
                  <m:oMathPara xmlns:m="http://schemas.openxmlformats.org/officeDocument/2006/math">
                    <m:oMathParaPr>
                      <m:jc m:val="centerGroup"/>
                    </m:oMathParaPr>
                    <m:oMath xmlns:m="http://schemas.openxmlformats.org/officeDocument/2006/math">
                      <m:sSub>
                        <m:sSubPr>
                          <m:ctrlPr>
                            <a:rPr lang="tr-TR" i="1">
                              <a:latin typeface="Cambria Math" panose="02040503050406030204" pitchFamily="18" charset="0"/>
                            </a:rPr>
                          </m:ctrlPr>
                        </m:sSubPr>
                        <m:e>
                          <m:r>
                            <a:rPr lang="tr-TR">
                              <a:latin typeface="Cambria Math" panose="02040503050406030204" pitchFamily="18" charset="0"/>
                            </a:rPr>
                            <m:t>   </m:t>
                          </m:r>
                          <m:r>
                            <m:rPr>
                              <m:sty m:val="p"/>
                            </m:rPr>
                            <a:rPr lang="tr-TR">
                              <a:latin typeface="Cambria Math" panose="02040503050406030204" pitchFamily="18" charset="0"/>
                            </a:rPr>
                            <m:t>E</m:t>
                          </m:r>
                        </m:e>
                        <m:sub>
                          <m:r>
                            <m:rPr>
                              <m:sty m:val="p"/>
                            </m:rPr>
                            <a:rPr lang="tr-TR">
                              <a:latin typeface="Cambria Math" panose="02040503050406030204" pitchFamily="18" charset="0"/>
                            </a:rPr>
                            <m:t>b</m:t>
                          </m:r>
                        </m:sub>
                      </m:sSub>
                      <m:r>
                        <a:rPr lang="tr-TR">
                          <a:latin typeface="Cambria Math" panose="02040503050406030204" pitchFamily="18" charset="0"/>
                        </a:rPr>
                        <m:t> – </m:t>
                      </m:r>
                      <m:sSub>
                        <m:sSubPr>
                          <m:ctrlPr>
                            <a:rPr lang="tr-TR" i="1">
                              <a:latin typeface="Cambria Math" panose="02040503050406030204" pitchFamily="18" charset="0"/>
                            </a:rPr>
                          </m:ctrlPr>
                        </m:sSubPr>
                        <m:e>
                          <m:r>
                            <m:rPr>
                              <m:sty m:val="p"/>
                            </m:rPr>
                            <a:rPr lang="tr-TR">
                              <a:latin typeface="Cambria Math" panose="02040503050406030204" pitchFamily="18" charset="0"/>
                            </a:rPr>
                            <m:t>E</m:t>
                          </m:r>
                        </m:e>
                        <m:sub>
                          <m:r>
                            <m:rPr>
                              <m:sty m:val="p"/>
                            </m:rPr>
                            <a:rPr lang="tr-TR">
                              <a:latin typeface="Cambria Math" panose="02040503050406030204" pitchFamily="18" charset="0"/>
                            </a:rPr>
                            <m:t>a</m:t>
                          </m:r>
                        </m:sub>
                      </m:sSub>
                      <m:r>
                        <a:rPr lang="tr-TR">
                          <a:latin typeface="Cambria Math" panose="02040503050406030204" pitchFamily="18" charset="0"/>
                        </a:rPr>
                        <m:t>= </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m:rPr>
                                  <m:sty m:val="p"/>
                                </m:rPr>
                                <a:rPr lang="tr-TR">
                                  <a:latin typeface="Cambria Math" panose="02040503050406030204" pitchFamily="18" charset="0"/>
                                </a:rPr>
                                <m:t>Z</m:t>
                              </m:r>
                            </m:e>
                            <m:sup>
                              <m:r>
                                <a:rPr lang="tr-TR">
                                  <a:latin typeface="Cambria Math" panose="02040503050406030204" pitchFamily="18" charset="0"/>
                                </a:rPr>
                                <m:t>2</m:t>
                              </m:r>
                            </m:sup>
                          </m:sSup>
                          <m:sSup>
                            <m:sSupPr>
                              <m:ctrlPr>
                                <a:rPr lang="tr-TR" i="1">
                                  <a:latin typeface="Cambria Math" panose="02040503050406030204" pitchFamily="18" charset="0"/>
                                </a:rPr>
                              </m:ctrlPr>
                            </m:sSupPr>
                            <m:e>
                              <m:r>
                                <m:rPr>
                                  <m:sty m:val="p"/>
                                </m:rPr>
                                <a:rPr lang="tr-TR">
                                  <a:latin typeface="Cambria Math" panose="02040503050406030204" pitchFamily="18" charset="0"/>
                                </a:rPr>
                                <m:t>e</m:t>
                              </m:r>
                            </m:e>
                            <m:sup>
                              <m:r>
                                <a:rPr lang="tr-TR">
                                  <a:latin typeface="Cambria Math" panose="02040503050406030204" pitchFamily="18" charset="0"/>
                                </a:rPr>
                                <m:t>2</m:t>
                              </m:r>
                            </m:sup>
                          </m:sSup>
                        </m:num>
                        <m:den>
                          <m:r>
                            <a:rPr lang="tr-TR">
                              <a:latin typeface="Cambria Math" panose="02040503050406030204" pitchFamily="18" charset="0"/>
                            </a:rPr>
                            <m:t>2</m:t>
                          </m:r>
                          <m:sSub>
                            <m:sSubPr>
                              <m:ctrlPr>
                                <a:rPr lang="tr-TR" i="1">
                                  <a:latin typeface="Cambria Math" panose="02040503050406030204" pitchFamily="18" charset="0"/>
                                </a:rPr>
                              </m:ctrlPr>
                            </m:sSubPr>
                            <m:e>
                              <m:r>
                                <m:rPr>
                                  <m:sty m:val="p"/>
                                </m:rPr>
                                <a:rPr lang="tr-TR">
                                  <a:latin typeface="Cambria Math" panose="02040503050406030204" pitchFamily="18" charset="0"/>
                                </a:rPr>
                                <m:t>a</m:t>
                              </m:r>
                            </m:e>
                            <m:sub>
                              <m:r>
                                <m:rPr>
                                  <m:sty m:val="p"/>
                                </m:rPr>
                                <a:rPr lang="tr-TR">
                                  <a:latin typeface="Cambria Math" panose="02040503050406030204" pitchFamily="18" charset="0"/>
                                </a:rPr>
                                <m:t>o</m:t>
                              </m:r>
                            </m:sub>
                          </m:sSub>
                        </m:den>
                      </m:f>
                      <m:r>
                        <a:rPr lang="tr-TR">
                          <a:latin typeface="Cambria Math" panose="02040503050406030204" pitchFamily="18" charset="0"/>
                        </a:rPr>
                        <m:t> </m:t>
                      </m:r>
                      <m:d>
                        <m:dPr>
                          <m:begChr m:val="["/>
                          <m:endChr m:val="]"/>
                          <m:ctrlPr>
                            <a:rPr lang="tr-TR" i="1">
                              <a:latin typeface="Cambria Math" panose="02040503050406030204" pitchFamily="18" charset="0"/>
                            </a:rPr>
                          </m:ctrlPr>
                        </m:dPr>
                        <m:e>
                          <m:f>
                            <m:fPr>
                              <m:ctrlPr>
                                <a:rPr lang="tr-TR" i="1">
                                  <a:latin typeface="Cambria Math" panose="02040503050406030204" pitchFamily="18" charset="0"/>
                                </a:rPr>
                              </m:ctrlPr>
                            </m:fPr>
                            <m:num>
                              <m:r>
                                <a:rPr lang="tr-TR">
                                  <a:latin typeface="Cambria Math" panose="02040503050406030204" pitchFamily="18" charset="0"/>
                                </a:rPr>
                                <m:t>1</m:t>
                              </m:r>
                            </m:num>
                            <m:den>
                              <m:r>
                                <a:rPr lang="tr-TR">
                                  <a:latin typeface="Cambria Math" panose="02040503050406030204" pitchFamily="18" charset="0"/>
                                </a:rPr>
                                <m:t>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a</m:t>
                                  </m:r>
                                </m:sub>
                                <m:sup>
                                  <m:r>
                                    <a:rPr lang="tr-TR">
                                      <a:latin typeface="Cambria Math" panose="02040503050406030204" pitchFamily="18" charset="0"/>
                                    </a:rPr>
                                    <m:t>2</m:t>
                                  </m:r>
                                </m:sup>
                              </m:sSubSup>
                            </m:den>
                          </m:f>
                          <m:r>
                            <a:rPr lang="tr-TR">
                              <a:latin typeface="Cambria Math" panose="02040503050406030204" pitchFamily="18" charset="0"/>
                            </a:rPr>
                            <m:t>  –  </m:t>
                          </m:r>
                          <m:f>
                            <m:fPr>
                              <m:ctrlPr>
                                <a:rPr lang="tr-TR" i="1">
                                  <a:latin typeface="Cambria Math" panose="02040503050406030204" pitchFamily="18" charset="0"/>
                                </a:rPr>
                              </m:ctrlPr>
                            </m:fPr>
                            <m:num>
                              <m:r>
                                <a:rPr lang="tr-TR">
                                  <a:latin typeface="Cambria Math" panose="02040503050406030204" pitchFamily="18" charset="0"/>
                                </a:rPr>
                                <m:t>1</m:t>
                              </m:r>
                            </m:num>
                            <m:den>
                              <m:r>
                                <a:rPr lang="tr-TR">
                                  <a:latin typeface="Cambria Math" panose="02040503050406030204" pitchFamily="18" charset="0"/>
                                </a:rPr>
                                <m:t>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b</m:t>
                                  </m:r>
                                </m:sub>
                                <m:sup>
                                  <m:r>
                                    <a:rPr lang="tr-TR">
                                      <a:latin typeface="Cambria Math" panose="02040503050406030204" pitchFamily="18" charset="0"/>
                                    </a:rPr>
                                    <m:t>2</m:t>
                                  </m:r>
                                </m:sup>
                              </m:sSubSup>
                              <m:r>
                                <a:rPr lang="tr-TR">
                                  <a:latin typeface="Cambria Math" panose="02040503050406030204" pitchFamily="18" charset="0"/>
                                </a:rPr>
                                <m:t> </m:t>
                              </m:r>
                            </m:den>
                          </m:f>
                        </m:e>
                      </m:d>
                      <m:r>
                        <a:rPr lang="tr-TR">
                          <a:latin typeface="Cambria Math" panose="02040503050406030204" pitchFamily="18" charset="0"/>
                        </a:rPr>
                        <m:t>                       </m:t>
                      </m:r>
                      <m:r>
                        <m:rPr>
                          <m:sty m:val="p"/>
                        </m:rPr>
                        <a:rPr lang="tr-TR">
                          <a:latin typeface="Cambria Math" panose="02040503050406030204" pitchFamily="18" charset="0"/>
                        </a:rPr>
                        <m:t>olur</m:t>
                      </m:r>
                      <m:r>
                        <a:rPr lang="tr-TR">
                          <a:latin typeface="Cambria Math" panose="02040503050406030204" pitchFamily="18" charset="0"/>
                        </a:rPr>
                        <m:t>.</m:t>
                      </m:r>
                    </m:oMath>
                  </m:oMathPara>
                </a14:m>
                <a:endParaRPr lang="tr-TR" dirty="0"/>
              </a:p>
              <a:p>
                <a:pPr marL="0" indent="0">
                  <a:buNone/>
                </a:pPr>
                <a:r>
                  <a:rPr lang="tr-TR" dirty="0"/>
                  <a:t> </a:t>
                </a:r>
              </a:p>
              <a:p>
                <a:pPr marL="0" indent="0">
                  <a:buNone/>
                </a:pPr>
                <a:r>
                  <a:rPr lang="tr-TR" dirty="0"/>
                  <a:t>  </a:t>
                </a:r>
                <a:r>
                  <a:rPr lang="tr-TR" dirty="0" smtClean="0"/>
                  <a:t>                                </a:t>
                </a:r>
                <a:r>
                  <a:rPr lang="tr-TR" dirty="0" err="1"/>
                  <a:t>E</a:t>
                </a:r>
                <a:r>
                  <a:rPr lang="tr-TR" baseline="-25000" dirty="0" err="1"/>
                  <a:t>b</a:t>
                </a:r>
                <a:r>
                  <a:rPr lang="tr-TR" dirty="0"/>
                  <a:t> – </a:t>
                </a:r>
                <a:r>
                  <a:rPr lang="tr-TR" dirty="0" err="1"/>
                  <a:t>E</a:t>
                </a:r>
                <a:r>
                  <a:rPr lang="tr-TR" baseline="-25000" dirty="0" err="1"/>
                  <a:t>a</a:t>
                </a:r>
                <a:r>
                  <a:rPr lang="tr-TR" dirty="0"/>
                  <a:t>  </a:t>
                </a:r>
                <a:r>
                  <a:rPr lang="tr-TR" i="1" dirty="0"/>
                  <a:t>=</a:t>
                </a:r>
                <a:r>
                  <a:rPr lang="de-DE" b="1" dirty="0"/>
                  <a:t>  h .</a:t>
                </a:r>
                <a:r>
                  <a:rPr lang="tr-TR" b="1" i="1" dirty="0">
                    <a:sym typeface="Symbol" panose="05050102010706020507" pitchFamily="18" charset="2"/>
                  </a:rPr>
                  <a:t></a:t>
                </a:r>
                <a:r>
                  <a:rPr lang="de-DE" dirty="0"/>
                  <a:t>                                                       </a:t>
                </a:r>
                <a:r>
                  <a:rPr lang="de-DE" dirty="0" err="1"/>
                  <a:t>idi</a:t>
                </a:r>
                <a:r>
                  <a:rPr lang="de-DE" dirty="0"/>
                  <a:t>. </a:t>
                </a:r>
                <a:r>
                  <a:rPr lang="de-DE" dirty="0" err="1"/>
                  <a:t>Yerine</a:t>
                </a:r>
                <a:r>
                  <a:rPr lang="de-DE" dirty="0"/>
                  <a:t> </a:t>
                </a:r>
                <a:r>
                  <a:rPr lang="de-DE" dirty="0" err="1"/>
                  <a:t>konulursa</a:t>
                </a:r>
                <a:r>
                  <a:rPr lang="de-DE" dirty="0"/>
                  <a:t>:</a:t>
                </a:r>
                <a:endParaRPr lang="tr-TR" dirty="0"/>
              </a:p>
              <a:p>
                <a:pPr marL="0" indent="0">
                  <a:buNone/>
                </a:pPr>
                <a:r>
                  <a:rPr lang="tr-TR" dirty="0"/>
                  <a:t> </a:t>
                </a:r>
              </a:p>
              <a:p>
                <a:pPr marL="0"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                </m:t>
                      </m:r>
                      <m:r>
                        <a:rPr lang="tr-TR" i="1">
                          <a:latin typeface="Cambria Math" panose="02040503050406030204" pitchFamily="18" charset="0"/>
                        </a:rPr>
                        <m:t>𝑣</m:t>
                      </m:r>
                      <m:r>
                        <a:rPr lang="tr-TR" i="1">
                          <a:latin typeface="Cambria Math" panose="02040503050406030204" pitchFamily="18" charset="0"/>
                        </a:rPr>
                        <m:t>= </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m:rPr>
                                  <m:sty m:val="p"/>
                                </m:rPr>
                                <a:rPr lang="tr-TR">
                                  <a:latin typeface="Cambria Math" panose="02040503050406030204" pitchFamily="18" charset="0"/>
                                </a:rPr>
                                <m:t>Z</m:t>
                              </m:r>
                            </m:e>
                            <m:sup>
                              <m:r>
                                <a:rPr lang="tr-TR">
                                  <a:latin typeface="Cambria Math" panose="02040503050406030204" pitchFamily="18" charset="0"/>
                                </a:rPr>
                                <m:t>2</m:t>
                              </m:r>
                            </m:sup>
                          </m:sSup>
                          <m:sSup>
                            <m:sSupPr>
                              <m:ctrlPr>
                                <a:rPr lang="tr-TR" i="1">
                                  <a:latin typeface="Cambria Math" panose="02040503050406030204" pitchFamily="18" charset="0"/>
                                </a:rPr>
                              </m:ctrlPr>
                            </m:sSupPr>
                            <m:e>
                              <m:r>
                                <m:rPr>
                                  <m:sty m:val="p"/>
                                </m:rPr>
                                <a:rPr lang="tr-TR">
                                  <a:latin typeface="Cambria Math" panose="02040503050406030204" pitchFamily="18" charset="0"/>
                                </a:rPr>
                                <m:t>e</m:t>
                              </m:r>
                            </m:e>
                            <m:sup>
                              <m:r>
                                <a:rPr lang="tr-TR">
                                  <a:latin typeface="Cambria Math" panose="02040503050406030204" pitchFamily="18" charset="0"/>
                                </a:rPr>
                                <m:t>2</m:t>
                              </m:r>
                            </m:sup>
                          </m:sSup>
                        </m:num>
                        <m:den>
                          <m:r>
                            <a:rPr lang="tr-TR">
                              <a:latin typeface="Cambria Math" panose="02040503050406030204" pitchFamily="18" charset="0"/>
                            </a:rPr>
                            <m:t>2</m:t>
                          </m:r>
                          <m:sSub>
                            <m:sSubPr>
                              <m:ctrlPr>
                                <a:rPr lang="tr-TR" i="1">
                                  <a:latin typeface="Cambria Math" panose="02040503050406030204" pitchFamily="18" charset="0"/>
                                </a:rPr>
                              </m:ctrlPr>
                            </m:sSubPr>
                            <m:e>
                              <m:r>
                                <m:rPr>
                                  <m:sty m:val="p"/>
                                </m:rPr>
                                <a:rPr lang="tr-TR">
                                  <a:latin typeface="Cambria Math" panose="02040503050406030204" pitchFamily="18" charset="0"/>
                                </a:rPr>
                                <m:t>a</m:t>
                              </m:r>
                            </m:e>
                            <m:sub>
                              <m:r>
                                <m:rPr>
                                  <m:sty m:val="p"/>
                                </m:rPr>
                                <a:rPr lang="tr-TR">
                                  <a:latin typeface="Cambria Math" panose="02040503050406030204" pitchFamily="18" charset="0"/>
                                </a:rPr>
                                <m:t>o</m:t>
                              </m:r>
                            </m:sub>
                          </m:sSub>
                          <m:r>
                            <a:rPr lang="tr-TR">
                              <a:latin typeface="Cambria Math" panose="02040503050406030204" pitchFamily="18" charset="0"/>
                            </a:rPr>
                            <m:t> </m:t>
                          </m:r>
                          <m:r>
                            <m:rPr>
                              <m:sty m:val="p"/>
                            </m:rPr>
                            <a:rPr lang="tr-TR">
                              <a:latin typeface="Cambria Math" panose="02040503050406030204" pitchFamily="18" charset="0"/>
                            </a:rPr>
                            <m:t>h</m:t>
                          </m:r>
                        </m:den>
                      </m:f>
                      <m:r>
                        <a:rPr lang="tr-TR">
                          <a:latin typeface="Cambria Math" panose="02040503050406030204" pitchFamily="18" charset="0"/>
                        </a:rPr>
                        <m:t> </m:t>
                      </m:r>
                      <m:d>
                        <m:dPr>
                          <m:begChr m:val="["/>
                          <m:endChr m:val="]"/>
                          <m:ctrlPr>
                            <a:rPr lang="tr-TR" i="1">
                              <a:latin typeface="Cambria Math" panose="02040503050406030204" pitchFamily="18" charset="0"/>
                            </a:rPr>
                          </m:ctrlPr>
                        </m:dPr>
                        <m:e>
                          <m:f>
                            <m:fPr>
                              <m:ctrlPr>
                                <a:rPr lang="tr-TR" i="1">
                                  <a:latin typeface="Cambria Math" panose="02040503050406030204" pitchFamily="18" charset="0"/>
                                </a:rPr>
                              </m:ctrlPr>
                            </m:fPr>
                            <m:num>
                              <m:r>
                                <a:rPr lang="tr-TR">
                                  <a:latin typeface="Cambria Math" panose="02040503050406030204" pitchFamily="18" charset="0"/>
                                </a:rPr>
                                <m:t>1</m:t>
                              </m:r>
                            </m:num>
                            <m:den>
                              <m:r>
                                <a:rPr lang="tr-TR">
                                  <a:latin typeface="Cambria Math" panose="02040503050406030204" pitchFamily="18" charset="0"/>
                                </a:rPr>
                                <m:t>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a</m:t>
                                  </m:r>
                                </m:sub>
                                <m:sup>
                                  <m:r>
                                    <a:rPr lang="tr-TR">
                                      <a:latin typeface="Cambria Math" panose="02040503050406030204" pitchFamily="18" charset="0"/>
                                    </a:rPr>
                                    <m:t>2</m:t>
                                  </m:r>
                                </m:sup>
                              </m:sSubSup>
                            </m:den>
                          </m:f>
                          <m:r>
                            <a:rPr lang="tr-TR">
                              <a:latin typeface="Cambria Math" panose="02040503050406030204" pitchFamily="18" charset="0"/>
                            </a:rPr>
                            <m:t>  –  </m:t>
                          </m:r>
                          <m:f>
                            <m:fPr>
                              <m:ctrlPr>
                                <a:rPr lang="tr-TR" i="1">
                                  <a:latin typeface="Cambria Math" panose="02040503050406030204" pitchFamily="18" charset="0"/>
                                </a:rPr>
                              </m:ctrlPr>
                            </m:fPr>
                            <m:num>
                              <m:r>
                                <a:rPr lang="tr-TR">
                                  <a:latin typeface="Cambria Math" panose="02040503050406030204" pitchFamily="18" charset="0"/>
                                </a:rPr>
                                <m:t>1</m:t>
                              </m:r>
                            </m:num>
                            <m:den>
                              <m:r>
                                <a:rPr lang="tr-TR">
                                  <a:latin typeface="Cambria Math" panose="02040503050406030204" pitchFamily="18" charset="0"/>
                                </a:rPr>
                                <m:t>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b</m:t>
                                  </m:r>
                                </m:sub>
                                <m:sup>
                                  <m:r>
                                    <a:rPr lang="tr-TR">
                                      <a:latin typeface="Cambria Math" panose="02040503050406030204" pitchFamily="18" charset="0"/>
                                    </a:rPr>
                                    <m:t>2</m:t>
                                  </m:r>
                                </m:sup>
                              </m:sSubSup>
                              <m:r>
                                <a:rPr lang="tr-TR">
                                  <a:latin typeface="Cambria Math" panose="02040503050406030204" pitchFamily="18" charset="0"/>
                                </a:rPr>
                                <m:t> </m:t>
                              </m:r>
                            </m:den>
                          </m:f>
                        </m:e>
                      </m:d>
                      <m:r>
                        <a:rPr lang="tr-TR">
                          <a:latin typeface="Cambria Math" panose="02040503050406030204" pitchFamily="18" charset="0"/>
                        </a:rPr>
                        <m:t>                      </m:t>
                      </m:r>
                      <m:r>
                        <m:rPr>
                          <m:sty m:val="p"/>
                        </m:rPr>
                        <a:rPr lang="tr-TR">
                          <a:latin typeface="Cambria Math" panose="02040503050406030204" pitchFamily="18" charset="0"/>
                        </a:rPr>
                        <m:t>olur</m:t>
                      </m:r>
                      <m:r>
                        <a:rPr lang="tr-TR">
                          <a:latin typeface="Cambria Math" panose="02040503050406030204" pitchFamily="18" charset="0"/>
                        </a:rPr>
                        <m:t>.</m:t>
                      </m:r>
                    </m:oMath>
                  </m:oMathPara>
                </a14:m>
                <a:endParaRPr lang="tr-TR" dirty="0"/>
              </a:p>
              <a:p>
                <a:pPr marL="0" indent="0">
                  <a:buNone/>
                </a:pPr>
                <a:r>
                  <a:rPr lang="tr-TR" dirty="0"/>
                  <a:t>Temel enerji seviyesine yani 1.  enerji seviyesine dönüşte;</a:t>
                </a:r>
              </a:p>
              <a:p>
                <a:pPr marL="0"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                    </m:t>
                      </m:r>
                      <m:r>
                        <a:rPr lang="tr-TR" i="1">
                          <a:latin typeface="Cambria Math" panose="02040503050406030204" pitchFamily="18" charset="0"/>
                        </a:rPr>
                        <m:t>𝑣</m:t>
                      </m:r>
                      <m:r>
                        <a:rPr lang="tr-TR" i="1">
                          <a:latin typeface="Cambria Math" panose="02040503050406030204" pitchFamily="18" charset="0"/>
                        </a:rPr>
                        <m:t>= </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m:rPr>
                                  <m:sty m:val="p"/>
                                </m:rPr>
                                <a:rPr lang="tr-TR">
                                  <a:latin typeface="Cambria Math" panose="02040503050406030204" pitchFamily="18" charset="0"/>
                                </a:rPr>
                                <m:t>Z</m:t>
                              </m:r>
                            </m:e>
                            <m:sup>
                              <m:r>
                                <a:rPr lang="tr-TR">
                                  <a:latin typeface="Cambria Math" panose="02040503050406030204" pitchFamily="18" charset="0"/>
                                </a:rPr>
                                <m:t>2</m:t>
                              </m:r>
                            </m:sup>
                          </m:sSup>
                          <m:sSup>
                            <m:sSupPr>
                              <m:ctrlPr>
                                <a:rPr lang="tr-TR" i="1">
                                  <a:latin typeface="Cambria Math" panose="02040503050406030204" pitchFamily="18" charset="0"/>
                                </a:rPr>
                              </m:ctrlPr>
                            </m:sSupPr>
                            <m:e>
                              <m:r>
                                <m:rPr>
                                  <m:sty m:val="p"/>
                                </m:rPr>
                                <a:rPr lang="tr-TR">
                                  <a:latin typeface="Cambria Math" panose="02040503050406030204" pitchFamily="18" charset="0"/>
                                </a:rPr>
                                <m:t>e</m:t>
                              </m:r>
                            </m:e>
                            <m:sup>
                              <m:r>
                                <a:rPr lang="tr-TR">
                                  <a:latin typeface="Cambria Math" panose="02040503050406030204" pitchFamily="18" charset="0"/>
                                </a:rPr>
                                <m:t>2</m:t>
                              </m:r>
                            </m:sup>
                          </m:sSup>
                        </m:num>
                        <m:den>
                          <m:r>
                            <a:rPr lang="tr-TR">
                              <a:latin typeface="Cambria Math" panose="02040503050406030204" pitchFamily="18" charset="0"/>
                            </a:rPr>
                            <m:t>2</m:t>
                          </m:r>
                          <m:sSub>
                            <m:sSubPr>
                              <m:ctrlPr>
                                <a:rPr lang="tr-TR" i="1">
                                  <a:latin typeface="Cambria Math" panose="02040503050406030204" pitchFamily="18" charset="0"/>
                                </a:rPr>
                              </m:ctrlPr>
                            </m:sSubPr>
                            <m:e>
                              <m:r>
                                <m:rPr>
                                  <m:sty m:val="p"/>
                                </m:rPr>
                                <a:rPr lang="tr-TR">
                                  <a:latin typeface="Cambria Math" panose="02040503050406030204" pitchFamily="18" charset="0"/>
                                </a:rPr>
                                <m:t>a</m:t>
                              </m:r>
                            </m:e>
                            <m:sub>
                              <m:r>
                                <m:rPr>
                                  <m:sty m:val="p"/>
                                </m:rPr>
                                <a:rPr lang="tr-TR">
                                  <a:latin typeface="Cambria Math" panose="02040503050406030204" pitchFamily="18" charset="0"/>
                                </a:rPr>
                                <m:t>o</m:t>
                              </m:r>
                            </m:sub>
                          </m:sSub>
                          <m:r>
                            <a:rPr lang="tr-TR">
                              <a:latin typeface="Cambria Math" panose="02040503050406030204" pitchFamily="18" charset="0"/>
                            </a:rPr>
                            <m:t> </m:t>
                          </m:r>
                          <m:r>
                            <m:rPr>
                              <m:sty m:val="p"/>
                            </m:rPr>
                            <a:rPr lang="tr-TR">
                              <a:latin typeface="Cambria Math" panose="02040503050406030204" pitchFamily="18" charset="0"/>
                            </a:rPr>
                            <m:t>h</m:t>
                          </m:r>
                        </m:den>
                      </m:f>
                      <m:r>
                        <a:rPr lang="tr-TR">
                          <a:latin typeface="Cambria Math" panose="02040503050406030204" pitchFamily="18" charset="0"/>
                        </a:rPr>
                        <m:t> </m:t>
                      </m:r>
                      <m:d>
                        <m:dPr>
                          <m:begChr m:val="["/>
                          <m:endChr m:val="]"/>
                          <m:ctrlPr>
                            <a:rPr lang="tr-TR" i="1">
                              <a:latin typeface="Cambria Math" panose="02040503050406030204" pitchFamily="18" charset="0"/>
                            </a:rPr>
                          </m:ctrlPr>
                        </m:dPr>
                        <m:e>
                          <m:f>
                            <m:fPr>
                              <m:ctrlPr>
                                <a:rPr lang="tr-TR" i="1">
                                  <a:latin typeface="Cambria Math" panose="02040503050406030204" pitchFamily="18" charset="0"/>
                                </a:rPr>
                              </m:ctrlPr>
                            </m:fPr>
                            <m:num>
                              <m:r>
                                <a:rPr lang="tr-TR">
                                  <a:latin typeface="Cambria Math" panose="02040503050406030204" pitchFamily="18" charset="0"/>
                                </a:rPr>
                                <m:t>1</m:t>
                              </m:r>
                            </m:num>
                            <m:den>
                              <m:r>
                                <a:rPr lang="tr-TR">
                                  <a:latin typeface="Cambria Math" panose="02040503050406030204" pitchFamily="18" charset="0"/>
                                </a:rPr>
                                <m:t>1</m:t>
                              </m:r>
                            </m:den>
                          </m:f>
                          <m:r>
                            <a:rPr lang="tr-TR">
                              <a:latin typeface="Cambria Math" panose="02040503050406030204" pitchFamily="18" charset="0"/>
                            </a:rPr>
                            <m:t>  –  </m:t>
                          </m:r>
                          <m:f>
                            <m:fPr>
                              <m:ctrlPr>
                                <a:rPr lang="tr-TR" i="1">
                                  <a:latin typeface="Cambria Math" panose="02040503050406030204" pitchFamily="18" charset="0"/>
                                </a:rPr>
                              </m:ctrlPr>
                            </m:fPr>
                            <m:num>
                              <m:r>
                                <a:rPr lang="tr-TR">
                                  <a:latin typeface="Cambria Math" panose="02040503050406030204" pitchFamily="18" charset="0"/>
                                </a:rPr>
                                <m:t>1</m:t>
                              </m:r>
                            </m:num>
                            <m:den>
                              <m:r>
                                <a:rPr lang="tr-TR">
                                  <a:latin typeface="Cambria Math" panose="02040503050406030204" pitchFamily="18" charset="0"/>
                                </a:rPr>
                                <m:t> </m:t>
                              </m:r>
                              <m:sSubSup>
                                <m:sSubSupPr>
                                  <m:ctrlPr>
                                    <a:rPr lang="tr-TR" i="1">
                                      <a:latin typeface="Cambria Math" panose="02040503050406030204" pitchFamily="18" charset="0"/>
                                    </a:rPr>
                                  </m:ctrlPr>
                                </m:sSubSupPr>
                                <m:e>
                                  <m:r>
                                    <m:rPr>
                                      <m:sty m:val="p"/>
                                    </m:rPr>
                                    <a:rPr lang="tr-TR">
                                      <a:latin typeface="Cambria Math" panose="02040503050406030204" pitchFamily="18" charset="0"/>
                                    </a:rPr>
                                    <m:t>n</m:t>
                                  </m:r>
                                </m:e>
                                <m:sub>
                                  <m:r>
                                    <m:rPr>
                                      <m:sty m:val="p"/>
                                    </m:rPr>
                                    <a:rPr lang="tr-TR">
                                      <a:latin typeface="Cambria Math" panose="02040503050406030204" pitchFamily="18" charset="0"/>
                                    </a:rPr>
                                    <m:t>b</m:t>
                                  </m:r>
                                </m:sub>
                                <m:sup>
                                  <m:r>
                                    <a:rPr lang="tr-TR">
                                      <a:latin typeface="Cambria Math" panose="02040503050406030204" pitchFamily="18" charset="0"/>
                                    </a:rPr>
                                    <m:t>2</m:t>
                                  </m:r>
                                </m:sup>
                              </m:sSubSup>
                              <m:r>
                                <a:rPr lang="tr-TR">
                                  <a:latin typeface="Cambria Math" panose="02040503050406030204" pitchFamily="18" charset="0"/>
                                </a:rPr>
                                <m:t> </m:t>
                              </m:r>
                            </m:den>
                          </m:f>
                        </m:e>
                      </m:d>
                      <m:r>
                        <a:rPr lang="tr-TR">
                          <a:latin typeface="Cambria Math" panose="02040503050406030204" pitchFamily="18" charset="0"/>
                        </a:rPr>
                        <m:t>                     </m:t>
                      </m:r>
                      <m:r>
                        <m:rPr>
                          <m:sty m:val="p"/>
                        </m:rPr>
                        <a:rPr lang="tr-TR">
                          <a:latin typeface="Cambria Math" panose="02040503050406030204" pitchFamily="18" charset="0"/>
                        </a:rPr>
                        <m:t>olur</m:t>
                      </m:r>
                      <m:r>
                        <a:rPr lang="tr-TR">
                          <a:latin typeface="Cambria Math" panose="02040503050406030204" pitchFamily="18" charset="0"/>
                        </a:rPr>
                        <m:t>.</m:t>
                      </m:r>
                    </m:oMath>
                  </m:oMathPara>
                </a14:m>
                <a:endParaRPr lang="tr-TR" dirty="0"/>
              </a:p>
              <a:p>
                <a:pPr marL="0" indent="0">
                  <a:buNone/>
                </a:pPr>
                <a:r>
                  <a:rPr lang="tr-TR" dirty="0"/>
                  <a:t> </a:t>
                </a:r>
              </a:p>
              <a:p>
                <a:pPr marL="0" indent="0">
                  <a:buNone/>
                </a:pPr>
                <a:r>
                  <a:rPr lang="tr-TR" dirty="0"/>
                  <a:t>Sabitler yerine konulduğunda;</a:t>
                </a:r>
              </a:p>
              <a:p>
                <a:pPr marL="0" indent="0">
                  <a:buNone/>
                </a:pPr>
                <a:r>
                  <a:rPr lang="tr-TR" dirty="0"/>
                  <a:t> </a:t>
                </a:r>
              </a:p>
              <a:p>
                <a:pPr marL="0" indent="0">
                  <a:buNone/>
                </a:pPr>
                <a14:m>
                  <m:oMathPara xmlns:m="http://schemas.openxmlformats.org/officeDocument/2006/math">
                    <m:oMathParaPr>
                      <m:jc m:val="centerGroup"/>
                    </m:oMathParaPr>
                    <m:oMath xmlns:m="http://schemas.openxmlformats.org/officeDocument/2006/math">
                      <m:r>
                        <a:rPr lang="tr-TR">
                          <a:latin typeface="Cambria Math" panose="02040503050406030204" pitchFamily="18" charset="0"/>
                        </a:rPr>
                        <m:t>                     </m:t>
                      </m:r>
                      <m:f>
                        <m:fPr>
                          <m:ctrlPr>
                            <a:rPr lang="tr-TR" i="1">
                              <a:latin typeface="Cambria Math" panose="02040503050406030204" pitchFamily="18" charset="0"/>
                            </a:rPr>
                          </m:ctrlPr>
                        </m:fPr>
                        <m:num>
                          <m:sSup>
                            <m:sSupPr>
                              <m:ctrlPr>
                                <a:rPr lang="tr-TR" i="1">
                                  <a:latin typeface="Cambria Math" panose="02040503050406030204" pitchFamily="18" charset="0"/>
                                </a:rPr>
                              </m:ctrlPr>
                            </m:sSupPr>
                            <m:e>
                              <m:r>
                                <m:rPr>
                                  <m:sty m:val="p"/>
                                </m:rPr>
                                <a:rPr lang="tr-TR">
                                  <a:latin typeface="Cambria Math" panose="02040503050406030204" pitchFamily="18" charset="0"/>
                                </a:rPr>
                                <m:t>Z</m:t>
                              </m:r>
                            </m:e>
                            <m:sup>
                              <m:r>
                                <a:rPr lang="tr-TR">
                                  <a:latin typeface="Cambria Math" panose="02040503050406030204" pitchFamily="18" charset="0"/>
                                </a:rPr>
                                <m:t>2</m:t>
                              </m:r>
                            </m:sup>
                          </m:sSup>
                          <m:sSup>
                            <m:sSupPr>
                              <m:ctrlPr>
                                <a:rPr lang="tr-TR" i="1">
                                  <a:latin typeface="Cambria Math" panose="02040503050406030204" pitchFamily="18" charset="0"/>
                                </a:rPr>
                              </m:ctrlPr>
                            </m:sSupPr>
                            <m:e>
                              <m:r>
                                <a:rPr lang="tr-TR">
                                  <a:latin typeface="Cambria Math" panose="02040503050406030204" pitchFamily="18" charset="0"/>
                                </a:rPr>
                                <m:t> </m:t>
                              </m:r>
                              <m:r>
                                <m:rPr>
                                  <m:sty m:val="p"/>
                                </m:rPr>
                                <a:rPr lang="tr-TR">
                                  <a:latin typeface="Cambria Math" panose="02040503050406030204" pitchFamily="18" charset="0"/>
                                </a:rPr>
                                <m:t>e</m:t>
                              </m:r>
                            </m:e>
                            <m:sup>
                              <m:r>
                                <a:rPr lang="tr-TR">
                                  <a:latin typeface="Cambria Math" panose="02040503050406030204" pitchFamily="18" charset="0"/>
                                </a:rPr>
                                <m:t>2</m:t>
                              </m:r>
                            </m:sup>
                          </m:sSup>
                          <m:r>
                            <a:rPr lang="tr-TR">
                              <a:latin typeface="Cambria Math" panose="02040503050406030204" pitchFamily="18" charset="0"/>
                            </a:rPr>
                            <m:t> </m:t>
                          </m:r>
                        </m:num>
                        <m:den>
                          <m:r>
                            <a:rPr lang="tr-TR">
                              <a:latin typeface="Cambria Math" panose="02040503050406030204" pitchFamily="18" charset="0"/>
                            </a:rPr>
                            <m:t>2 </m:t>
                          </m:r>
                          <m:sSub>
                            <m:sSubPr>
                              <m:ctrlPr>
                                <a:rPr lang="tr-TR" i="1">
                                  <a:latin typeface="Cambria Math" panose="02040503050406030204" pitchFamily="18" charset="0"/>
                                </a:rPr>
                              </m:ctrlPr>
                            </m:sSubPr>
                            <m:e>
                              <m:r>
                                <m:rPr>
                                  <m:sty m:val="p"/>
                                </m:rPr>
                                <a:rPr lang="tr-TR">
                                  <a:latin typeface="Cambria Math" panose="02040503050406030204" pitchFamily="18" charset="0"/>
                                </a:rPr>
                                <m:t>a</m:t>
                              </m:r>
                            </m:e>
                            <m:sub>
                              <m:r>
                                <m:rPr>
                                  <m:sty m:val="p"/>
                                </m:rPr>
                                <a:rPr lang="tr-TR">
                                  <a:latin typeface="Cambria Math" panose="02040503050406030204" pitchFamily="18" charset="0"/>
                                </a:rPr>
                                <m:t>o</m:t>
                              </m:r>
                              <m:r>
                                <a:rPr lang="tr-TR">
                                  <a:latin typeface="Cambria Math" panose="02040503050406030204" pitchFamily="18" charset="0"/>
                                </a:rPr>
                                <m:t> </m:t>
                              </m:r>
                            </m:sub>
                          </m:sSub>
                          <m:r>
                            <m:rPr>
                              <m:sty m:val="p"/>
                            </m:rPr>
                            <a:rPr lang="tr-TR">
                              <a:latin typeface="Cambria Math" panose="02040503050406030204" pitchFamily="18" charset="0"/>
                            </a:rPr>
                            <m:t>h</m:t>
                          </m:r>
                        </m:den>
                      </m:f>
                      <m:r>
                        <a:rPr lang="tr-TR" i="1">
                          <a:latin typeface="Cambria Math" panose="02040503050406030204" pitchFamily="18" charset="0"/>
                        </a:rPr>
                        <m:t> =</m:t>
                      </m:r>
                      <m:r>
                        <a:rPr lang="tr-TR" b="1" i="1">
                          <a:latin typeface="Cambria Math" panose="02040503050406030204" pitchFamily="18" charset="0"/>
                        </a:rPr>
                        <m:t>𝟑</m:t>
                      </m:r>
                      <m:r>
                        <a:rPr lang="tr-TR" b="1" i="1">
                          <a:latin typeface="Cambria Math" panose="02040503050406030204" pitchFamily="18" charset="0"/>
                        </a:rPr>
                        <m:t>.</m:t>
                      </m:r>
                      <m:r>
                        <a:rPr lang="tr-TR" b="1" i="1">
                          <a:latin typeface="Cambria Math" panose="02040503050406030204" pitchFamily="18" charset="0"/>
                        </a:rPr>
                        <m:t>𝟐𝟗𝟎</m:t>
                      </m:r>
                      <m:r>
                        <a:rPr lang="tr-TR" b="1" i="1">
                          <a:latin typeface="Cambria Math" panose="02040503050406030204" pitchFamily="18" charset="0"/>
                        </a:rPr>
                        <m:t> </m:t>
                      </m:r>
                      <m:sSup>
                        <m:sSupPr>
                          <m:ctrlPr>
                            <a:rPr lang="tr-TR" b="1" i="1">
                              <a:latin typeface="Cambria Math" panose="02040503050406030204" pitchFamily="18" charset="0"/>
                            </a:rPr>
                          </m:ctrlPr>
                        </m:sSupPr>
                        <m:e>
                          <m:r>
                            <a:rPr lang="tr-TR" b="1" i="1">
                              <a:latin typeface="Cambria Math" panose="02040503050406030204" pitchFamily="18" charset="0"/>
                            </a:rPr>
                            <m:t>𝟏𝟎</m:t>
                          </m:r>
                        </m:e>
                        <m:sup>
                          <m:r>
                            <a:rPr lang="tr-TR" b="1" i="1">
                              <a:latin typeface="Cambria Math" panose="02040503050406030204" pitchFamily="18" charset="0"/>
                            </a:rPr>
                            <m:t>𝟏𝟓</m:t>
                          </m:r>
                        </m:sup>
                      </m:sSup>
                    </m:oMath>
                  </m:oMathPara>
                </a14:m>
                <a:endParaRPr lang="tr-TR" dirty="0"/>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38200" y="467360"/>
                <a:ext cx="10515600" cy="5709603"/>
              </a:xfrm>
              <a:blipFill rotWithShape="0">
                <a:blip r:embed="rId2"/>
                <a:stretch>
                  <a:fillRect l="-754"/>
                </a:stretch>
              </a:blipFill>
            </p:spPr>
            <p:txBody>
              <a:bodyPr/>
              <a:lstStyle/>
              <a:p>
                <a:r>
                  <a:rPr lang="tr-TR">
                    <a:noFill/>
                  </a:rPr>
                  <a:t> </a:t>
                </a:r>
              </a:p>
            </p:txBody>
          </p:sp>
        </mc:Fallback>
      </mc:AlternateContent>
    </p:spTree>
    <p:extLst>
      <p:ext uri="{BB962C8B-B14F-4D97-AF65-F5344CB8AC3E}">
        <p14:creationId xmlns:p14="http://schemas.microsoft.com/office/powerpoint/2010/main" val="297810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0200" y="240665"/>
            <a:ext cx="11374120" cy="4351338"/>
          </a:xfrm>
        </p:spPr>
        <p:txBody>
          <a:bodyPr/>
          <a:lstStyle/>
          <a:p>
            <a:pPr marL="0" indent="0">
              <a:buNone/>
            </a:pPr>
            <a:r>
              <a:rPr lang="tr-TR" dirty="0"/>
              <a:t>bulunur ki  bu değer </a:t>
            </a:r>
            <a:r>
              <a:rPr lang="tr-TR" i="1" dirty="0" err="1"/>
              <a:t>Rydberg</a:t>
            </a:r>
            <a:r>
              <a:rPr lang="tr-TR" dirty="0"/>
              <a:t>  ‘in deneylerinde hesapladığı sabittir ve </a:t>
            </a:r>
            <a:r>
              <a:rPr lang="tr-TR" i="1" dirty="0" err="1"/>
              <a:t>Bohr</a:t>
            </a:r>
            <a:r>
              <a:rPr lang="tr-TR" i="1" dirty="0"/>
              <a:t>, </a:t>
            </a:r>
            <a:r>
              <a:rPr lang="tr-TR" i="1" dirty="0" err="1"/>
              <a:t>Rydberg</a:t>
            </a:r>
            <a:r>
              <a:rPr lang="tr-TR" dirty="0"/>
              <a:t>  tarafından deneysel verilere göre hesaplanan bu değeri teorik olarak bilinen kuramlar üzerine kurmuş ve doğrulamıştır. </a:t>
            </a:r>
            <a:endParaRPr lang="tr-TR" dirty="0" smtClean="0"/>
          </a:p>
          <a:p>
            <a:pPr marL="0" indent="0">
              <a:buNone/>
            </a:pPr>
            <a:r>
              <a:rPr lang="tr-TR" dirty="0" smtClean="0"/>
              <a:t>Böylece </a:t>
            </a:r>
            <a:r>
              <a:rPr lang="tr-TR" i="1" dirty="0" err="1"/>
              <a:t>Bohr</a:t>
            </a:r>
            <a:r>
              <a:rPr lang="tr-TR" dirty="0"/>
              <a:t>;  ilk defa modern atom modelini oluşturmuş ve atomun;  + yüklü bir çekirdeğinin var olduğunu, elektronların bu çekirdek etrafında farklı enerji seviyelerinde yer aldığını ve çekirdekten belli uzaklıklarda bulunan bu seviyelerde dairevi yollar üzerinde birbirlerine çarpmadan hareket ettiklerini ortaya koymuştur. </a:t>
            </a:r>
          </a:p>
          <a:p>
            <a:pPr marL="0" indent="0">
              <a:buNone/>
            </a:pPr>
            <a:endParaRPr lang="tr-TR" dirty="0"/>
          </a:p>
        </p:txBody>
      </p:sp>
    </p:spTree>
    <p:extLst>
      <p:ext uri="{BB962C8B-B14F-4D97-AF65-F5344CB8AC3E}">
        <p14:creationId xmlns:p14="http://schemas.microsoft.com/office/powerpoint/2010/main" val="130944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613" y="594702"/>
            <a:ext cx="11715750" cy="5501298"/>
          </a:xfrm>
        </p:spPr>
        <p:txBody>
          <a:bodyPr>
            <a:normAutofit/>
          </a:bodyPr>
          <a:lstStyle/>
          <a:p>
            <a:pPr marL="0" indent="0">
              <a:buNone/>
            </a:pPr>
            <a:r>
              <a:rPr lang="tr-TR" i="1" dirty="0" err="1" smtClean="0"/>
              <a:t>Frederick</a:t>
            </a:r>
            <a:r>
              <a:rPr lang="tr-TR" i="1" dirty="0" smtClean="0"/>
              <a:t> </a:t>
            </a:r>
            <a:r>
              <a:rPr lang="tr-TR" i="1" dirty="0" err="1"/>
              <a:t>Soddy</a:t>
            </a:r>
            <a:r>
              <a:rPr lang="tr-TR" dirty="0"/>
              <a:t> yaptığı çalışmalar </a:t>
            </a:r>
            <a:r>
              <a:rPr lang="tr-TR" dirty="0" smtClean="0"/>
              <a:t>sonucunda aynı </a:t>
            </a:r>
            <a:r>
              <a:rPr lang="tr-TR" dirty="0"/>
              <a:t>elementin </a:t>
            </a:r>
            <a:r>
              <a:rPr lang="tr-TR" dirty="0" smtClean="0"/>
              <a:t>değişik kütleli atomlarının varlığını bulmuştur </a:t>
            </a:r>
            <a:r>
              <a:rPr lang="tr-TR" dirty="0"/>
              <a:t>ve bunlara </a:t>
            </a:r>
            <a:r>
              <a:rPr lang="tr-TR" b="1" dirty="0"/>
              <a:t>izotop</a:t>
            </a:r>
            <a:r>
              <a:rPr lang="tr-TR" dirty="0"/>
              <a:t> </a:t>
            </a:r>
            <a:r>
              <a:rPr lang="tr-TR" dirty="0" smtClean="0"/>
              <a:t>adı verilmiştir.</a:t>
            </a:r>
          </a:p>
          <a:p>
            <a:pPr marL="0" indent="0">
              <a:buNone/>
            </a:pPr>
            <a:r>
              <a:rPr lang="tr-TR" b="1" i="1" dirty="0"/>
              <a:t>A</a:t>
            </a:r>
            <a:r>
              <a:rPr lang="tr-TR" b="1" i="1" dirty="0" smtClean="0"/>
              <a:t>tom </a:t>
            </a:r>
            <a:r>
              <a:rPr lang="tr-TR" b="1" i="1" dirty="0"/>
              <a:t>numaraları aynı fakat kütleleri farklı olan atomlara izotop </a:t>
            </a:r>
            <a:r>
              <a:rPr lang="tr-TR" b="1" i="1" dirty="0" smtClean="0"/>
              <a:t>denilmektedir</a:t>
            </a:r>
            <a:r>
              <a:rPr lang="tr-TR" dirty="0" smtClean="0"/>
              <a:t>. </a:t>
            </a:r>
          </a:p>
          <a:p>
            <a:pPr marL="0" indent="0">
              <a:buNone/>
            </a:pPr>
            <a:r>
              <a:rPr lang="tr-TR" dirty="0" smtClean="0"/>
              <a:t>İzotop </a:t>
            </a:r>
            <a:r>
              <a:rPr lang="tr-TR" dirty="0"/>
              <a:t>kavramı esas </a:t>
            </a:r>
            <a:r>
              <a:rPr lang="tr-TR" dirty="0" smtClean="0"/>
              <a:t>olarak </a:t>
            </a:r>
            <a:r>
              <a:rPr lang="tr-TR" i="1" dirty="0" err="1">
                <a:hlinkClick r:id="rId2" tooltip="James Chadwick"/>
              </a:rPr>
              <a:t>Chadwick</a:t>
            </a:r>
            <a:r>
              <a:rPr lang="tr-TR" i="1" dirty="0"/>
              <a:t> </a:t>
            </a:r>
            <a:r>
              <a:rPr lang="tr-TR" dirty="0"/>
              <a:t>'in </a:t>
            </a:r>
            <a:r>
              <a:rPr lang="tr-TR" dirty="0">
                <a:hlinkClick r:id="rId3" tooltip="Nötron"/>
              </a:rPr>
              <a:t>nötronu</a:t>
            </a:r>
            <a:r>
              <a:rPr lang="tr-TR" dirty="0"/>
              <a:t> keşfetmesi ile kabul </a:t>
            </a:r>
            <a:r>
              <a:rPr lang="tr-TR" dirty="0" smtClean="0"/>
              <a:t>görmüştür.</a:t>
            </a:r>
          </a:p>
          <a:p>
            <a:pPr marL="0" indent="0">
              <a:buNone/>
            </a:pPr>
            <a:r>
              <a:rPr lang="tr-TR" dirty="0"/>
              <a:t>İzotoplar ancak kütle </a:t>
            </a:r>
            <a:r>
              <a:rPr lang="tr-TR" dirty="0" err="1"/>
              <a:t>spektrometrisi</a:t>
            </a:r>
            <a:r>
              <a:rPr lang="tr-TR" dirty="0"/>
              <a:t> ile birbirlerinden ayrılabilirler, çünkü kütle spektrometresi kütle farklılıklarına göre ayrım yapabilir. 1912 yılında </a:t>
            </a:r>
            <a:r>
              <a:rPr lang="tr-TR" i="1" dirty="0" err="1"/>
              <a:t>J.J.Thomson</a:t>
            </a:r>
            <a:r>
              <a:rPr lang="tr-TR" dirty="0"/>
              <a:t> geliştirdiği kütle spektrometresi yardımıyla ilk kez izotopları birbirlerinden ayırmayı başarmıştır. </a:t>
            </a:r>
          </a:p>
          <a:p>
            <a:pPr marL="0" indent="0">
              <a:buNone/>
            </a:pPr>
            <a:r>
              <a:rPr lang="tr-TR" dirty="0"/>
              <a:t> </a:t>
            </a:r>
          </a:p>
          <a:p>
            <a:pPr marL="0" indent="0">
              <a:buNone/>
            </a:pPr>
            <a:r>
              <a:rPr lang="tr-TR" dirty="0" smtClean="0"/>
              <a:t> </a:t>
            </a:r>
            <a:endParaRPr lang="en-US" dirty="0"/>
          </a:p>
        </p:txBody>
      </p:sp>
    </p:spTree>
    <p:extLst>
      <p:ext uri="{BB962C8B-B14F-4D97-AF65-F5344CB8AC3E}">
        <p14:creationId xmlns:p14="http://schemas.microsoft.com/office/powerpoint/2010/main" val="578187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2120" y="647065"/>
            <a:ext cx="11313160" cy="4351338"/>
          </a:xfrm>
        </p:spPr>
        <p:txBody>
          <a:bodyPr/>
          <a:lstStyle/>
          <a:p>
            <a:pPr marL="0" indent="0">
              <a:buNone/>
            </a:pPr>
            <a:r>
              <a:rPr lang="tr-TR" dirty="0"/>
              <a:t>Dolayısıyla elektronlar yeterli enerjiyi alarak daha yüksek enerji enerjili seviyelere çıkıp tekrar eski konumlarına dönebilirler. </a:t>
            </a:r>
            <a:endParaRPr lang="tr-TR" dirty="0" smtClean="0"/>
          </a:p>
          <a:p>
            <a:pPr marL="0" indent="0">
              <a:buNone/>
            </a:pPr>
            <a:r>
              <a:rPr lang="tr-TR" dirty="0" smtClean="0"/>
              <a:t>Dönüşlerinde </a:t>
            </a:r>
            <a:r>
              <a:rPr lang="tr-TR" dirty="0"/>
              <a:t>de yükselirken aldıkları enerjiyi geri verirler. </a:t>
            </a:r>
            <a:endParaRPr lang="tr-TR" dirty="0" smtClean="0"/>
          </a:p>
          <a:p>
            <a:pPr marL="0" indent="0">
              <a:buNone/>
            </a:pPr>
            <a:r>
              <a:rPr lang="tr-TR" dirty="0" smtClean="0"/>
              <a:t>Salınan </a:t>
            </a:r>
            <a:r>
              <a:rPr lang="tr-TR" dirty="0"/>
              <a:t>bu enerji de enerji </a:t>
            </a:r>
            <a:r>
              <a:rPr lang="tr-TR" dirty="0" smtClean="0"/>
              <a:t> seviyeleri </a:t>
            </a:r>
            <a:r>
              <a:rPr lang="tr-TR" dirty="0"/>
              <a:t>arasındaki farka eşittir.      </a:t>
            </a:r>
          </a:p>
          <a:p>
            <a:endParaRPr lang="tr-TR" dirty="0"/>
          </a:p>
        </p:txBody>
      </p:sp>
    </p:spTree>
    <p:extLst>
      <p:ext uri="{BB962C8B-B14F-4D97-AF65-F5344CB8AC3E}">
        <p14:creationId xmlns:p14="http://schemas.microsoft.com/office/powerpoint/2010/main" val="1385361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14701" y="397668"/>
            <a:ext cx="6012656" cy="747713"/>
          </a:xfrm>
        </p:spPr>
        <p:txBody>
          <a:bodyPr/>
          <a:lstStyle/>
          <a:p>
            <a:r>
              <a:rPr lang="tr-TR" b="1" dirty="0" smtClean="0">
                <a:solidFill>
                  <a:srgbClr val="C00000"/>
                </a:solidFill>
              </a:rPr>
              <a:t>Kütle </a:t>
            </a:r>
            <a:r>
              <a:rPr lang="tr-TR" b="1" dirty="0" err="1" smtClean="0">
                <a:solidFill>
                  <a:srgbClr val="C00000"/>
                </a:solidFill>
              </a:rPr>
              <a:t>Spektrometrisi</a:t>
            </a:r>
            <a:endParaRPr lang="tr-TR" b="1" dirty="0">
              <a:solidFill>
                <a:srgbClr val="C00000"/>
              </a:solidFill>
            </a:endParaRPr>
          </a:p>
        </p:txBody>
      </p:sp>
      <p:sp>
        <p:nvSpPr>
          <p:cNvPr id="3" name="İçerik Yer Tutucusu 2"/>
          <p:cNvSpPr>
            <a:spLocks noGrp="1"/>
          </p:cNvSpPr>
          <p:nvPr>
            <p:ph idx="1"/>
          </p:nvPr>
        </p:nvSpPr>
        <p:spPr>
          <a:xfrm>
            <a:off x="638175" y="1554163"/>
            <a:ext cx="10515600" cy="4351338"/>
          </a:xfrm>
        </p:spPr>
        <p:txBody>
          <a:bodyPr/>
          <a:lstStyle/>
          <a:p>
            <a:r>
              <a:rPr lang="tr-TR" dirty="0" smtClean="0"/>
              <a:t>Yükü e olan bir tanecik V potansiyelinin etkisi altında </a:t>
            </a:r>
            <a:r>
              <a:rPr lang="tr-TR" dirty="0" err="1" smtClean="0"/>
              <a:t>e.V</a:t>
            </a:r>
            <a:r>
              <a:rPr lang="tr-TR" dirty="0" smtClean="0"/>
              <a:t> kadar bir enerji kazanır. Bu enerji kinetik enerji haline dönüşür ve parçacığın kinetik enerjisi</a:t>
            </a:r>
            <a:r>
              <a:rPr lang="tr-TR" dirty="0"/>
              <a:t> 1/2 mv</a:t>
            </a:r>
            <a:r>
              <a:rPr lang="tr-TR" baseline="30000" dirty="0"/>
              <a:t>2</a:t>
            </a:r>
            <a:r>
              <a:rPr lang="tr-TR" b="1" dirty="0"/>
              <a:t> </a:t>
            </a:r>
            <a:r>
              <a:rPr lang="tr-TR" b="1" dirty="0" smtClean="0"/>
              <a:t>olur.</a:t>
            </a:r>
            <a:endParaRPr lang="tr-TR" dirty="0"/>
          </a:p>
          <a:p>
            <a:endParaRPr lang="tr-TR" dirty="0" smtClean="0"/>
          </a:p>
          <a:p>
            <a:pPr marL="0" indent="0">
              <a:buNone/>
            </a:pPr>
            <a:r>
              <a:rPr lang="tr-TR" dirty="0"/>
              <a:t> </a:t>
            </a:r>
            <a:r>
              <a:rPr lang="tr-TR" dirty="0" smtClean="0"/>
              <a:t>                             </a:t>
            </a:r>
            <a:r>
              <a:rPr lang="tr-TR" dirty="0" err="1" smtClean="0"/>
              <a:t>eV</a:t>
            </a:r>
            <a:r>
              <a:rPr lang="tr-TR" dirty="0" smtClean="0"/>
              <a:t> =</a:t>
            </a:r>
            <a:r>
              <a:rPr lang="tr-TR" dirty="0"/>
              <a:t> 1/2 mv</a:t>
            </a:r>
            <a:r>
              <a:rPr lang="tr-TR" baseline="30000" dirty="0"/>
              <a:t>2</a:t>
            </a:r>
            <a:r>
              <a:rPr lang="tr-TR" b="1" dirty="0"/>
              <a:t> </a:t>
            </a:r>
            <a:r>
              <a:rPr lang="tr-TR" dirty="0" smtClean="0"/>
              <a:t>eşitliğinden taneciğin hızı</a:t>
            </a:r>
            <a:endParaRPr lang="tr-TR" dirty="0"/>
          </a:p>
        </p:txBody>
      </p:sp>
      <mc:AlternateContent xmlns:mc="http://schemas.openxmlformats.org/markup-compatibility/2006" xmlns:a14="http://schemas.microsoft.com/office/drawing/2010/main">
        <mc:Choice Requires="a14">
          <p:sp>
            <p:nvSpPr>
              <p:cNvPr id="4" name="Dikdörtgen 3"/>
              <p:cNvSpPr/>
              <p:nvPr/>
            </p:nvSpPr>
            <p:spPr>
              <a:xfrm>
                <a:off x="1604963" y="3997595"/>
                <a:ext cx="6096000" cy="1922193"/>
              </a:xfrm>
              <a:prstGeom prst="rect">
                <a:avLst/>
              </a:prstGeom>
            </p:spPr>
            <p:txBody>
              <a:bodyPr>
                <a:spAutoFit/>
              </a:bodyPr>
              <a:lstStyle/>
              <a:p>
                <a:pPr/>
                <a14:m>
                  <m:oMathPara xmlns:m="http://schemas.openxmlformats.org/officeDocument/2006/math">
                    <m:oMathParaPr>
                      <m:jc m:val="centerGroup"/>
                    </m:oMathParaPr>
                    <m:oMath xmlns:m="http://schemas.openxmlformats.org/officeDocument/2006/math">
                      <m:r>
                        <a:rPr lang="tr-TR" sz="2400">
                          <a:latin typeface="Cambria Math" panose="02040503050406030204" pitchFamily="18" charset="0"/>
                        </a:rPr>
                        <m:t> </m:t>
                      </m:r>
                      <m:r>
                        <m:rPr>
                          <m:sty m:val="p"/>
                        </m:rPr>
                        <a:rPr lang="tr-TR" sz="2400">
                          <a:latin typeface="Cambria Math" panose="02040503050406030204" pitchFamily="18" charset="0"/>
                        </a:rPr>
                        <m:t>v</m:t>
                      </m:r>
                      <m:r>
                        <a:rPr lang="tr-TR" sz="2400">
                          <a:latin typeface="Cambria Math" panose="02040503050406030204" pitchFamily="18" charset="0"/>
                        </a:rPr>
                        <m:t>=</m:t>
                      </m:r>
                      <m:rad>
                        <m:radPr>
                          <m:degHide m:val="on"/>
                          <m:ctrlPr>
                            <a:rPr lang="tr-TR" sz="2400" i="1">
                              <a:latin typeface="Cambria Math" panose="02040503050406030204" pitchFamily="18" charset="0"/>
                            </a:rPr>
                          </m:ctrlPr>
                        </m:radPr>
                        <m:deg/>
                        <m:e>
                          <m:f>
                            <m:fPr>
                              <m:ctrlPr>
                                <a:rPr lang="tr-TR" sz="2400" i="1">
                                  <a:latin typeface="Cambria Math" panose="02040503050406030204" pitchFamily="18" charset="0"/>
                                </a:rPr>
                              </m:ctrlPr>
                            </m:fPr>
                            <m:num>
                              <m:r>
                                <a:rPr lang="tr-TR" sz="2400">
                                  <a:latin typeface="Cambria Math" panose="02040503050406030204" pitchFamily="18" charset="0"/>
                                </a:rPr>
                                <m:t>2</m:t>
                              </m:r>
                              <m:r>
                                <m:rPr>
                                  <m:sty m:val="p"/>
                                </m:rPr>
                                <a:rPr lang="tr-TR" sz="2400">
                                  <a:latin typeface="Cambria Math" panose="02040503050406030204" pitchFamily="18" charset="0"/>
                                </a:rPr>
                                <m:t>eV</m:t>
                              </m:r>
                            </m:num>
                            <m:den>
                              <m:r>
                                <m:rPr>
                                  <m:sty m:val="p"/>
                                </m:rPr>
                                <a:rPr lang="tr-TR" sz="2400">
                                  <a:latin typeface="Cambria Math" panose="02040503050406030204" pitchFamily="18" charset="0"/>
                                </a:rPr>
                                <m:t>m</m:t>
                              </m:r>
                            </m:den>
                          </m:f>
                        </m:e>
                      </m:rad>
                      <m:r>
                        <a:rPr lang="tr-TR" sz="2400" i="1">
                          <a:latin typeface="Cambria Math" panose="02040503050406030204" pitchFamily="18" charset="0"/>
                        </a:rPr>
                        <m:t>               </m:t>
                      </m:r>
                      <m:r>
                        <m:rPr>
                          <m:sty m:val="p"/>
                        </m:rPr>
                        <a:rPr lang="tr-TR" sz="2400">
                          <a:latin typeface="Cambria Math" panose="02040503050406030204" pitchFamily="18" charset="0"/>
                        </a:rPr>
                        <m:t>ve</m:t>
                      </m:r>
                    </m:oMath>
                  </m:oMathPara>
                </a14:m>
                <a:endParaRPr lang="tr-TR" sz="2400" dirty="0"/>
              </a:p>
              <a:p>
                <a:r>
                  <a:rPr lang="tr-TR" sz="2400" dirty="0"/>
                  <a:t> </a:t>
                </a:r>
              </a:p>
              <a:p>
                <a:r>
                  <a:rPr lang="tr-TR" sz="2400" b="1" dirty="0"/>
                  <a:t>                     </a:t>
                </a:r>
                <a:r>
                  <a:rPr lang="tr-TR" sz="2400" b="1" dirty="0" smtClean="0"/>
                  <a:t>   </a:t>
                </a:r>
                <a:r>
                  <a:rPr lang="tr-TR" sz="2400" b="1" dirty="0"/>
                  <a:t>v</a:t>
                </a:r>
                <a:r>
                  <a:rPr lang="tr-TR" sz="2400" b="1" baseline="30000" dirty="0"/>
                  <a:t>2</a:t>
                </a:r>
                <a:r>
                  <a:rPr lang="tr-TR" sz="2400" b="1" dirty="0"/>
                  <a:t> = 2eV / m</a:t>
                </a:r>
                <a:r>
                  <a:rPr lang="tr-TR" sz="2400" dirty="0"/>
                  <a:t>         olur.   </a:t>
                </a:r>
              </a:p>
            </p:txBody>
          </p:sp>
        </mc:Choice>
        <mc:Fallback xmlns="">
          <p:sp>
            <p:nvSpPr>
              <p:cNvPr id="4" name="Dikdörtgen 3"/>
              <p:cNvSpPr>
                <a:spLocks noRot="1" noChangeAspect="1" noMove="1" noResize="1" noEditPoints="1" noAdjustHandles="1" noChangeArrowheads="1" noChangeShapeType="1" noTextEdit="1"/>
              </p:cNvSpPr>
              <p:nvPr/>
            </p:nvSpPr>
            <p:spPr>
              <a:xfrm>
                <a:off x="1604963" y="3997595"/>
                <a:ext cx="6096000" cy="1922193"/>
              </a:xfrm>
              <a:prstGeom prst="rect">
                <a:avLst/>
              </a:prstGeom>
              <a:blipFill rotWithShape="0">
                <a:blip r:embed="rId2"/>
                <a:stretch>
                  <a:fillRect b="-6349"/>
                </a:stretch>
              </a:blipFill>
            </p:spPr>
            <p:txBody>
              <a:bodyPr/>
              <a:lstStyle/>
              <a:p>
                <a:r>
                  <a:rPr lang="tr-TR">
                    <a:noFill/>
                  </a:rPr>
                  <a:t> </a:t>
                </a:r>
              </a:p>
            </p:txBody>
          </p:sp>
        </mc:Fallback>
      </mc:AlternateContent>
    </p:spTree>
    <p:extLst>
      <p:ext uri="{BB962C8B-B14F-4D97-AF65-F5344CB8AC3E}">
        <p14:creationId xmlns:p14="http://schemas.microsoft.com/office/powerpoint/2010/main" val="4152657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0037" y="668337"/>
            <a:ext cx="11744325" cy="6189663"/>
          </a:xfrm>
        </p:spPr>
        <p:txBody>
          <a:bodyPr>
            <a:normAutofit/>
          </a:bodyPr>
          <a:lstStyle/>
          <a:p>
            <a:pPr marL="0" indent="0">
              <a:buNone/>
            </a:pPr>
            <a:r>
              <a:rPr lang="tr-TR" dirty="0" smtClean="0"/>
              <a:t>Şiddeti H olan bir </a:t>
            </a:r>
            <a:r>
              <a:rPr lang="tr-TR" dirty="0" err="1" smtClean="0"/>
              <a:t>magnetik</a:t>
            </a:r>
            <a:r>
              <a:rPr lang="tr-TR" dirty="0" smtClean="0"/>
              <a:t> alan içinde hareket eden </a:t>
            </a:r>
            <a:r>
              <a:rPr lang="tr-TR" dirty="0" err="1" smtClean="0"/>
              <a:t>tanecğin</a:t>
            </a:r>
            <a:r>
              <a:rPr lang="tr-TR" dirty="0" smtClean="0"/>
              <a:t> yük/kütle oranı parçacığın alan etkisiyle üzerinde hareket ettiği dairenin r yarıçapına, </a:t>
            </a:r>
            <a:endParaRPr lang="tr-TR" dirty="0"/>
          </a:p>
          <a:p>
            <a:pPr marL="0" indent="0">
              <a:buNone/>
            </a:pPr>
            <a:r>
              <a:rPr lang="tr-TR" dirty="0" smtClean="0"/>
              <a:t>                                                               </a:t>
            </a:r>
          </a:p>
          <a:p>
            <a:pPr marL="0" indent="0">
              <a:buNone/>
            </a:pPr>
            <a:r>
              <a:rPr lang="tr-TR" dirty="0"/>
              <a:t> </a:t>
            </a:r>
            <a:r>
              <a:rPr lang="tr-TR" dirty="0" smtClean="0"/>
              <a:t>                                                               şeklinde bağlıdır. Bu bağıntıda v’nin yerine değeri konulursa;</a:t>
            </a:r>
          </a:p>
          <a:p>
            <a:pPr marL="0" indent="0">
              <a:buNone/>
            </a:pPr>
            <a:r>
              <a:rPr lang="tr-TR" b="1" dirty="0" smtClean="0"/>
              <a:t>                                 e </a:t>
            </a:r>
            <a:r>
              <a:rPr lang="tr-TR" b="1" dirty="0"/>
              <a:t>/ </a:t>
            </a:r>
            <a:r>
              <a:rPr lang="tr-TR" b="1" dirty="0" smtClean="0"/>
              <a:t>m = 2V / H</a:t>
            </a:r>
            <a:r>
              <a:rPr lang="tr-TR" b="1" baseline="30000" dirty="0" smtClean="0"/>
              <a:t>2 </a:t>
            </a:r>
            <a:r>
              <a:rPr lang="tr-TR" b="1" dirty="0" smtClean="0"/>
              <a:t>r</a:t>
            </a:r>
            <a:r>
              <a:rPr lang="tr-TR" b="1" baseline="30000" dirty="0" smtClean="0"/>
              <a:t>2       </a:t>
            </a:r>
            <a:r>
              <a:rPr lang="tr-TR" baseline="30000" dirty="0" smtClean="0"/>
              <a:t> </a:t>
            </a:r>
            <a:r>
              <a:rPr lang="tr-TR" dirty="0" smtClean="0"/>
              <a:t> elde edilir.</a:t>
            </a:r>
          </a:p>
          <a:p>
            <a:pPr marL="0" indent="0">
              <a:buNone/>
            </a:pPr>
            <a:r>
              <a:rPr lang="tr-TR" dirty="0" smtClean="0"/>
              <a:t>Yükü az olan tanecikler yollarından daha çok saparlar. Yük/kütle oranları farklı olan tanecikler kütle </a:t>
            </a:r>
            <a:r>
              <a:rPr lang="tr-TR" dirty="0" err="1" smtClean="0"/>
              <a:t>spektrometrisi</a:t>
            </a:r>
            <a:r>
              <a:rPr lang="tr-TR" dirty="0" smtClean="0"/>
              <a:t> ile ayrılırlar.</a:t>
            </a:r>
          </a:p>
          <a:p>
            <a:pPr marL="0" indent="0">
              <a:buNone/>
            </a:pPr>
            <a:r>
              <a:rPr lang="tr-TR" dirty="0" smtClean="0"/>
              <a:t>Pratikte kütle </a:t>
            </a:r>
            <a:r>
              <a:rPr lang="tr-TR" dirty="0" err="1" smtClean="0"/>
              <a:t>spektrometrisi</a:t>
            </a:r>
            <a:r>
              <a:rPr lang="tr-TR" dirty="0" smtClean="0"/>
              <a:t> ancak belirli bir daire yayı üzerinde hareket eden iyonları yakalayan sabit bir toplayıcı ile çalışır. Manyetik alanın ve potansiyelin şiddetini değiştirerek belirli yük/kütle değerine sahip iyonlar toplayıcı üzerinde odaklanabilir. Belirli bir demet için yük/kütle değerleri farklı geçişler elde edilebilir.</a:t>
            </a:r>
            <a:endParaRPr lang="tr-TR" dirty="0"/>
          </a:p>
        </p:txBody>
      </p:sp>
      <p:sp>
        <p:nvSpPr>
          <p:cNvPr id="4" name="Dikdörtgen 3"/>
          <p:cNvSpPr/>
          <p:nvPr/>
        </p:nvSpPr>
        <p:spPr>
          <a:xfrm>
            <a:off x="3089394" y="2054037"/>
            <a:ext cx="2282997" cy="523220"/>
          </a:xfrm>
          <a:prstGeom prst="rect">
            <a:avLst/>
          </a:prstGeom>
        </p:spPr>
        <p:txBody>
          <a:bodyPr wrap="none">
            <a:spAutoFit/>
          </a:bodyPr>
          <a:lstStyle/>
          <a:p>
            <a:r>
              <a:rPr lang="tr-TR" sz="2800" dirty="0"/>
              <a:t> e </a:t>
            </a:r>
            <a:r>
              <a:rPr lang="tr-TR" sz="2800" dirty="0" smtClean="0"/>
              <a:t>/ m = v / </a:t>
            </a:r>
            <a:r>
              <a:rPr lang="tr-TR" sz="2800" dirty="0" err="1" smtClean="0"/>
              <a:t>H.r</a:t>
            </a:r>
            <a:endParaRPr lang="tr-TR" sz="2800" dirty="0"/>
          </a:p>
        </p:txBody>
      </p:sp>
    </p:spTree>
    <p:extLst>
      <p:ext uri="{BB962C8B-B14F-4D97-AF65-F5344CB8AC3E}">
        <p14:creationId xmlns:p14="http://schemas.microsoft.com/office/powerpoint/2010/main" val="1720251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409258" y="2128516"/>
            <a:ext cx="11363642" cy="1578894"/>
          </a:xfrm>
          <a:prstGeom prst="rect">
            <a:avLst/>
          </a:prstGeom>
        </p:spPr>
        <p:txBody>
          <a:bodyPr wrap="square">
            <a:spAutoFit/>
          </a:bodyPr>
          <a:lstStyle/>
          <a:p>
            <a:pPr algn="just">
              <a:lnSpc>
                <a:spcPct val="115000"/>
              </a:lnSpc>
              <a:spcAft>
                <a:spcPts val="600"/>
              </a:spcAft>
            </a:pPr>
            <a:r>
              <a:rPr lang="tr-TR" sz="2800" dirty="0">
                <a:latin typeface="Cambria Math" panose="02040503050406030204" pitchFamily="18" charset="0"/>
                <a:ea typeface="Calibri" panose="020F0502020204030204" pitchFamily="34" charset="0"/>
                <a:cs typeface="Times New Roman" panose="02020603050405020304" pitchFamily="18" charset="0"/>
              </a:rPr>
              <a:t>Böylece kütleleri (m/e oranları) farklı parçacıklar birbirlerinden ayrılarak kütle spektrumunda görülebilirler. Dolayısıyla izotoplar bu yöntemle birbirlerinden ayrılabilirler.</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7823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164" y="389890"/>
            <a:ext cx="11602720" cy="6068060"/>
          </a:xfrm>
        </p:spPr>
        <p:txBody>
          <a:bodyPr/>
          <a:lstStyle/>
          <a:p>
            <a:pPr marL="0" indent="0">
              <a:buNone/>
            </a:pPr>
            <a:r>
              <a:rPr lang="tr-TR" dirty="0" smtClean="0"/>
              <a:t>Örneğin neon gazı üzerinde yapılan deneylerde elde edilen sonuçlara bakıldığında m/e </a:t>
            </a:r>
            <a:r>
              <a:rPr lang="tr-TR" dirty="0"/>
              <a:t>oranı (e = 1 olduğu için bu doğrudan m, yani kütle olarak alınabilir)  + 4.81 10</a:t>
            </a:r>
            <a:r>
              <a:rPr lang="tr-TR" baseline="30000" dirty="0"/>
              <a:t>3</a:t>
            </a:r>
            <a:r>
              <a:rPr lang="tr-TR" dirty="0"/>
              <a:t>,  + 9.62 10</a:t>
            </a:r>
            <a:r>
              <a:rPr lang="tr-TR" baseline="30000" dirty="0"/>
              <a:t>3 </a:t>
            </a:r>
            <a:r>
              <a:rPr lang="tr-TR" dirty="0"/>
              <a:t>ve</a:t>
            </a:r>
            <a:r>
              <a:rPr lang="tr-TR" baseline="30000" dirty="0"/>
              <a:t>  </a:t>
            </a:r>
            <a:r>
              <a:rPr lang="tr-TR" dirty="0"/>
              <a:t>+ 4.30 10</a:t>
            </a:r>
            <a:r>
              <a:rPr lang="tr-TR" baseline="30000" dirty="0"/>
              <a:t>3</a:t>
            </a:r>
            <a:r>
              <a:rPr lang="tr-TR" dirty="0"/>
              <a:t>  </a:t>
            </a:r>
            <a:r>
              <a:rPr lang="tr-TR" dirty="0" err="1"/>
              <a:t>Kulon</a:t>
            </a:r>
            <a:r>
              <a:rPr lang="tr-TR" dirty="0"/>
              <a:t> g</a:t>
            </a:r>
            <a:r>
              <a:rPr lang="tr-TR" baseline="30000" dirty="0"/>
              <a:t>–1</a:t>
            </a:r>
            <a:r>
              <a:rPr lang="tr-TR" dirty="0"/>
              <a:t>  olarak bulunmuştur. </a:t>
            </a:r>
            <a:endParaRPr lang="tr-TR" dirty="0" smtClean="0"/>
          </a:p>
          <a:p>
            <a:pPr marL="0" indent="0">
              <a:buNone/>
            </a:pPr>
            <a:r>
              <a:rPr lang="tr-TR" dirty="0" smtClean="0"/>
              <a:t>2. Değer 1. değerin tam iki katıdır. Bu </a:t>
            </a:r>
            <a:r>
              <a:rPr lang="tr-TR" dirty="0"/>
              <a:t>verilere göre </a:t>
            </a:r>
            <a:r>
              <a:rPr lang="tr-TR" dirty="0" smtClean="0"/>
              <a:t>araştırmacılar </a:t>
            </a:r>
            <a:r>
              <a:rPr lang="tr-TR" dirty="0"/>
              <a:t>önce 1 e</a:t>
            </a:r>
            <a:r>
              <a:rPr lang="tr-TR" baseline="30000" dirty="0"/>
              <a:t>–</a:t>
            </a:r>
            <a:r>
              <a:rPr lang="tr-TR" dirty="0"/>
              <a:t> sonra 2 e</a:t>
            </a:r>
            <a:r>
              <a:rPr lang="tr-TR" baseline="30000" dirty="0"/>
              <a:t>–</a:t>
            </a:r>
            <a:r>
              <a:rPr lang="tr-TR" dirty="0"/>
              <a:t> ayrıldığını düşünmüşler ama 3. değere bakıldığında 3. elektronun ayrıldığı  söylenememiş. F</a:t>
            </a:r>
            <a:r>
              <a:rPr lang="tr-TR" dirty="0" smtClean="0"/>
              <a:t>arklılığın </a:t>
            </a:r>
            <a:r>
              <a:rPr lang="tr-TR" dirty="0"/>
              <a:t>nedenleri araştırılmış ve farklılığın izotoplardan kaynaklandığı anlaşılmıştır. </a:t>
            </a:r>
            <a:r>
              <a:rPr lang="tr-TR" dirty="0" smtClean="0"/>
              <a:t>Diğer bir deyişle Neon elementi birbirlerinden farkı olmayan atomlardan yani izotoplardan meydana gelmiştir.</a:t>
            </a:r>
          </a:p>
          <a:p>
            <a:pPr marL="0" indent="0">
              <a:buNone/>
            </a:pPr>
            <a:r>
              <a:rPr lang="tr-TR" dirty="0" smtClean="0"/>
              <a:t>Böylece </a:t>
            </a:r>
            <a:r>
              <a:rPr lang="tr-TR" dirty="0"/>
              <a:t>izotopların varlığı kütle spektrumlarındaki m/e oranlarına bakılarak ortaya çıkarılmıştır.</a:t>
            </a:r>
          </a:p>
          <a:p>
            <a:endParaRPr lang="tr-TR" dirty="0"/>
          </a:p>
        </p:txBody>
      </p:sp>
    </p:spTree>
    <p:extLst>
      <p:ext uri="{BB962C8B-B14F-4D97-AF65-F5344CB8AC3E}">
        <p14:creationId xmlns:p14="http://schemas.microsoft.com/office/powerpoint/2010/main" val="35025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4338" y="609917"/>
            <a:ext cx="11229022" cy="5805170"/>
          </a:xfrm>
        </p:spPr>
        <p:txBody>
          <a:bodyPr>
            <a:normAutofit/>
          </a:bodyPr>
          <a:lstStyle/>
          <a:p>
            <a:pPr marL="0" indent="0">
              <a:buNone/>
            </a:pPr>
            <a:r>
              <a:rPr lang="tr-TR" i="1" dirty="0" smtClean="0"/>
              <a:t>Örneğin</a:t>
            </a:r>
            <a:r>
              <a:rPr lang="tr-TR" dirty="0" smtClean="0"/>
              <a:t> oksijen</a:t>
            </a:r>
            <a:r>
              <a:rPr lang="tr-TR" dirty="0"/>
              <a:t> </a:t>
            </a:r>
            <a:r>
              <a:rPr lang="tr-TR" dirty="0" smtClean="0"/>
              <a:t>atomunun izotopları  </a:t>
            </a:r>
            <a:r>
              <a:rPr lang="tr-TR" baseline="30000" dirty="0"/>
              <a:t>16</a:t>
            </a:r>
            <a:r>
              <a:rPr lang="tr-TR" dirty="0"/>
              <a:t>O, </a:t>
            </a:r>
            <a:r>
              <a:rPr lang="tr-TR" baseline="30000" dirty="0"/>
              <a:t>17</a:t>
            </a:r>
            <a:r>
              <a:rPr lang="tr-TR" dirty="0"/>
              <a:t>O, </a:t>
            </a:r>
            <a:r>
              <a:rPr lang="tr-TR" baseline="30000" dirty="0"/>
              <a:t>18</a:t>
            </a:r>
            <a:r>
              <a:rPr lang="tr-TR" dirty="0"/>
              <a:t>O gibi. Bu izotopların kütleleri aşağıdaki gibidir:</a:t>
            </a:r>
          </a:p>
          <a:p>
            <a:pPr marL="0" indent="0">
              <a:buNone/>
            </a:pPr>
            <a:r>
              <a:rPr lang="tr-TR" baseline="30000" dirty="0" smtClean="0"/>
              <a:t>         </a:t>
            </a:r>
            <a:r>
              <a:rPr lang="tr-TR" baseline="30000" dirty="0"/>
              <a:t>16</a:t>
            </a:r>
            <a:r>
              <a:rPr lang="tr-TR" dirty="0"/>
              <a:t>O = 15.9946 </a:t>
            </a:r>
            <a:r>
              <a:rPr lang="tr-TR" dirty="0" err="1"/>
              <a:t>akb</a:t>
            </a:r>
            <a:r>
              <a:rPr lang="tr-TR" dirty="0"/>
              <a:t>    bulunma % si = % 99.759</a:t>
            </a:r>
          </a:p>
          <a:p>
            <a:pPr marL="0" indent="0">
              <a:buNone/>
            </a:pPr>
            <a:r>
              <a:rPr lang="tr-TR" baseline="30000" dirty="0"/>
              <a:t>          17</a:t>
            </a:r>
            <a:r>
              <a:rPr lang="tr-TR" dirty="0"/>
              <a:t>O = 16.9991 </a:t>
            </a:r>
            <a:r>
              <a:rPr lang="tr-TR" dirty="0" err="1"/>
              <a:t>akb</a:t>
            </a:r>
            <a:r>
              <a:rPr lang="tr-TR" dirty="0"/>
              <a:t>    bulunma % si = %   0.037</a:t>
            </a:r>
          </a:p>
          <a:p>
            <a:pPr marL="0" indent="0">
              <a:buNone/>
            </a:pPr>
            <a:r>
              <a:rPr lang="tr-TR" baseline="30000" dirty="0"/>
              <a:t>          18</a:t>
            </a:r>
            <a:r>
              <a:rPr lang="tr-TR" dirty="0"/>
              <a:t>O = 17.9991 </a:t>
            </a:r>
            <a:r>
              <a:rPr lang="tr-TR" dirty="0" err="1"/>
              <a:t>akb</a:t>
            </a:r>
            <a:r>
              <a:rPr lang="tr-TR" dirty="0"/>
              <a:t>    bulunma % si = %   0.204</a:t>
            </a:r>
          </a:p>
          <a:p>
            <a:pPr marL="0" indent="0">
              <a:buNone/>
            </a:pPr>
            <a:r>
              <a:rPr lang="tr-TR" dirty="0" smtClean="0"/>
              <a:t>Doğal oksijen için hesaplamalarda kullanılan atom kütlesi, bu üç izotopun kütlelerinin ortalamasıdır. Yani</a:t>
            </a:r>
            <a:r>
              <a:rPr lang="tr-TR" dirty="0"/>
              <a:t>; her 100.000 oksijen atomundan:</a:t>
            </a:r>
          </a:p>
          <a:p>
            <a:pPr marL="0" indent="0">
              <a:buNone/>
            </a:pPr>
            <a:r>
              <a:rPr lang="tr-TR" dirty="0"/>
              <a:t>       99.759 tanesi    </a:t>
            </a:r>
            <a:r>
              <a:rPr lang="tr-TR" baseline="30000" dirty="0"/>
              <a:t>16</a:t>
            </a:r>
            <a:r>
              <a:rPr lang="tr-TR" dirty="0"/>
              <a:t>O</a:t>
            </a:r>
          </a:p>
          <a:p>
            <a:pPr marL="0" indent="0">
              <a:buNone/>
            </a:pPr>
            <a:r>
              <a:rPr lang="tr-TR" dirty="0"/>
              <a:t>             37 tanesi      </a:t>
            </a:r>
            <a:r>
              <a:rPr lang="tr-TR" baseline="30000" dirty="0"/>
              <a:t>17</a:t>
            </a:r>
            <a:r>
              <a:rPr lang="tr-TR" dirty="0"/>
              <a:t>O</a:t>
            </a:r>
          </a:p>
          <a:p>
            <a:pPr marL="0" indent="0">
              <a:buNone/>
            </a:pPr>
            <a:r>
              <a:rPr lang="tr-TR" dirty="0"/>
              <a:t>           204 tanesi     </a:t>
            </a:r>
            <a:r>
              <a:rPr lang="tr-TR" baseline="30000" dirty="0"/>
              <a:t>18</a:t>
            </a:r>
            <a:r>
              <a:rPr lang="tr-TR" dirty="0"/>
              <a:t>O      izotopudur</a:t>
            </a:r>
            <a:r>
              <a:rPr lang="tr-TR" dirty="0" smtClean="0"/>
              <a:t>.</a:t>
            </a:r>
          </a:p>
          <a:p>
            <a:pPr marL="0" indent="0">
              <a:buNone/>
            </a:pPr>
            <a:r>
              <a:rPr lang="tr-TR" dirty="0" smtClean="0"/>
              <a:t>Her izotopun sayısı kütlesi ile çarpılır ve çarpım sonuçları toplanıp 100.000’e bölünürse oksijen için ortalama kütle olarak 15,9994 </a:t>
            </a:r>
            <a:r>
              <a:rPr lang="tr-TR" dirty="0" err="1" smtClean="0"/>
              <a:t>akb</a:t>
            </a:r>
            <a:r>
              <a:rPr lang="tr-TR" dirty="0" smtClean="0"/>
              <a:t> çıkar.</a:t>
            </a:r>
            <a:endParaRPr lang="tr-TR" dirty="0"/>
          </a:p>
        </p:txBody>
      </p:sp>
      <p:cxnSp>
        <p:nvCxnSpPr>
          <p:cNvPr id="5" name="AutoShape 2"/>
          <p:cNvCxnSpPr>
            <a:cxnSpLocks noChangeShapeType="1"/>
          </p:cNvCxnSpPr>
          <p:nvPr/>
        </p:nvCxnSpPr>
        <p:spPr bwMode="auto">
          <a:xfrm>
            <a:off x="3822700" y="12920345"/>
            <a:ext cx="82232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57167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025" y="274955"/>
            <a:ext cx="11887200" cy="5911533"/>
          </a:xfrm>
        </p:spPr>
        <p:txBody>
          <a:bodyPr>
            <a:normAutofit fontScale="70000" lnSpcReduction="20000"/>
          </a:bodyPr>
          <a:lstStyle/>
          <a:p>
            <a:pPr marL="0" indent="0">
              <a:buNone/>
            </a:pPr>
            <a:r>
              <a:rPr lang="tr-TR" dirty="0" err="1">
                <a:solidFill>
                  <a:srgbClr val="C00000"/>
                </a:solidFill>
              </a:rPr>
              <a:t>akb</a:t>
            </a:r>
            <a:r>
              <a:rPr lang="tr-TR" dirty="0">
                <a:solidFill>
                  <a:srgbClr val="C00000"/>
                </a:solidFill>
              </a:rPr>
              <a:t> (atomik kütle </a:t>
            </a:r>
            <a:r>
              <a:rPr lang="tr-TR" dirty="0" smtClean="0">
                <a:solidFill>
                  <a:srgbClr val="C00000"/>
                </a:solidFill>
              </a:rPr>
              <a:t>birimi): </a:t>
            </a:r>
            <a:r>
              <a:rPr lang="tr-TR" baseline="30000" dirty="0" smtClean="0"/>
              <a:t>12</a:t>
            </a:r>
            <a:r>
              <a:rPr lang="tr-TR" dirty="0" smtClean="0"/>
              <a:t>C </a:t>
            </a:r>
            <a:r>
              <a:rPr lang="tr-TR" dirty="0" err="1"/>
              <a:t>nin</a:t>
            </a:r>
            <a:r>
              <a:rPr lang="tr-TR" dirty="0"/>
              <a:t> kütlesi tam 12 </a:t>
            </a:r>
            <a:r>
              <a:rPr lang="tr-TR" dirty="0" err="1"/>
              <a:t>akb</a:t>
            </a:r>
            <a:r>
              <a:rPr lang="tr-TR" dirty="0"/>
              <a:t> </a:t>
            </a:r>
            <a:r>
              <a:rPr lang="tr-TR" dirty="0" smtClean="0"/>
              <a:t>alınarak </a:t>
            </a:r>
            <a:r>
              <a:rPr lang="tr-TR" dirty="0"/>
              <a:t>bunun 1/12 ‘sinin 1 </a:t>
            </a:r>
            <a:r>
              <a:rPr lang="tr-TR" dirty="0" err="1"/>
              <a:t>akb</a:t>
            </a:r>
            <a:r>
              <a:rPr lang="tr-TR" dirty="0"/>
              <a:t> olarak alınması kabul edilmiştir. </a:t>
            </a:r>
            <a:endParaRPr lang="tr-TR" dirty="0" smtClean="0"/>
          </a:p>
          <a:p>
            <a:pPr marL="0" indent="0">
              <a:buNone/>
            </a:pPr>
            <a:r>
              <a:rPr lang="tr-TR" baseline="30000" dirty="0" smtClean="0"/>
              <a:t>12</a:t>
            </a:r>
            <a:r>
              <a:rPr lang="tr-TR" dirty="0" smtClean="0"/>
              <a:t>C </a:t>
            </a:r>
            <a:r>
              <a:rPr lang="tr-TR" dirty="0" err="1"/>
              <a:t>nin</a:t>
            </a:r>
            <a:r>
              <a:rPr lang="tr-TR" dirty="0"/>
              <a:t> kütlesi tam 12 </a:t>
            </a:r>
            <a:r>
              <a:rPr lang="tr-TR" dirty="0" err="1"/>
              <a:t>akb</a:t>
            </a:r>
            <a:r>
              <a:rPr lang="tr-TR" dirty="0"/>
              <a:t> olduğu için ve bir atom gramında da </a:t>
            </a:r>
            <a:r>
              <a:rPr lang="tr-TR" dirty="0" err="1"/>
              <a:t>Avogadro</a:t>
            </a:r>
            <a:r>
              <a:rPr lang="tr-TR" dirty="0"/>
              <a:t> sayısı kadar (6.02 10</a:t>
            </a:r>
            <a:r>
              <a:rPr lang="tr-TR" baseline="30000" dirty="0"/>
              <a:t>23</a:t>
            </a:r>
            <a:r>
              <a:rPr lang="tr-TR" dirty="0"/>
              <a:t>) atom bulunduğuna göre bir C atomunun ağırlığı:  12 / 6.02 10</a:t>
            </a:r>
            <a:r>
              <a:rPr lang="tr-TR" baseline="30000" dirty="0"/>
              <a:t>23</a:t>
            </a:r>
            <a:r>
              <a:rPr lang="tr-TR" dirty="0"/>
              <a:t> = 1.99 10</a:t>
            </a:r>
            <a:r>
              <a:rPr lang="tr-TR" baseline="30000" dirty="0"/>
              <a:t>–23</a:t>
            </a:r>
            <a:r>
              <a:rPr lang="tr-TR" dirty="0"/>
              <a:t> g ve bunun  1/12  si  1.99 10</a:t>
            </a:r>
            <a:r>
              <a:rPr lang="tr-TR" baseline="30000" dirty="0"/>
              <a:t>–23</a:t>
            </a:r>
            <a:r>
              <a:rPr lang="tr-TR" dirty="0"/>
              <a:t> / 12 = 1.66 10</a:t>
            </a:r>
            <a:r>
              <a:rPr lang="tr-TR" baseline="30000" dirty="0"/>
              <a:t>–24</a:t>
            </a:r>
            <a:r>
              <a:rPr lang="tr-TR" dirty="0"/>
              <a:t>  g </a:t>
            </a:r>
            <a:r>
              <a:rPr lang="tr-TR" dirty="0" err="1"/>
              <a:t>dır</a:t>
            </a:r>
            <a:r>
              <a:rPr lang="tr-TR" dirty="0"/>
              <a:t>.  Yani; </a:t>
            </a:r>
          </a:p>
          <a:p>
            <a:pPr marL="0" indent="0">
              <a:buNone/>
            </a:pPr>
            <a:r>
              <a:rPr lang="tr-TR" dirty="0"/>
              <a:t>                             </a:t>
            </a:r>
            <a:r>
              <a:rPr lang="tr-TR" b="1" dirty="0"/>
              <a:t>1 </a:t>
            </a:r>
            <a:r>
              <a:rPr lang="tr-TR" b="1" dirty="0" err="1"/>
              <a:t>akb</a:t>
            </a:r>
            <a:r>
              <a:rPr lang="tr-TR" b="1" dirty="0"/>
              <a:t> = 1.66 10</a:t>
            </a:r>
            <a:r>
              <a:rPr lang="tr-TR" b="1" baseline="30000" dirty="0"/>
              <a:t>–24</a:t>
            </a:r>
            <a:r>
              <a:rPr lang="tr-TR" b="1" dirty="0"/>
              <a:t> g </a:t>
            </a:r>
            <a:r>
              <a:rPr lang="tr-TR" dirty="0" err="1"/>
              <a:t>dır</a:t>
            </a:r>
            <a:r>
              <a:rPr lang="tr-TR" b="1" dirty="0" smtClean="0"/>
              <a:t>.</a:t>
            </a:r>
          </a:p>
          <a:p>
            <a:pPr marL="0" indent="0">
              <a:buNone/>
            </a:pPr>
            <a:r>
              <a:rPr lang="tr-TR" dirty="0"/>
              <a:t>Bir atomun bütün kütlesi çekirdekte toplanır. Ama </a:t>
            </a:r>
            <a:r>
              <a:rPr lang="tr-TR" dirty="0" err="1"/>
              <a:t>çekirdekden</a:t>
            </a:r>
            <a:r>
              <a:rPr lang="tr-TR" dirty="0"/>
              <a:t> çekirdeğe geçişte 1 ‘e 1 değişim olmaz. </a:t>
            </a:r>
            <a:r>
              <a:rPr lang="tr-TR" i="1" dirty="0"/>
              <a:t>Örneğin:</a:t>
            </a:r>
            <a:r>
              <a:rPr lang="tr-TR" dirty="0"/>
              <a:t> </a:t>
            </a:r>
          </a:p>
          <a:p>
            <a:pPr marL="0" indent="0">
              <a:buNone/>
            </a:pPr>
            <a:r>
              <a:rPr lang="tr-TR" baseline="30000" dirty="0"/>
              <a:t> </a:t>
            </a:r>
            <a:r>
              <a:rPr lang="tr-TR" dirty="0"/>
              <a:t> İzole edilmiş halde;</a:t>
            </a:r>
          </a:p>
          <a:p>
            <a:pPr marL="0" indent="0">
              <a:buNone/>
            </a:pPr>
            <a:r>
              <a:rPr lang="tr-TR" dirty="0"/>
              <a:t>      proton kütlesi    =  1.00728   </a:t>
            </a:r>
            <a:r>
              <a:rPr lang="tr-TR" dirty="0" err="1"/>
              <a:t>akb</a:t>
            </a:r>
            <a:endParaRPr lang="tr-TR" dirty="0"/>
          </a:p>
          <a:p>
            <a:pPr marL="0" indent="0">
              <a:buNone/>
            </a:pPr>
            <a:r>
              <a:rPr lang="tr-TR" dirty="0"/>
              <a:t>      nötron kütlesi    =  1.00867   </a:t>
            </a:r>
            <a:r>
              <a:rPr lang="tr-TR" dirty="0" err="1"/>
              <a:t>akb</a:t>
            </a:r>
            <a:endParaRPr lang="tr-TR" dirty="0"/>
          </a:p>
          <a:p>
            <a:pPr marL="0" indent="0">
              <a:buNone/>
            </a:pPr>
            <a:r>
              <a:rPr lang="tr-TR" dirty="0"/>
              <a:t>      elektron kütlesi =  0.000549 </a:t>
            </a:r>
            <a:r>
              <a:rPr lang="tr-TR" dirty="0" err="1"/>
              <a:t>akb</a:t>
            </a:r>
            <a:r>
              <a:rPr lang="tr-TR" dirty="0"/>
              <a:t>        olarak bulunmuştur.</a:t>
            </a:r>
          </a:p>
          <a:p>
            <a:pPr marL="0" indent="0">
              <a:buNone/>
            </a:pPr>
            <a:endParaRPr lang="tr-TR" dirty="0"/>
          </a:p>
          <a:p>
            <a:pPr marL="0" indent="0">
              <a:buNone/>
            </a:pPr>
            <a:r>
              <a:rPr lang="tr-TR" baseline="30000" dirty="0"/>
              <a:t>      12</a:t>
            </a:r>
            <a:r>
              <a:rPr lang="tr-TR" dirty="0"/>
              <a:t>C    12.0000 </a:t>
            </a:r>
            <a:r>
              <a:rPr lang="tr-TR" dirty="0" err="1"/>
              <a:t>akb</a:t>
            </a:r>
            <a:r>
              <a:rPr lang="tr-TR" dirty="0"/>
              <a:t> </a:t>
            </a:r>
          </a:p>
          <a:p>
            <a:pPr marL="0" indent="0">
              <a:buNone/>
            </a:pPr>
            <a:r>
              <a:rPr lang="tr-TR" baseline="30000" dirty="0"/>
              <a:t>      13</a:t>
            </a:r>
            <a:r>
              <a:rPr lang="tr-TR" dirty="0"/>
              <a:t>C    13.0034 </a:t>
            </a:r>
            <a:r>
              <a:rPr lang="tr-TR" dirty="0" err="1"/>
              <a:t>akb</a:t>
            </a:r>
            <a:r>
              <a:rPr lang="tr-TR" dirty="0"/>
              <a:t>    </a:t>
            </a:r>
            <a:r>
              <a:rPr lang="tr-TR" dirty="0" err="1"/>
              <a:t>dir</a:t>
            </a:r>
            <a:r>
              <a:rPr lang="tr-TR" dirty="0"/>
              <a:t>. </a:t>
            </a:r>
          </a:p>
          <a:p>
            <a:pPr marL="0" indent="0">
              <a:buNone/>
            </a:pPr>
            <a:r>
              <a:rPr lang="tr-TR" dirty="0" smtClean="0"/>
              <a:t>    </a:t>
            </a:r>
          </a:p>
          <a:p>
            <a:pPr marL="0" indent="0">
              <a:buNone/>
            </a:pPr>
            <a:r>
              <a:rPr lang="tr-TR" baseline="30000" dirty="0" smtClean="0"/>
              <a:t>12</a:t>
            </a:r>
            <a:r>
              <a:rPr lang="tr-TR" dirty="0" smtClean="0"/>
              <a:t>C   </a:t>
            </a:r>
            <a:r>
              <a:rPr lang="tr-TR" dirty="0"/>
              <a:t>12.0000  </a:t>
            </a:r>
            <a:r>
              <a:rPr lang="tr-TR" dirty="0" err="1"/>
              <a:t>akb</a:t>
            </a:r>
            <a:endParaRPr lang="tr-TR" dirty="0"/>
          </a:p>
          <a:p>
            <a:pPr marL="0" indent="0">
              <a:buNone/>
            </a:pPr>
            <a:r>
              <a:rPr lang="tr-TR" baseline="30000" dirty="0"/>
              <a:t>     12</a:t>
            </a:r>
            <a:r>
              <a:rPr lang="tr-TR" dirty="0"/>
              <a:t>N   12.0187 </a:t>
            </a:r>
            <a:r>
              <a:rPr lang="tr-TR" dirty="0" err="1"/>
              <a:t>akb</a:t>
            </a:r>
            <a:r>
              <a:rPr lang="tr-TR" dirty="0"/>
              <a:t>      </a:t>
            </a:r>
            <a:r>
              <a:rPr lang="tr-TR" dirty="0" err="1"/>
              <a:t>dir</a:t>
            </a:r>
            <a:r>
              <a:rPr lang="tr-TR" dirty="0"/>
              <a:t>.</a:t>
            </a:r>
          </a:p>
          <a:p>
            <a:pPr marL="0" indent="0">
              <a:buNone/>
            </a:pPr>
            <a:r>
              <a:rPr lang="tr-TR" dirty="0"/>
              <a:t>      </a:t>
            </a:r>
          </a:p>
          <a:p>
            <a:pPr marL="0" indent="0">
              <a:buNone/>
            </a:pPr>
            <a:endParaRPr lang="tr-TR" dirty="0" smtClean="0"/>
          </a:p>
          <a:p>
            <a:pPr marL="0" indent="0">
              <a:buNone/>
            </a:pPr>
            <a:endParaRPr lang="tr-TR" dirty="0"/>
          </a:p>
          <a:p>
            <a:pPr marL="0" indent="0">
              <a:buNone/>
            </a:pPr>
            <a:endParaRPr lang="tr-TR" dirty="0">
              <a:solidFill>
                <a:srgbClr val="C00000"/>
              </a:solidFill>
            </a:endParaRPr>
          </a:p>
        </p:txBody>
      </p:sp>
    </p:spTree>
    <p:extLst>
      <p:ext uri="{BB962C8B-B14F-4D97-AF65-F5344CB8AC3E}">
        <p14:creationId xmlns:p14="http://schemas.microsoft.com/office/powerpoint/2010/main" val="3698972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1432</TotalTime>
  <Words>1652</Words>
  <Application>Microsoft Office PowerPoint</Application>
  <PresentationFormat>Geniş ekran</PresentationFormat>
  <Paragraphs>188</Paragraphs>
  <Slides>30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30</vt:i4>
      </vt:variant>
    </vt:vector>
  </HeadingPairs>
  <TitlesOfParts>
    <vt:vector size="37" baseType="lpstr">
      <vt:lpstr>Arial</vt:lpstr>
      <vt:lpstr>Calibri</vt:lpstr>
      <vt:lpstr>Calibri Light</vt:lpstr>
      <vt:lpstr>Cambria Math</vt:lpstr>
      <vt:lpstr>Symbol</vt:lpstr>
      <vt:lpstr>Times New Roman</vt:lpstr>
      <vt:lpstr>Office Theme</vt:lpstr>
      <vt:lpstr>ATOMUN KÜTLESİ</vt:lpstr>
      <vt:lpstr>PowerPoint Sunusu</vt:lpstr>
      <vt:lpstr>PowerPoint Sunusu</vt:lpstr>
      <vt:lpstr>Kütle Spektrometrisi</vt:lpstr>
      <vt:lpstr>PowerPoint Sunusu</vt:lpstr>
      <vt:lpstr>PowerPoint Sunusu</vt:lpstr>
      <vt:lpstr>PowerPoint Sunusu</vt:lpstr>
      <vt:lpstr>PowerPoint Sunusu</vt:lpstr>
      <vt:lpstr>PowerPoint Sunusu</vt:lpstr>
      <vt:lpstr>PowerPoint Sunusu</vt:lpstr>
      <vt:lpstr>ATOMİK SPEKTROSKOPİ</vt:lpstr>
      <vt:lpstr>PowerPoint Sunusu</vt:lpstr>
      <vt:lpstr>PowerPoint Sunusu</vt:lpstr>
      <vt:lpstr>PowerPoint Sunusu</vt:lpstr>
      <vt:lpstr>PowerPoint Sunusu</vt:lpstr>
      <vt:lpstr>PowerPoint Sunusu</vt:lpstr>
      <vt:lpstr>PowerPoint Sunusu</vt:lpstr>
      <vt:lpstr>PowerPoint Sunusu</vt:lpstr>
      <vt:lpstr>PowerPoint Sunusu</vt:lpstr>
      <vt:lpstr>BOHR  ’UN ATOM MODELİ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dc:title>
  <dc:creator>Microsoft Office User</dc:creator>
  <cp:lastModifiedBy>Burcu Doğan Topal</cp:lastModifiedBy>
  <cp:revision>78</cp:revision>
  <dcterms:created xsi:type="dcterms:W3CDTF">2017-09-17T20:37:11Z</dcterms:created>
  <dcterms:modified xsi:type="dcterms:W3CDTF">2017-10-27T10:40:09Z</dcterms:modified>
</cp:coreProperties>
</file>