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6" r:id="rId3"/>
    <p:sldId id="257" r:id="rId4"/>
    <p:sldId id="259" r:id="rId5"/>
    <p:sldId id="260" r:id="rId6"/>
    <p:sldId id="284" r:id="rId7"/>
    <p:sldId id="261" r:id="rId8"/>
    <p:sldId id="262" r:id="rId9"/>
    <p:sldId id="263" r:id="rId10"/>
    <p:sldId id="264" r:id="rId11"/>
    <p:sldId id="265" r:id="rId12"/>
    <p:sldId id="269" r:id="rId13"/>
    <p:sldId id="268" r:id="rId14"/>
    <p:sldId id="288" r:id="rId15"/>
    <p:sldId id="285" r:id="rId16"/>
    <p:sldId id="286" r:id="rId17"/>
    <p:sldId id="281" r:id="rId18"/>
    <p:sldId id="282" r:id="rId1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036C5-A141-4B24-A571-94E575DD3B05}" type="datetimeFigureOut">
              <a:rPr lang="tr-TR" smtClean="0"/>
              <a:t>5.01.2018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130F9-774D-4D6E-B4AA-8C60691736D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7124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036C5-A141-4B24-A571-94E575DD3B05}" type="datetimeFigureOut">
              <a:rPr lang="tr-TR" smtClean="0"/>
              <a:t>5.01.2018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130F9-774D-4D6E-B4AA-8C60691736D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8598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036C5-A141-4B24-A571-94E575DD3B05}" type="datetimeFigureOut">
              <a:rPr lang="tr-TR" smtClean="0"/>
              <a:t>5.01.2018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130F9-774D-4D6E-B4AA-8C60691736D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8769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036C5-A141-4B24-A571-94E575DD3B05}" type="datetimeFigureOut">
              <a:rPr lang="tr-TR" smtClean="0"/>
              <a:t>5.01.2018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130F9-774D-4D6E-B4AA-8C60691736D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1964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036C5-A141-4B24-A571-94E575DD3B05}" type="datetimeFigureOut">
              <a:rPr lang="tr-TR" smtClean="0"/>
              <a:t>5.01.2018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130F9-774D-4D6E-B4AA-8C60691736D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3410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036C5-A141-4B24-A571-94E575DD3B05}" type="datetimeFigureOut">
              <a:rPr lang="tr-TR" smtClean="0"/>
              <a:t>5.01.2018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130F9-774D-4D6E-B4AA-8C60691736D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9566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036C5-A141-4B24-A571-94E575DD3B05}" type="datetimeFigureOut">
              <a:rPr lang="tr-TR" smtClean="0"/>
              <a:t>5.01.2018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130F9-774D-4D6E-B4AA-8C60691736D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7187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036C5-A141-4B24-A571-94E575DD3B05}" type="datetimeFigureOut">
              <a:rPr lang="tr-TR" smtClean="0"/>
              <a:t>5.01.2018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130F9-774D-4D6E-B4AA-8C60691736D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71387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036C5-A141-4B24-A571-94E575DD3B05}" type="datetimeFigureOut">
              <a:rPr lang="tr-TR" smtClean="0"/>
              <a:t>5.01.2018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130F9-774D-4D6E-B4AA-8C60691736D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8946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036C5-A141-4B24-A571-94E575DD3B05}" type="datetimeFigureOut">
              <a:rPr lang="tr-TR" smtClean="0"/>
              <a:t>5.01.2018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130F9-774D-4D6E-B4AA-8C60691736D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9335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036C5-A141-4B24-A571-94E575DD3B05}" type="datetimeFigureOut">
              <a:rPr lang="tr-TR" smtClean="0"/>
              <a:t>5.01.2018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130F9-774D-4D6E-B4AA-8C60691736D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8739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C036C5-A141-4B24-A571-94E575DD3B05}" type="datetimeFigureOut">
              <a:rPr lang="tr-TR" smtClean="0"/>
              <a:t>5.01.2018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6130F9-774D-4D6E-B4AA-8C60691736D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5948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rugs.com/drug-interactions/warfarin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rugs.com/drug-interactions/warfarin-index.html?filter=3&amp;generic_only=" TargetMode="External"/><Relationship Id="rId2" Type="http://schemas.openxmlformats.org/officeDocument/2006/relationships/hyperlink" Target="https://www.drugs.com/warfarin.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drugs.com/drug-interactions/warfarin-index.html?filter=1&amp;generic_only=" TargetMode="External"/><Relationship Id="rId4" Type="http://schemas.openxmlformats.org/officeDocument/2006/relationships/hyperlink" Target="https://www.drugs.com/drug-interactions/warfarin-index.html?filter=2&amp;generic_only=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800" dirty="0">
                <a:solidFill>
                  <a:schemeClr val="accent1">
                    <a:lumMod val="50000"/>
                  </a:schemeClr>
                </a:solidFill>
              </a:rPr>
              <a:t>İLAÇ ETKİLEŞİMLERİ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44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WARFARİN</a:t>
            </a:r>
          </a:p>
        </p:txBody>
      </p:sp>
    </p:spTree>
    <p:extLst>
      <p:ext uri="{BB962C8B-B14F-4D97-AF65-F5344CB8AC3E}">
        <p14:creationId xmlns:p14="http://schemas.microsoft.com/office/powerpoint/2010/main" val="35864338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warfarin</a:t>
            </a:r>
            <a:r>
              <a:rPr lang="tr-TR" b="1" dirty="0"/>
              <a:t> ↔ </a:t>
            </a:r>
            <a:r>
              <a:rPr lang="tr-TR" b="1" dirty="0" err="1"/>
              <a:t>esomeprazol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4186808" cy="4525963"/>
          </a:xfrm>
        </p:spPr>
        <p:txBody>
          <a:bodyPr>
            <a:normAutofit fontScale="85000" lnSpcReduction="20000"/>
          </a:bodyPr>
          <a:lstStyle/>
          <a:p>
            <a:r>
              <a:rPr lang="tr-TR" dirty="0" err="1"/>
              <a:t>Varfarin'in</a:t>
            </a:r>
            <a:r>
              <a:rPr lang="tr-TR" dirty="0"/>
              <a:t> </a:t>
            </a:r>
            <a:r>
              <a:rPr lang="tr-TR" dirty="0" err="1"/>
              <a:t>esomeprazol</a:t>
            </a:r>
            <a:r>
              <a:rPr lang="tr-TR" dirty="0"/>
              <a:t> ile birlikte kullanılması nadir olarak kanama riskini arttırır. INR ye dayalı bir doz ayarlaması yapılmalıdır. </a:t>
            </a:r>
          </a:p>
          <a:p>
            <a:r>
              <a:rPr lang="tr-TR" dirty="0"/>
              <a:t>Alışılmamış bir kanama, kusma, idrardaki veya dışkıdaki kan, baş ağrısı, baş dönmesi veya güçsüzlük varsa derhal doktor bilgilendirilmelidir.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889706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err="1"/>
              <a:t>warfarin</a:t>
            </a:r>
            <a:r>
              <a:rPr lang="tr-TR" b="1" dirty="0"/>
              <a:t> ↔ </a:t>
            </a:r>
            <a:r>
              <a:rPr lang="tr-TR" b="1" dirty="0" err="1"/>
              <a:t>levotiroksin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4186808" cy="4525963"/>
          </a:xfrm>
        </p:spPr>
        <p:txBody>
          <a:bodyPr>
            <a:normAutofit fontScale="70000" lnSpcReduction="20000"/>
          </a:bodyPr>
          <a:lstStyle/>
          <a:p>
            <a:r>
              <a:rPr lang="tr-TR" dirty="0" err="1"/>
              <a:t>Warfarin</a:t>
            </a:r>
            <a:r>
              <a:rPr lang="tr-TR" dirty="0"/>
              <a:t> ile tedavi alan hasta </a:t>
            </a:r>
            <a:r>
              <a:rPr lang="tr-TR" dirty="0" err="1"/>
              <a:t>levotiroksin</a:t>
            </a:r>
            <a:r>
              <a:rPr lang="tr-TR" dirty="0"/>
              <a:t> tedavisine başlayacaksa ek izlem gerekir. </a:t>
            </a:r>
            <a:r>
              <a:rPr lang="tr-TR" dirty="0" err="1"/>
              <a:t>Tiroid</a:t>
            </a:r>
            <a:r>
              <a:rPr lang="tr-TR" dirty="0"/>
              <a:t> hormon seviyesinin yükselmesi, </a:t>
            </a:r>
            <a:r>
              <a:rPr lang="tr-TR" dirty="0" err="1"/>
              <a:t>varfarinin</a:t>
            </a:r>
            <a:r>
              <a:rPr lang="tr-TR" dirty="0"/>
              <a:t> etkisini arttırır ; bu da kanama riskini artırabilir. </a:t>
            </a:r>
          </a:p>
          <a:p>
            <a:r>
              <a:rPr lang="tr-TR" dirty="0"/>
              <a:t>Her iki ilacın güvenli bir şekilde kullanılabilmesi için doz ayarlaması veya doktor tarafından daha sık izlenmesi gerekir. </a:t>
            </a:r>
          </a:p>
          <a:p>
            <a:r>
              <a:rPr lang="tr-TR" dirty="0" err="1"/>
              <a:t>Levotiroksin</a:t>
            </a:r>
            <a:r>
              <a:rPr lang="tr-TR" dirty="0"/>
              <a:t> tedavisi alan bir hasta </a:t>
            </a:r>
            <a:r>
              <a:rPr lang="tr-TR" dirty="0" err="1"/>
              <a:t>warfarine</a:t>
            </a:r>
            <a:r>
              <a:rPr lang="tr-TR" dirty="0"/>
              <a:t> yeni başlıyorsa özel bir tedbir gerekmez.</a:t>
            </a:r>
          </a:p>
        </p:txBody>
      </p:sp>
      <p:sp>
        <p:nvSpPr>
          <p:cNvPr id="4" name="AutoShape 2" descr="levotiron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5" name="AutoShape 4" descr="levotiron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6" name="AutoShape 6" descr="levotiron 25 ile ilgili görsel sonuc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67413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err="1"/>
              <a:t>Varfarin</a:t>
            </a:r>
            <a:r>
              <a:rPr lang="tr-TR" b="1" dirty="0"/>
              <a:t> ↔ omega-3 çoklu doymamış yağ asitleri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4474840" cy="4525963"/>
          </a:xfrm>
        </p:spPr>
        <p:txBody>
          <a:bodyPr>
            <a:normAutofit fontScale="70000" lnSpcReduction="20000"/>
          </a:bodyPr>
          <a:lstStyle/>
          <a:p>
            <a:r>
              <a:rPr lang="tr-TR" dirty="0"/>
              <a:t>Omega-3 çoklu doymamış yağ asitlerini </a:t>
            </a:r>
            <a:r>
              <a:rPr lang="tr-TR" dirty="0" err="1"/>
              <a:t>varfarin</a:t>
            </a:r>
            <a:r>
              <a:rPr lang="tr-TR" dirty="0"/>
              <a:t> ile birlikte kullanmadan önce doktorunuza danışın. Balık yağları ve omega-3 yağ asitleri içeren diğer ürünler, aynı zamanda, </a:t>
            </a:r>
            <a:r>
              <a:rPr lang="tr-TR" dirty="0" err="1"/>
              <a:t>varfarin</a:t>
            </a:r>
            <a:r>
              <a:rPr lang="tr-TR" dirty="0"/>
              <a:t> gibi kanamaya neden olabilecek diğer ilaçlarla kombine edildiğinde, kanama riskini nadiren artırabilir. </a:t>
            </a:r>
          </a:p>
          <a:p>
            <a:r>
              <a:rPr lang="tr-TR" dirty="0"/>
              <a:t>Alışılmadık bir kanama, morarma, baş dönmesi  kırmızı ,siyah, katran  renginde dışkı; Kahve telvesine  benzeyen kusma Şiddetli </a:t>
            </a:r>
            <a:r>
              <a:rPr lang="tr-TR" dirty="0" err="1"/>
              <a:t>başağrısı</a:t>
            </a:r>
            <a:r>
              <a:rPr lang="tr-TR" dirty="0"/>
              <a:t> ve güçsüzlük varsa  acil tıbbi yardıma başvurulmalıdır.</a:t>
            </a:r>
          </a:p>
        </p:txBody>
      </p:sp>
    </p:spTree>
    <p:extLst>
      <p:ext uri="{BB962C8B-B14F-4D97-AF65-F5344CB8AC3E}">
        <p14:creationId xmlns:p14="http://schemas.microsoft.com/office/powerpoint/2010/main" val="16341695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chemeClr val="accent1">
                    <a:lumMod val="50000"/>
                  </a:schemeClr>
                </a:solidFill>
              </a:rPr>
              <a:t>Küçük etkileşimler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/>
              <a:t>varfarin</a:t>
            </a:r>
            <a:r>
              <a:rPr lang="tr-TR" b="1" dirty="0"/>
              <a:t> ↔ </a:t>
            </a:r>
            <a:r>
              <a:rPr lang="tr-TR" b="1" dirty="0" err="1"/>
              <a:t>furosemid</a:t>
            </a:r>
            <a:endParaRPr lang="tr-TR" b="1" dirty="0"/>
          </a:p>
          <a:p>
            <a:r>
              <a:rPr lang="tr-TR" b="1" dirty="0" err="1"/>
              <a:t>varfarin</a:t>
            </a:r>
            <a:r>
              <a:rPr lang="tr-TR" b="1" dirty="0"/>
              <a:t> ↔ </a:t>
            </a:r>
            <a:r>
              <a:rPr lang="tr-TR" b="1" dirty="0" err="1"/>
              <a:t>atorvastatin</a:t>
            </a:r>
            <a:endParaRPr lang="tr-TR" b="1" dirty="0"/>
          </a:p>
          <a:p>
            <a:r>
              <a:rPr lang="tr-TR" b="1" dirty="0" err="1"/>
              <a:t>warfarin</a:t>
            </a:r>
            <a:r>
              <a:rPr lang="tr-TR" b="1" dirty="0"/>
              <a:t> ↔ </a:t>
            </a:r>
            <a:r>
              <a:rPr lang="tr-TR" b="1" dirty="0" err="1"/>
              <a:t>asetaminofen</a:t>
            </a:r>
            <a:endParaRPr lang="tr-TR" b="1" dirty="0"/>
          </a:p>
          <a:p>
            <a:r>
              <a:rPr lang="tr-TR" b="1" dirty="0" err="1"/>
              <a:t>warfarin</a:t>
            </a:r>
            <a:r>
              <a:rPr lang="tr-TR" b="1" dirty="0"/>
              <a:t> ↔ </a:t>
            </a:r>
            <a:r>
              <a:rPr lang="tr-TR" b="1" dirty="0" err="1"/>
              <a:t>askorbik</a:t>
            </a:r>
            <a:r>
              <a:rPr lang="tr-TR" b="1" dirty="0"/>
              <a:t> asit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755175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358008"/>
            <a:ext cx="8229600" cy="1143000"/>
          </a:xfrm>
        </p:spPr>
        <p:txBody>
          <a:bodyPr/>
          <a:lstStyle/>
          <a:p>
            <a:r>
              <a:rPr lang="tr-TR" b="1" dirty="0" err="1">
                <a:solidFill>
                  <a:schemeClr val="accent1">
                    <a:lumMod val="50000"/>
                  </a:schemeClr>
                </a:solidFill>
              </a:rPr>
              <a:t>Warfarin</a:t>
            </a:r>
            <a:r>
              <a:rPr lang="tr-TR" b="1" dirty="0">
                <a:solidFill>
                  <a:schemeClr val="accent1">
                    <a:lumMod val="50000"/>
                  </a:schemeClr>
                </a:solidFill>
              </a:rPr>
              <a:t> Besin Etkileşimleri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580877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err="1">
                <a:solidFill>
                  <a:prstClr val="black"/>
                </a:solidFill>
                <a:latin typeface="Calibri Light"/>
              </a:rPr>
              <a:t>warfarin</a:t>
            </a:r>
            <a:r>
              <a:rPr lang="tr-TR" b="1" dirty="0">
                <a:solidFill>
                  <a:prstClr val="black"/>
                </a:solidFill>
                <a:latin typeface="Calibri Light"/>
              </a:rPr>
              <a:t> ↔ Alkol (</a:t>
            </a:r>
            <a:r>
              <a:rPr lang="tr-TR" b="1" dirty="0" err="1">
                <a:solidFill>
                  <a:prstClr val="black"/>
                </a:solidFill>
                <a:latin typeface="Calibri Light"/>
              </a:rPr>
              <a:t>Ethanol</a:t>
            </a:r>
            <a:r>
              <a:rPr lang="tr-TR" b="1" dirty="0">
                <a:solidFill>
                  <a:prstClr val="black"/>
                </a:solidFill>
                <a:latin typeface="Calibri Light"/>
              </a:rPr>
              <a:t>)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251520" y="1484784"/>
            <a:ext cx="6120680" cy="5040560"/>
          </a:xfrm>
        </p:spPr>
        <p:txBody>
          <a:bodyPr>
            <a:normAutofit fontScale="92500" lnSpcReduction="20000"/>
          </a:bodyPr>
          <a:lstStyle/>
          <a:p>
            <a:r>
              <a:rPr lang="tr-TR" dirty="0"/>
              <a:t>Alkol ve </a:t>
            </a:r>
            <a:r>
              <a:rPr lang="tr-TR" dirty="0" err="1"/>
              <a:t>warfarin’in</a:t>
            </a:r>
            <a:r>
              <a:rPr lang="tr-TR" dirty="0"/>
              <a:t> beraber kullanımı kanama riskinde artışa sebep olur. Eğer </a:t>
            </a:r>
            <a:r>
              <a:rPr lang="tr-TR" dirty="0" err="1"/>
              <a:t>warfarin</a:t>
            </a:r>
            <a:r>
              <a:rPr lang="tr-TR" dirty="0"/>
              <a:t> kullanıyorsanız çok fazla miktarda alkol kullanımından kaçınınız.</a:t>
            </a:r>
          </a:p>
          <a:p>
            <a:r>
              <a:rPr lang="tr-TR" dirty="0"/>
              <a:t>Karaciğer fonksiyonlarınız normal ise kontrollü bir şekilde alkol tüketmenizde problem yoktur.</a:t>
            </a:r>
          </a:p>
          <a:p>
            <a:r>
              <a:rPr lang="tr-TR" dirty="0"/>
              <a:t>Alışılmışın dışında bir kanama, kusma, bulantı, baş ağrısı, güçsüzlük ve idrarda- dışkıda kanama gözlemlemeniz durumunda lütfen doktorunuza haber veriniz.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065302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>
                <a:solidFill>
                  <a:prstClr val="black"/>
                </a:solidFill>
                <a:latin typeface="Calibri Light"/>
              </a:rPr>
              <a:t>Warfarin</a:t>
            </a:r>
            <a:r>
              <a:rPr lang="tr-TR" b="1" dirty="0">
                <a:solidFill>
                  <a:prstClr val="black"/>
                </a:solidFill>
                <a:latin typeface="Calibri Light"/>
              </a:rPr>
              <a:t> ↔ Besin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1412776"/>
            <a:ext cx="5544616" cy="5184576"/>
          </a:xfrm>
        </p:spPr>
        <p:txBody>
          <a:bodyPr>
            <a:normAutofit lnSpcReduction="10000"/>
          </a:bodyPr>
          <a:lstStyle/>
          <a:p>
            <a:pPr marL="228600" lvl="0" indent="-228600">
              <a:lnSpc>
                <a:spcPct val="90000"/>
              </a:lnSpc>
              <a:spcBef>
                <a:spcPts val="1000"/>
              </a:spcBef>
            </a:pPr>
            <a:r>
              <a:rPr lang="tr-TR" sz="2800" dirty="0">
                <a:solidFill>
                  <a:prstClr val="black"/>
                </a:solidFill>
              </a:rPr>
              <a:t>Beslenme düzeniniz </a:t>
            </a:r>
            <a:r>
              <a:rPr lang="tr-TR" sz="2800" dirty="0" err="1">
                <a:solidFill>
                  <a:prstClr val="black"/>
                </a:solidFill>
              </a:rPr>
              <a:t>warfarin</a:t>
            </a:r>
            <a:r>
              <a:rPr lang="tr-TR" sz="2800" dirty="0">
                <a:solidFill>
                  <a:prstClr val="black"/>
                </a:solidFill>
              </a:rPr>
              <a:t> ‘i etkilemektedir .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</a:pPr>
            <a:r>
              <a:rPr lang="tr-TR" sz="2800" dirty="0" err="1">
                <a:solidFill>
                  <a:prstClr val="black"/>
                </a:solidFill>
              </a:rPr>
              <a:t>Warfarin</a:t>
            </a:r>
            <a:r>
              <a:rPr lang="tr-TR" sz="2800" dirty="0">
                <a:solidFill>
                  <a:prstClr val="black"/>
                </a:solidFill>
              </a:rPr>
              <a:t> tedaviniz sırasında K vitamini seviyenizin yükselmesi </a:t>
            </a:r>
            <a:r>
              <a:rPr lang="tr-TR" sz="2800" dirty="0" err="1">
                <a:solidFill>
                  <a:prstClr val="black"/>
                </a:solidFill>
              </a:rPr>
              <a:t>warfarin</a:t>
            </a:r>
            <a:r>
              <a:rPr lang="tr-TR" sz="2800" dirty="0">
                <a:solidFill>
                  <a:prstClr val="black"/>
                </a:solidFill>
              </a:rPr>
              <a:t> etkinliğini azaltabilir. 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</a:pPr>
            <a:r>
              <a:rPr lang="tr-TR" sz="2800" dirty="0">
                <a:solidFill>
                  <a:prstClr val="black"/>
                </a:solidFill>
              </a:rPr>
              <a:t>Brokoli, lahana, hindiba, soğan, marul, hardal yeşillikleri, maydanoz, soya fasulyesi, ıspanak ve diğer yeşil yapraklı sebzeler bu tedavi süresinde dikkatli tüketilmelidir .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</a:pPr>
            <a:r>
              <a:rPr lang="tr-TR" sz="2800" dirty="0">
                <a:solidFill>
                  <a:prstClr val="black"/>
                </a:solidFill>
              </a:rPr>
              <a:t>Bu konuda doktorunuza ve eczacınıza danışabilirsiniz.</a:t>
            </a:r>
          </a:p>
        </p:txBody>
      </p:sp>
    </p:spTree>
    <p:extLst>
      <p:ext uri="{BB962C8B-B14F-4D97-AF65-F5344CB8AC3E}">
        <p14:creationId xmlns:p14="http://schemas.microsoft.com/office/powerpoint/2010/main" val="14714991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588515"/>
            <a:ext cx="8102054" cy="30062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720266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Kaynakça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hlinkClick r:id="rId2"/>
              </a:rPr>
              <a:t>https://www.drugs.com/drug-interactions/warfarin.html</a:t>
            </a:r>
            <a:r>
              <a:rPr lang="tr-TR" dirty="0"/>
              <a:t> </a:t>
            </a:r>
          </a:p>
          <a:p>
            <a:r>
              <a:rPr lang="tr-TR" dirty="0" err="1"/>
              <a:t>RxMediaPharma</a:t>
            </a:r>
            <a:r>
              <a:rPr lang="tr-TR" dirty="0"/>
              <a:t> 2017, interaktif ilaç bilgi kaynağı</a:t>
            </a:r>
          </a:p>
        </p:txBody>
      </p:sp>
    </p:spTree>
    <p:extLst>
      <p:ext uri="{BB962C8B-B14F-4D97-AF65-F5344CB8AC3E}">
        <p14:creationId xmlns:p14="http://schemas.microsoft.com/office/powerpoint/2010/main" val="26203741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306" y="1952836"/>
            <a:ext cx="8811388" cy="2952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28419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err="1">
                <a:solidFill>
                  <a:schemeClr val="accent1">
                    <a:lumMod val="50000"/>
                  </a:schemeClr>
                </a:solidFill>
              </a:rPr>
              <a:t>Warfarin</a:t>
            </a:r>
            <a:r>
              <a:rPr lang="tr-TR" b="1" dirty="0">
                <a:solidFill>
                  <a:schemeClr val="accent1">
                    <a:lumMod val="50000"/>
                  </a:schemeClr>
                </a:solidFill>
              </a:rPr>
              <a:t> İlaç Etkileşimleri</a:t>
            </a:r>
            <a:endParaRPr lang="tr-TR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 Toplam </a:t>
            </a:r>
            <a:r>
              <a:rPr lang="tr-TR" b="1" dirty="0"/>
              <a:t>850 ilacın</a:t>
            </a:r>
            <a:r>
              <a:rPr lang="tr-TR" dirty="0"/>
              <a:t>  </a:t>
            </a:r>
            <a:r>
              <a:rPr lang="tr-TR" b="1" dirty="0" err="1">
                <a:hlinkClick r:id="rId2"/>
              </a:rPr>
              <a:t>warfarin</a:t>
            </a:r>
            <a:r>
              <a:rPr lang="tr-TR" dirty="0"/>
              <a:t> ile etkileşime girdiği biliniyor .</a:t>
            </a:r>
          </a:p>
          <a:p>
            <a:r>
              <a:rPr lang="tr-TR" b="1" dirty="0">
                <a:solidFill>
                  <a:schemeClr val="accent1">
                    <a:lumMod val="50000"/>
                  </a:schemeClr>
                </a:solidFill>
                <a:hlinkClick r:id="rId3"/>
              </a:rPr>
              <a:t>213</a:t>
            </a:r>
            <a:r>
              <a:rPr lang="tr-TR" b="1" dirty="0">
                <a:solidFill>
                  <a:schemeClr val="bg2"/>
                </a:solidFill>
                <a:hlinkClick r:id="rId3"/>
              </a:rPr>
              <a:t> büyük</a:t>
            </a:r>
            <a:r>
              <a:rPr lang="tr-TR" dirty="0">
                <a:solidFill>
                  <a:schemeClr val="accent1">
                    <a:lumMod val="50000"/>
                  </a:schemeClr>
                </a:solidFill>
              </a:rPr>
              <a:t> </a:t>
            </a:r>
            <a:r>
              <a:rPr lang="tr-TR" dirty="0"/>
              <a:t>ilaç etkileşimi </a:t>
            </a:r>
          </a:p>
          <a:p>
            <a:r>
              <a:rPr lang="tr-TR" b="1" dirty="0">
                <a:hlinkClick r:id="rId4"/>
              </a:rPr>
              <a:t>432 orta düzey</a:t>
            </a:r>
            <a:r>
              <a:rPr lang="tr-TR" dirty="0"/>
              <a:t> ilaç etkileşimi </a:t>
            </a:r>
          </a:p>
          <a:p>
            <a:r>
              <a:rPr lang="tr-TR" b="1" dirty="0">
                <a:hlinkClick r:id="rId5"/>
              </a:rPr>
              <a:t>205 küçük</a:t>
            </a:r>
            <a:r>
              <a:rPr lang="tr-TR" dirty="0"/>
              <a:t> uyuşturucu etkileşimi</a:t>
            </a:r>
          </a:p>
        </p:txBody>
      </p:sp>
    </p:spTree>
    <p:extLst>
      <p:ext uri="{BB962C8B-B14F-4D97-AF65-F5344CB8AC3E}">
        <p14:creationId xmlns:p14="http://schemas.microsoft.com/office/powerpoint/2010/main" val="242410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268760"/>
            <a:ext cx="8707473" cy="42300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612484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err="1"/>
              <a:t>warfarin</a:t>
            </a:r>
            <a:r>
              <a:rPr lang="tr-TR" b="1" dirty="0"/>
              <a:t> ↔ aspirin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4546848" cy="4525963"/>
          </a:xfrm>
        </p:spPr>
        <p:txBody>
          <a:bodyPr>
            <a:normAutofit fontScale="92500" lnSpcReduction="20000"/>
          </a:bodyPr>
          <a:lstStyle/>
          <a:p>
            <a:r>
              <a:rPr lang="tr-TR" dirty="0" err="1"/>
              <a:t>Varfarin'in</a:t>
            </a:r>
            <a:r>
              <a:rPr lang="tr-TR" dirty="0"/>
              <a:t> aspirin ile birlikte kullanılması kanama riskini arttırır. INR ye dayalı bir doz ayarlaması yapılmalıdır. </a:t>
            </a:r>
          </a:p>
          <a:p>
            <a:r>
              <a:rPr lang="tr-TR" dirty="0"/>
              <a:t>Alışılmamış bir kanama, kusma, idrardaki veya dışkıdaki kan, baş ağrısı, baş dönmesi veya güçsüzlük varsa derhal doktor bilgilendirilmelidir.</a:t>
            </a:r>
          </a:p>
        </p:txBody>
      </p:sp>
    </p:spTree>
    <p:extLst>
      <p:ext uri="{BB962C8B-B14F-4D97-AF65-F5344CB8AC3E}">
        <p14:creationId xmlns:p14="http://schemas.microsoft.com/office/powerpoint/2010/main" val="1868035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warfarin</a:t>
            </a:r>
            <a:r>
              <a:rPr lang="tr-TR" b="1" dirty="0"/>
              <a:t> ↔ aspirin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/>
              <a:t>Vücutta kanamaların durdurulması büyük ölçüde </a:t>
            </a:r>
            <a:r>
              <a:rPr lang="tr-TR" dirty="0" err="1"/>
              <a:t>trombositler</a:t>
            </a:r>
            <a:r>
              <a:rPr lang="tr-TR" dirty="0"/>
              <a:t> ve pıhtılaşma faktörleri tarafından sağlanmaktadır. </a:t>
            </a:r>
          </a:p>
          <a:p>
            <a:r>
              <a:rPr lang="tr-TR" dirty="0" err="1"/>
              <a:t>Warfarin</a:t>
            </a:r>
            <a:r>
              <a:rPr lang="tr-TR" dirty="0"/>
              <a:t> pıhtılaşma faktörlerinin yapımını bozarken, aspirin ve NSAİ ilaçlar </a:t>
            </a:r>
            <a:r>
              <a:rPr lang="tr-TR" dirty="0" err="1"/>
              <a:t>trombosit</a:t>
            </a:r>
            <a:r>
              <a:rPr lang="tr-TR" dirty="0"/>
              <a:t> fonksiyonlarını bozarak etki ederler. </a:t>
            </a:r>
          </a:p>
          <a:p>
            <a:r>
              <a:rPr lang="tr-TR" dirty="0"/>
              <a:t>Eğer bu ilaçlar </a:t>
            </a:r>
            <a:r>
              <a:rPr lang="tr-TR" dirty="0" err="1"/>
              <a:t>Warfarin</a:t>
            </a:r>
            <a:r>
              <a:rPr lang="tr-TR" dirty="0"/>
              <a:t> ile birlikte kullanılırsa tehlikeli kanamalar oluşabilir. </a:t>
            </a:r>
          </a:p>
          <a:p>
            <a:r>
              <a:rPr lang="tr-TR" dirty="0"/>
              <a:t>Bu nedenle doktorunuzun bilgisi olmadan bu tür ilaçları kullanmamak gerekir.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667686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err="1"/>
              <a:t>varfarin</a:t>
            </a:r>
            <a:r>
              <a:rPr lang="tr-TR" b="1" dirty="0"/>
              <a:t> ↔ </a:t>
            </a:r>
            <a:r>
              <a:rPr lang="tr-TR" b="1" dirty="0" err="1"/>
              <a:t>klopidogrel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4402832" cy="4525963"/>
          </a:xfrm>
        </p:spPr>
        <p:txBody>
          <a:bodyPr>
            <a:normAutofit fontScale="77500" lnSpcReduction="20000"/>
          </a:bodyPr>
          <a:lstStyle/>
          <a:p>
            <a:r>
              <a:rPr lang="tr-TR" dirty="0" err="1"/>
              <a:t>Varfarin'in</a:t>
            </a:r>
            <a:r>
              <a:rPr lang="tr-TR" dirty="0"/>
              <a:t> </a:t>
            </a:r>
            <a:r>
              <a:rPr lang="tr-TR" dirty="0" err="1"/>
              <a:t>klopidogrel</a:t>
            </a:r>
            <a:r>
              <a:rPr lang="tr-TR" dirty="0"/>
              <a:t> ile birlikte kullanılması komplikasyonların ortaya çıkma riskini artırabilir.</a:t>
            </a:r>
          </a:p>
          <a:p>
            <a:r>
              <a:rPr lang="tr-TR" dirty="0" err="1"/>
              <a:t>Klopidogrel</a:t>
            </a:r>
            <a:r>
              <a:rPr lang="tr-TR" dirty="0"/>
              <a:t> kanama süresini uzatır o nedenle kanama riskinde artışa sebep olur</a:t>
            </a:r>
          </a:p>
          <a:p>
            <a:r>
              <a:rPr lang="tr-TR" dirty="0"/>
              <a:t> Alışılmadık bir kanama veya morarma, kusma , idrar veya dışkıda kan, baş ağrısı, baş dönmesi, güçsüzlük varsa derhal doktor bilgilendirilmelidir. </a:t>
            </a:r>
          </a:p>
        </p:txBody>
      </p:sp>
    </p:spTree>
    <p:extLst>
      <p:ext uri="{BB962C8B-B14F-4D97-AF65-F5344CB8AC3E}">
        <p14:creationId xmlns:p14="http://schemas.microsoft.com/office/powerpoint/2010/main" val="19096449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err="1"/>
              <a:t>Varfarin</a:t>
            </a:r>
            <a:r>
              <a:rPr lang="tr-TR" b="1" dirty="0"/>
              <a:t> ↔ </a:t>
            </a:r>
            <a:r>
              <a:rPr lang="tr-TR" b="1" dirty="0" err="1"/>
              <a:t>rosuvastatin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4042792" cy="4525963"/>
          </a:xfrm>
        </p:spPr>
        <p:txBody>
          <a:bodyPr>
            <a:normAutofit fontScale="85000" lnSpcReduction="20000"/>
          </a:bodyPr>
          <a:lstStyle/>
          <a:p>
            <a:r>
              <a:rPr lang="tr-TR" dirty="0" err="1"/>
              <a:t>Varfarin'in</a:t>
            </a:r>
            <a:r>
              <a:rPr lang="tr-TR" dirty="0"/>
              <a:t> </a:t>
            </a:r>
            <a:r>
              <a:rPr lang="tr-TR" dirty="0" err="1"/>
              <a:t>rosuvastatin</a:t>
            </a:r>
            <a:r>
              <a:rPr lang="tr-TR" dirty="0"/>
              <a:t> ile birlikte kullanılması kanama riskini arttırır. INR ye dayalı bir doz ayarlaması yapılmalıdır. </a:t>
            </a:r>
          </a:p>
          <a:p>
            <a:r>
              <a:rPr lang="tr-TR" dirty="0"/>
              <a:t>Alışılmamış bir kanama, kusma, idrardaki veya dışkıdaki kan, baş ağrısı, baş dönmesi veya güçsüzlük varsa derhal doktor bilgilendirilmelidir.</a:t>
            </a:r>
          </a:p>
          <a:p>
            <a:endParaRPr lang="tr-TR" dirty="0"/>
          </a:p>
        </p:txBody>
      </p:sp>
      <p:sp>
        <p:nvSpPr>
          <p:cNvPr id="4" name="AutoShape 2" descr="crestor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7440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err="1"/>
              <a:t>warfarin</a:t>
            </a:r>
            <a:r>
              <a:rPr lang="tr-TR" b="1" dirty="0"/>
              <a:t> ↔ </a:t>
            </a:r>
            <a:r>
              <a:rPr lang="tr-TR" b="1" dirty="0" err="1"/>
              <a:t>duloksetin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4186808" cy="4525963"/>
          </a:xfrm>
        </p:spPr>
        <p:txBody>
          <a:bodyPr>
            <a:normAutofit fontScale="85000" lnSpcReduction="10000"/>
          </a:bodyPr>
          <a:lstStyle/>
          <a:p>
            <a:r>
              <a:rPr lang="tr-TR" dirty="0" err="1"/>
              <a:t>Varfarin'in</a:t>
            </a:r>
            <a:r>
              <a:rPr lang="tr-TR" dirty="0"/>
              <a:t> </a:t>
            </a:r>
            <a:r>
              <a:rPr lang="tr-TR" dirty="0" err="1"/>
              <a:t>duloksetin</a:t>
            </a:r>
            <a:r>
              <a:rPr lang="tr-TR" dirty="0"/>
              <a:t> ile birlikte kullanılması kanama riskini arttırır. INR ye dayalı bir doz ayarlaması yapılmalıdır. </a:t>
            </a:r>
          </a:p>
          <a:p>
            <a:r>
              <a:rPr lang="tr-TR" dirty="0"/>
              <a:t>Alışılmamış bir kanama, kusma, idrardaki veya dışkıdaki kan, baş ağrısı, baş dönmesi veya güçsüzlük varsa derhal doktor bilgilendirilmelidir.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75351534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</TotalTime>
  <Words>460</Words>
  <Application>Microsoft Office PowerPoint</Application>
  <PresentationFormat>Ekran Gösterisi (4:3)</PresentationFormat>
  <Paragraphs>53</Paragraphs>
  <Slides>18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Ofis Teması</vt:lpstr>
      <vt:lpstr>İLAÇ ETKİLEŞİMLERİ</vt:lpstr>
      <vt:lpstr>PowerPoint Sunusu</vt:lpstr>
      <vt:lpstr>Warfarin İlaç Etkileşimleri</vt:lpstr>
      <vt:lpstr>PowerPoint Sunusu</vt:lpstr>
      <vt:lpstr>warfarin ↔ aspirin</vt:lpstr>
      <vt:lpstr>warfarin ↔ aspirin</vt:lpstr>
      <vt:lpstr>varfarin ↔ klopidogrel</vt:lpstr>
      <vt:lpstr>Varfarin ↔ rosuvastatin</vt:lpstr>
      <vt:lpstr>warfarin ↔ duloksetin</vt:lpstr>
      <vt:lpstr>warfarin ↔ esomeprazol</vt:lpstr>
      <vt:lpstr>warfarin ↔ levotiroksin</vt:lpstr>
      <vt:lpstr>Varfarin ↔ omega-3 çoklu doymamış yağ asitleri</vt:lpstr>
      <vt:lpstr>Küçük etkileşimler </vt:lpstr>
      <vt:lpstr>Warfarin Besin Etkileşimleri</vt:lpstr>
      <vt:lpstr>warfarin ↔ Alkol (Ethanol)</vt:lpstr>
      <vt:lpstr>Warfarin ↔ Besin</vt:lpstr>
      <vt:lpstr>PowerPoint Sunusu</vt:lpstr>
      <vt:lpstr>Kaynakça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İLAÇ ETKİLEŞİMLERİ</dc:title>
  <dc:creator>USER</dc:creator>
  <cp:lastModifiedBy>Windows Kullanıcısı</cp:lastModifiedBy>
  <cp:revision>27</cp:revision>
  <dcterms:created xsi:type="dcterms:W3CDTF">2017-10-31T12:03:56Z</dcterms:created>
  <dcterms:modified xsi:type="dcterms:W3CDTF">2018-01-05T07:34:24Z</dcterms:modified>
</cp:coreProperties>
</file>