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13BD3F1-951F-42A6-A31C-DA1FD3DD5BD9}"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93201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3BD3F1-951F-42A6-A31C-DA1FD3DD5BD9}"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252522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3BD3F1-951F-42A6-A31C-DA1FD3DD5BD9}"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4276668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3BD3F1-951F-42A6-A31C-DA1FD3DD5BD9}"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2697657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13BD3F1-951F-42A6-A31C-DA1FD3DD5BD9}"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30646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13BD3F1-951F-42A6-A31C-DA1FD3DD5BD9}"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2889080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13BD3F1-951F-42A6-A31C-DA1FD3DD5BD9}"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121975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13BD3F1-951F-42A6-A31C-DA1FD3DD5BD9}"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409499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13BD3F1-951F-42A6-A31C-DA1FD3DD5BD9}"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624391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13BD3F1-951F-42A6-A31C-DA1FD3DD5BD9}"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1793263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13BD3F1-951F-42A6-A31C-DA1FD3DD5BD9}"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8CEA925-FC63-4C50-9516-6839D7D0EE4A}" type="slidenum">
              <a:rPr lang="tr-TR" smtClean="0"/>
              <a:t>‹#›</a:t>
            </a:fld>
            <a:endParaRPr lang="tr-TR"/>
          </a:p>
        </p:txBody>
      </p:sp>
    </p:spTree>
    <p:extLst>
      <p:ext uri="{BB962C8B-B14F-4D97-AF65-F5344CB8AC3E}">
        <p14:creationId xmlns:p14="http://schemas.microsoft.com/office/powerpoint/2010/main" val="2281016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3BD3F1-951F-42A6-A31C-DA1FD3DD5BD9}"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CEA925-FC63-4C50-9516-6839D7D0EE4A}" type="slidenum">
              <a:rPr lang="tr-TR" smtClean="0"/>
              <a:t>‹#›</a:t>
            </a:fld>
            <a:endParaRPr lang="tr-TR"/>
          </a:p>
        </p:txBody>
      </p:sp>
    </p:spTree>
    <p:extLst>
      <p:ext uri="{BB962C8B-B14F-4D97-AF65-F5344CB8AC3E}">
        <p14:creationId xmlns:p14="http://schemas.microsoft.com/office/powerpoint/2010/main" val="395197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marL="484632" indent="0" fontAlgn="auto">
              <a:spcAft>
                <a:spcPts val="0"/>
              </a:spcAft>
              <a:defRPr/>
            </a:pPr>
            <a:r>
              <a:rPr lang="tr-TR" b="1">
                <a:solidFill>
                  <a:schemeClr val="tx1"/>
                </a:solidFill>
              </a:rPr>
              <a:t>TÜRK EĞİTİM SİSTEMİ ve OKUL YÖNETİMİ</a:t>
            </a:r>
          </a:p>
        </p:txBody>
      </p:sp>
      <p:sp>
        <p:nvSpPr>
          <p:cNvPr id="921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859C3272-A65B-4E3C-88A6-F180352C91BF}" type="slidenum">
              <a:rPr lang="tr-TR">
                <a:solidFill>
                  <a:srgbClr val="FFFFFF"/>
                </a:solidFill>
              </a:rPr>
              <a:pPr eaLnBrk="1" hangingPunct="1"/>
              <a:t>1</a:t>
            </a:fld>
            <a:endParaRPr lang="tr-TR">
              <a:solidFill>
                <a:srgbClr val="FFFFFF"/>
              </a:solidFill>
            </a:endParaRPr>
          </a:p>
        </p:txBody>
      </p:sp>
      <p:sp>
        <p:nvSpPr>
          <p:cNvPr id="9220"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rIns="9144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dirty="0" smtClean="0"/>
              <a:t>Prof. </a:t>
            </a:r>
            <a:r>
              <a:rPr lang="tr-TR" dirty="0"/>
              <a:t>Dr. Semiyha TUNCEL</a:t>
            </a:r>
          </a:p>
        </p:txBody>
      </p:sp>
    </p:spTree>
    <p:extLst>
      <p:ext uri="{BB962C8B-B14F-4D97-AF65-F5344CB8AC3E}">
        <p14:creationId xmlns:p14="http://schemas.microsoft.com/office/powerpoint/2010/main" val="1984431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444500" y="728663"/>
            <a:ext cx="7967663" cy="558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3600">
                <a:latin typeface="Times New Roman" pitchFamily="18" charset="0"/>
              </a:rPr>
              <a:t>Okulun amaçlarının en önemlilerinden biri de, aldığı öğrenciyi çevresinden </a:t>
            </a:r>
            <a:r>
              <a:rPr lang="tr-TR" sz="3600" i="1">
                <a:latin typeface="Times New Roman" pitchFamily="18" charset="0"/>
              </a:rPr>
              <a:t>f</a:t>
            </a:r>
            <a:r>
              <a:rPr lang="tr-TR" sz="3600" i="1">
                <a:solidFill>
                  <a:schemeClr val="accent2"/>
                </a:solidFill>
                <a:latin typeface="Times New Roman" pitchFamily="18" charset="0"/>
              </a:rPr>
              <a:t>arklılaştırma</a:t>
            </a:r>
            <a:r>
              <a:rPr lang="tr-TR" sz="3600" i="1">
                <a:latin typeface="Times New Roman" pitchFamily="18" charset="0"/>
              </a:rPr>
              <a:t>ktır</a:t>
            </a:r>
            <a:r>
              <a:rPr lang="tr-TR" sz="3600">
                <a:latin typeface="Times New Roman" pitchFamily="18" charset="0"/>
              </a:rPr>
              <a:t>. Çok farklı çevrelerde bulunan okullar bakımından farklılaştırmanın düzeyi de farklı olacaktır. Böyle bir farklılaştırma, hem okulun hem de çevrenin geleneklerinden bir kısmının bozulmasına neden olabilir. Bunun yanında çevre ile okul arasında </a:t>
            </a:r>
            <a:r>
              <a:rPr lang="tr-TR" sz="3600">
                <a:solidFill>
                  <a:schemeClr val="accent2"/>
                </a:solidFill>
                <a:latin typeface="Times New Roman" pitchFamily="18" charset="0"/>
              </a:rPr>
              <a:t>çatışma</a:t>
            </a:r>
            <a:r>
              <a:rPr lang="tr-TR" sz="3600">
                <a:latin typeface="Times New Roman" pitchFamily="18" charset="0"/>
              </a:rPr>
              <a:t> çıkabilir. </a:t>
            </a:r>
          </a:p>
        </p:txBody>
      </p:sp>
      <p:sp>
        <p:nvSpPr>
          <p:cNvPr id="58371"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4B4C3E52-999F-4DC2-B5AD-7BB3AF29509B}" type="slidenum">
              <a:rPr lang="tr-TR"/>
              <a:pPr eaLnBrk="1" hangingPunct="1"/>
              <a:t>2</a:t>
            </a:fld>
            <a:endParaRPr lang="tr-TR"/>
          </a:p>
        </p:txBody>
      </p:sp>
      <p:sp>
        <p:nvSpPr>
          <p:cNvPr id="58372"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0935467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1187450" y="549275"/>
            <a:ext cx="6935788"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r>
              <a:rPr lang="tr-TR" sz="4400" b="1" i="1"/>
              <a:t>Sistem, insan girdilerini alırken, onları kendine çekebilmek için sistem ödüllerini kullanır.</a:t>
            </a:r>
            <a:r>
              <a:rPr lang="tr-TR" sz="4400"/>
              <a:t> </a:t>
            </a:r>
          </a:p>
        </p:txBody>
      </p:sp>
      <p:sp>
        <p:nvSpPr>
          <p:cNvPr id="59395"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6D911B8F-E96C-4899-8D67-D9C955EA00E5}" type="slidenum">
              <a:rPr lang="tr-TR"/>
              <a:pPr eaLnBrk="1" hangingPunct="1"/>
              <a:t>3</a:t>
            </a:fld>
            <a:endParaRPr lang="tr-TR"/>
          </a:p>
        </p:txBody>
      </p:sp>
      <p:sp>
        <p:nvSpPr>
          <p:cNvPr id="59396"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5667419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8130">
                                            <p:txEl>
                                              <p:pRg st="0" end="0"/>
                                            </p:txEl>
                                          </p:spTgt>
                                        </p:tgtEl>
                                        <p:attrNameLst>
                                          <p:attrName>style.visibility</p:attrName>
                                        </p:attrNameLst>
                                      </p:cBhvr>
                                      <p:to>
                                        <p:strVal val="visible"/>
                                      </p:to>
                                    </p:set>
                                    <p:anim calcmode="lin" valueType="num">
                                      <p:cBhvr additive="base">
                                        <p:cTn id="7" dur="500" fill="hold"/>
                                        <p:tgtEl>
                                          <p:spTgt spid="481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0">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347663" y="188913"/>
            <a:ext cx="8543925" cy="1562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2400">
                <a:latin typeface="Times New Roman" pitchFamily="18" charset="0"/>
              </a:rPr>
              <a:t>Açık sistem yaklaşımında örgüt-çevre bağımlılığı vardır. Örgüt ve çevrenin birbirlerine olan bağımlılık ve katkılarını dengelemeleri gerekir. Çevresiyle karşılıklı bir etkileşim içinde olan okula “Topluluk Okulu” ismi verilmektedir. </a:t>
            </a:r>
          </a:p>
        </p:txBody>
      </p:sp>
      <p:pic>
        <p:nvPicPr>
          <p:cNvPr id="604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7063" y="2109788"/>
            <a:ext cx="2809875" cy="263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FAD5FE12-FC6D-4FC3-8840-9341A1034003}" type="slidenum">
              <a:rPr lang="tr-TR"/>
              <a:pPr eaLnBrk="1" hangingPunct="1"/>
              <a:t>4</a:t>
            </a:fld>
            <a:endParaRPr lang="tr-TR"/>
          </a:p>
        </p:txBody>
      </p:sp>
      <p:sp>
        <p:nvSpPr>
          <p:cNvPr id="60421"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2859148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457200" y="692150"/>
            <a:ext cx="8153400" cy="4975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3200" b="1">
                <a:latin typeface="Times New Roman" pitchFamily="18" charset="0"/>
              </a:rPr>
              <a:t>Milli Eğitim Temel Kanunu’na göre; Türk Milli Eğitim sisteminin bir amacı da iktisadî, sosyal ve kültürel kalkınmayı desteklemek ve hızlandırmaktadır (Md. 2/3).</a:t>
            </a:r>
          </a:p>
          <a:p>
            <a:endParaRPr lang="tr-TR" sz="3200" b="1">
              <a:latin typeface="Times New Roman" pitchFamily="18" charset="0"/>
            </a:endParaRPr>
          </a:p>
          <a:p>
            <a:r>
              <a:rPr lang="tr-TR" sz="3200" b="1">
                <a:solidFill>
                  <a:srgbClr val="000099"/>
                </a:solidFill>
                <a:latin typeface="Times New Roman" pitchFamily="18" charset="0"/>
              </a:rPr>
              <a:t>Eğitim kurumlarının amaçlarının gerçekleştirilmesine katkıda bulunmak için okul ile aile arasında işbirliği sağlanır. Bu maksatla okullarda Okul-Aile Birlikleri kurulur.</a:t>
            </a:r>
            <a:r>
              <a:rPr lang="tr-TR" sz="3200">
                <a:solidFill>
                  <a:srgbClr val="00CC66"/>
                </a:solidFill>
                <a:latin typeface="Times New Roman" pitchFamily="18" charset="0"/>
              </a:rPr>
              <a:t> </a:t>
            </a:r>
          </a:p>
        </p:txBody>
      </p:sp>
      <p:sp>
        <p:nvSpPr>
          <p:cNvPr id="61443"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48777365-914C-4864-AD9E-F0FC10218D52}" type="slidenum">
              <a:rPr lang="tr-TR"/>
              <a:pPr eaLnBrk="1" hangingPunct="1"/>
              <a:t>5</a:t>
            </a:fld>
            <a:endParaRPr lang="tr-TR"/>
          </a:p>
        </p:txBody>
      </p:sp>
      <p:sp>
        <p:nvSpPr>
          <p:cNvPr id="61444"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12700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Rot="1" noChangeArrowheads="1"/>
          </p:cNvSpPr>
          <p:nvPr/>
        </p:nvSpPr>
        <p:spPr bwMode="auto">
          <a:xfrm>
            <a:off x="334963" y="788988"/>
            <a:ext cx="8035925" cy="415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pPr>
            <a:r>
              <a:rPr lang="tr-TR" sz="2400">
                <a:latin typeface="Arial" charset="0"/>
              </a:rPr>
              <a:t>Yüksek Öğretim Kanunu’nda “Yükseköğretimin amacı, yüksek öğretim kurumları olarak yüksek düzeyde bilimsel çalışma ve araştırma yapmak, bilgi ve teknoloji üretmek, bilim verilerini yaymak, ulusal alanda gelişmeye ve kalkınmaya destek olmak, </a:t>
            </a:r>
            <a:r>
              <a:rPr lang="tr-TR" sz="2400" i="1">
                <a:latin typeface="Arial" charset="0"/>
              </a:rPr>
              <a:t>yurt içi ve yurt dışı kurumlarla işbirliği yapmak </a:t>
            </a:r>
            <a:r>
              <a:rPr lang="tr-TR" sz="2400">
                <a:latin typeface="Arial" charset="0"/>
              </a:rPr>
              <a:t>suretiyle bilim dünyasının seçkin bir üyesi haline gelmek, evrensel ve çağdaş gelişmeye katkıda bulunmaktır (Md. 4/c)” denmekte; kanunun ana ilkeleri arasında, “Eğitim öğretim plan ve programları yapılması ile yüksek öğretim kurumlarının geliştirilmesi ve verimliliğin artırılması </a:t>
            </a:r>
            <a:r>
              <a:rPr lang="tr-TR" sz="2400" i="1">
                <a:latin typeface="Arial" charset="0"/>
              </a:rPr>
              <a:t>ülke, yöre ve çevre ihtiyaçlarının gözönüne alınması </a:t>
            </a:r>
            <a:r>
              <a:rPr lang="tr-TR" sz="2400">
                <a:latin typeface="Arial" charset="0"/>
              </a:rPr>
              <a:t>(Md. 5/d, h)” öngörülmektedir. </a:t>
            </a:r>
          </a:p>
        </p:txBody>
      </p:sp>
      <p:sp>
        <p:nvSpPr>
          <p:cNvPr id="62467"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CE631463-0C74-4B18-A7F1-7A2BBD342829}" type="slidenum">
              <a:rPr lang="tr-TR"/>
              <a:pPr eaLnBrk="1" hangingPunct="1"/>
              <a:t>6</a:t>
            </a:fld>
            <a:endParaRPr lang="tr-TR"/>
          </a:p>
        </p:txBody>
      </p:sp>
      <p:sp>
        <p:nvSpPr>
          <p:cNvPr id="62468"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2670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395288" y="404813"/>
            <a:ext cx="8137525"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kumimoji="1" lang="tr-TR" sz="2800" b="1" i="1" u="sng">
                <a:latin typeface="Times New Roman" pitchFamily="18" charset="0"/>
              </a:rPr>
              <a:t>Açık sistem özelliği gösteren okulların çevresindeki gelişmeler karşısında gerekli önlemleri alamaması, girdilerinde ve dönüştürme süreçlerinde çevresel gelişmelerin zorladığı değişiklikleri gerçekleştirememesi durumunda, </a:t>
            </a:r>
            <a:r>
              <a:rPr kumimoji="1" lang="tr-TR" sz="2800" b="1" i="1" u="sng">
                <a:solidFill>
                  <a:schemeClr val="tx2"/>
                </a:solidFill>
                <a:latin typeface="Times New Roman" pitchFamily="18" charset="0"/>
              </a:rPr>
              <a:t>entropiye (güç yitimi)</a:t>
            </a:r>
            <a:r>
              <a:rPr kumimoji="1" lang="tr-TR" sz="2800" b="1" i="1" u="sng">
                <a:latin typeface="Times New Roman" pitchFamily="18" charset="0"/>
              </a:rPr>
              <a:t> girmesi sonucu olasıdır. </a:t>
            </a:r>
          </a:p>
          <a:p>
            <a:pPr eaLnBrk="0" hangingPunct="0"/>
            <a:endParaRPr kumimoji="1" lang="tr-TR" sz="2800" b="1" i="1" u="sng">
              <a:latin typeface="Times New Roman" pitchFamily="18" charset="0"/>
            </a:endParaRPr>
          </a:p>
          <a:p>
            <a:pPr eaLnBrk="0" hangingPunct="0"/>
            <a:r>
              <a:rPr kumimoji="1" lang="tr-TR" sz="2800" b="1" i="1" u="sng">
                <a:latin typeface="Times New Roman" pitchFamily="18" charset="0"/>
              </a:rPr>
              <a:t>Bu nedenle sistem olarak varlıklarını sürdürmek</a:t>
            </a:r>
          </a:p>
          <a:p>
            <a:pPr eaLnBrk="0" hangingPunct="0"/>
            <a:r>
              <a:rPr kumimoji="1" lang="tr-TR" sz="2800" b="1" i="1" u="sng">
                <a:latin typeface="Times New Roman" pitchFamily="18" charset="0"/>
              </a:rPr>
              <a:t>durumundaki örgütlerin çevrelerindeki, sosyal, politik, ekonomik ve kültürel değişmelerin farkında olmaları ve gerekli değişiklikleri yapmaları yaşamsal bir öneme sahiptir.</a:t>
            </a:r>
            <a:endParaRPr kumimoji="1" lang="en-AU" sz="2800" b="1" i="1" u="sng">
              <a:latin typeface="Times New Roman" pitchFamily="18" charset="0"/>
            </a:endParaRPr>
          </a:p>
        </p:txBody>
      </p:sp>
      <p:sp>
        <p:nvSpPr>
          <p:cNvPr id="63491" name="Rectangle 3"/>
          <p:cNvSpPr>
            <a:spLocks noChangeArrowheads="1"/>
          </p:cNvSpPr>
          <p:nvPr/>
        </p:nvSpPr>
        <p:spPr bwMode="auto">
          <a:xfrm>
            <a:off x="635000" y="5211763"/>
            <a:ext cx="7567613" cy="84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endParaRPr lang="tr-TR" sz="3200"/>
          </a:p>
          <a:p>
            <a:pPr marL="342900" indent="-342900">
              <a:spcBef>
                <a:spcPct val="20000"/>
              </a:spcBef>
              <a:buFontTx/>
              <a:buChar char="•"/>
            </a:pPr>
            <a:endParaRPr lang="tr-TR" sz="3200"/>
          </a:p>
          <a:p>
            <a:pPr marL="342900" indent="-342900">
              <a:spcBef>
                <a:spcPct val="20000"/>
              </a:spcBef>
              <a:buFontTx/>
              <a:buChar char="•"/>
            </a:pPr>
            <a:endParaRPr lang="tr-TR" sz="3200"/>
          </a:p>
        </p:txBody>
      </p:sp>
      <p:sp>
        <p:nvSpPr>
          <p:cNvPr id="6349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AFB9F13B-5F76-4FBA-8BC6-2F7A3B4651C1}" type="slidenum">
              <a:rPr lang="tr-TR"/>
              <a:pPr eaLnBrk="1" hangingPunct="1"/>
              <a:t>7</a:t>
            </a:fld>
            <a:endParaRPr lang="tr-TR"/>
          </a:p>
        </p:txBody>
      </p:sp>
      <p:sp>
        <p:nvSpPr>
          <p:cNvPr id="6349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738221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250825" y="2133600"/>
            <a:ext cx="8153400" cy="26638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2800" b="1">
                <a:latin typeface="Times New Roman" pitchFamily="18" charset="0"/>
              </a:rPr>
              <a:t>Örgütsel değişme; bireylerin, grupların ve örgütün toplam performansını geliştirmek için yapı, davranış ve süreçleri değiştirerek yönetim tarafından planlanan bir teşebbüstür. Başka bir tanıma göre örgütsel değişme, örgüt tarafından yeni bir fikir ya da davranışa uyum sağlamaktır.</a:t>
            </a:r>
            <a:r>
              <a:rPr lang="tr-TR" sz="2800">
                <a:latin typeface="Times New Roman" pitchFamily="18" charset="0"/>
              </a:rPr>
              <a:t> </a:t>
            </a:r>
          </a:p>
        </p:txBody>
      </p:sp>
      <p:sp>
        <p:nvSpPr>
          <p:cNvPr id="64515"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24BD1D2A-C9A3-448B-9970-38C2DD93504D}" type="slidenum">
              <a:rPr lang="tr-TR"/>
              <a:pPr eaLnBrk="1" hangingPunct="1"/>
              <a:t>8</a:t>
            </a:fld>
            <a:endParaRPr lang="tr-TR"/>
          </a:p>
        </p:txBody>
      </p:sp>
      <p:sp>
        <p:nvSpPr>
          <p:cNvPr id="64516"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80810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411</Words>
  <Application>Microsoft Office PowerPoint</Application>
  <PresentationFormat>Ekran Gösterisi (4:3)</PresentationFormat>
  <Paragraphs>30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TÜRK EĞİTİM SİSTEMİ ve OKUL YÖNETİMİ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EĞİTİM SİSTEMİ ve OKUL YÖNETİMİ</dc:title>
  <dc:creator>Öğretmenlik</dc:creator>
  <cp:lastModifiedBy>Öğretmenlik</cp:lastModifiedBy>
  <cp:revision>1</cp:revision>
  <dcterms:created xsi:type="dcterms:W3CDTF">2017-11-30T07:24:38Z</dcterms:created>
  <dcterms:modified xsi:type="dcterms:W3CDTF">2017-11-30T07:25:27Z</dcterms:modified>
</cp:coreProperties>
</file>