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70" r:id="rId9"/>
    <p:sldId id="271" r:id="rId10"/>
    <p:sldId id="272" r:id="rId11"/>
    <p:sldId id="26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7503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576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8596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4381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5768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4273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527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035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1624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3853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45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A2D3B-C4F7-4CAC-9811-3AEA0A89297F}" type="datetimeFigureOut">
              <a:rPr lang="tr-TR" smtClean="0"/>
              <a:pPr/>
              <a:t>01.02.2018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F9EF-7030-45F9-8B7D-D08CBA99F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896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BİLİMSEL ARAŞTIRMA YÖNTEMLERİ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smtClean="0"/>
              <a:t>.Hamide Deniz GÜLLEROĞLU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01527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Görüşmenin </a:t>
            </a:r>
            <a:r>
              <a:rPr lang="tr-TR" dirty="0"/>
              <a:t>Dezavantajları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04002"/>
            <a:ext cx="10515600" cy="4351338"/>
          </a:xfrm>
        </p:spPr>
        <p:txBody>
          <a:bodyPr>
            <a:normAutofit/>
          </a:bodyPr>
          <a:lstStyle/>
          <a:p>
            <a:r>
              <a:rPr lang="tr-TR" sz="3200" dirty="0"/>
              <a:t>Görüşmecinin eğitilmesinin ve hazırlanmasının zaman alması,</a:t>
            </a:r>
          </a:p>
          <a:p>
            <a:r>
              <a:rPr lang="tr-TR" sz="3200" dirty="0" smtClean="0"/>
              <a:t>Tanışmanın</a:t>
            </a:r>
            <a:r>
              <a:rPr lang="tr-TR" sz="3200" dirty="0"/>
              <a:t>, iletişim kurabilmenin ve analizlerdeki veri yoğunluğunun zaman alması,</a:t>
            </a:r>
          </a:p>
          <a:p>
            <a:r>
              <a:rPr lang="tr-TR" sz="3200" dirty="0" smtClean="0"/>
              <a:t>Görüşmecinin </a:t>
            </a:r>
            <a:r>
              <a:rPr lang="tr-TR" sz="3200" dirty="0"/>
              <a:t>görünüşü ve konuşma stili,</a:t>
            </a:r>
          </a:p>
          <a:p>
            <a:r>
              <a:rPr lang="tr-TR" sz="3200" dirty="0" smtClean="0"/>
              <a:t>Görüşmecinin </a:t>
            </a:r>
            <a:r>
              <a:rPr lang="tr-TR" sz="3200" dirty="0"/>
              <a:t>görüşülen kişiye ayak uydurmak zorunda kalması sayılabilir.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066902" y="6239637"/>
            <a:ext cx="78899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</a:t>
            </a: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Demirel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(2016). </a:t>
            </a:r>
            <a:r>
              <a:rPr lang="tr-T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Ankara:Pegem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1581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41173"/>
            <a:ext cx="10515600" cy="4735789"/>
          </a:xfrm>
        </p:spPr>
        <p:txBody>
          <a:bodyPr>
            <a:normAutofit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Ş., Çakmak, E.K.,  Akgün, Ö.E., Karadeniz, Ş. 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Demirel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Ankara:Pegem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(31.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Baskı).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Ankara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Nobel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89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Akışı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II. YÖNTEM</a:t>
            </a:r>
            <a:endParaRPr lang="tr-TR" sz="3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3600" dirty="0" smtClean="0">
                <a:solidFill>
                  <a:schemeClr val="bg1">
                    <a:lumMod val="65000"/>
                  </a:schemeClr>
                </a:solidFill>
              </a:rPr>
              <a:t>Evren ve Örneklem</a:t>
            </a:r>
            <a:endParaRPr lang="tr-TR" sz="36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3600" dirty="0" smtClean="0">
                <a:solidFill>
                  <a:srgbClr val="FF0000"/>
                </a:solidFill>
              </a:rPr>
              <a:t>Veriler ve Toplanması</a:t>
            </a:r>
            <a:endParaRPr lang="tr-TR" sz="36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3600" dirty="0" smtClean="0">
                <a:solidFill>
                  <a:srgbClr val="FF0000"/>
                </a:solidFill>
              </a:rPr>
              <a:t>Verilerin Çözümü ve Yorumu 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177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tr-TR" sz="3600" dirty="0" smtClean="0">
                <a:solidFill>
                  <a:schemeClr val="tx1"/>
                </a:solidFill>
              </a:rPr>
              <a:t>Veriler ve Toplanması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algn="just"/>
            <a:r>
              <a:rPr lang="tr-TR" sz="4000" dirty="0"/>
              <a:t>Veri toplamak için anket, test ve benzeri araçlar kullanılmışsa, bunların amaçlarını, nelerden oluştuklarını, nasıl ve kimlerce geliştirildiklerini, geçerlik ve güvenirliliklerinin bilinip bilinmediğini belirtme işi de bu bölümde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2340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 Toplama Araçları-Teknikleri-Yöntemleri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50000"/>
              </a:lnSpc>
            </a:pPr>
            <a:r>
              <a:rPr lang="tr-TR" sz="4000" dirty="0" smtClean="0"/>
              <a:t>Anket</a:t>
            </a:r>
            <a:endParaRPr lang="tr-TR" sz="4000" dirty="0"/>
          </a:p>
          <a:p>
            <a:pPr lvl="2">
              <a:lnSpc>
                <a:spcPct val="150000"/>
              </a:lnSpc>
            </a:pPr>
            <a:r>
              <a:rPr lang="tr-TR" sz="4000" dirty="0" smtClean="0"/>
              <a:t>Görüşme</a:t>
            </a:r>
            <a:endParaRPr lang="tr-TR" sz="4000" dirty="0"/>
          </a:p>
          <a:p>
            <a:pPr lvl="2">
              <a:lnSpc>
                <a:spcPct val="150000"/>
              </a:lnSpc>
            </a:pPr>
            <a:r>
              <a:rPr lang="tr-TR" sz="4000" dirty="0" smtClean="0"/>
              <a:t>Gözlem 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73002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tr-TR" sz="4000" dirty="0" smtClean="0"/>
              <a:t>Anket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3374"/>
            <a:ext cx="10515600" cy="4351338"/>
          </a:xfrm>
        </p:spPr>
        <p:txBody>
          <a:bodyPr/>
          <a:lstStyle/>
          <a:p>
            <a:endParaRPr lang="tr-TR" dirty="0"/>
          </a:p>
          <a:p>
            <a:pPr marL="0" indent="0">
              <a:buNone/>
            </a:pPr>
            <a:r>
              <a:rPr lang="tr-TR" sz="4400" dirty="0" smtClean="0"/>
              <a:t>Belirli bir amaç ve plana göre düzenlenmiş «soru listesi»dir.Genellikle geniş kitlelere uygulanır (Karasar, 2016) </a:t>
            </a:r>
            <a:endParaRPr lang="tr-TR" sz="44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6753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Anket Geliştirme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dirty="0" smtClean="0"/>
              <a:t>1</a:t>
            </a:r>
            <a:r>
              <a:rPr lang="tr-TR" sz="3200" dirty="0"/>
              <a:t>. Anketin planlanması </a:t>
            </a:r>
          </a:p>
          <a:p>
            <a:pPr marL="0" indent="0">
              <a:buNone/>
            </a:pPr>
            <a:r>
              <a:rPr lang="tr-TR" sz="3200" dirty="0" smtClean="0"/>
              <a:t>2</a:t>
            </a:r>
            <a:r>
              <a:rPr lang="tr-TR" sz="3200" dirty="0"/>
              <a:t>. Anket maddelerinin yazılması </a:t>
            </a:r>
          </a:p>
          <a:p>
            <a:pPr marL="0" indent="0">
              <a:buNone/>
            </a:pPr>
            <a:r>
              <a:rPr lang="tr-TR" sz="3200" dirty="0" smtClean="0"/>
              <a:t>3</a:t>
            </a:r>
            <a:r>
              <a:rPr lang="tr-TR" sz="3200" dirty="0"/>
              <a:t>. Anket maddelerinin düzenlenmesi ve yönergenin yazılması, uzman görüşünün alınması </a:t>
            </a:r>
          </a:p>
          <a:p>
            <a:pPr marL="0" indent="0">
              <a:buNone/>
            </a:pPr>
            <a:r>
              <a:rPr lang="tr-TR" sz="3200" dirty="0" smtClean="0"/>
              <a:t>4</a:t>
            </a:r>
            <a:r>
              <a:rPr lang="tr-TR" sz="3200" dirty="0"/>
              <a:t>. Ön uygulama yapılması ve ön uygulama sonuçlarına göre düzeltme ve düzenlemelerin yapılması </a:t>
            </a:r>
          </a:p>
          <a:p>
            <a:pPr marL="0" indent="0">
              <a:buNone/>
            </a:pPr>
            <a:r>
              <a:rPr lang="tr-TR" sz="3200" dirty="0" smtClean="0"/>
              <a:t>5</a:t>
            </a:r>
            <a:r>
              <a:rPr lang="tr-TR" sz="3200" dirty="0"/>
              <a:t>. Ankete son biçiminin </a:t>
            </a:r>
            <a:r>
              <a:rPr lang="tr-TR" sz="3200" dirty="0" smtClean="0"/>
              <a:t>verilmesi 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0377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tr-TR" sz="4000" dirty="0" smtClean="0"/>
              <a:t>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sz="4000" dirty="0"/>
              <a:t>Sözlü iletişim yoluyla veri toplama tekniğidir</a:t>
            </a:r>
            <a:r>
              <a:rPr lang="tr-TR" sz="4000" dirty="0" smtClean="0"/>
              <a:t>.</a:t>
            </a:r>
          </a:p>
          <a:p>
            <a:r>
              <a:rPr lang="tr-TR" sz="4000" dirty="0" smtClean="0"/>
              <a:t>Görüşmenin Yapısına göre</a:t>
            </a:r>
          </a:p>
          <a:p>
            <a:r>
              <a:rPr lang="tr-TR" sz="4000" dirty="0" smtClean="0"/>
              <a:t>İletişim </a:t>
            </a:r>
            <a:r>
              <a:rPr lang="tr-TR" sz="4000" dirty="0"/>
              <a:t>ve Kayıt </a:t>
            </a:r>
            <a:r>
              <a:rPr lang="tr-TR" sz="4000" dirty="0" smtClean="0"/>
              <a:t>Biçimine göre</a:t>
            </a:r>
          </a:p>
          <a:p>
            <a:r>
              <a:rPr lang="tr-TR" sz="4000" dirty="0" smtClean="0"/>
              <a:t>Görüşme </a:t>
            </a:r>
            <a:r>
              <a:rPr lang="tr-TR" sz="4000" dirty="0"/>
              <a:t>Yapılacak Birey </a:t>
            </a:r>
            <a:r>
              <a:rPr lang="tr-TR" sz="4000" dirty="0" smtClean="0"/>
              <a:t>Sayısına göre</a:t>
            </a:r>
          </a:p>
          <a:p>
            <a:pPr marL="0" indent="0">
              <a:buNone/>
            </a:pPr>
            <a:r>
              <a:rPr lang="tr-TR" sz="4600" dirty="0" smtClean="0"/>
              <a:t>olarak üçe ayrılır.</a:t>
            </a:r>
            <a:endParaRPr lang="tr-TR" sz="4600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35493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4000" dirty="0"/>
              <a:t>Görüşmenin Yapısına göre</a:t>
            </a:r>
          </a:p>
          <a:p>
            <a:pPr lvl="3"/>
            <a:r>
              <a:rPr lang="tr-TR" sz="4000" dirty="0" smtClean="0">
                <a:solidFill>
                  <a:srgbClr val="C00000"/>
                </a:solidFill>
              </a:rPr>
              <a:t>Yapılandırılmamış </a:t>
            </a:r>
            <a:r>
              <a:rPr lang="tr-TR" sz="4000" dirty="0">
                <a:solidFill>
                  <a:srgbClr val="C00000"/>
                </a:solidFill>
              </a:rPr>
              <a:t>Görüşme</a:t>
            </a:r>
          </a:p>
          <a:p>
            <a:pPr lvl="3"/>
            <a:r>
              <a:rPr lang="tr-TR" sz="4000" dirty="0">
                <a:solidFill>
                  <a:srgbClr val="C00000"/>
                </a:solidFill>
              </a:rPr>
              <a:t>Yapılandırılmış Görüşme</a:t>
            </a:r>
          </a:p>
          <a:p>
            <a:pPr lvl="3"/>
            <a:r>
              <a:rPr lang="tr-TR" sz="4000" dirty="0">
                <a:solidFill>
                  <a:srgbClr val="C00000"/>
                </a:solidFill>
              </a:rPr>
              <a:t>Yarı Yapılandırılmış Görüşme</a:t>
            </a:r>
          </a:p>
          <a:p>
            <a:r>
              <a:rPr lang="tr-TR" sz="4000" dirty="0"/>
              <a:t>İletişim ve Kayıt Biçimi</a:t>
            </a:r>
          </a:p>
          <a:p>
            <a:pPr lvl="3"/>
            <a:r>
              <a:rPr lang="tr-TR" sz="4000" dirty="0">
                <a:solidFill>
                  <a:srgbClr val="C00000"/>
                </a:solidFill>
              </a:rPr>
              <a:t>Sözel Görüşme</a:t>
            </a:r>
          </a:p>
          <a:p>
            <a:pPr lvl="3"/>
            <a:r>
              <a:rPr lang="tr-TR" sz="4000" dirty="0">
                <a:solidFill>
                  <a:srgbClr val="C00000"/>
                </a:solidFill>
              </a:rPr>
              <a:t>Yazılı Görüşme</a:t>
            </a:r>
          </a:p>
          <a:p>
            <a:r>
              <a:rPr lang="tr-TR" sz="4000" dirty="0"/>
              <a:t>Görüşme Yapılacak Birey Sayısı</a:t>
            </a:r>
          </a:p>
          <a:p>
            <a:pPr lvl="3"/>
            <a:r>
              <a:rPr lang="tr-TR" sz="4000" dirty="0">
                <a:solidFill>
                  <a:srgbClr val="C00000"/>
                </a:solidFill>
              </a:rPr>
              <a:t>Bireysel Görüşme</a:t>
            </a:r>
          </a:p>
          <a:p>
            <a:pPr lvl="3"/>
            <a:r>
              <a:rPr lang="tr-TR" sz="4000" dirty="0">
                <a:solidFill>
                  <a:srgbClr val="C00000"/>
                </a:solidFill>
              </a:rPr>
              <a:t>Grup Görüşmesi</a:t>
            </a:r>
          </a:p>
        </p:txBody>
      </p:sp>
    </p:spTree>
    <p:extLst>
      <p:ext uri="{BB962C8B-B14F-4D97-AF65-F5344CB8AC3E}">
        <p14:creationId xmlns="" xmlns:p14="http://schemas.microsoft.com/office/powerpoint/2010/main" val="271476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Görüşmenin </a:t>
            </a:r>
            <a:r>
              <a:rPr lang="tr-TR" dirty="0"/>
              <a:t>Avantajları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2377"/>
            <a:ext cx="10515600" cy="4868092"/>
          </a:xfrm>
        </p:spPr>
        <p:txBody>
          <a:bodyPr>
            <a:noAutofit/>
          </a:bodyPr>
          <a:lstStyle/>
          <a:p>
            <a:pPr algn="just"/>
            <a:r>
              <a:rPr lang="tr-TR" sz="3600" dirty="0"/>
              <a:t>Araştırma sürecinin her aşamasında kullanılabilmesi,</a:t>
            </a:r>
          </a:p>
          <a:p>
            <a:pPr algn="just"/>
            <a:r>
              <a:rPr lang="tr-TR" sz="3600" dirty="0" smtClean="0"/>
              <a:t>Görüşmecinin </a:t>
            </a:r>
            <a:r>
              <a:rPr lang="tr-TR" sz="3600" dirty="0"/>
              <a:t>katılımcıların sorularını anında cevaplandırabilmesi ve </a:t>
            </a:r>
            <a:r>
              <a:rPr lang="tr-TR" sz="3600" dirty="0" smtClean="0"/>
              <a:t>karmaşık yönergelerin </a:t>
            </a:r>
            <a:r>
              <a:rPr lang="tr-TR" sz="3600" dirty="0"/>
              <a:t>görüşmeci tarafından açıklanabilmesi,</a:t>
            </a:r>
          </a:p>
          <a:p>
            <a:pPr algn="just"/>
            <a:r>
              <a:rPr lang="tr-TR" sz="3600" dirty="0" smtClean="0"/>
              <a:t>Görüşmeci </a:t>
            </a:r>
            <a:r>
              <a:rPr lang="tr-TR" sz="3600" dirty="0"/>
              <a:t>ve katılımcılar arasındaki işbirliğinde en etkili yol </a:t>
            </a:r>
            <a:r>
              <a:rPr lang="tr-TR" sz="3600" dirty="0" smtClean="0"/>
              <a:t>olması,</a:t>
            </a:r>
            <a:endParaRPr lang="tr-TR" sz="3600" dirty="0"/>
          </a:p>
          <a:p>
            <a:pPr algn="just"/>
            <a:r>
              <a:rPr lang="tr-TR" sz="3600" dirty="0" smtClean="0"/>
              <a:t>Güven </a:t>
            </a:r>
            <a:r>
              <a:rPr lang="tr-TR" sz="3600" dirty="0"/>
              <a:t>sağlanarak karmaşık ve hassas konuların görüşülen kişi tarafından </a:t>
            </a:r>
            <a:r>
              <a:rPr lang="tr-TR" sz="3600" dirty="0" smtClean="0"/>
              <a:t>görüşmeciye aktarılabilmesi </a:t>
            </a:r>
            <a:r>
              <a:rPr lang="tr-TR" sz="3600" dirty="0"/>
              <a:t>sayılabilir.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066902" y="6239637"/>
            <a:ext cx="78899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</a:t>
            </a: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Demirel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(2016). </a:t>
            </a:r>
            <a:r>
              <a:rPr lang="tr-T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Ankara:Pegem</a:t>
            </a:r>
            <a:r>
              <a:rPr lang="tr-T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8005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331</Words>
  <Application>Microsoft Office PowerPoint</Application>
  <PresentationFormat>Özel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  BİLİMSEL ARAŞTIRMA YÖNTEMLERİ</vt:lpstr>
      <vt:lpstr>Sunum Akışı</vt:lpstr>
      <vt:lpstr>Veriler ve Toplanması</vt:lpstr>
      <vt:lpstr>Veri Toplama Araçları-Teknikleri-Yöntemleri</vt:lpstr>
      <vt:lpstr>Anket</vt:lpstr>
      <vt:lpstr>Anket Geliştirme</vt:lpstr>
      <vt:lpstr>Görüşme</vt:lpstr>
      <vt:lpstr>Görüşme</vt:lpstr>
      <vt:lpstr>Görüşmenin Avantajları</vt:lpstr>
      <vt:lpstr>Görüşmenin Dezavantajları</vt:lpstr>
      <vt:lpstr>Kaynakça</vt:lpstr>
    </vt:vector>
  </TitlesOfParts>
  <Company>SilentAll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</dc:title>
  <dc:creator>arzu</dc:creator>
  <cp:lastModifiedBy>ebru</cp:lastModifiedBy>
  <cp:revision>24</cp:revision>
  <dcterms:created xsi:type="dcterms:W3CDTF">2018-01-28T21:01:25Z</dcterms:created>
  <dcterms:modified xsi:type="dcterms:W3CDTF">2018-01-31T22:27:23Z</dcterms:modified>
</cp:coreProperties>
</file>