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70" r:id="rId9"/>
    <p:sldId id="271" r:id="rId10"/>
    <p:sldId id="272" r:id="rId11"/>
    <p:sldId id="269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79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A2D3B-C4F7-4CAC-9811-3AEA0A89297F}" type="datetimeFigureOut">
              <a:rPr lang="tr-TR" smtClean="0"/>
              <a:pPr/>
              <a:t>01.02.2018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EF9EF-7030-45F9-8B7D-D08CBA99FC5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475033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A2D3B-C4F7-4CAC-9811-3AEA0A89297F}" type="datetimeFigureOut">
              <a:rPr lang="tr-TR" smtClean="0"/>
              <a:pPr/>
              <a:t>01.02.2018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EF9EF-7030-45F9-8B7D-D08CBA99FC5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085760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A2D3B-C4F7-4CAC-9811-3AEA0A89297F}" type="datetimeFigureOut">
              <a:rPr lang="tr-TR" smtClean="0"/>
              <a:pPr/>
              <a:t>01.02.2018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EF9EF-7030-45F9-8B7D-D08CBA99FC5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485962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A2D3B-C4F7-4CAC-9811-3AEA0A89297F}" type="datetimeFigureOut">
              <a:rPr lang="tr-TR" smtClean="0"/>
              <a:pPr/>
              <a:t>01.02.2018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EF9EF-7030-45F9-8B7D-D08CBA99FC5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943811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A2D3B-C4F7-4CAC-9811-3AEA0A89297F}" type="datetimeFigureOut">
              <a:rPr lang="tr-TR" smtClean="0"/>
              <a:pPr/>
              <a:t>01.02.2018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EF9EF-7030-45F9-8B7D-D08CBA99FC5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457686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A2D3B-C4F7-4CAC-9811-3AEA0A89297F}" type="datetimeFigureOut">
              <a:rPr lang="tr-TR" smtClean="0"/>
              <a:pPr/>
              <a:t>01.02.2018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EF9EF-7030-45F9-8B7D-D08CBA99FC5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4142737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A2D3B-C4F7-4CAC-9811-3AEA0A89297F}" type="datetimeFigureOut">
              <a:rPr lang="tr-TR" smtClean="0"/>
              <a:pPr/>
              <a:t>01.02.2018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EF9EF-7030-45F9-8B7D-D08CBA99FC5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552735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A2D3B-C4F7-4CAC-9811-3AEA0A89297F}" type="datetimeFigureOut">
              <a:rPr lang="tr-TR" smtClean="0"/>
              <a:pPr/>
              <a:t>01.02.2018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EF9EF-7030-45F9-8B7D-D08CBA99FC5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60350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A2D3B-C4F7-4CAC-9811-3AEA0A89297F}" type="datetimeFigureOut">
              <a:rPr lang="tr-TR" smtClean="0"/>
              <a:pPr/>
              <a:t>01.02.2018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EF9EF-7030-45F9-8B7D-D08CBA99FC5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516242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A2D3B-C4F7-4CAC-9811-3AEA0A89297F}" type="datetimeFigureOut">
              <a:rPr lang="tr-TR" smtClean="0"/>
              <a:pPr/>
              <a:t>01.02.2018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EF9EF-7030-45F9-8B7D-D08CBA99FC5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438531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A2D3B-C4F7-4CAC-9811-3AEA0A89297F}" type="datetimeFigureOut">
              <a:rPr lang="tr-TR" smtClean="0"/>
              <a:pPr/>
              <a:t>01.02.2018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EF9EF-7030-45F9-8B7D-D08CBA99FC5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564598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EA2D3B-C4F7-4CAC-9811-3AEA0A89297F}" type="datetimeFigureOut">
              <a:rPr lang="tr-TR" smtClean="0"/>
              <a:pPr/>
              <a:t>01.02.2018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6EF9EF-7030-45F9-8B7D-D08CBA99FC5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018966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> BİLİMSEL ARAŞTIRMA YÖNTEMLERİ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Yrd.</a:t>
            </a:r>
            <a:r>
              <a:rPr lang="tr-TR" dirty="0" err="1" smtClean="0"/>
              <a:t>Doç.Dr</a:t>
            </a:r>
            <a:r>
              <a:rPr lang="tr-TR" smtClean="0"/>
              <a:t>.Hamide Deniz GÜLLEROĞLU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40152744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Görüşmenin </a:t>
            </a:r>
            <a:r>
              <a:rPr lang="tr-TR" dirty="0"/>
              <a:t>Dezavantajları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904002"/>
            <a:ext cx="10515600" cy="4351338"/>
          </a:xfrm>
        </p:spPr>
        <p:txBody>
          <a:bodyPr>
            <a:normAutofit/>
          </a:bodyPr>
          <a:lstStyle/>
          <a:p>
            <a:r>
              <a:rPr lang="tr-TR" sz="3200" dirty="0"/>
              <a:t>Görüşmecinin eğitilmesinin ve hazırlanmasının zaman alması,</a:t>
            </a:r>
          </a:p>
          <a:p>
            <a:r>
              <a:rPr lang="tr-TR" sz="3200" dirty="0" smtClean="0"/>
              <a:t>Tanışmanın</a:t>
            </a:r>
            <a:r>
              <a:rPr lang="tr-TR" sz="3200" dirty="0"/>
              <a:t>, iletişim kurabilmenin ve analizlerdeki veri yoğunluğunun zaman alması,</a:t>
            </a:r>
          </a:p>
          <a:p>
            <a:r>
              <a:rPr lang="tr-TR" sz="3200" dirty="0" smtClean="0"/>
              <a:t>Görüşmecinin </a:t>
            </a:r>
            <a:r>
              <a:rPr lang="tr-TR" sz="3200" dirty="0"/>
              <a:t>görünüşü ve konuşma stili,</a:t>
            </a:r>
          </a:p>
          <a:p>
            <a:r>
              <a:rPr lang="tr-TR" sz="3200" dirty="0" smtClean="0"/>
              <a:t>Görüşmecinin </a:t>
            </a:r>
            <a:r>
              <a:rPr lang="tr-TR" sz="3200" dirty="0"/>
              <a:t>görüşülen kişiye ayak uydurmak zorunda kalması sayılabilir.</a:t>
            </a:r>
          </a:p>
        </p:txBody>
      </p:sp>
      <p:sp>
        <p:nvSpPr>
          <p:cNvPr id="4" name="Dikdörtgen 3"/>
          <p:cNvSpPr/>
          <p:nvPr/>
        </p:nvSpPr>
        <p:spPr>
          <a:xfrm>
            <a:off x="4066902" y="6239637"/>
            <a:ext cx="7889966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tr-TR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Büyüköztürk, Ş., Çakmak, E.K.,  Akgün, Ö.E., Karadeniz, Ş.  ve </a:t>
            </a:r>
            <a:r>
              <a:rPr lang="tr-TR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Demirel</a:t>
            </a:r>
            <a:r>
              <a:rPr lang="tr-TR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F. (2016). </a:t>
            </a:r>
            <a:r>
              <a:rPr lang="tr-TR" sz="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Bilimsel Araştırma Yöntemleri</a:t>
            </a:r>
            <a:r>
              <a:rPr lang="tr-TR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Ankara:Pegem</a:t>
            </a:r>
            <a:r>
              <a:rPr lang="tr-TR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7158115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441173"/>
            <a:ext cx="10515600" cy="4735789"/>
          </a:xfrm>
        </p:spPr>
        <p:txBody>
          <a:bodyPr>
            <a:normAutofit/>
          </a:bodyPr>
          <a:lstStyle/>
          <a:p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Büyüköztürk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Ş., Çakmak, E.K.,  Akgün, Ö.E., Karadeniz, Ş.  ve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Demirel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F. (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2016).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Bilimsel Araştırma Yöntemleri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Ankara:Pegem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Karasar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N. (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2016).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Bilimsel Araştırma Yöntemleri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(31.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Baskı).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Ankara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Nobel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Akademik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658966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Sunum Akışı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II. YÖNTEM</a:t>
            </a:r>
            <a:endParaRPr lang="tr-TR" sz="36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tr-TR" sz="3600" dirty="0" smtClean="0">
                <a:solidFill>
                  <a:schemeClr val="bg1">
                    <a:lumMod val="65000"/>
                  </a:schemeClr>
                </a:solidFill>
              </a:rPr>
              <a:t>Evren ve Örneklem</a:t>
            </a:r>
            <a:endParaRPr lang="tr-TR" sz="3600" dirty="0">
              <a:solidFill>
                <a:schemeClr val="bg1">
                  <a:lumMod val="65000"/>
                </a:schemeClr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tr-TR" sz="3600" dirty="0" smtClean="0">
                <a:solidFill>
                  <a:srgbClr val="FF0000"/>
                </a:solidFill>
              </a:rPr>
              <a:t>Veriler ve Toplanması</a:t>
            </a:r>
            <a:endParaRPr lang="tr-TR" sz="3600" dirty="0">
              <a:solidFill>
                <a:srgbClr val="FF0000"/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tr-TR" sz="3600" dirty="0" smtClean="0">
                <a:solidFill>
                  <a:srgbClr val="FF0000"/>
                </a:solidFill>
              </a:rPr>
              <a:t>Verilerin Çözümü ve Yorumu </a:t>
            </a:r>
            <a:endParaRPr lang="tr-TR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317704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tr-TR" sz="3600" dirty="0" smtClean="0">
                <a:solidFill>
                  <a:schemeClr val="tx1"/>
                </a:solidFill>
              </a:rPr>
              <a:t>Veriler ve Toplanması</a:t>
            </a:r>
            <a:endParaRPr lang="tr-TR" sz="3600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pPr algn="just"/>
            <a:r>
              <a:rPr lang="tr-TR" sz="4000" dirty="0"/>
              <a:t>Veri toplamak için anket, test ve benzeri araçlar kullanılmışsa, bunların amaçlarını, nelerden oluştuklarını, nasıl ve kimlerce geliştirildiklerini, geçerlik ve güvenirliliklerinin bilinip bilinmediğini belirtme işi de bu bölümde yapılır.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42234006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Veri Toplama Araçları-Teknikleri-Yöntemleri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>
              <a:lnSpc>
                <a:spcPct val="150000"/>
              </a:lnSpc>
            </a:pPr>
            <a:r>
              <a:rPr lang="tr-TR" sz="4000" dirty="0" smtClean="0"/>
              <a:t>Anket</a:t>
            </a:r>
            <a:endParaRPr lang="tr-TR" sz="4000" dirty="0"/>
          </a:p>
          <a:p>
            <a:pPr lvl="2">
              <a:lnSpc>
                <a:spcPct val="150000"/>
              </a:lnSpc>
            </a:pPr>
            <a:r>
              <a:rPr lang="tr-TR" sz="4000" dirty="0" smtClean="0"/>
              <a:t>Görüşme</a:t>
            </a:r>
            <a:endParaRPr lang="tr-TR" sz="4000" dirty="0"/>
          </a:p>
          <a:p>
            <a:pPr lvl="2">
              <a:lnSpc>
                <a:spcPct val="150000"/>
              </a:lnSpc>
            </a:pPr>
            <a:r>
              <a:rPr lang="tr-TR" sz="4000" dirty="0" smtClean="0"/>
              <a:t>Gözlem </a:t>
            </a:r>
            <a:endParaRPr lang="tr-TR" sz="4000" dirty="0"/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17300238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2" algn="l" rtl="0">
              <a:lnSpc>
                <a:spcPct val="90000"/>
              </a:lnSpc>
              <a:spcBef>
                <a:spcPct val="0"/>
              </a:spcBef>
            </a:pPr>
            <a:r>
              <a:rPr lang="tr-TR" sz="4000" dirty="0" smtClean="0"/>
              <a:t>Anket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773374"/>
            <a:ext cx="10515600" cy="4351338"/>
          </a:xfrm>
        </p:spPr>
        <p:txBody>
          <a:bodyPr/>
          <a:lstStyle/>
          <a:p>
            <a:endParaRPr lang="tr-TR" dirty="0"/>
          </a:p>
          <a:p>
            <a:pPr marL="0" indent="0">
              <a:buNone/>
            </a:pPr>
            <a:r>
              <a:rPr lang="tr-TR" sz="4400" dirty="0" smtClean="0"/>
              <a:t>Belirli bir amaç ve plana göre düzenlenmiş «soru listesi»dir.Genellikle geniş kitlelere uygulanır (Karasar, 2016) </a:t>
            </a:r>
            <a:endParaRPr lang="tr-TR" sz="4400" dirty="0"/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21675333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Anket Geliştirme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sz="3200" dirty="0" smtClean="0"/>
              <a:t>1</a:t>
            </a:r>
            <a:r>
              <a:rPr lang="tr-TR" sz="3200" dirty="0"/>
              <a:t>. Anketin planlanması </a:t>
            </a:r>
          </a:p>
          <a:p>
            <a:pPr marL="0" indent="0">
              <a:buNone/>
            </a:pPr>
            <a:r>
              <a:rPr lang="tr-TR" sz="3200" dirty="0" smtClean="0"/>
              <a:t>2</a:t>
            </a:r>
            <a:r>
              <a:rPr lang="tr-TR" sz="3200" dirty="0"/>
              <a:t>. Anket maddelerinin yazılması </a:t>
            </a:r>
          </a:p>
          <a:p>
            <a:pPr marL="0" indent="0">
              <a:buNone/>
            </a:pPr>
            <a:r>
              <a:rPr lang="tr-TR" sz="3200" dirty="0" smtClean="0"/>
              <a:t>3</a:t>
            </a:r>
            <a:r>
              <a:rPr lang="tr-TR" sz="3200" dirty="0"/>
              <a:t>. Anket maddelerinin düzenlenmesi ve yönergenin yazılması, uzman görüşünün alınması </a:t>
            </a:r>
          </a:p>
          <a:p>
            <a:pPr marL="0" indent="0">
              <a:buNone/>
            </a:pPr>
            <a:r>
              <a:rPr lang="tr-TR" sz="3200" dirty="0" smtClean="0"/>
              <a:t>4</a:t>
            </a:r>
            <a:r>
              <a:rPr lang="tr-TR" sz="3200" dirty="0"/>
              <a:t>. Ön uygulama yapılması ve ön uygulama sonuçlarına göre düzeltme ve düzenlemelerin yapılması </a:t>
            </a:r>
          </a:p>
          <a:p>
            <a:pPr marL="0" indent="0">
              <a:buNone/>
            </a:pPr>
            <a:r>
              <a:rPr lang="tr-TR" sz="3200" dirty="0" smtClean="0"/>
              <a:t>5</a:t>
            </a:r>
            <a:r>
              <a:rPr lang="tr-TR" sz="3200" dirty="0"/>
              <a:t>. Ankete son biçiminin </a:t>
            </a:r>
            <a:r>
              <a:rPr lang="tr-TR" sz="3200" dirty="0" smtClean="0"/>
              <a:t>verilmesi </a:t>
            </a:r>
            <a:endParaRPr lang="tr-TR" sz="3200" dirty="0"/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27037752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2" algn="l" rtl="0">
              <a:lnSpc>
                <a:spcPct val="90000"/>
              </a:lnSpc>
              <a:spcBef>
                <a:spcPct val="0"/>
              </a:spcBef>
            </a:pPr>
            <a:r>
              <a:rPr lang="tr-TR" sz="4000" dirty="0" smtClean="0"/>
              <a:t>Görüşme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dirty="0"/>
          </a:p>
          <a:p>
            <a:pPr marL="0" indent="0">
              <a:buNone/>
            </a:pPr>
            <a:r>
              <a:rPr lang="tr-TR" sz="4000" dirty="0"/>
              <a:t>Sözlü iletişim yoluyla veri toplama tekniğidir</a:t>
            </a:r>
            <a:r>
              <a:rPr lang="tr-TR" sz="4000" dirty="0" smtClean="0"/>
              <a:t>.</a:t>
            </a:r>
          </a:p>
          <a:p>
            <a:r>
              <a:rPr lang="tr-TR" sz="4000" dirty="0" smtClean="0"/>
              <a:t>Görüşmenin Yapısına göre</a:t>
            </a:r>
          </a:p>
          <a:p>
            <a:r>
              <a:rPr lang="tr-TR" sz="4000" dirty="0" smtClean="0"/>
              <a:t>İletişim </a:t>
            </a:r>
            <a:r>
              <a:rPr lang="tr-TR" sz="4000" dirty="0"/>
              <a:t>ve Kayıt </a:t>
            </a:r>
            <a:r>
              <a:rPr lang="tr-TR" sz="4000" dirty="0" smtClean="0"/>
              <a:t>Biçimine göre</a:t>
            </a:r>
          </a:p>
          <a:p>
            <a:r>
              <a:rPr lang="tr-TR" sz="4000" dirty="0" smtClean="0"/>
              <a:t>Görüşme </a:t>
            </a:r>
            <a:r>
              <a:rPr lang="tr-TR" sz="4000" dirty="0"/>
              <a:t>Yapılacak Birey </a:t>
            </a:r>
            <a:r>
              <a:rPr lang="tr-TR" sz="4000" dirty="0" smtClean="0"/>
              <a:t>Sayısına göre</a:t>
            </a:r>
          </a:p>
          <a:p>
            <a:pPr marL="0" indent="0">
              <a:buNone/>
            </a:pPr>
            <a:r>
              <a:rPr lang="tr-TR" sz="4600" dirty="0" smtClean="0"/>
              <a:t>olarak üçe ayrılır.</a:t>
            </a:r>
            <a:endParaRPr lang="tr-TR" sz="4600" dirty="0"/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23549333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Görüşme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tr-TR" sz="4000" dirty="0"/>
              <a:t>Görüşmenin Yapısına göre</a:t>
            </a:r>
          </a:p>
          <a:p>
            <a:pPr lvl="3"/>
            <a:r>
              <a:rPr lang="tr-TR" sz="4000" dirty="0" smtClean="0">
                <a:solidFill>
                  <a:srgbClr val="C00000"/>
                </a:solidFill>
              </a:rPr>
              <a:t>Yapılandırılmamış </a:t>
            </a:r>
            <a:r>
              <a:rPr lang="tr-TR" sz="4000" dirty="0">
                <a:solidFill>
                  <a:srgbClr val="C00000"/>
                </a:solidFill>
              </a:rPr>
              <a:t>Görüşme</a:t>
            </a:r>
          </a:p>
          <a:p>
            <a:pPr lvl="3"/>
            <a:r>
              <a:rPr lang="tr-TR" sz="4000" dirty="0">
                <a:solidFill>
                  <a:srgbClr val="C00000"/>
                </a:solidFill>
              </a:rPr>
              <a:t>Yapılandırılmış Görüşme</a:t>
            </a:r>
          </a:p>
          <a:p>
            <a:pPr lvl="3"/>
            <a:r>
              <a:rPr lang="tr-TR" sz="4000" dirty="0">
                <a:solidFill>
                  <a:srgbClr val="C00000"/>
                </a:solidFill>
              </a:rPr>
              <a:t>Yarı Yapılandırılmış Görüşme</a:t>
            </a:r>
          </a:p>
          <a:p>
            <a:r>
              <a:rPr lang="tr-TR" sz="4000" dirty="0"/>
              <a:t>İletişim ve Kayıt Biçimi</a:t>
            </a:r>
          </a:p>
          <a:p>
            <a:pPr lvl="3"/>
            <a:r>
              <a:rPr lang="tr-TR" sz="4000" dirty="0">
                <a:solidFill>
                  <a:srgbClr val="C00000"/>
                </a:solidFill>
              </a:rPr>
              <a:t>Sözel Görüşme</a:t>
            </a:r>
          </a:p>
          <a:p>
            <a:pPr lvl="3"/>
            <a:r>
              <a:rPr lang="tr-TR" sz="4000" dirty="0">
                <a:solidFill>
                  <a:srgbClr val="C00000"/>
                </a:solidFill>
              </a:rPr>
              <a:t>Yazılı Görüşme</a:t>
            </a:r>
          </a:p>
          <a:p>
            <a:r>
              <a:rPr lang="tr-TR" sz="4000" dirty="0"/>
              <a:t>Görüşme Yapılacak Birey Sayısı</a:t>
            </a:r>
          </a:p>
          <a:p>
            <a:pPr lvl="3"/>
            <a:r>
              <a:rPr lang="tr-TR" sz="4000" dirty="0">
                <a:solidFill>
                  <a:srgbClr val="C00000"/>
                </a:solidFill>
              </a:rPr>
              <a:t>Bireysel Görüşme</a:t>
            </a:r>
          </a:p>
          <a:p>
            <a:pPr lvl="3"/>
            <a:r>
              <a:rPr lang="tr-TR" sz="4000" dirty="0">
                <a:solidFill>
                  <a:srgbClr val="C00000"/>
                </a:solidFill>
              </a:rPr>
              <a:t>Grup Görüşmesi</a:t>
            </a:r>
          </a:p>
        </p:txBody>
      </p:sp>
    </p:spTree>
    <p:extLst>
      <p:ext uri="{BB962C8B-B14F-4D97-AF65-F5344CB8AC3E}">
        <p14:creationId xmlns="" xmlns:p14="http://schemas.microsoft.com/office/powerpoint/2010/main" val="27147665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Görüşmenin </a:t>
            </a:r>
            <a:r>
              <a:rPr lang="tr-TR" dirty="0"/>
              <a:t>Avantajları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602377"/>
            <a:ext cx="10515600" cy="4868092"/>
          </a:xfrm>
        </p:spPr>
        <p:txBody>
          <a:bodyPr>
            <a:noAutofit/>
          </a:bodyPr>
          <a:lstStyle/>
          <a:p>
            <a:pPr algn="just"/>
            <a:r>
              <a:rPr lang="tr-TR" sz="3600" dirty="0"/>
              <a:t>Araştırma sürecinin her aşamasında kullanılabilmesi,</a:t>
            </a:r>
          </a:p>
          <a:p>
            <a:pPr algn="just"/>
            <a:r>
              <a:rPr lang="tr-TR" sz="3600" dirty="0" smtClean="0"/>
              <a:t>Görüşmecinin </a:t>
            </a:r>
            <a:r>
              <a:rPr lang="tr-TR" sz="3600" dirty="0"/>
              <a:t>katılımcıların sorularını anında cevaplandırabilmesi ve </a:t>
            </a:r>
            <a:r>
              <a:rPr lang="tr-TR" sz="3600" dirty="0" smtClean="0"/>
              <a:t>karmaşık yönergelerin </a:t>
            </a:r>
            <a:r>
              <a:rPr lang="tr-TR" sz="3600" dirty="0"/>
              <a:t>görüşmeci tarafından açıklanabilmesi,</a:t>
            </a:r>
          </a:p>
          <a:p>
            <a:pPr algn="just"/>
            <a:r>
              <a:rPr lang="tr-TR" sz="3600" dirty="0" smtClean="0"/>
              <a:t>Görüşmeci </a:t>
            </a:r>
            <a:r>
              <a:rPr lang="tr-TR" sz="3600" dirty="0"/>
              <a:t>ve katılımcılar arasındaki işbirliğinde en etkili yol </a:t>
            </a:r>
            <a:r>
              <a:rPr lang="tr-TR" sz="3600" dirty="0" smtClean="0"/>
              <a:t>olması,</a:t>
            </a:r>
            <a:endParaRPr lang="tr-TR" sz="3600" dirty="0"/>
          </a:p>
          <a:p>
            <a:pPr algn="just"/>
            <a:r>
              <a:rPr lang="tr-TR" sz="3600" dirty="0" smtClean="0"/>
              <a:t>Güven </a:t>
            </a:r>
            <a:r>
              <a:rPr lang="tr-TR" sz="3600" dirty="0"/>
              <a:t>sağlanarak karmaşık ve hassas konuların görüşülen kişi tarafından </a:t>
            </a:r>
            <a:r>
              <a:rPr lang="tr-TR" sz="3600" dirty="0" smtClean="0"/>
              <a:t>görüşmeciye aktarılabilmesi </a:t>
            </a:r>
            <a:r>
              <a:rPr lang="tr-TR" sz="3600" dirty="0"/>
              <a:t>sayılabilir.</a:t>
            </a:r>
          </a:p>
        </p:txBody>
      </p:sp>
      <p:sp>
        <p:nvSpPr>
          <p:cNvPr id="4" name="Dikdörtgen 3"/>
          <p:cNvSpPr/>
          <p:nvPr/>
        </p:nvSpPr>
        <p:spPr>
          <a:xfrm>
            <a:off x="4066902" y="6239637"/>
            <a:ext cx="7889966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tr-TR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Büyüköztürk, Ş., Çakmak, E.K.,  Akgün, Ö.E., Karadeniz, Ş.  ve </a:t>
            </a:r>
            <a:r>
              <a:rPr lang="tr-TR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Demirel</a:t>
            </a:r>
            <a:r>
              <a:rPr lang="tr-TR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F. (2016). </a:t>
            </a:r>
            <a:r>
              <a:rPr lang="tr-TR" sz="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Bilimsel Araştırma Yöntemleri</a:t>
            </a:r>
            <a:r>
              <a:rPr lang="tr-TR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Ankara:Pegem</a:t>
            </a:r>
            <a:r>
              <a:rPr lang="tr-TR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29800594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331</Words>
  <Application>Microsoft Office PowerPoint</Application>
  <PresentationFormat>Özel</PresentationFormat>
  <Paragraphs>58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Office Teması</vt:lpstr>
      <vt:lpstr>  BİLİMSEL ARAŞTIRMA YÖNTEMLERİ</vt:lpstr>
      <vt:lpstr>Sunum Akışı</vt:lpstr>
      <vt:lpstr>Veriler ve Toplanması</vt:lpstr>
      <vt:lpstr>Veri Toplama Araçları-Teknikleri-Yöntemleri</vt:lpstr>
      <vt:lpstr>Anket</vt:lpstr>
      <vt:lpstr>Anket Geliştirme</vt:lpstr>
      <vt:lpstr>Görüşme</vt:lpstr>
      <vt:lpstr>Görüşme</vt:lpstr>
      <vt:lpstr>Görüşmenin Avantajları</vt:lpstr>
      <vt:lpstr>Görüşmenin Dezavantajları</vt:lpstr>
      <vt:lpstr>Kaynakça</vt:lpstr>
    </vt:vector>
  </TitlesOfParts>
  <Company>SilentAll Team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BİLİMSEL ARAŞTIRMA YÖNTEMLERİ</dc:title>
  <dc:creator>arzu</dc:creator>
  <cp:lastModifiedBy>ebru</cp:lastModifiedBy>
  <cp:revision>24</cp:revision>
  <dcterms:created xsi:type="dcterms:W3CDTF">2018-01-28T21:01:25Z</dcterms:created>
  <dcterms:modified xsi:type="dcterms:W3CDTF">2018-01-31T22:27:23Z</dcterms:modified>
</cp:coreProperties>
</file>