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39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16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1265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303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6591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210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6472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39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51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196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672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54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174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177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212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1525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CC01B-1E8A-4914-A8AD-29DCB524CD7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6C54346-295B-44E2-A9D2-AD22B8892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15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683560" y="1073959"/>
            <a:ext cx="7926846" cy="883050"/>
          </a:xfrm>
        </p:spPr>
        <p:txBody>
          <a:bodyPr>
            <a:normAutofit fontScale="90000"/>
          </a:bodyPr>
          <a:lstStyle/>
          <a:p>
            <a:r>
              <a:rPr lang="tr-TR" dirty="0"/>
              <a:t>Merkezi Sinir </a:t>
            </a:r>
            <a:r>
              <a:rPr lang="tr-TR" dirty="0" smtClean="0"/>
              <a:t>Sistemi-2 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3276601" y="3698855"/>
            <a:ext cx="8915399" cy="1126283"/>
          </a:xfrm>
        </p:spPr>
        <p:txBody>
          <a:bodyPr>
            <a:noAutofit/>
          </a:bodyPr>
          <a:lstStyle/>
          <a:p>
            <a:r>
              <a:rPr lang="tr-TR" sz="6000" dirty="0" smtClean="0"/>
              <a:t>Öğretim Görevlisi</a:t>
            </a:r>
          </a:p>
          <a:p>
            <a:r>
              <a:rPr lang="tr-TR" sz="6000" dirty="0" smtClean="0"/>
              <a:t>Dr. Mert OCAK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2339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26283" y="159560"/>
            <a:ext cx="10389792" cy="6615592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err="1"/>
              <a:t>Nucleus</a:t>
            </a:r>
            <a:r>
              <a:rPr lang="tr-TR" b="1" dirty="0"/>
              <a:t>, </a:t>
            </a:r>
            <a:r>
              <a:rPr lang="tr-TR" b="1" dirty="0" err="1"/>
              <a:t>ganglion</a:t>
            </a:r>
            <a:endParaRPr lang="en-US" b="1" dirty="0"/>
          </a:p>
          <a:p>
            <a:r>
              <a:rPr lang="tr-TR" dirty="0"/>
              <a:t>	</a:t>
            </a:r>
            <a:r>
              <a:rPr lang="tr-TR" dirty="0" err="1"/>
              <a:t>MSS’deki</a:t>
            </a:r>
            <a:r>
              <a:rPr lang="tr-TR" dirty="0"/>
              <a:t> nöron toplanmalarına </a:t>
            </a:r>
            <a:r>
              <a:rPr lang="tr-TR" b="1" dirty="0" err="1"/>
              <a:t>nucleus</a:t>
            </a:r>
            <a:r>
              <a:rPr lang="tr-TR" dirty="0"/>
              <a:t>, </a:t>
            </a:r>
            <a:r>
              <a:rPr lang="tr-TR" dirty="0" err="1"/>
              <a:t>PSS’deki</a:t>
            </a:r>
            <a:r>
              <a:rPr lang="tr-TR" dirty="0"/>
              <a:t> nöron toplanmalarına ise </a:t>
            </a:r>
            <a:r>
              <a:rPr lang="tr-TR" b="1" dirty="0" err="1"/>
              <a:t>ganglion</a:t>
            </a:r>
            <a:r>
              <a:rPr lang="tr-TR" b="1" dirty="0"/>
              <a:t> </a:t>
            </a:r>
            <a:r>
              <a:rPr lang="tr-TR" dirty="0"/>
              <a:t>denilir. Bu yapılar </a:t>
            </a:r>
            <a:r>
              <a:rPr lang="tr-TR" dirty="0" err="1"/>
              <a:t>miyelin</a:t>
            </a:r>
            <a:r>
              <a:rPr lang="tr-TR" dirty="0"/>
              <a:t> kılıf ile sarılmadıkları için sinir sisteminde </a:t>
            </a:r>
            <a:r>
              <a:rPr lang="tr-TR" dirty="0" err="1"/>
              <a:t>substantia</a:t>
            </a:r>
            <a:r>
              <a:rPr lang="tr-TR" dirty="0"/>
              <a:t> </a:t>
            </a:r>
            <a:r>
              <a:rPr lang="tr-TR" dirty="0" err="1"/>
              <a:t>grisea’nın</a:t>
            </a:r>
            <a:r>
              <a:rPr lang="tr-TR" dirty="0"/>
              <a:t> (gri cevher) bir parçası olarak görülürler. </a:t>
            </a:r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spinalis’te</a:t>
            </a:r>
            <a:r>
              <a:rPr lang="tr-TR" dirty="0"/>
              <a:t> </a:t>
            </a:r>
            <a:r>
              <a:rPr lang="tr-TR" dirty="0" err="1"/>
              <a:t>nucleus’ların</a:t>
            </a:r>
            <a:r>
              <a:rPr lang="tr-TR" dirty="0"/>
              <a:t> oluşturdukları hücre </a:t>
            </a:r>
            <a:r>
              <a:rPr lang="tr-TR" dirty="0" err="1"/>
              <a:t>sütınlarına</a:t>
            </a:r>
            <a:r>
              <a:rPr lang="tr-TR" dirty="0"/>
              <a:t> </a:t>
            </a:r>
            <a:r>
              <a:rPr lang="tr-TR" b="1" dirty="0" err="1"/>
              <a:t>columna</a:t>
            </a:r>
            <a:r>
              <a:rPr lang="tr-TR" b="1" dirty="0"/>
              <a:t> </a:t>
            </a:r>
            <a:r>
              <a:rPr lang="tr-TR" dirty="0"/>
              <a:t>denilir. </a:t>
            </a:r>
            <a:endParaRPr lang="en-US" dirty="0"/>
          </a:p>
          <a:p>
            <a:r>
              <a:rPr lang="tr-TR" dirty="0"/>
              <a:t>	Sinir sisteminde bulunan </a:t>
            </a:r>
            <a:r>
              <a:rPr lang="tr-TR" dirty="0" err="1"/>
              <a:t>ganglionlar</a:t>
            </a:r>
            <a:r>
              <a:rPr lang="tr-TR" dirty="0"/>
              <a:t> iki çeşittir. </a:t>
            </a:r>
            <a:endParaRPr lang="en-US" dirty="0"/>
          </a:p>
          <a:p>
            <a:r>
              <a:rPr lang="tr-TR" b="1" dirty="0"/>
              <a:t>Duyu </a:t>
            </a:r>
            <a:r>
              <a:rPr lang="tr-TR" b="1" dirty="0" err="1"/>
              <a:t>ganglionları</a:t>
            </a:r>
            <a:endParaRPr lang="en-US" b="1" dirty="0"/>
          </a:p>
          <a:p>
            <a:r>
              <a:rPr lang="tr-TR" dirty="0"/>
              <a:t>• </a:t>
            </a:r>
            <a:r>
              <a:rPr lang="tr-TR" b="1" dirty="0" err="1"/>
              <a:t>Ganglion</a:t>
            </a:r>
            <a:r>
              <a:rPr lang="tr-TR" b="1" dirty="0"/>
              <a:t> </a:t>
            </a:r>
            <a:r>
              <a:rPr lang="tr-TR" b="1" dirty="0" err="1"/>
              <a:t>spinale</a:t>
            </a:r>
            <a:r>
              <a:rPr lang="tr-TR" b="1" dirty="0"/>
              <a:t>: </a:t>
            </a:r>
            <a:r>
              <a:rPr lang="tr-TR" dirty="0"/>
              <a:t>Bütün </a:t>
            </a:r>
            <a:r>
              <a:rPr lang="tr-TR" dirty="0" err="1"/>
              <a:t>spinal</a:t>
            </a:r>
            <a:r>
              <a:rPr lang="tr-TR" dirty="0"/>
              <a:t> sinirlerde</a:t>
            </a:r>
            <a:endParaRPr lang="en-US" dirty="0"/>
          </a:p>
          <a:p>
            <a:r>
              <a:rPr lang="tr-TR" dirty="0"/>
              <a:t>• </a:t>
            </a:r>
            <a:r>
              <a:rPr lang="tr-TR" b="1" dirty="0" err="1"/>
              <a:t>Nervus</a:t>
            </a:r>
            <a:r>
              <a:rPr lang="tr-TR" b="1" dirty="0"/>
              <a:t> </a:t>
            </a:r>
            <a:r>
              <a:rPr lang="tr-TR" b="1" dirty="0" err="1"/>
              <a:t>trigeminus</a:t>
            </a:r>
            <a:r>
              <a:rPr lang="tr-TR" b="1" dirty="0"/>
              <a:t> (V): </a:t>
            </a:r>
            <a:r>
              <a:rPr lang="tr-TR" b="1" dirty="0" err="1"/>
              <a:t>Ganglion</a:t>
            </a:r>
            <a:r>
              <a:rPr lang="tr-TR" b="1" dirty="0"/>
              <a:t> </a:t>
            </a:r>
            <a:r>
              <a:rPr lang="tr-TR" b="1" dirty="0" err="1"/>
              <a:t>trigeminale</a:t>
            </a:r>
            <a:endParaRPr lang="en-US" dirty="0"/>
          </a:p>
          <a:p>
            <a:r>
              <a:rPr lang="tr-TR" dirty="0"/>
              <a:t>• </a:t>
            </a:r>
            <a:r>
              <a:rPr lang="tr-TR" b="1" dirty="0" err="1"/>
              <a:t>Nervus</a:t>
            </a:r>
            <a:r>
              <a:rPr lang="tr-TR" b="1" dirty="0"/>
              <a:t> </a:t>
            </a:r>
            <a:r>
              <a:rPr lang="tr-TR" b="1" dirty="0" err="1"/>
              <a:t>facialis</a:t>
            </a:r>
            <a:r>
              <a:rPr lang="tr-TR" b="1" dirty="0"/>
              <a:t> (VII): </a:t>
            </a:r>
            <a:r>
              <a:rPr lang="tr-TR" b="1" dirty="0" err="1"/>
              <a:t>Ganglion</a:t>
            </a:r>
            <a:r>
              <a:rPr lang="tr-TR" b="1" dirty="0"/>
              <a:t> </a:t>
            </a:r>
            <a:r>
              <a:rPr lang="tr-TR" b="1" dirty="0" err="1"/>
              <a:t>geniculi</a:t>
            </a:r>
            <a:endParaRPr lang="en-US" dirty="0"/>
          </a:p>
          <a:p>
            <a:r>
              <a:rPr lang="tr-TR" dirty="0"/>
              <a:t>• </a:t>
            </a:r>
            <a:r>
              <a:rPr lang="tr-TR" b="1" dirty="0" err="1"/>
              <a:t>Nervus</a:t>
            </a:r>
            <a:r>
              <a:rPr lang="tr-TR" b="1" dirty="0"/>
              <a:t> </a:t>
            </a:r>
            <a:r>
              <a:rPr lang="tr-TR" b="1" dirty="0" err="1"/>
              <a:t>vestibulocochlearis</a:t>
            </a:r>
            <a:r>
              <a:rPr lang="tr-TR" b="1" dirty="0"/>
              <a:t> (VIII): </a:t>
            </a:r>
            <a:r>
              <a:rPr lang="tr-TR" b="1" dirty="0" err="1"/>
              <a:t>Ganglion</a:t>
            </a:r>
            <a:r>
              <a:rPr lang="tr-TR" b="1" dirty="0"/>
              <a:t> </a:t>
            </a:r>
            <a:r>
              <a:rPr lang="tr-TR" b="1" dirty="0" err="1"/>
              <a:t>vestibulare</a:t>
            </a:r>
            <a:r>
              <a:rPr lang="tr-TR" b="1" dirty="0"/>
              <a:t> ve </a:t>
            </a:r>
            <a:r>
              <a:rPr lang="tr-TR" b="1" dirty="0" err="1"/>
              <a:t>ganglion</a:t>
            </a:r>
            <a:r>
              <a:rPr lang="tr-TR" b="1" dirty="0"/>
              <a:t> spirale </a:t>
            </a:r>
            <a:r>
              <a:rPr lang="tr-TR" b="1" dirty="0" err="1"/>
              <a:t>cochleae</a:t>
            </a:r>
            <a:endParaRPr lang="en-US" dirty="0"/>
          </a:p>
          <a:p>
            <a:r>
              <a:rPr lang="tr-TR" dirty="0"/>
              <a:t>• </a:t>
            </a:r>
            <a:r>
              <a:rPr lang="tr-TR" b="1" dirty="0" err="1"/>
              <a:t>Nervus</a:t>
            </a:r>
            <a:r>
              <a:rPr lang="tr-TR" b="1" dirty="0"/>
              <a:t> </a:t>
            </a:r>
            <a:r>
              <a:rPr lang="tr-TR" b="1" dirty="0" err="1"/>
              <a:t>glossopharyngeus</a:t>
            </a:r>
            <a:r>
              <a:rPr lang="tr-TR" b="1" dirty="0"/>
              <a:t> (IX): </a:t>
            </a:r>
            <a:r>
              <a:rPr lang="tr-TR" b="1" dirty="0" err="1"/>
              <a:t>Ganglion</a:t>
            </a:r>
            <a:r>
              <a:rPr lang="tr-TR" b="1" dirty="0"/>
              <a:t> </a:t>
            </a:r>
            <a:r>
              <a:rPr lang="tr-TR" b="1" dirty="0" err="1"/>
              <a:t>superius</a:t>
            </a:r>
            <a:r>
              <a:rPr lang="tr-TR" b="1" dirty="0"/>
              <a:t> (Somatik duyu) ve </a:t>
            </a:r>
            <a:r>
              <a:rPr lang="tr-TR" b="1" dirty="0" err="1"/>
              <a:t>ganglion</a:t>
            </a:r>
            <a:r>
              <a:rPr lang="tr-TR" b="1" dirty="0"/>
              <a:t> </a:t>
            </a:r>
            <a:r>
              <a:rPr lang="tr-TR" b="1" dirty="0" err="1"/>
              <a:t>inferius</a:t>
            </a:r>
            <a:r>
              <a:rPr lang="tr-TR" b="1" dirty="0"/>
              <a:t> (</a:t>
            </a:r>
            <a:r>
              <a:rPr lang="tr-TR" b="1" dirty="0" err="1"/>
              <a:t>Visseral</a:t>
            </a:r>
            <a:r>
              <a:rPr lang="tr-TR" b="1" dirty="0"/>
              <a:t> duyu)</a:t>
            </a:r>
            <a:endParaRPr lang="en-US" dirty="0"/>
          </a:p>
          <a:p>
            <a:r>
              <a:rPr lang="tr-TR" dirty="0"/>
              <a:t>• </a:t>
            </a:r>
            <a:r>
              <a:rPr lang="tr-TR" b="1" dirty="0" err="1"/>
              <a:t>Nervus</a:t>
            </a:r>
            <a:r>
              <a:rPr lang="tr-TR" b="1" dirty="0"/>
              <a:t> </a:t>
            </a:r>
            <a:r>
              <a:rPr lang="tr-TR" b="1" dirty="0" err="1"/>
              <a:t>vagus</a:t>
            </a:r>
            <a:r>
              <a:rPr lang="tr-TR" b="1" dirty="0"/>
              <a:t> (X): </a:t>
            </a:r>
            <a:r>
              <a:rPr lang="tr-TR" b="1" dirty="0" err="1"/>
              <a:t>Ganglion</a:t>
            </a:r>
            <a:r>
              <a:rPr lang="tr-TR" b="1" dirty="0"/>
              <a:t> </a:t>
            </a:r>
            <a:r>
              <a:rPr lang="tr-TR" b="1" dirty="0" err="1"/>
              <a:t>superius</a:t>
            </a:r>
            <a:r>
              <a:rPr lang="tr-TR" b="1" dirty="0"/>
              <a:t> (Somatik duyu) ve </a:t>
            </a:r>
            <a:r>
              <a:rPr lang="tr-TR" b="1" dirty="0" err="1"/>
              <a:t>ganglion</a:t>
            </a:r>
            <a:r>
              <a:rPr lang="tr-TR" b="1" dirty="0"/>
              <a:t> </a:t>
            </a:r>
            <a:r>
              <a:rPr lang="tr-TR" b="1" dirty="0" err="1"/>
              <a:t>inferius</a:t>
            </a:r>
            <a:r>
              <a:rPr lang="tr-TR" b="1" dirty="0"/>
              <a:t> (</a:t>
            </a:r>
            <a:r>
              <a:rPr lang="tr-TR" b="1" dirty="0" err="1"/>
              <a:t>Visseral</a:t>
            </a:r>
            <a:r>
              <a:rPr lang="tr-TR" b="1" dirty="0"/>
              <a:t> duyu)</a:t>
            </a:r>
            <a:endParaRPr lang="en-US" dirty="0"/>
          </a:p>
          <a:p>
            <a:r>
              <a:rPr lang="tr-TR" b="1" dirty="0"/>
              <a:t>Otonom </a:t>
            </a:r>
            <a:r>
              <a:rPr lang="tr-TR" b="1" dirty="0" err="1"/>
              <a:t>ganglionlar</a:t>
            </a:r>
            <a:endParaRPr lang="en-US" b="1" dirty="0"/>
          </a:p>
          <a:p>
            <a:r>
              <a:rPr lang="tr-TR" dirty="0"/>
              <a:t>• </a:t>
            </a:r>
            <a:r>
              <a:rPr lang="tr-TR" dirty="0" err="1"/>
              <a:t>Truncus</a:t>
            </a:r>
            <a:r>
              <a:rPr lang="tr-TR" dirty="0"/>
              <a:t> </a:t>
            </a:r>
            <a:r>
              <a:rPr lang="tr-TR" dirty="0" err="1"/>
              <a:t>symphaticus</a:t>
            </a:r>
            <a:r>
              <a:rPr lang="tr-TR" dirty="0"/>
              <a:t> üzerindeki </a:t>
            </a:r>
            <a:r>
              <a:rPr lang="tr-TR" b="1" dirty="0" err="1"/>
              <a:t>paravertebral</a:t>
            </a:r>
            <a:r>
              <a:rPr lang="tr-TR" b="1" dirty="0"/>
              <a:t> </a:t>
            </a:r>
            <a:r>
              <a:rPr lang="tr-TR" b="1" dirty="0" err="1"/>
              <a:t>ganglionlar</a:t>
            </a:r>
            <a:r>
              <a:rPr lang="tr-TR" dirty="0"/>
              <a:t>,</a:t>
            </a:r>
            <a:endParaRPr lang="en-US" dirty="0"/>
          </a:p>
          <a:p>
            <a:r>
              <a:rPr lang="tr-TR" dirty="0"/>
              <a:t>• Aorta </a:t>
            </a:r>
            <a:r>
              <a:rPr lang="tr-TR" dirty="0" err="1"/>
              <a:t>abdominalis’ten</a:t>
            </a:r>
            <a:r>
              <a:rPr lang="tr-TR" dirty="0"/>
              <a:t> ayrılan ana dalların başlangıçları etrafında bulunan </a:t>
            </a:r>
            <a:r>
              <a:rPr lang="tr-TR" b="1" dirty="0" err="1"/>
              <a:t>prevertebral</a:t>
            </a:r>
            <a:r>
              <a:rPr lang="tr-TR" b="1" dirty="0"/>
              <a:t> </a:t>
            </a:r>
            <a:r>
              <a:rPr lang="tr-TR" b="1" dirty="0" err="1"/>
              <a:t>ganglionlar</a:t>
            </a:r>
            <a:r>
              <a:rPr lang="tr-TR" dirty="0"/>
              <a:t>, </a:t>
            </a:r>
            <a:endParaRPr lang="en-US" dirty="0"/>
          </a:p>
          <a:p>
            <a:r>
              <a:rPr lang="tr-TR" dirty="0"/>
              <a:t>• Organların yakınlarında bulunan </a:t>
            </a:r>
            <a:r>
              <a:rPr lang="tr-TR" b="1" dirty="0"/>
              <a:t>terminal </a:t>
            </a:r>
            <a:r>
              <a:rPr lang="tr-TR" b="1" dirty="0" err="1"/>
              <a:t>ganglionlar</a:t>
            </a:r>
            <a:r>
              <a:rPr lang="tr-TR" dirty="0"/>
              <a:t>, </a:t>
            </a:r>
            <a:endParaRPr lang="en-US" dirty="0"/>
          </a:p>
          <a:p>
            <a:r>
              <a:rPr lang="tr-TR" dirty="0"/>
              <a:t>• Organların duvarlarında bulunan </a:t>
            </a:r>
            <a:r>
              <a:rPr lang="tr-TR" b="1" dirty="0" err="1"/>
              <a:t>mural</a:t>
            </a:r>
            <a:r>
              <a:rPr lang="tr-TR" b="1" dirty="0"/>
              <a:t> </a:t>
            </a:r>
            <a:r>
              <a:rPr lang="tr-TR" b="1" dirty="0" err="1"/>
              <a:t>ganglionlar</a:t>
            </a:r>
            <a:r>
              <a:rPr lang="tr-TR" dirty="0"/>
              <a:t> ve </a:t>
            </a:r>
            <a:endParaRPr lang="en-US" dirty="0"/>
          </a:p>
          <a:p>
            <a:r>
              <a:rPr lang="tr-TR" dirty="0"/>
              <a:t>• </a:t>
            </a:r>
            <a:r>
              <a:rPr lang="tr-TR" dirty="0" err="1"/>
              <a:t>Parasimpatik</a:t>
            </a:r>
            <a:r>
              <a:rPr lang="tr-TR" dirty="0"/>
              <a:t> </a:t>
            </a:r>
            <a:r>
              <a:rPr lang="tr-TR" dirty="0" err="1"/>
              <a:t>ganglionlardır</a:t>
            </a:r>
            <a:r>
              <a:rPr lang="tr-TR" dirty="0"/>
              <a:t> </a:t>
            </a:r>
            <a:r>
              <a:rPr lang="tr-TR" b="1" dirty="0"/>
              <a:t>(</a:t>
            </a:r>
            <a:r>
              <a:rPr lang="tr-TR" b="1" dirty="0" err="1"/>
              <a:t>ganglion</a:t>
            </a:r>
            <a:r>
              <a:rPr lang="tr-TR" b="1" dirty="0"/>
              <a:t> </a:t>
            </a:r>
            <a:r>
              <a:rPr lang="tr-TR" b="1" dirty="0" err="1"/>
              <a:t>ciliare</a:t>
            </a:r>
            <a:r>
              <a:rPr lang="tr-TR" b="1" dirty="0"/>
              <a:t>, </a:t>
            </a:r>
            <a:r>
              <a:rPr lang="tr-TR" b="1" dirty="0" err="1"/>
              <a:t>ganglion</a:t>
            </a:r>
            <a:r>
              <a:rPr lang="tr-TR" b="1" dirty="0"/>
              <a:t> </a:t>
            </a:r>
            <a:r>
              <a:rPr lang="tr-TR" b="1" dirty="0" err="1"/>
              <a:t>pterygopalatinum</a:t>
            </a:r>
            <a:r>
              <a:rPr lang="tr-TR" b="1" dirty="0"/>
              <a:t>, </a:t>
            </a:r>
            <a:r>
              <a:rPr lang="tr-TR" b="1" dirty="0" err="1"/>
              <a:t>ganglion</a:t>
            </a:r>
            <a:r>
              <a:rPr lang="tr-TR" b="1" dirty="0"/>
              <a:t> </a:t>
            </a:r>
            <a:r>
              <a:rPr lang="tr-TR" b="1" dirty="0" err="1"/>
              <a:t>oticum</a:t>
            </a:r>
            <a:r>
              <a:rPr lang="tr-TR" b="1" dirty="0"/>
              <a:t> ve </a:t>
            </a:r>
            <a:r>
              <a:rPr lang="tr-TR" b="1" dirty="0" err="1"/>
              <a:t>ganglion</a:t>
            </a:r>
            <a:r>
              <a:rPr lang="tr-TR" b="1" dirty="0"/>
              <a:t> </a:t>
            </a:r>
            <a:r>
              <a:rPr lang="tr-TR" b="1" dirty="0" err="1"/>
              <a:t>submandibulare</a:t>
            </a:r>
            <a:r>
              <a:rPr lang="tr-TR" b="1" dirty="0"/>
              <a:t>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92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99690" y="337530"/>
            <a:ext cx="10592310" cy="6413073"/>
          </a:xfrm>
        </p:spPr>
        <p:txBody>
          <a:bodyPr/>
          <a:lstStyle/>
          <a:p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spinalis</a:t>
            </a:r>
            <a:r>
              <a:rPr lang="tr-TR" dirty="0"/>
              <a:t>, embriyolojik </a:t>
            </a:r>
            <a:r>
              <a:rPr lang="tr-TR" dirty="0" err="1"/>
              <a:t>nöral</a:t>
            </a:r>
            <a:r>
              <a:rPr lang="tr-TR" dirty="0"/>
              <a:t> tüpün en az değişikliğe uğrayan ve </a:t>
            </a:r>
            <a:r>
              <a:rPr lang="tr-TR" dirty="0" err="1"/>
              <a:t>pirimitif</a:t>
            </a:r>
            <a:r>
              <a:rPr lang="tr-TR" dirty="0"/>
              <a:t> </a:t>
            </a:r>
            <a:r>
              <a:rPr lang="tr-TR" dirty="0" err="1"/>
              <a:t>segmental</a:t>
            </a:r>
            <a:r>
              <a:rPr lang="tr-TR" dirty="0"/>
              <a:t> durumunu erişkinlerde de koruyan merkezi sinir sisteminin </a:t>
            </a:r>
            <a:r>
              <a:rPr lang="tr-TR" dirty="0" err="1"/>
              <a:t>canalis</a:t>
            </a:r>
            <a:r>
              <a:rPr lang="tr-TR" dirty="0"/>
              <a:t> </a:t>
            </a:r>
            <a:r>
              <a:rPr lang="tr-TR" dirty="0" err="1"/>
              <a:t>vertebralis</a:t>
            </a:r>
            <a:r>
              <a:rPr lang="tr-TR" dirty="0"/>
              <a:t> içindeki bölümüdür. </a:t>
            </a:r>
            <a:r>
              <a:rPr lang="tr-TR" dirty="0" err="1"/>
              <a:t>Foramen</a:t>
            </a:r>
            <a:r>
              <a:rPr lang="tr-TR" dirty="0"/>
              <a:t> </a:t>
            </a:r>
            <a:r>
              <a:rPr lang="tr-TR" dirty="0" err="1"/>
              <a:t>magnum’un</a:t>
            </a:r>
            <a:r>
              <a:rPr lang="tr-TR" dirty="0"/>
              <a:t> alt kenarı ile L</a:t>
            </a:r>
            <a:r>
              <a:rPr lang="tr-TR" baseline="-25000" dirty="0"/>
              <a:t>1-2</a:t>
            </a:r>
            <a:r>
              <a:rPr lang="tr-TR" dirty="0"/>
              <a:t> arasındaki </a:t>
            </a:r>
            <a:r>
              <a:rPr lang="tr-TR" dirty="0" err="1"/>
              <a:t>discus</a:t>
            </a:r>
            <a:r>
              <a:rPr lang="tr-TR" dirty="0"/>
              <a:t> </a:t>
            </a:r>
            <a:r>
              <a:rPr lang="tr-TR" dirty="0" err="1"/>
              <a:t>intervertebralis</a:t>
            </a:r>
            <a:r>
              <a:rPr lang="tr-TR" dirty="0"/>
              <a:t> seviyesi arasında uzanan ortalama 40-45 cm uzunluğunda, 1-1,5 cm çapında ve 30 gr ağırlığında bir yapıdır. </a:t>
            </a:r>
            <a:endParaRPr lang="tr-TR" dirty="0" smtClean="0"/>
          </a:p>
          <a:p>
            <a:pPr marL="0" indent="0">
              <a:buNone/>
            </a:pPr>
            <a:r>
              <a:rPr lang="tr-TR" b="1" i="1" dirty="0"/>
              <a:t>Fonksiyonları:</a:t>
            </a:r>
            <a:endParaRPr lang="en-US" b="1" i="1" dirty="0"/>
          </a:p>
          <a:p>
            <a:r>
              <a:rPr lang="tr-TR" dirty="0"/>
              <a:t>1- Vücudun büyük bölümünden gelen </a:t>
            </a:r>
            <a:r>
              <a:rPr lang="tr-TR" dirty="0" err="1"/>
              <a:t>impulslar</a:t>
            </a:r>
            <a:r>
              <a:rPr lang="tr-TR" dirty="0"/>
              <a:t> </a:t>
            </a:r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spinalis'den</a:t>
            </a:r>
            <a:r>
              <a:rPr lang="tr-TR" dirty="0"/>
              <a:t> geçerek beyne ulaşır.</a:t>
            </a:r>
            <a:endParaRPr lang="en-US" dirty="0"/>
          </a:p>
          <a:p>
            <a:r>
              <a:rPr lang="tr-TR" dirty="0"/>
              <a:t>2- İstemli hareketleri başlatan </a:t>
            </a:r>
            <a:r>
              <a:rPr lang="tr-TR" dirty="0" err="1"/>
              <a:t>impulslar</a:t>
            </a:r>
            <a:r>
              <a:rPr lang="tr-TR" dirty="0"/>
              <a:t> yine </a:t>
            </a:r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spinalis'den</a:t>
            </a:r>
            <a:r>
              <a:rPr lang="tr-TR" dirty="0"/>
              <a:t> geçerek iskelet kaslarına gider.</a:t>
            </a:r>
            <a:endParaRPr lang="en-US" dirty="0"/>
          </a:p>
          <a:p>
            <a:r>
              <a:rPr lang="tr-TR" dirty="0"/>
              <a:t>3- Birçok organın </a:t>
            </a:r>
            <a:r>
              <a:rPr lang="tr-TR" dirty="0" err="1"/>
              <a:t>otonomik</a:t>
            </a:r>
            <a:r>
              <a:rPr lang="tr-TR" dirty="0"/>
              <a:t> </a:t>
            </a:r>
            <a:r>
              <a:rPr lang="tr-TR" dirty="0" err="1"/>
              <a:t>innervasyonunu</a:t>
            </a:r>
            <a:r>
              <a:rPr lang="tr-TR" dirty="0"/>
              <a:t> sağlayan lifler buradan geçer.</a:t>
            </a:r>
            <a:endParaRPr lang="en-US" dirty="0"/>
          </a:p>
          <a:p>
            <a:pPr marL="0" indent="0">
              <a:buNone/>
            </a:pPr>
            <a:r>
              <a:rPr lang="tr-TR" b="1" dirty="0" err="1"/>
              <a:t>Spinal</a:t>
            </a:r>
            <a:r>
              <a:rPr lang="tr-TR" b="1" dirty="0"/>
              <a:t> sinirlerin kökleri</a:t>
            </a:r>
            <a:endParaRPr lang="en-US" b="1" dirty="0"/>
          </a:p>
          <a:p>
            <a:r>
              <a:rPr lang="tr-TR" dirty="0"/>
              <a:t>	</a:t>
            </a:r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spinalis'in</a:t>
            </a:r>
            <a:r>
              <a:rPr lang="tr-TR" dirty="0"/>
              <a:t> </a:t>
            </a:r>
            <a:r>
              <a:rPr lang="tr-TR" dirty="0" err="1"/>
              <a:t>sulcus</a:t>
            </a:r>
            <a:r>
              <a:rPr lang="tr-TR" dirty="0"/>
              <a:t> </a:t>
            </a:r>
            <a:r>
              <a:rPr lang="tr-TR" dirty="0" err="1"/>
              <a:t>anterolateralis</a:t>
            </a:r>
            <a:r>
              <a:rPr lang="tr-TR" dirty="0"/>
              <a:t> ve </a:t>
            </a:r>
            <a:r>
              <a:rPr lang="tr-TR" dirty="0" err="1"/>
              <a:t>sulcus</a:t>
            </a:r>
            <a:r>
              <a:rPr lang="tr-TR" dirty="0"/>
              <a:t> </a:t>
            </a:r>
            <a:r>
              <a:rPr lang="tr-TR" dirty="0" err="1"/>
              <a:t>posterolateralis'inde</a:t>
            </a:r>
            <a:r>
              <a:rPr lang="tr-TR" dirty="0"/>
              <a:t> bulunan sinir liflerine </a:t>
            </a:r>
            <a:r>
              <a:rPr lang="tr-TR" b="1" dirty="0" err="1"/>
              <a:t>fila</a:t>
            </a:r>
            <a:r>
              <a:rPr lang="tr-TR" b="1" dirty="0"/>
              <a:t> </a:t>
            </a:r>
            <a:r>
              <a:rPr lang="tr-TR" b="1" dirty="0" err="1"/>
              <a:t>radicularia</a:t>
            </a:r>
            <a:r>
              <a:rPr lang="tr-TR" dirty="0"/>
              <a:t> denilir. Bu sinir lifleri </a:t>
            </a:r>
            <a:r>
              <a:rPr lang="tr-TR" dirty="0" err="1"/>
              <a:t>canalis</a:t>
            </a:r>
            <a:r>
              <a:rPr lang="tr-TR" dirty="0"/>
              <a:t> </a:t>
            </a:r>
            <a:r>
              <a:rPr lang="tr-TR" dirty="0" err="1"/>
              <a:t>vertebralis</a:t>
            </a:r>
            <a:r>
              <a:rPr lang="tr-TR" dirty="0"/>
              <a:t> içinde birleşerek ön tarafta </a:t>
            </a:r>
            <a:r>
              <a:rPr lang="tr-TR" b="1" dirty="0" err="1"/>
              <a:t>radix</a:t>
            </a:r>
            <a:r>
              <a:rPr lang="tr-TR" b="1" dirty="0"/>
              <a:t> </a:t>
            </a:r>
            <a:r>
              <a:rPr lang="tr-TR" b="1" dirty="0" err="1"/>
              <a:t>anterior</a:t>
            </a:r>
            <a:r>
              <a:rPr lang="tr-TR" b="1" dirty="0"/>
              <a:t> (</a:t>
            </a:r>
            <a:r>
              <a:rPr lang="tr-TR" b="1" dirty="0" err="1"/>
              <a:t>radix</a:t>
            </a:r>
            <a:r>
              <a:rPr lang="tr-TR" b="1" dirty="0"/>
              <a:t> </a:t>
            </a:r>
            <a:r>
              <a:rPr lang="tr-TR" b="1" dirty="0" err="1"/>
              <a:t>motoria</a:t>
            </a:r>
            <a:r>
              <a:rPr lang="tr-TR" b="1" dirty="0"/>
              <a:t>)</a:t>
            </a:r>
            <a:r>
              <a:rPr lang="tr-TR" dirty="0"/>
              <a:t>, arka tarafta ise </a:t>
            </a:r>
            <a:r>
              <a:rPr lang="tr-TR" b="1" dirty="0" err="1"/>
              <a:t>radix</a:t>
            </a:r>
            <a:r>
              <a:rPr lang="tr-TR" b="1" dirty="0"/>
              <a:t> </a:t>
            </a:r>
            <a:r>
              <a:rPr lang="tr-TR" b="1" dirty="0" err="1"/>
              <a:t>posterior</a:t>
            </a:r>
            <a:r>
              <a:rPr lang="tr-TR" b="1" dirty="0"/>
              <a:t> (</a:t>
            </a:r>
            <a:r>
              <a:rPr lang="tr-TR" b="1" dirty="0" err="1"/>
              <a:t>radix</a:t>
            </a:r>
            <a:r>
              <a:rPr lang="tr-TR" b="1" dirty="0"/>
              <a:t> </a:t>
            </a:r>
            <a:r>
              <a:rPr lang="tr-TR" b="1" dirty="0" err="1"/>
              <a:t>sensoria</a:t>
            </a:r>
            <a:r>
              <a:rPr lang="tr-TR" b="1" dirty="0"/>
              <a:t>)</a:t>
            </a:r>
            <a:r>
              <a:rPr lang="tr-TR" dirty="0"/>
              <a:t> adı verilen </a:t>
            </a:r>
            <a:r>
              <a:rPr lang="tr-TR" dirty="0" err="1"/>
              <a:t>spinal</a:t>
            </a:r>
            <a:r>
              <a:rPr lang="tr-TR" dirty="0"/>
              <a:t> sinir köklerini oluşturur. </a:t>
            </a:r>
            <a:r>
              <a:rPr lang="tr-TR" dirty="0" err="1"/>
              <a:t>Canalis</a:t>
            </a:r>
            <a:r>
              <a:rPr lang="tr-TR" dirty="0"/>
              <a:t> </a:t>
            </a:r>
            <a:r>
              <a:rPr lang="tr-TR" dirty="0" err="1"/>
              <a:t>vertebralis</a:t>
            </a:r>
            <a:r>
              <a:rPr lang="tr-TR" dirty="0"/>
              <a:t> içinde bulunan bu kökler, karşılık gelen </a:t>
            </a:r>
            <a:r>
              <a:rPr lang="tr-TR" dirty="0" err="1"/>
              <a:t>for</a:t>
            </a:r>
            <a:r>
              <a:rPr lang="tr-TR" dirty="0"/>
              <a:t>. </a:t>
            </a:r>
            <a:r>
              <a:rPr lang="tr-TR" dirty="0" err="1"/>
              <a:t>intervertebrale'den</a:t>
            </a:r>
            <a:r>
              <a:rPr lang="tr-TR" dirty="0"/>
              <a:t> geçerken birleşerek </a:t>
            </a:r>
            <a:r>
              <a:rPr lang="tr-TR" b="1" dirty="0" err="1"/>
              <a:t>spinal</a:t>
            </a:r>
            <a:r>
              <a:rPr lang="tr-TR" b="1" dirty="0"/>
              <a:t> siniri (n. </a:t>
            </a:r>
            <a:r>
              <a:rPr lang="tr-TR" b="1" dirty="0" err="1"/>
              <a:t>spinalis</a:t>
            </a:r>
            <a:r>
              <a:rPr lang="tr-TR" b="1" dirty="0"/>
              <a:t>)</a:t>
            </a:r>
            <a:r>
              <a:rPr lang="tr-TR" dirty="0"/>
              <a:t> oluştururlar.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905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13773" y="184109"/>
            <a:ext cx="10592310" cy="6732192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Her iki ta­ra­fın </a:t>
            </a:r>
            <a:r>
              <a:rPr lang="tr-TR" dirty="0" err="1"/>
              <a:t>he­mis­fe­ri</a:t>
            </a:r>
            <a:r>
              <a:rPr lang="tr-TR" dirty="0"/>
              <a:t> (</a:t>
            </a:r>
            <a:r>
              <a:rPr lang="tr-TR" b="1" dirty="0" err="1"/>
              <a:t>he­misp­he­ri­um</a:t>
            </a:r>
            <a:r>
              <a:rPr lang="tr-TR" b="1" dirty="0"/>
              <a:t> </a:t>
            </a:r>
            <a:r>
              <a:rPr lang="tr-TR" b="1" dirty="0" err="1"/>
              <a:t>ce­reb­ri</a:t>
            </a:r>
            <a:r>
              <a:rPr lang="tr-TR" dirty="0"/>
              <a:t>), </a:t>
            </a:r>
            <a:r>
              <a:rPr lang="tr-TR" b="1" dirty="0" err="1"/>
              <a:t>fis­su­ra</a:t>
            </a:r>
            <a:r>
              <a:rPr lang="tr-TR" b="1" dirty="0"/>
              <a:t> </a:t>
            </a:r>
            <a:r>
              <a:rPr lang="tr-TR" b="1" dirty="0" err="1"/>
              <a:t>lon­gi­tu­di­na­lis</a:t>
            </a:r>
            <a:r>
              <a:rPr lang="tr-TR" b="1" dirty="0"/>
              <a:t> </a:t>
            </a:r>
            <a:r>
              <a:rPr lang="tr-TR" b="1" dirty="0" err="1"/>
              <a:t>ce­reb­ri</a:t>
            </a:r>
            <a:r>
              <a:rPr lang="tr-TR" dirty="0"/>
              <a:t> de­ni­len de­rin bir ya­rık­la bir­bi­rin­den ay­rıl­mış­tır. Bu ya­rı­ğın içe­ri­sin­de </a:t>
            </a:r>
            <a:r>
              <a:rPr lang="tr-TR" b="1" dirty="0" err="1"/>
              <a:t>falx</a:t>
            </a:r>
            <a:r>
              <a:rPr lang="tr-TR" b="1" dirty="0"/>
              <a:t> </a:t>
            </a:r>
            <a:r>
              <a:rPr lang="tr-TR" b="1" dirty="0" err="1"/>
              <a:t>ce­reb­ri</a:t>
            </a:r>
            <a:r>
              <a:rPr lang="tr-TR" dirty="0"/>
              <a:t> de­ni­len du­ra </a:t>
            </a:r>
            <a:r>
              <a:rPr lang="tr-TR" dirty="0" err="1"/>
              <a:t>ma­ter</a:t>
            </a:r>
            <a:r>
              <a:rPr lang="tr-TR" dirty="0"/>
              <a:t> bö­lü­mü ile </a:t>
            </a:r>
            <a:r>
              <a:rPr lang="tr-TR" b="1" dirty="0"/>
              <a:t>a. </a:t>
            </a:r>
            <a:r>
              <a:rPr lang="tr-TR" b="1" dirty="0" err="1"/>
              <a:t>ce­reb­ri</a:t>
            </a:r>
            <a:r>
              <a:rPr lang="tr-TR" b="1" dirty="0"/>
              <a:t> </a:t>
            </a:r>
            <a:r>
              <a:rPr lang="tr-TR" b="1" dirty="0" err="1"/>
              <a:t>an­te­ri­or</a:t>
            </a:r>
            <a:r>
              <a:rPr lang="tr-TR" b="1" dirty="0"/>
              <a:t> ve dal­la­rı</a:t>
            </a:r>
            <a:r>
              <a:rPr lang="tr-TR" dirty="0"/>
              <a:t> bu­lu­nur. </a:t>
            </a:r>
            <a:endParaRPr lang="en-US" dirty="0"/>
          </a:p>
          <a:p>
            <a:r>
              <a:rPr lang="tr-TR" dirty="0"/>
              <a:t>	İki </a:t>
            </a:r>
            <a:r>
              <a:rPr lang="tr-TR" dirty="0" err="1"/>
              <a:t>he­mis­fer</a:t>
            </a:r>
            <a:r>
              <a:rPr lang="tr-TR" dirty="0"/>
              <a:t> bir­bi­rin­den uzak­laş­tı­rıl­dı­ğın­da, iki­si­ni bir­bi­ri­ne bağ­la­yan </a:t>
            </a:r>
            <a:r>
              <a:rPr lang="tr-TR" b="1" dirty="0" err="1"/>
              <a:t>cor­pus</a:t>
            </a:r>
            <a:r>
              <a:rPr lang="tr-TR" b="1" dirty="0"/>
              <a:t> </a:t>
            </a:r>
            <a:r>
              <a:rPr lang="tr-TR" b="1" dirty="0" err="1"/>
              <a:t>cal­lo­sum</a:t>
            </a:r>
            <a:r>
              <a:rPr lang="tr-TR" dirty="0" err="1"/>
              <a:t>'u</a:t>
            </a:r>
            <a:r>
              <a:rPr lang="tr-TR" dirty="0"/>
              <a:t> gö­re­bi­li­riz. Ar­ka­da </a:t>
            </a:r>
            <a:r>
              <a:rPr lang="tr-TR" dirty="0" err="1"/>
              <a:t>cerebrum</a:t>
            </a:r>
            <a:r>
              <a:rPr lang="tr-TR" dirty="0"/>
              <a:t> ile </a:t>
            </a:r>
            <a:r>
              <a:rPr lang="tr-TR" dirty="0" err="1"/>
              <a:t>cerebellum</a:t>
            </a:r>
            <a:r>
              <a:rPr lang="tr-TR" dirty="0"/>
              <a:t> ara­sın­da ise, yi­ne du­ra </a:t>
            </a:r>
            <a:r>
              <a:rPr lang="tr-TR" dirty="0" err="1"/>
              <a:t>ma­ter'in</a:t>
            </a:r>
            <a:r>
              <a:rPr lang="tr-TR" dirty="0"/>
              <a:t> bir bö­lü­mü olan </a:t>
            </a:r>
            <a:r>
              <a:rPr lang="tr-TR" b="1" dirty="0" err="1"/>
              <a:t>ten­to­ri­um</a:t>
            </a:r>
            <a:r>
              <a:rPr lang="tr-TR" b="1" dirty="0"/>
              <a:t> </a:t>
            </a:r>
            <a:r>
              <a:rPr lang="tr-TR" b="1" dirty="0" err="1"/>
              <a:t>ce­re­bel­li</a:t>
            </a:r>
            <a:r>
              <a:rPr lang="tr-TR" dirty="0"/>
              <a:t> bu­lu­nur.</a:t>
            </a:r>
            <a:endParaRPr lang="en-US" dirty="0"/>
          </a:p>
          <a:p>
            <a:r>
              <a:rPr lang="tr-TR" dirty="0"/>
              <a:t>	Be­ynin dış yü­ze­yi­nde (</a:t>
            </a:r>
            <a:r>
              <a:rPr lang="tr-TR" b="1" dirty="0" err="1"/>
              <a:t>cor­tex</a:t>
            </a:r>
            <a:r>
              <a:rPr lang="tr-TR" b="1" dirty="0"/>
              <a:t> </a:t>
            </a:r>
            <a:r>
              <a:rPr lang="tr-TR" b="1" dirty="0" err="1"/>
              <a:t>ce­reb­ri</a:t>
            </a:r>
            <a:r>
              <a:rPr lang="tr-TR" dirty="0"/>
              <a:t>) yüzey alanını ge­niş­le­te­bil­mek için, dış yüz­de </a:t>
            </a:r>
            <a:r>
              <a:rPr lang="tr-TR" b="1" dirty="0" err="1"/>
              <a:t>sul­ci</a:t>
            </a:r>
            <a:r>
              <a:rPr lang="tr-TR" b="1" dirty="0"/>
              <a:t> </a:t>
            </a:r>
            <a:r>
              <a:rPr lang="tr-TR" b="1" dirty="0" err="1"/>
              <a:t>ce­reb­ri</a:t>
            </a:r>
            <a:r>
              <a:rPr lang="tr-TR" dirty="0"/>
              <a:t> de­ni­len bir­çok oluk­la bir­bi­rin­den ay­rıl­mış ka­bar­tı­la­ra </a:t>
            </a:r>
            <a:r>
              <a:rPr lang="tr-TR" b="1" dirty="0" err="1"/>
              <a:t>gyri</a:t>
            </a:r>
            <a:r>
              <a:rPr lang="tr-TR" b="1" dirty="0"/>
              <a:t> </a:t>
            </a:r>
            <a:r>
              <a:rPr lang="tr-TR" b="1" dirty="0" err="1"/>
              <a:t>ce­reb­ri</a:t>
            </a:r>
            <a:r>
              <a:rPr lang="tr-TR" dirty="0"/>
              <a:t> de­ni­lir. Bu oluk­lar­dan bir kıs­mı da­ha de­rin olup, bey­nin ge­li­şi­mi es­na­sın­da ilk olu­şan oluk­lar­dır. Bu oluk­lar bey­ni </a:t>
            </a:r>
            <a:r>
              <a:rPr lang="tr-TR" b="1" dirty="0"/>
              <a:t>lo­bi </a:t>
            </a:r>
            <a:r>
              <a:rPr lang="tr-TR" b="1" dirty="0" err="1"/>
              <a:t>ce­reb­ri</a:t>
            </a:r>
            <a:r>
              <a:rPr lang="tr-TR" dirty="0"/>
              <a:t> de­ni­len lob­la­ra ayı­rır. Her iki ta­ra­fın </a:t>
            </a:r>
            <a:r>
              <a:rPr lang="tr-TR" dirty="0" err="1"/>
              <a:t>he­mis­fe­rin­de­ki</a:t>
            </a:r>
            <a:r>
              <a:rPr lang="tr-TR" dirty="0"/>
              <a:t> oluk­lar ve­ya </a:t>
            </a:r>
            <a:r>
              <a:rPr lang="tr-TR" dirty="0" err="1"/>
              <a:t>gyrus­lar</a:t>
            </a:r>
            <a:r>
              <a:rPr lang="tr-TR" dirty="0"/>
              <a:t> bir­bi­ri­nin tam si­met­ri­ği ol­ma­dı­ğı gi­bi, şa­hıs­lar ara­sın­da da fark­lı­lık­lar gö­rü­lür.</a:t>
            </a:r>
            <a:endParaRPr lang="en-US" dirty="0"/>
          </a:p>
          <a:p>
            <a:r>
              <a:rPr lang="tr-TR" dirty="0"/>
              <a:t>	Be­yin </a:t>
            </a:r>
            <a:r>
              <a:rPr lang="tr-TR" dirty="0" err="1"/>
              <a:t>he­mis­fe­ri</a:t>
            </a:r>
            <a:r>
              <a:rPr lang="tr-TR" dirty="0"/>
              <a:t>, kom­şu ol­du­ğu ka­fa ke­mi­ği­nin is­mi­ne uy­gun ola­rak </a:t>
            </a:r>
            <a:r>
              <a:rPr lang="tr-TR" b="1" dirty="0" err="1"/>
              <a:t>lo­bus</a:t>
            </a:r>
            <a:r>
              <a:rPr lang="tr-TR" b="1" dirty="0"/>
              <a:t> </a:t>
            </a:r>
            <a:r>
              <a:rPr lang="tr-TR" b="1" dirty="0" err="1"/>
              <a:t>fron­ta­lis</a:t>
            </a:r>
            <a:r>
              <a:rPr lang="tr-TR" b="1" dirty="0"/>
              <a:t>, </a:t>
            </a:r>
            <a:r>
              <a:rPr lang="tr-TR" b="1" dirty="0" err="1"/>
              <a:t>lo­bus</a:t>
            </a:r>
            <a:r>
              <a:rPr lang="tr-TR" b="1" dirty="0"/>
              <a:t> </a:t>
            </a:r>
            <a:r>
              <a:rPr lang="tr-TR" b="1" dirty="0" err="1"/>
              <a:t>pa­ri­eta­lis</a:t>
            </a:r>
            <a:r>
              <a:rPr lang="tr-TR" b="1" dirty="0"/>
              <a:t>, </a:t>
            </a:r>
            <a:r>
              <a:rPr lang="tr-TR" b="1" dirty="0" err="1"/>
              <a:t>lo­bus</a:t>
            </a:r>
            <a:r>
              <a:rPr lang="tr-TR" b="1" dirty="0"/>
              <a:t> </a:t>
            </a:r>
            <a:r>
              <a:rPr lang="tr-TR" b="1" dirty="0" err="1"/>
              <a:t>oc­ci­pi­ta­lis</a:t>
            </a:r>
            <a:r>
              <a:rPr lang="tr-TR" b="1" dirty="0"/>
              <a:t>, </a:t>
            </a:r>
            <a:r>
              <a:rPr lang="tr-TR" b="1" dirty="0" err="1"/>
              <a:t>lo­bus</a:t>
            </a:r>
            <a:r>
              <a:rPr lang="tr-TR" b="1" dirty="0"/>
              <a:t> </a:t>
            </a:r>
            <a:r>
              <a:rPr lang="tr-TR" b="1" dirty="0" err="1"/>
              <a:t>tem­po­ra­lis</a:t>
            </a:r>
            <a:r>
              <a:rPr lang="tr-TR" dirty="0"/>
              <a:t> ve bir de de­rin­de bu­lu­nan </a:t>
            </a:r>
            <a:r>
              <a:rPr lang="tr-TR" b="1" dirty="0" err="1"/>
              <a:t>lo­bus</a:t>
            </a:r>
            <a:r>
              <a:rPr lang="tr-TR" b="1" dirty="0"/>
              <a:t> </a:t>
            </a:r>
            <a:r>
              <a:rPr lang="tr-TR" b="1" dirty="0" err="1"/>
              <a:t>in­su­la­ris</a:t>
            </a:r>
            <a:r>
              <a:rPr lang="tr-TR" b="1" dirty="0"/>
              <a:t> (</a:t>
            </a:r>
            <a:r>
              <a:rPr lang="tr-TR" b="1" dirty="0" err="1"/>
              <a:t>in­su­la</a:t>
            </a:r>
            <a:r>
              <a:rPr lang="tr-TR" b="1" dirty="0"/>
              <a:t>) </a:t>
            </a:r>
            <a:r>
              <a:rPr lang="tr-TR" dirty="0"/>
              <a:t>bö­lüm­le­ri­ne ay­rı­lır</a:t>
            </a:r>
            <a:r>
              <a:rPr lang="tr-TR" dirty="0" smtClean="0"/>
              <a:t>.</a:t>
            </a:r>
          </a:p>
          <a:p>
            <a:r>
              <a:rPr lang="tr-TR" b="1" dirty="0" err="1"/>
              <a:t>Cor­pus</a:t>
            </a:r>
            <a:r>
              <a:rPr lang="tr-TR" b="1" dirty="0"/>
              <a:t> </a:t>
            </a:r>
            <a:r>
              <a:rPr lang="tr-TR" b="1" dirty="0" err="1"/>
              <a:t>cal­lo­sum</a:t>
            </a:r>
            <a:endParaRPr lang="en-US" b="1" dirty="0"/>
          </a:p>
          <a:p>
            <a:r>
              <a:rPr lang="tr-TR" dirty="0"/>
              <a:t>	</a:t>
            </a:r>
            <a:r>
              <a:rPr lang="tr-TR" b="1" dirty="0"/>
              <a:t>En bü­yük </a:t>
            </a:r>
            <a:r>
              <a:rPr lang="tr-TR" b="1" dirty="0" err="1"/>
              <a:t>kom­mis­su­ral</a:t>
            </a:r>
            <a:r>
              <a:rPr lang="tr-TR" b="1" dirty="0"/>
              <a:t> yol­dur</a:t>
            </a:r>
            <a:r>
              <a:rPr lang="tr-TR" dirty="0"/>
              <a:t>. </a:t>
            </a:r>
            <a:r>
              <a:rPr lang="tr-TR" b="1" dirty="0" err="1"/>
              <a:t>Fis­su­ra</a:t>
            </a:r>
            <a:r>
              <a:rPr lang="tr-TR" b="1" dirty="0"/>
              <a:t> </a:t>
            </a:r>
            <a:r>
              <a:rPr lang="tr-TR" b="1" dirty="0" err="1"/>
              <a:t>longitudinalis</a:t>
            </a:r>
            <a:r>
              <a:rPr lang="tr-TR" b="1" dirty="0"/>
              <a:t> </a:t>
            </a:r>
            <a:r>
              <a:rPr lang="tr-TR" b="1" dirty="0" err="1"/>
              <a:t>su­pe­ri­or'un</a:t>
            </a:r>
            <a:r>
              <a:rPr lang="tr-TR" b="1" dirty="0"/>
              <a:t> di­bin­de</a:t>
            </a:r>
            <a:r>
              <a:rPr lang="tr-TR" dirty="0"/>
              <a:t> bu­lu­nur. Bu ne­den­le iki be­yin </a:t>
            </a:r>
            <a:r>
              <a:rPr lang="tr-TR" dirty="0" err="1"/>
              <a:t>he­mis­fe­ri­ni</a:t>
            </a:r>
            <a:r>
              <a:rPr lang="tr-TR" dirty="0"/>
              <a:t> bir­bi­rin­den ayırıldığında </a:t>
            </a:r>
            <a:r>
              <a:rPr lang="tr-TR" dirty="0" err="1"/>
              <a:t>cor­pus</a:t>
            </a:r>
            <a:r>
              <a:rPr lang="tr-TR" dirty="0"/>
              <a:t> </a:t>
            </a:r>
            <a:r>
              <a:rPr lang="tr-TR" dirty="0" err="1"/>
              <a:t>cal­lo­sum'un</a:t>
            </a:r>
            <a:r>
              <a:rPr lang="tr-TR" dirty="0"/>
              <a:t> üst yü­zü­ görülebilir. </a:t>
            </a:r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callosum’un</a:t>
            </a:r>
            <a:r>
              <a:rPr lang="tr-TR" dirty="0"/>
              <a:t> üst yüzü </a:t>
            </a:r>
            <a:r>
              <a:rPr lang="tr-TR" b="1" dirty="0" err="1"/>
              <a:t>induseum</a:t>
            </a:r>
            <a:r>
              <a:rPr lang="tr-TR" b="1" dirty="0"/>
              <a:t> </a:t>
            </a:r>
            <a:r>
              <a:rPr lang="tr-TR" b="1" dirty="0" err="1"/>
              <a:t>griseum</a:t>
            </a:r>
            <a:r>
              <a:rPr lang="tr-TR" b="1" dirty="0"/>
              <a:t> </a:t>
            </a:r>
            <a:r>
              <a:rPr lang="tr-TR" dirty="0"/>
              <a:t>denilen bir gri cevher tabakası tarafından örtülmüştür. Yi­ne bu yüz­de uzun­la­ma­sı­na sey­re­den be­yaz cev­her lif­le­rin­den olu­şan </a:t>
            </a:r>
            <a:r>
              <a:rPr lang="tr-TR" b="1" dirty="0" err="1"/>
              <a:t>stria</a:t>
            </a:r>
            <a:r>
              <a:rPr lang="tr-TR" b="1" dirty="0"/>
              <a:t> </a:t>
            </a:r>
            <a:r>
              <a:rPr lang="tr-TR" b="1" dirty="0" err="1"/>
              <a:t>lon­gi­tu­di­na­lis</a:t>
            </a:r>
            <a:r>
              <a:rPr lang="tr-TR" b="1" dirty="0"/>
              <a:t> </a:t>
            </a:r>
            <a:r>
              <a:rPr lang="tr-TR" b="1" dirty="0" err="1"/>
              <a:t>la­te­ra­lis</a:t>
            </a:r>
            <a:r>
              <a:rPr lang="tr-TR" dirty="0"/>
              <a:t> ve </a:t>
            </a:r>
            <a:r>
              <a:rPr lang="tr-TR" b="1" dirty="0" err="1"/>
              <a:t>stria</a:t>
            </a:r>
            <a:r>
              <a:rPr lang="tr-TR" b="1" dirty="0"/>
              <a:t> </a:t>
            </a:r>
            <a:r>
              <a:rPr lang="tr-TR" b="1" dirty="0" err="1"/>
              <a:t>lon­gi­tu­di­na­lis</a:t>
            </a:r>
            <a:r>
              <a:rPr lang="tr-TR" b="1" dirty="0"/>
              <a:t> </a:t>
            </a:r>
            <a:r>
              <a:rPr lang="tr-TR" b="1" dirty="0" err="1"/>
              <a:t>me­di­alis</a:t>
            </a:r>
            <a:r>
              <a:rPr lang="tr-TR" dirty="0"/>
              <a:t> bu­lu­nur. </a:t>
            </a:r>
            <a:r>
              <a:rPr lang="tr-TR" dirty="0" err="1"/>
              <a:t>Sagittal</a:t>
            </a:r>
            <a:r>
              <a:rPr lang="tr-TR" dirty="0"/>
              <a:t> kesitlerde </a:t>
            </a:r>
            <a:r>
              <a:rPr lang="tr-TR" dirty="0" err="1"/>
              <a:t>cor­pus</a:t>
            </a:r>
            <a:r>
              <a:rPr lang="tr-TR" dirty="0"/>
              <a:t> </a:t>
            </a:r>
            <a:r>
              <a:rPr lang="tr-TR" dirty="0" err="1"/>
              <a:t>cal­lo­sum</a:t>
            </a:r>
            <a:r>
              <a:rPr lang="tr-TR" dirty="0"/>
              <a:t> ön­den ar­ka­ya </a:t>
            </a:r>
            <a:r>
              <a:rPr lang="tr-TR" b="1" dirty="0" err="1"/>
              <a:t>rost­rum</a:t>
            </a:r>
            <a:r>
              <a:rPr lang="tr-TR" b="1" dirty="0"/>
              <a:t> </a:t>
            </a:r>
            <a:r>
              <a:rPr lang="tr-TR" b="1" dirty="0" err="1"/>
              <a:t>cor­po­ris</a:t>
            </a:r>
            <a:r>
              <a:rPr lang="tr-TR" b="1" dirty="0"/>
              <a:t> </a:t>
            </a:r>
            <a:r>
              <a:rPr lang="tr-TR" b="1" dirty="0" err="1"/>
              <a:t>cal­lo­si</a:t>
            </a:r>
            <a:r>
              <a:rPr lang="tr-TR" dirty="0"/>
              <a:t>, </a:t>
            </a:r>
            <a:r>
              <a:rPr lang="tr-TR" b="1" dirty="0" err="1"/>
              <a:t>ge­nu</a:t>
            </a:r>
            <a:r>
              <a:rPr lang="tr-TR" b="1" dirty="0"/>
              <a:t> </a:t>
            </a:r>
            <a:r>
              <a:rPr lang="tr-TR" b="1" dirty="0" err="1"/>
              <a:t>cor­po­ris</a:t>
            </a:r>
            <a:r>
              <a:rPr lang="tr-TR" b="1" dirty="0"/>
              <a:t> </a:t>
            </a:r>
            <a:r>
              <a:rPr lang="tr-TR" b="1" dirty="0" err="1"/>
              <a:t>cal­lo­si</a:t>
            </a:r>
            <a:r>
              <a:rPr lang="tr-TR" dirty="0"/>
              <a:t>, </a:t>
            </a:r>
            <a:r>
              <a:rPr lang="tr-TR" b="1" dirty="0" err="1"/>
              <a:t>trun­cus</a:t>
            </a:r>
            <a:r>
              <a:rPr lang="tr-TR" b="1" dirty="0"/>
              <a:t> </a:t>
            </a:r>
            <a:r>
              <a:rPr lang="tr-TR" b="1" dirty="0" err="1"/>
              <a:t>cor­po­ris</a:t>
            </a:r>
            <a:r>
              <a:rPr lang="tr-TR" b="1" dirty="0"/>
              <a:t> </a:t>
            </a:r>
            <a:r>
              <a:rPr lang="tr-TR" b="1" dirty="0" err="1"/>
              <a:t>cal­lo­si</a:t>
            </a:r>
            <a:r>
              <a:rPr lang="tr-TR" dirty="0"/>
              <a:t> ve </a:t>
            </a:r>
            <a:r>
              <a:rPr lang="tr-TR" b="1" dirty="0" err="1"/>
              <a:t>sple­ni­um</a:t>
            </a:r>
            <a:r>
              <a:rPr lang="tr-TR" b="1" dirty="0"/>
              <a:t> </a:t>
            </a:r>
            <a:r>
              <a:rPr lang="tr-TR" b="1" dirty="0" err="1"/>
              <a:t>cor­po­ris</a:t>
            </a:r>
            <a:r>
              <a:rPr lang="tr-TR" b="1" dirty="0"/>
              <a:t> </a:t>
            </a:r>
            <a:r>
              <a:rPr lang="tr-TR" b="1" dirty="0" err="1"/>
              <a:t>cal­lo­si</a:t>
            </a:r>
            <a:r>
              <a:rPr lang="tr-TR" dirty="0"/>
              <a:t> ol­mak üze­re 4 bö­lü­me ay­rı­lır.</a:t>
            </a:r>
            <a:endParaRPr lang="en-US" dirty="0"/>
          </a:p>
          <a:p>
            <a:r>
              <a:rPr lang="tr-TR" dirty="0"/>
              <a:t>• </a:t>
            </a:r>
            <a:r>
              <a:rPr lang="tr-TR" b="1" dirty="0" err="1"/>
              <a:t>Rost­rum</a:t>
            </a:r>
            <a:r>
              <a:rPr lang="tr-TR" b="1" dirty="0"/>
              <a:t> </a:t>
            </a:r>
            <a:r>
              <a:rPr lang="tr-TR" b="1" dirty="0" err="1"/>
              <a:t>cor­po­ris</a:t>
            </a:r>
            <a:r>
              <a:rPr lang="tr-TR" b="1" dirty="0"/>
              <a:t> </a:t>
            </a:r>
            <a:r>
              <a:rPr lang="tr-TR" b="1" dirty="0" err="1"/>
              <a:t>cal­lo­si</a:t>
            </a:r>
            <a:r>
              <a:rPr lang="tr-TR" dirty="0"/>
              <a:t>, </a:t>
            </a:r>
            <a:r>
              <a:rPr lang="tr-TR" dirty="0" err="1"/>
              <a:t>cor­pus</a:t>
            </a:r>
            <a:r>
              <a:rPr lang="tr-TR" dirty="0"/>
              <a:t> </a:t>
            </a:r>
            <a:r>
              <a:rPr lang="tr-TR" dirty="0" err="1"/>
              <a:t>cal­lo­sum'un</a:t>
            </a:r>
            <a:r>
              <a:rPr lang="tr-TR" dirty="0"/>
              <a:t> ön ta­raf­ta bu­lu­nan bö­lü­mü­dür. </a:t>
            </a:r>
            <a:r>
              <a:rPr lang="tr-TR" b="1" dirty="0" err="1"/>
              <a:t>La­mi­na</a:t>
            </a:r>
            <a:r>
              <a:rPr lang="tr-TR" b="1" dirty="0"/>
              <a:t> </a:t>
            </a:r>
            <a:r>
              <a:rPr lang="tr-TR" b="1" dirty="0" err="1"/>
              <a:t>ter­mi­na­lis</a:t>
            </a:r>
            <a:r>
              <a:rPr lang="tr-TR" b="1" dirty="0"/>
              <a:t> ile de­vam eder</a:t>
            </a:r>
            <a:r>
              <a:rPr lang="tr-TR" dirty="0"/>
              <a:t>.</a:t>
            </a:r>
            <a:endParaRPr lang="en-US" dirty="0"/>
          </a:p>
          <a:p>
            <a:r>
              <a:rPr lang="tr-TR" dirty="0"/>
              <a:t>• </a:t>
            </a:r>
            <a:r>
              <a:rPr lang="tr-TR" b="1" dirty="0" err="1"/>
              <a:t>Ge­nu</a:t>
            </a:r>
            <a:r>
              <a:rPr lang="tr-TR" b="1" dirty="0"/>
              <a:t> </a:t>
            </a:r>
            <a:r>
              <a:rPr lang="tr-TR" b="1" dirty="0" err="1"/>
              <a:t>cor­po­ris</a:t>
            </a:r>
            <a:r>
              <a:rPr lang="tr-TR" b="1" dirty="0"/>
              <a:t> </a:t>
            </a:r>
            <a:r>
              <a:rPr lang="tr-TR" b="1" dirty="0" err="1"/>
              <a:t>cal­lo­si</a:t>
            </a:r>
            <a:r>
              <a:rPr lang="tr-TR" dirty="0"/>
              <a:t>, </a:t>
            </a:r>
            <a:r>
              <a:rPr lang="tr-TR" dirty="0" err="1"/>
              <a:t>cor­pus</a:t>
            </a:r>
            <a:r>
              <a:rPr lang="tr-TR" dirty="0"/>
              <a:t> </a:t>
            </a:r>
            <a:r>
              <a:rPr lang="tr-TR" dirty="0" err="1"/>
              <a:t>cal­lo­sum'un</a:t>
            </a:r>
            <a:r>
              <a:rPr lang="tr-TR" dirty="0"/>
              <a:t> ön ta­raf­ta­ki ka­lın </a:t>
            </a:r>
            <a:r>
              <a:rPr lang="tr-TR" dirty="0" err="1"/>
              <a:t>dir­sek­len­me</a:t>
            </a:r>
            <a:r>
              <a:rPr lang="tr-TR" dirty="0"/>
              <a:t> ye­ri­dir ve </a:t>
            </a:r>
            <a:r>
              <a:rPr lang="tr-TR" dirty="0" err="1"/>
              <a:t>sep­tum</a:t>
            </a:r>
            <a:r>
              <a:rPr lang="tr-TR" dirty="0"/>
              <a:t> </a:t>
            </a:r>
            <a:r>
              <a:rPr lang="tr-TR" dirty="0" err="1"/>
              <a:t>pel­lu­ci­dum'un</a:t>
            </a:r>
            <a:r>
              <a:rPr lang="tr-TR" dirty="0"/>
              <a:t> ön kıs­mın­da bu­lu­nur. </a:t>
            </a:r>
            <a:r>
              <a:rPr lang="tr-TR" b="1" dirty="0"/>
              <a:t>A. </a:t>
            </a:r>
            <a:r>
              <a:rPr lang="tr-TR" b="1" dirty="0" err="1"/>
              <a:t>cerebri</a:t>
            </a:r>
            <a:r>
              <a:rPr lang="tr-TR" b="1" dirty="0"/>
              <a:t> </a:t>
            </a:r>
            <a:r>
              <a:rPr lang="tr-TR" b="1" dirty="0" err="1"/>
              <a:t>anterior’lar</a:t>
            </a:r>
            <a:r>
              <a:rPr lang="tr-TR" b="1" dirty="0"/>
              <a:t> </a:t>
            </a:r>
            <a:r>
              <a:rPr lang="tr-TR" b="1" dirty="0" err="1"/>
              <a:t>corpus</a:t>
            </a:r>
            <a:r>
              <a:rPr lang="tr-TR" b="1" dirty="0"/>
              <a:t> </a:t>
            </a:r>
            <a:r>
              <a:rPr lang="tr-TR" b="1" dirty="0" err="1"/>
              <a:t>callosum’un</a:t>
            </a:r>
            <a:r>
              <a:rPr lang="tr-TR" b="1" dirty="0"/>
              <a:t> bu parçasına komşudur</a:t>
            </a:r>
            <a:r>
              <a:rPr lang="tr-TR" dirty="0"/>
              <a:t>. </a:t>
            </a:r>
            <a:r>
              <a:rPr lang="tr-TR" dirty="0" err="1"/>
              <a:t>Ge­nu</a:t>
            </a:r>
            <a:r>
              <a:rPr lang="tr-TR" dirty="0"/>
              <a:t> </a:t>
            </a:r>
            <a:r>
              <a:rPr lang="tr-TR" dirty="0" err="1"/>
              <a:t>cor­po­ris</a:t>
            </a:r>
            <a:r>
              <a:rPr lang="tr-TR" dirty="0"/>
              <a:t> </a:t>
            </a:r>
            <a:r>
              <a:rPr lang="tr-TR" dirty="0" err="1"/>
              <a:t>cal­lo­si'den</a:t>
            </a:r>
            <a:r>
              <a:rPr lang="tr-TR" dirty="0"/>
              <a:t> ge­çen lif­ler yan ta­raf­lar­da öne doğ­ru kıv­rı­la­rak </a:t>
            </a:r>
            <a:r>
              <a:rPr lang="tr-TR" dirty="0" err="1"/>
              <a:t>fron­tal</a:t>
            </a:r>
            <a:r>
              <a:rPr lang="tr-TR" dirty="0"/>
              <a:t> lo­bun içe­ri­si­ne uza­nır­lar. </a:t>
            </a:r>
            <a:r>
              <a:rPr lang="tr-TR" dirty="0" err="1"/>
              <a:t>Ho­ri­zon­tal</a:t>
            </a:r>
            <a:r>
              <a:rPr lang="tr-TR" dirty="0"/>
              <a:t> ke­sit­ler­de bir </a:t>
            </a:r>
            <a:r>
              <a:rPr lang="tr-TR" dirty="0" err="1"/>
              <a:t>for­seps'e</a:t>
            </a:r>
            <a:r>
              <a:rPr lang="tr-TR" dirty="0"/>
              <a:t> ben­ze­me­si ne­de­niy­le </a:t>
            </a:r>
            <a:r>
              <a:rPr lang="tr-TR" b="1" dirty="0" err="1"/>
              <a:t>for­ceps</a:t>
            </a:r>
            <a:r>
              <a:rPr lang="tr-TR" b="1" dirty="0"/>
              <a:t> </a:t>
            </a:r>
            <a:r>
              <a:rPr lang="tr-TR" b="1" dirty="0" err="1"/>
              <a:t>fron­ta­lis</a:t>
            </a:r>
            <a:r>
              <a:rPr lang="tr-TR" b="1" dirty="0"/>
              <a:t> (ve­ya </a:t>
            </a:r>
            <a:r>
              <a:rPr lang="tr-TR" b="1" dirty="0" err="1"/>
              <a:t>for­ceps</a:t>
            </a:r>
            <a:r>
              <a:rPr lang="tr-TR" b="1" dirty="0"/>
              <a:t> </a:t>
            </a:r>
            <a:r>
              <a:rPr lang="tr-TR" b="1" dirty="0" err="1"/>
              <a:t>mi­nor</a:t>
            </a:r>
            <a:r>
              <a:rPr lang="tr-TR" b="1" dirty="0"/>
              <a:t>)</a:t>
            </a:r>
            <a:r>
              <a:rPr lang="tr-TR" dirty="0"/>
              <a:t> de­ni­lir.</a:t>
            </a:r>
            <a:endParaRPr lang="en-US" dirty="0"/>
          </a:p>
          <a:p>
            <a:r>
              <a:rPr lang="tr-TR" dirty="0"/>
              <a:t>• </a:t>
            </a:r>
            <a:r>
              <a:rPr lang="tr-TR" b="1" dirty="0" err="1"/>
              <a:t>Trun­cus</a:t>
            </a:r>
            <a:r>
              <a:rPr lang="tr-TR" b="1" dirty="0"/>
              <a:t> </a:t>
            </a:r>
            <a:r>
              <a:rPr lang="tr-TR" b="1" dirty="0" err="1"/>
              <a:t>cor­po­ris</a:t>
            </a:r>
            <a:r>
              <a:rPr lang="tr-TR" b="1" dirty="0"/>
              <a:t> </a:t>
            </a:r>
            <a:r>
              <a:rPr lang="tr-TR" b="1" dirty="0" err="1"/>
              <a:t>cal­lo­si</a:t>
            </a:r>
            <a:r>
              <a:rPr lang="tr-TR" dirty="0"/>
              <a:t>, </a:t>
            </a:r>
            <a:r>
              <a:rPr lang="tr-TR" dirty="0" err="1"/>
              <a:t>cor­pus</a:t>
            </a:r>
            <a:r>
              <a:rPr lang="tr-TR" dirty="0"/>
              <a:t> </a:t>
            </a:r>
            <a:r>
              <a:rPr lang="tr-TR" dirty="0" err="1"/>
              <a:t>cal­lo­sum'un</a:t>
            </a:r>
            <a:r>
              <a:rPr lang="tr-TR" dirty="0"/>
              <a:t> </a:t>
            </a:r>
            <a:r>
              <a:rPr lang="tr-TR" b="1" dirty="0"/>
              <a:t>bü­yük kıs­mı</a:t>
            </a:r>
            <a:r>
              <a:rPr lang="tr-TR" dirty="0"/>
              <a:t> olup ön­de </a:t>
            </a:r>
            <a:r>
              <a:rPr lang="tr-TR" dirty="0" err="1"/>
              <a:t>ge­nu</a:t>
            </a:r>
            <a:r>
              <a:rPr lang="tr-TR" dirty="0"/>
              <a:t> </a:t>
            </a:r>
            <a:r>
              <a:rPr lang="tr-TR" dirty="0" err="1"/>
              <a:t>cor­po­ris</a:t>
            </a:r>
            <a:r>
              <a:rPr lang="tr-TR" dirty="0"/>
              <a:t> </a:t>
            </a:r>
            <a:r>
              <a:rPr lang="tr-TR" dirty="0" err="1"/>
              <a:t>cal­lo­si'den</a:t>
            </a:r>
            <a:r>
              <a:rPr lang="tr-TR" dirty="0"/>
              <a:t>, ar­ka­da </a:t>
            </a:r>
            <a:r>
              <a:rPr lang="tr-TR" dirty="0" err="1"/>
              <a:t>sple­ni­um</a:t>
            </a:r>
            <a:r>
              <a:rPr lang="tr-TR" dirty="0"/>
              <a:t> </a:t>
            </a:r>
            <a:r>
              <a:rPr lang="tr-TR" dirty="0" err="1"/>
              <a:t>cor­po­ris</a:t>
            </a:r>
            <a:r>
              <a:rPr lang="tr-TR" dirty="0"/>
              <a:t> </a:t>
            </a:r>
            <a:r>
              <a:rPr lang="tr-TR" dirty="0" err="1"/>
              <a:t>cal­lo­si'ye</a:t>
            </a:r>
            <a:r>
              <a:rPr lang="tr-TR" dirty="0"/>
              <a:t> ka­dar uza­nır. </a:t>
            </a:r>
            <a:r>
              <a:rPr lang="tr-TR" b="1" dirty="0" err="1"/>
              <a:t>Falx</a:t>
            </a:r>
            <a:r>
              <a:rPr lang="tr-TR" b="1" dirty="0"/>
              <a:t> </a:t>
            </a:r>
            <a:r>
              <a:rPr lang="tr-TR" b="1" dirty="0" err="1"/>
              <a:t>cerebri</a:t>
            </a:r>
            <a:r>
              <a:rPr lang="tr-TR" b="1" dirty="0"/>
              <a:t> ve</a:t>
            </a:r>
            <a:r>
              <a:rPr lang="tr-TR" dirty="0"/>
              <a:t> </a:t>
            </a:r>
            <a:r>
              <a:rPr lang="tr-TR" b="1" dirty="0"/>
              <a:t>A. </a:t>
            </a:r>
            <a:r>
              <a:rPr lang="tr-TR" b="1" dirty="0" err="1"/>
              <a:t>cerebri</a:t>
            </a:r>
            <a:r>
              <a:rPr lang="tr-TR" b="1" dirty="0"/>
              <a:t> </a:t>
            </a:r>
            <a:r>
              <a:rPr lang="tr-TR" b="1" dirty="0" err="1"/>
              <a:t>anterior’lar</a:t>
            </a:r>
            <a:r>
              <a:rPr lang="tr-TR" b="1" dirty="0"/>
              <a:t> </a:t>
            </a:r>
            <a:r>
              <a:rPr lang="tr-TR" b="1" dirty="0" err="1"/>
              <a:t>corpus</a:t>
            </a:r>
            <a:r>
              <a:rPr lang="tr-TR" b="1" dirty="0"/>
              <a:t> </a:t>
            </a:r>
            <a:r>
              <a:rPr lang="tr-TR" b="1" dirty="0" err="1"/>
              <a:t>callosum’un</a:t>
            </a:r>
            <a:r>
              <a:rPr lang="tr-TR" b="1" dirty="0"/>
              <a:t> bu parçasına komşudur</a:t>
            </a:r>
            <a:r>
              <a:rPr lang="tr-TR" dirty="0"/>
              <a:t>. </a:t>
            </a:r>
            <a:r>
              <a:rPr lang="tr-TR" dirty="0" err="1"/>
              <a:t>Trun­cus</a:t>
            </a:r>
            <a:r>
              <a:rPr lang="tr-TR" dirty="0"/>
              <a:t> </a:t>
            </a:r>
            <a:r>
              <a:rPr lang="tr-TR" dirty="0" err="1"/>
              <a:t>cor­po­ris</a:t>
            </a:r>
            <a:r>
              <a:rPr lang="tr-TR" dirty="0"/>
              <a:t> </a:t>
            </a:r>
            <a:r>
              <a:rPr lang="tr-TR" dirty="0" err="1"/>
              <a:t>cal­lo­si'den</a:t>
            </a:r>
            <a:r>
              <a:rPr lang="tr-TR" dirty="0"/>
              <a:t> ge­çen lif­ler yan ta­raf­lar­da ışın tar­zın­da uza­na­rak </a:t>
            </a:r>
            <a:r>
              <a:rPr lang="tr-TR" b="1" dirty="0" err="1"/>
              <a:t>ra­di­atio</a:t>
            </a:r>
            <a:r>
              <a:rPr lang="tr-TR" b="1" dirty="0"/>
              <a:t> </a:t>
            </a:r>
            <a:r>
              <a:rPr lang="tr-TR" b="1" dirty="0" err="1"/>
              <a:t>cor­po­ris</a:t>
            </a:r>
            <a:r>
              <a:rPr lang="tr-TR" b="1" dirty="0"/>
              <a:t> </a:t>
            </a:r>
            <a:r>
              <a:rPr lang="tr-TR" b="1" dirty="0" err="1"/>
              <a:t>cal­lo­si</a:t>
            </a:r>
            <a:r>
              <a:rPr lang="tr-TR" dirty="0" err="1"/>
              <a:t>'yi</a:t>
            </a:r>
            <a:r>
              <a:rPr lang="tr-TR" dirty="0"/>
              <a:t> oluş­tu­rur­lar. </a:t>
            </a:r>
            <a:endParaRPr lang="en-US" dirty="0"/>
          </a:p>
          <a:p>
            <a:r>
              <a:rPr lang="tr-TR" dirty="0"/>
              <a:t>• </a:t>
            </a:r>
            <a:r>
              <a:rPr lang="tr-TR" b="1" dirty="0" err="1"/>
              <a:t>Sple­ni­um</a:t>
            </a:r>
            <a:r>
              <a:rPr lang="tr-TR" b="1" dirty="0"/>
              <a:t> </a:t>
            </a:r>
            <a:r>
              <a:rPr lang="tr-TR" b="1" dirty="0" err="1"/>
              <a:t>cor­po­ris</a:t>
            </a:r>
            <a:r>
              <a:rPr lang="tr-TR" b="1" dirty="0"/>
              <a:t> </a:t>
            </a:r>
            <a:r>
              <a:rPr lang="tr-TR" b="1" dirty="0" err="1"/>
              <a:t>cal­lo­si</a:t>
            </a:r>
            <a:r>
              <a:rPr lang="tr-TR" dirty="0"/>
              <a:t>, </a:t>
            </a:r>
            <a:r>
              <a:rPr lang="tr-TR" dirty="0" err="1"/>
              <a:t>cor­pus</a:t>
            </a:r>
            <a:r>
              <a:rPr lang="tr-TR" dirty="0"/>
              <a:t> </a:t>
            </a:r>
            <a:r>
              <a:rPr lang="tr-TR" dirty="0" err="1"/>
              <a:t>cal­lo­sum'un</a:t>
            </a:r>
            <a:r>
              <a:rPr lang="tr-TR" dirty="0"/>
              <a:t> ar­ka­da­ki ka­lın bö­lü­mü­dür. </a:t>
            </a:r>
            <a:r>
              <a:rPr lang="tr-TR" dirty="0" err="1"/>
              <a:t>Glandula</a:t>
            </a:r>
            <a:r>
              <a:rPr lang="tr-TR" dirty="0"/>
              <a:t> </a:t>
            </a:r>
            <a:r>
              <a:rPr lang="tr-TR" dirty="0" err="1"/>
              <a:t>pinealis’in</a:t>
            </a:r>
            <a:r>
              <a:rPr lang="tr-TR" dirty="0"/>
              <a:t> üst komşuluğunda bulunur. </a:t>
            </a:r>
            <a:r>
              <a:rPr lang="tr-TR" dirty="0" err="1"/>
              <a:t>Sple­ni­um</a:t>
            </a:r>
            <a:r>
              <a:rPr lang="tr-TR" dirty="0"/>
              <a:t> </a:t>
            </a:r>
            <a:r>
              <a:rPr lang="tr-TR" dirty="0" err="1"/>
              <a:t>cor­po­ris</a:t>
            </a:r>
            <a:r>
              <a:rPr lang="tr-TR" dirty="0"/>
              <a:t> </a:t>
            </a:r>
            <a:r>
              <a:rPr lang="tr-TR" dirty="0" err="1"/>
              <a:t>cal­lo­si'den</a:t>
            </a:r>
            <a:r>
              <a:rPr lang="tr-TR" dirty="0"/>
              <a:t> ge­çen lif­ler, ar­ka­ya dö­ne­rek </a:t>
            </a:r>
            <a:r>
              <a:rPr lang="tr-TR" dirty="0" err="1"/>
              <a:t>ok­si­pi­tal</a:t>
            </a:r>
            <a:r>
              <a:rPr lang="tr-TR" dirty="0"/>
              <a:t> lo­ba gi­rer. Gö­rü­nü­mün­den do­la­yı bu­na da </a:t>
            </a:r>
            <a:r>
              <a:rPr lang="tr-TR" b="1" dirty="0" err="1"/>
              <a:t>for­ceps</a:t>
            </a:r>
            <a:r>
              <a:rPr lang="tr-TR" b="1" dirty="0"/>
              <a:t> </a:t>
            </a:r>
            <a:r>
              <a:rPr lang="tr-TR" b="1" dirty="0" err="1"/>
              <a:t>oc­ci­pi­ta­lis</a:t>
            </a:r>
            <a:r>
              <a:rPr lang="tr-TR" b="1" dirty="0"/>
              <a:t> (ve­ya </a:t>
            </a:r>
            <a:r>
              <a:rPr lang="tr-TR" b="1" dirty="0" err="1"/>
              <a:t>for­ceps</a:t>
            </a:r>
            <a:r>
              <a:rPr lang="tr-TR" b="1" dirty="0"/>
              <a:t> </a:t>
            </a:r>
            <a:r>
              <a:rPr lang="tr-TR" b="1" dirty="0" err="1"/>
              <a:t>ma­jor</a:t>
            </a:r>
            <a:r>
              <a:rPr lang="tr-TR" b="1" dirty="0"/>
              <a:t>)</a:t>
            </a:r>
            <a:r>
              <a:rPr lang="tr-TR" dirty="0"/>
              <a:t> de­ni­lir. </a:t>
            </a:r>
            <a:r>
              <a:rPr lang="tr-TR" dirty="0" err="1"/>
              <a:t>Splenium’un</a:t>
            </a:r>
            <a:r>
              <a:rPr lang="tr-TR" dirty="0"/>
              <a:t> lif­le­rinin bir bö­lü­mü yan </a:t>
            </a:r>
            <a:r>
              <a:rPr lang="tr-TR" dirty="0" err="1"/>
              <a:t>vent­ri­kül­le­rin</a:t>
            </a:r>
            <a:r>
              <a:rPr lang="tr-TR" dirty="0"/>
              <a:t> </a:t>
            </a:r>
            <a:r>
              <a:rPr lang="tr-TR" dirty="0" err="1"/>
              <a:t>cor­nu</a:t>
            </a:r>
            <a:r>
              <a:rPr lang="tr-TR" dirty="0"/>
              <a:t> </a:t>
            </a:r>
            <a:r>
              <a:rPr lang="tr-TR" dirty="0" err="1"/>
              <a:t>oc­ci­pi­ta­le’sinin</a:t>
            </a:r>
            <a:r>
              <a:rPr lang="tr-TR" dirty="0"/>
              <a:t> (</a:t>
            </a:r>
            <a:r>
              <a:rPr lang="tr-TR" dirty="0" err="1"/>
              <a:t>pos­te­ri­us</a:t>
            </a:r>
            <a:r>
              <a:rPr lang="tr-TR" dirty="0"/>
              <a:t>) üst ve dış, </a:t>
            </a:r>
            <a:r>
              <a:rPr lang="tr-TR" dirty="0" err="1"/>
              <a:t>cor­nu</a:t>
            </a:r>
            <a:r>
              <a:rPr lang="tr-TR" dirty="0"/>
              <a:t> </a:t>
            </a:r>
            <a:r>
              <a:rPr lang="tr-TR" dirty="0" err="1"/>
              <a:t>tem­po­ra­le’sinin</a:t>
            </a:r>
            <a:r>
              <a:rPr lang="tr-TR" dirty="0"/>
              <a:t> de (</a:t>
            </a:r>
            <a:r>
              <a:rPr lang="tr-TR" dirty="0" err="1"/>
              <a:t>in­fe­ri­us</a:t>
            </a:r>
            <a:r>
              <a:rPr lang="tr-TR" dirty="0"/>
              <a:t>) dış du­va­rın­dan ge­çer. Bu lif­le­re </a:t>
            </a:r>
            <a:r>
              <a:rPr lang="tr-TR" b="1" dirty="0" err="1"/>
              <a:t>ta­pe­tum</a:t>
            </a:r>
            <a:r>
              <a:rPr lang="tr-TR" dirty="0"/>
              <a:t> de­ni­lir. </a:t>
            </a:r>
            <a:r>
              <a:rPr lang="tr-TR" dirty="0" err="1"/>
              <a:t>Tapetum</a:t>
            </a:r>
            <a:r>
              <a:rPr lang="tr-TR" dirty="0"/>
              <a:t> </a:t>
            </a:r>
            <a:r>
              <a:rPr lang="tr-TR" dirty="0" err="1"/>
              <a:t>radiatio</a:t>
            </a:r>
            <a:r>
              <a:rPr lang="tr-TR" dirty="0"/>
              <a:t> </a:t>
            </a:r>
            <a:r>
              <a:rPr lang="tr-TR" dirty="0" err="1"/>
              <a:t>optica</a:t>
            </a:r>
            <a:r>
              <a:rPr lang="tr-TR" dirty="0"/>
              <a:t> ile </a:t>
            </a:r>
            <a:r>
              <a:rPr lang="tr-TR" dirty="0" err="1"/>
              <a:t>ventriculus</a:t>
            </a:r>
            <a:r>
              <a:rPr lang="tr-TR" dirty="0"/>
              <a:t> </a:t>
            </a:r>
            <a:r>
              <a:rPr lang="tr-TR" dirty="0" err="1"/>
              <a:t>lateralis’in</a:t>
            </a:r>
            <a:r>
              <a:rPr lang="tr-TR" dirty="0"/>
              <a:t> </a:t>
            </a:r>
            <a:r>
              <a:rPr lang="tr-TR" dirty="0" err="1"/>
              <a:t>cornu</a:t>
            </a:r>
            <a:r>
              <a:rPr lang="tr-TR" dirty="0"/>
              <a:t> </a:t>
            </a:r>
            <a:r>
              <a:rPr lang="tr-TR" dirty="0" err="1"/>
              <a:t>occipitale’si</a:t>
            </a:r>
            <a:r>
              <a:rPr lang="tr-TR" dirty="0"/>
              <a:t> arasında bulunur.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335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6502" y="251614"/>
            <a:ext cx="10598447" cy="6790494"/>
          </a:xfrm>
        </p:spPr>
        <p:txBody>
          <a:bodyPr/>
          <a:lstStyle/>
          <a:p>
            <a:r>
              <a:rPr lang="tr-TR" b="1" dirty="0"/>
              <a:t>Bey­nin ar­ter­le­ri  (</a:t>
            </a:r>
            <a:r>
              <a:rPr lang="tr-TR" b="1" dirty="0" err="1"/>
              <a:t>Ar­te­ri­ae</a:t>
            </a:r>
            <a:r>
              <a:rPr lang="tr-TR" b="1" dirty="0"/>
              <a:t> </a:t>
            </a:r>
            <a:r>
              <a:rPr lang="tr-TR" b="1" dirty="0" err="1"/>
              <a:t>ce­reb­ri</a:t>
            </a:r>
            <a:r>
              <a:rPr lang="tr-TR" b="1" dirty="0"/>
              <a:t>)</a:t>
            </a:r>
            <a:endParaRPr lang="en-US" b="1" dirty="0"/>
          </a:p>
          <a:p>
            <a:r>
              <a:rPr lang="tr-TR" dirty="0" smtClean="0"/>
              <a:t>Be­yin </a:t>
            </a:r>
            <a:r>
              <a:rPr lang="tr-TR" dirty="0"/>
              <a:t>iki </a:t>
            </a:r>
            <a:r>
              <a:rPr lang="tr-TR" b="1" dirty="0"/>
              <a:t>a. </a:t>
            </a:r>
            <a:r>
              <a:rPr lang="tr-TR" b="1" dirty="0" err="1"/>
              <a:t>ca­ro­tis</a:t>
            </a:r>
            <a:r>
              <a:rPr lang="tr-TR" b="1" dirty="0"/>
              <a:t> </a:t>
            </a:r>
            <a:r>
              <a:rPr lang="tr-TR" b="1" dirty="0" err="1"/>
              <a:t>in­ter­na</a:t>
            </a:r>
            <a:r>
              <a:rPr lang="tr-TR" dirty="0"/>
              <a:t> (a. </a:t>
            </a:r>
            <a:r>
              <a:rPr lang="tr-TR" dirty="0" err="1"/>
              <a:t>carotis</a:t>
            </a:r>
            <a:r>
              <a:rPr lang="tr-TR" dirty="0"/>
              <a:t> </a:t>
            </a:r>
            <a:r>
              <a:rPr lang="tr-TR" dirty="0" err="1"/>
              <a:t>communis’in</a:t>
            </a:r>
            <a:r>
              <a:rPr lang="tr-TR" dirty="0"/>
              <a:t> dalı) ve iki de </a:t>
            </a:r>
            <a:r>
              <a:rPr lang="tr-TR" b="1" dirty="0"/>
              <a:t>a. </a:t>
            </a:r>
            <a:r>
              <a:rPr lang="tr-TR" b="1" dirty="0" err="1"/>
              <a:t>ver­teb­ra­lis</a:t>
            </a:r>
            <a:r>
              <a:rPr lang="tr-TR" dirty="0"/>
              <a:t> (a. </a:t>
            </a:r>
            <a:r>
              <a:rPr lang="tr-TR" dirty="0" err="1"/>
              <a:t>subclavia’nın</a:t>
            </a:r>
            <a:r>
              <a:rPr lang="tr-TR" dirty="0"/>
              <a:t> dalı) ol­mak üze­re top­lam 4 ana ar­ter­den bes­le­nir. Bu ar­ter­ler ve dalları </a:t>
            </a:r>
            <a:r>
              <a:rPr lang="tr-TR" b="1" dirty="0" err="1"/>
              <a:t>spa­ti­um</a:t>
            </a:r>
            <a:r>
              <a:rPr lang="tr-TR" b="1" dirty="0"/>
              <a:t> </a:t>
            </a:r>
            <a:r>
              <a:rPr lang="tr-TR" b="1" dirty="0" err="1"/>
              <a:t>su­ba­rach­no­ide­um</a:t>
            </a:r>
            <a:r>
              <a:rPr lang="tr-TR" b="1" dirty="0"/>
              <a:t> için­de</a:t>
            </a:r>
            <a:r>
              <a:rPr lang="tr-TR" dirty="0"/>
              <a:t> bu­lu­nur ve bey­nin alt yü­zün­de, hi­po­fi­zin sa­pı et­ra­fın­da bir­bir­le­riy­le </a:t>
            </a:r>
            <a:r>
              <a:rPr lang="tr-TR" dirty="0" err="1"/>
              <a:t>anas­to­moz</a:t>
            </a:r>
            <a:r>
              <a:rPr lang="tr-TR" dirty="0"/>
              <a:t> ya­pa­rak </a:t>
            </a:r>
            <a:r>
              <a:rPr lang="tr-TR" b="1" dirty="0" err="1"/>
              <a:t>cir­cu­lus</a:t>
            </a:r>
            <a:r>
              <a:rPr lang="tr-TR" dirty="0"/>
              <a:t> </a:t>
            </a:r>
            <a:r>
              <a:rPr lang="tr-TR" b="1" dirty="0" err="1"/>
              <a:t>ar­te­ri­osus</a:t>
            </a:r>
            <a:r>
              <a:rPr lang="tr-TR" b="1" dirty="0"/>
              <a:t> </a:t>
            </a:r>
            <a:r>
              <a:rPr lang="tr-TR" b="1" dirty="0" err="1"/>
              <a:t>ce­reb­ri’yi</a:t>
            </a:r>
            <a:r>
              <a:rPr lang="tr-TR" b="1" dirty="0"/>
              <a:t> (</a:t>
            </a:r>
            <a:r>
              <a:rPr lang="tr-TR" b="1" dirty="0" err="1"/>
              <a:t>Wil­lis</a:t>
            </a:r>
            <a:r>
              <a:rPr lang="tr-TR" b="1" dirty="0"/>
              <a:t> po­li­go­nu)</a:t>
            </a:r>
            <a:r>
              <a:rPr lang="tr-TR" dirty="0"/>
              <a:t> oluş­tu­rur­lar.</a:t>
            </a:r>
            <a:endParaRPr lang="en-US" dirty="0"/>
          </a:p>
          <a:p>
            <a:r>
              <a:rPr lang="tr-TR" dirty="0"/>
              <a:t>Bey­nin ta­ba­nın­da </a:t>
            </a:r>
            <a:r>
              <a:rPr lang="tr-TR" b="1" dirty="0" err="1"/>
              <a:t>cisterna</a:t>
            </a:r>
            <a:r>
              <a:rPr lang="tr-TR" b="1" dirty="0"/>
              <a:t> </a:t>
            </a:r>
            <a:r>
              <a:rPr lang="tr-TR" b="1" dirty="0" err="1"/>
              <a:t>in­ter­pe­dun­cu­la­ris'de</a:t>
            </a:r>
            <a:r>
              <a:rPr lang="tr-TR" b="1" dirty="0"/>
              <a:t> ve </a:t>
            </a:r>
            <a:r>
              <a:rPr lang="tr-TR" b="1" dirty="0" err="1"/>
              <a:t>in­fun­di­bu­lum</a:t>
            </a:r>
            <a:r>
              <a:rPr lang="tr-TR" b="1" dirty="0"/>
              <a:t> ile </a:t>
            </a:r>
            <a:r>
              <a:rPr lang="tr-TR" b="1" dirty="0" err="1"/>
              <a:t>chi­as­ma</a:t>
            </a:r>
            <a:r>
              <a:rPr lang="tr-TR" b="1" dirty="0"/>
              <a:t> </a:t>
            </a:r>
            <a:r>
              <a:rPr lang="tr-TR" b="1" dirty="0" err="1"/>
              <a:t>op­ti­cum</a:t>
            </a:r>
            <a:r>
              <a:rPr lang="tr-TR" b="1" dirty="0"/>
              <a:t> et­ra­fın­da</a:t>
            </a:r>
            <a:r>
              <a:rPr lang="tr-TR" dirty="0"/>
              <a:t> olu­şan bir da­mar hal­ka­sı­dır. Bu hal­ka iki a. </a:t>
            </a:r>
            <a:r>
              <a:rPr lang="tr-TR" dirty="0" err="1"/>
              <a:t>ca­ro­tis</a:t>
            </a:r>
            <a:r>
              <a:rPr lang="tr-TR" dirty="0"/>
              <a:t> </a:t>
            </a:r>
            <a:r>
              <a:rPr lang="tr-TR" dirty="0" err="1"/>
              <a:t>in­ter­na</a:t>
            </a:r>
            <a:r>
              <a:rPr lang="tr-TR" dirty="0"/>
              <a:t> ile iki a. </a:t>
            </a:r>
            <a:r>
              <a:rPr lang="tr-TR" dirty="0" err="1"/>
              <a:t>ver­teb­ra­lis</a:t>
            </a:r>
            <a:r>
              <a:rPr lang="tr-TR" dirty="0"/>
              <a:t> ara­sın­da­ki </a:t>
            </a:r>
            <a:r>
              <a:rPr lang="tr-TR" dirty="0" err="1"/>
              <a:t>anas­to­moz­lar­la</a:t>
            </a:r>
            <a:r>
              <a:rPr lang="tr-TR" dirty="0"/>
              <a:t> olu­şur. Bu hal­ka­yı </a:t>
            </a:r>
            <a:r>
              <a:rPr lang="tr-TR" b="1" dirty="0"/>
              <a:t>a. </a:t>
            </a:r>
            <a:r>
              <a:rPr lang="tr-TR" b="1" dirty="0" err="1"/>
              <a:t>com­mu­ni­cans</a:t>
            </a:r>
            <a:r>
              <a:rPr lang="tr-TR" b="1" dirty="0"/>
              <a:t> </a:t>
            </a:r>
            <a:r>
              <a:rPr lang="tr-TR" b="1" dirty="0" err="1"/>
              <a:t>an­te­ri­or</a:t>
            </a:r>
            <a:r>
              <a:rPr lang="tr-TR" b="1" dirty="0"/>
              <a:t>, a. </a:t>
            </a:r>
            <a:r>
              <a:rPr lang="tr-TR" b="1" dirty="0" err="1"/>
              <a:t>ce­reb­ri</a:t>
            </a:r>
            <a:r>
              <a:rPr lang="tr-TR" b="1" dirty="0"/>
              <a:t> </a:t>
            </a:r>
            <a:r>
              <a:rPr lang="tr-TR" b="1" dirty="0" err="1"/>
              <a:t>an­te­ri­or</a:t>
            </a:r>
            <a:r>
              <a:rPr lang="tr-TR" b="1" dirty="0"/>
              <a:t>, a. </a:t>
            </a:r>
            <a:r>
              <a:rPr lang="tr-TR" b="1" dirty="0" err="1"/>
              <a:t>ca­ro­tis</a:t>
            </a:r>
            <a:r>
              <a:rPr lang="tr-TR" b="1" dirty="0"/>
              <a:t> </a:t>
            </a:r>
            <a:r>
              <a:rPr lang="tr-TR" b="1" dirty="0" err="1"/>
              <a:t>in­ter­na</a:t>
            </a:r>
            <a:r>
              <a:rPr lang="tr-TR" b="1" dirty="0"/>
              <a:t>, a. </a:t>
            </a:r>
            <a:r>
              <a:rPr lang="tr-TR" b="1" dirty="0" err="1"/>
              <a:t>com­mu­ni­cans</a:t>
            </a:r>
            <a:r>
              <a:rPr lang="tr-TR" b="1" dirty="0"/>
              <a:t> </a:t>
            </a:r>
            <a:r>
              <a:rPr lang="tr-TR" b="1" dirty="0" err="1"/>
              <a:t>pos­te­ri­or</a:t>
            </a:r>
            <a:r>
              <a:rPr lang="tr-TR" b="1" dirty="0"/>
              <a:t>, a. </a:t>
            </a:r>
            <a:r>
              <a:rPr lang="tr-TR" b="1" dirty="0" err="1"/>
              <a:t>ce­reb­ri</a:t>
            </a:r>
            <a:r>
              <a:rPr lang="tr-TR" b="1" dirty="0"/>
              <a:t> </a:t>
            </a:r>
            <a:r>
              <a:rPr lang="tr-TR" b="1" dirty="0" err="1"/>
              <a:t>pos­te­ri­or</a:t>
            </a:r>
            <a:r>
              <a:rPr lang="tr-TR" b="1" dirty="0"/>
              <a:t> ve tam ar­ka or­ta kı­sım­da da a. </a:t>
            </a:r>
            <a:r>
              <a:rPr lang="tr-TR" b="1" dirty="0" err="1"/>
              <a:t>ba­si­la­ris</a:t>
            </a:r>
            <a:r>
              <a:rPr lang="tr-TR" b="1" dirty="0"/>
              <a:t> oluş­tu­rur</a:t>
            </a:r>
            <a:r>
              <a:rPr lang="tr-TR" dirty="0"/>
              <a:t>. Bu da­mar hal­ka­sı a. </a:t>
            </a:r>
            <a:r>
              <a:rPr lang="tr-TR" dirty="0" err="1"/>
              <a:t>ca­ro­tis</a:t>
            </a:r>
            <a:r>
              <a:rPr lang="tr-TR" dirty="0"/>
              <a:t> </a:t>
            </a:r>
            <a:r>
              <a:rPr lang="tr-TR" dirty="0" err="1"/>
              <a:t>in­ter­na</a:t>
            </a:r>
            <a:r>
              <a:rPr lang="tr-TR" dirty="0"/>
              <a:t> ve­ya a. </a:t>
            </a:r>
            <a:r>
              <a:rPr lang="tr-TR" dirty="0" err="1"/>
              <a:t>ver­teb­ra­lis'den</a:t>
            </a:r>
            <a:r>
              <a:rPr lang="tr-TR" dirty="0"/>
              <a:t> ge­len ka­nın bey­nin çe­şit­li bö­lüm­le­ri­ne eşit ba­sınç ile da­ğıl­ma­sı­nı sağ­lar. </a:t>
            </a:r>
            <a:r>
              <a:rPr lang="tr-TR" dirty="0" err="1"/>
              <a:t>Cir­cu­lus</a:t>
            </a:r>
            <a:r>
              <a:rPr lang="tr-TR" dirty="0"/>
              <a:t> </a:t>
            </a:r>
            <a:r>
              <a:rPr lang="tr-TR" dirty="0" err="1"/>
              <a:t>ar­te­ri­osus'dan</a:t>
            </a:r>
            <a:r>
              <a:rPr lang="tr-TR" dirty="0"/>
              <a:t> ay­rı­la­rak bey­ne gi­den </a:t>
            </a:r>
            <a:r>
              <a:rPr lang="tr-TR" dirty="0" err="1"/>
              <a:t>kor­ti­kal</a:t>
            </a:r>
            <a:r>
              <a:rPr lang="tr-TR" dirty="0"/>
              <a:t> ve sant­ral dal­lar da var­dır.</a:t>
            </a:r>
            <a:endParaRPr lang="en-US" dirty="0"/>
          </a:p>
          <a:p>
            <a:r>
              <a:rPr lang="tr-TR" b="1" dirty="0"/>
              <a:t>Önem­li böl­ge­le­ri bes­le­yen da­mar­lar</a:t>
            </a:r>
            <a:endParaRPr lang="en-US" dirty="0"/>
          </a:p>
          <a:p>
            <a:r>
              <a:rPr lang="tr-TR" dirty="0" err="1"/>
              <a:t>Cor­pus</a:t>
            </a:r>
            <a:r>
              <a:rPr lang="tr-TR" dirty="0"/>
              <a:t> </a:t>
            </a:r>
            <a:r>
              <a:rPr lang="tr-TR" dirty="0" err="1"/>
              <a:t>stri­atum</a:t>
            </a:r>
            <a:r>
              <a:rPr lang="tr-TR" dirty="0"/>
              <a:t> ve cap­su­la </a:t>
            </a:r>
            <a:r>
              <a:rPr lang="tr-TR" dirty="0" err="1"/>
              <a:t>in­ter­na'nın</a:t>
            </a:r>
            <a:r>
              <a:rPr lang="tr-TR" dirty="0"/>
              <a:t> bü­yük kıs­mı­ → a. </a:t>
            </a:r>
            <a:r>
              <a:rPr lang="tr-TR" dirty="0" err="1"/>
              <a:t>ce­reb­ri</a:t>
            </a:r>
            <a:r>
              <a:rPr lang="tr-TR" dirty="0"/>
              <a:t> </a:t>
            </a:r>
            <a:r>
              <a:rPr lang="tr-TR" dirty="0" err="1"/>
              <a:t>me­dia</a:t>
            </a:r>
            <a:r>
              <a:rPr lang="tr-TR" dirty="0"/>
              <a:t>, a. </a:t>
            </a:r>
            <a:r>
              <a:rPr lang="tr-TR" dirty="0" err="1"/>
              <a:t>ce­reb­ri</a:t>
            </a:r>
            <a:r>
              <a:rPr lang="tr-TR" dirty="0"/>
              <a:t> </a:t>
            </a:r>
            <a:r>
              <a:rPr lang="tr-TR" dirty="0" err="1"/>
              <a:t>an­te­ri­or</a:t>
            </a:r>
            <a:r>
              <a:rPr lang="tr-TR" dirty="0"/>
              <a:t>.</a:t>
            </a:r>
            <a:endParaRPr lang="en-US" dirty="0"/>
          </a:p>
          <a:p>
            <a:r>
              <a:rPr lang="tr-TR" dirty="0" err="1"/>
              <a:t>Tha­la­mus</a:t>
            </a:r>
            <a:r>
              <a:rPr lang="tr-TR" dirty="0"/>
              <a:t> → a. </a:t>
            </a:r>
            <a:r>
              <a:rPr lang="tr-TR" dirty="0" err="1"/>
              <a:t>com­mu­ni­cans</a:t>
            </a:r>
            <a:r>
              <a:rPr lang="tr-TR" dirty="0"/>
              <a:t> </a:t>
            </a:r>
            <a:r>
              <a:rPr lang="tr-TR" dirty="0" err="1"/>
              <a:t>pos­te­ri­or</a:t>
            </a:r>
            <a:r>
              <a:rPr lang="tr-TR" dirty="0"/>
              <a:t>, a. </a:t>
            </a:r>
            <a:r>
              <a:rPr lang="tr-TR" dirty="0" err="1"/>
              <a:t>ba­si­la­ris</a:t>
            </a:r>
            <a:r>
              <a:rPr lang="tr-TR" dirty="0"/>
              <a:t> ve a. </a:t>
            </a:r>
            <a:r>
              <a:rPr lang="tr-TR" dirty="0" err="1"/>
              <a:t>ce­reb­ri</a:t>
            </a:r>
            <a:r>
              <a:rPr lang="tr-TR" dirty="0"/>
              <a:t> </a:t>
            </a:r>
            <a:r>
              <a:rPr lang="tr-TR" dirty="0" err="1"/>
              <a:t>pos­te­ri­or</a:t>
            </a:r>
            <a:r>
              <a:rPr lang="tr-TR" dirty="0"/>
              <a:t>.</a:t>
            </a:r>
            <a:endParaRPr lang="en-US" dirty="0"/>
          </a:p>
          <a:p>
            <a:r>
              <a:rPr lang="tr-TR" dirty="0" err="1"/>
              <a:t>Me­sen­cep­ha­lon</a:t>
            </a:r>
            <a:r>
              <a:rPr lang="tr-TR" dirty="0"/>
              <a:t> → a. </a:t>
            </a:r>
            <a:r>
              <a:rPr lang="tr-TR" dirty="0" err="1"/>
              <a:t>ce­reb­ri</a:t>
            </a:r>
            <a:r>
              <a:rPr lang="tr-TR" dirty="0"/>
              <a:t> </a:t>
            </a:r>
            <a:r>
              <a:rPr lang="tr-TR" dirty="0" err="1"/>
              <a:t>pos­te­ri­or</a:t>
            </a:r>
            <a:r>
              <a:rPr lang="tr-TR" dirty="0"/>
              <a:t>, SCA ve a. </a:t>
            </a:r>
            <a:r>
              <a:rPr lang="tr-TR" dirty="0" err="1"/>
              <a:t>ba­si­la­ris</a:t>
            </a:r>
            <a:r>
              <a:rPr lang="tr-TR" dirty="0"/>
              <a:t>.</a:t>
            </a:r>
            <a:endParaRPr lang="en-US" dirty="0"/>
          </a:p>
          <a:p>
            <a:r>
              <a:rPr lang="tr-TR" dirty="0" err="1"/>
              <a:t>Pons</a:t>
            </a:r>
            <a:r>
              <a:rPr lang="tr-TR" dirty="0"/>
              <a:t> → a. </a:t>
            </a:r>
            <a:r>
              <a:rPr lang="tr-TR" dirty="0" err="1"/>
              <a:t>ba­si­la­ris</a:t>
            </a:r>
            <a:r>
              <a:rPr lang="tr-TR" dirty="0"/>
              <a:t>, SCA, AICA, PICA. </a:t>
            </a:r>
            <a:endParaRPr lang="en-US" dirty="0"/>
          </a:p>
          <a:p>
            <a:r>
              <a:rPr lang="tr-TR" dirty="0" err="1"/>
              <a:t>Bul­bus</a:t>
            </a:r>
            <a:r>
              <a:rPr lang="tr-TR" dirty="0"/>
              <a:t> → a. </a:t>
            </a:r>
            <a:r>
              <a:rPr lang="tr-TR" dirty="0" err="1"/>
              <a:t>ver­teb­ra­lis</a:t>
            </a:r>
            <a:r>
              <a:rPr lang="tr-TR" dirty="0"/>
              <a:t>, a. </a:t>
            </a:r>
            <a:r>
              <a:rPr lang="tr-TR" dirty="0" err="1"/>
              <a:t>spi­na­lis</a:t>
            </a:r>
            <a:r>
              <a:rPr lang="tr-TR" dirty="0"/>
              <a:t> </a:t>
            </a:r>
            <a:r>
              <a:rPr lang="tr-TR" dirty="0" err="1"/>
              <a:t>an­te­ri­or</a:t>
            </a:r>
            <a:r>
              <a:rPr lang="tr-TR" dirty="0"/>
              <a:t>, a. </a:t>
            </a:r>
            <a:r>
              <a:rPr lang="tr-TR" dirty="0" err="1"/>
              <a:t>spi­na­lis</a:t>
            </a:r>
            <a:r>
              <a:rPr lang="tr-TR" dirty="0"/>
              <a:t> </a:t>
            </a:r>
            <a:r>
              <a:rPr lang="tr-TR" dirty="0" err="1"/>
              <a:t>pos­te­ri­or</a:t>
            </a:r>
            <a:r>
              <a:rPr lang="tr-TR" dirty="0"/>
              <a:t>, PICA ve a. </a:t>
            </a:r>
            <a:r>
              <a:rPr lang="tr-TR" dirty="0" err="1"/>
              <a:t>ba­si­la­ris</a:t>
            </a:r>
            <a:r>
              <a:rPr lang="tr-TR" dirty="0"/>
              <a:t>.</a:t>
            </a:r>
            <a:endParaRPr lang="en-US" dirty="0"/>
          </a:p>
          <a:p>
            <a:r>
              <a:rPr lang="tr-TR" dirty="0" err="1"/>
              <a:t>Ce­re­bel­lum</a:t>
            </a:r>
            <a:r>
              <a:rPr lang="tr-TR" dirty="0"/>
              <a:t> → SCA, AICA, PICA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63398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129</TotalTime>
  <Words>142</Words>
  <Application>Microsoft Office PowerPoint</Application>
  <PresentationFormat>Geniş ekran</PresentationFormat>
  <Paragraphs>46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Merkezi Sinir Sistemi-2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Merkezi Sinir Sistemi-2</dc:title>
  <dc:creator>Mert Ocak</dc:creator>
  <cp:lastModifiedBy>mert ocak</cp:lastModifiedBy>
  <cp:revision>4</cp:revision>
  <dcterms:created xsi:type="dcterms:W3CDTF">2020-01-15T07:21:48Z</dcterms:created>
  <dcterms:modified xsi:type="dcterms:W3CDTF">2020-01-16T06:31:10Z</dcterms:modified>
</cp:coreProperties>
</file>