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72" r:id="rId5"/>
    <p:sldId id="265" r:id="rId6"/>
    <p:sldId id="273" r:id="rId7"/>
    <p:sldId id="271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3FDB71E-EF08-49C9-96EA-0D832F25F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2BD7EAC-2BDF-4751-BF50-74E42503A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8AD7AD2-0D40-4375-BA6B-16698816A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91F7C0B-99FA-4001-8B9E-9C7EF6923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AC4D1C1-3552-4850-85E3-995438291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2876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01D750B-B9CE-45A4-BCA9-98897DAE8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A30D44D-375A-4FED-810D-1B436C126E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39F9704-30BA-484D-980D-61E7CFCE1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0031BB-4DAC-46FF-8C65-77DE69FC0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4B4D85F-0657-469E-9B59-48265C13A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753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5501B00-8C75-4E1D-B905-D82282F778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D7F41D1-ACC0-4A97-BF76-021F195F02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6FECEE0-F3E0-413C-8EDD-E4B1AEF36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6293F1-EF99-43EB-8729-29223D50F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9786C5-0977-44D1-8435-AF9A7BFDB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3733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5BA90ED-9C2E-4AA2-B337-480B38C8A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87A67A-121A-476B-93C2-99D73A2FB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0AEB9A-18A8-47F7-A1DA-66AF12C18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6F28BEA-5C8C-4C80-BB3B-CFF16BDFA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93309EF-B22A-49F5-BAB8-1052729ED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09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F206F56-B9FC-4A47-BEA8-B5DF46270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B4AC0DB-2E6E-494D-965A-8E2FFFAB7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4FD3AD7-A53A-4E57-AEB7-CBBEBD6EC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D8C549-6A85-4F37-8D56-AAD5030A8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97FE20-C305-46ED-884B-2FBCE2406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373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2248CE-9D70-4758-8621-D33A79CDA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515CD5-E892-4F7F-9620-90754FF7F3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7E090D7-B9A4-4458-9C7C-7C8CD32433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7B80F49-94A3-49B6-8B0F-79EFC1212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877FA0-BBA1-4698-92AE-58C096AAF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5077662-071C-46FB-A968-CD0028FBA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763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CF0455C-13EE-4F5F-9A85-54CC27D02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7E59AB4-2048-414E-884C-3476558F0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897A39B-4308-433F-AA9E-BF63AA366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FA6329C-2A76-4DF4-BC19-AE8B94BB3F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B2AD679-6FFC-4E08-9319-B41EE8D800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3ECBC88-63DF-483B-91F2-27676AF6B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3EE84A7-F214-44E5-8793-3B6368C5C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FCF21D8-255D-4279-BC6C-D33DC59B1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802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A0F412-60C7-4AD4-933D-BBCEBCA5A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98AEBED-F5B4-425B-8953-13B2E9F14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0541325-8936-4F94-B4FB-EAB076F10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A9438E1-4774-4539-9DB5-74B07D59E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459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5FC12C7-06DC-47C1-99E3-DDB172CF5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267E04C-1D90-484C-93C5-4F388DFD3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BCC9D48-9A84-4EB0-953A-A42A2779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046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FEB2759-E656-409D-9DEB-F507C9ACF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F3DC4D-4180-4793-8BF4-48EA1E150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A7D4E77-D017-4842-9206-CD3B81398F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20A8DCA-2A36-49B9-BB55-30BC7CE16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3EACC5F-EEBF-42D8-8F0D-548AAD275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2546B2A-A222-434A-B730-F2D987AE4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9153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B510093-426A-42B9-8759-9B039A7CA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9CE3330-7C8B-4CFE-81E2-067745191F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E86DC93-6545-4F77-9B5C-127B5DF26B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34D5C00-C808-47D6-8B74-18709D914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516595C-C382-4C39-81DF-F3CAC7B3E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92AAD47-A047-4F24-AD47-60F3C4FAF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28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16A6E83-B0AE-40E2-BF9E-C2195A1A8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E65C36A-9053-4CDB-8B51-4A2BF466D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D33ACF1-7F3B-483D-B011-0F9B6EA816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6BB34CD-14DA-4724-9858-0D742ADAC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65090F-C09C-4BD0-8BA0-A3F25910A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84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434194B-EB56-4062-98C6-CB72F287E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0022124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3746DB1-35A8-422F-9955-4F8E75DBB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18447880-9C41-438F-98E1-E272AF3D21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5299" y="4592325"/>
            <a:ext cx="5946579" cy="1514185"/>
          </a:xfrm>
        </p:spPr>
        <p:txBody>
          <a:bodyPr anchor="t">
            <a:normAutofit/>
          </a:bodyPr>
          <a:lstStyle/>
          <a:p>
            <a:pPr algn="r"/>
            <a:r>
              <a:rPr lang="tr-TR" sz="3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Denizde Yapılan Su Sporlarının İçeriklerinin Tanıtılması-6</a:t>
            </a:r>
          </a:p>
        </p:txBody>
      </p:sp>
      <p:sp>
        <p:nvSpPr>
          <p:cNvPr id="20" name="Freeform 57">
            <a:extLst>
              <a:ext uri="{FF2B5EF4-FFF2-40B4-BE49-F238E27FC236}">
                <a16:creationId xmlns:a16="http://schemas.microsoft.com/office/drawing/2014/main" id="{B817D9AD-5E85-4E85-AC3E-43E24FA91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580219"/>
            <a:ext cx="4383459" cy="5287256"/>
          </a:xfrm>
          <a:custGeom>
            <a:avLst/>
            <a:gdLst>
              <a:gd name="connsiteX0" fmla="*/ 1504462 w 4383459"/>
              <a:gd name="connsiteY0" fmla="*/ 0 h 5287256"/>
              <a:gd name="connsiteX1" fmla="*/ 4383459 w 4383459"/>
              <a:gd name="connsiteY1" fmla="*/ 2878997 h 5287256"/>
              <a:gd name="connsiteX2" fmla="*/ 3114137 w 4383459"/>
              <a:gd name="connsiteY2" fmla="*/ 5266307 h 5287256"/>
              <a:gd name="connsiteX3" fmla="*/ 3079653 w 4383459"/>
              <a:gd name="connsiteY3" fmla="*/ 5287256 h 5287256"/>
              <a:gd name="connsiteX4" fmla="*/ 0 w 4383459"/>
              <a:gd name="connsiteY4" fmla="*/ 5287256 h 5287256"/>
              <a:gd name="connsiteX5" fmla="*/ 0 w 4383459"/>
              <a:gd name="connsiteY5" fmla="*/ 427769 h 5287256"/>
              <a:gd name="connsiteX6" fmla="*/ 132161 w 4383459"/>
              <a:gd name="connsiteY6" fmla="*/ 347480 h 5287256"/>
              <a:gd name="connsiteX7" fmla="*/ 1504462 w 4383459"/>
              <a:gd name="connsiteY7" fmla="*/ 0 h 528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83459" h="5287256">
                <a:moveTo>
                  <a:pt x="1504462" y="0"/>
                </a:moveTo>
                <a:cubicBezTo>
                  <a:pt x="3094488" y="0"/>
                  <a:pt x="4383459" y="1288971"/>
                  <a:pt x="4383459" y="2878997"/>
                </a:cubicBezTo>
                <a:cubicBezTo>
                  <a:pt x="4383459" y="3872763"/>
                  <a:pt x="3879955" y="4748930"/>
                  <a:pt x="3114137" y="5266307"/>
                </a:cubicBezTo>
                <a:lnTo>
                  <a:pt x="3079653" y="5287256"/>
                </a:lnTo>
                <a:lnTo>
                  <a:pt x="0" y="5287256"/>
                </a:lnTo>
                <a:lnTo>
                  <a:pt x="0" y="427769"/>
                </a:lnTo>
                <a:lnTo>
                  <a:pt x="132161" y="347480"/>
                </a:lnTo>
                <a:cubicBezTo>
                  <a:pt x="540096" y="125876"/>
                  <a:pt x="1007579" y="0"/>
                  <a:pt x="1504462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2" descr="ankara Ã¼niversitesi ile ilgili gÃ¶rsel sonucu">
            <a:extLst>
              <a:ext uri="{FF2B5EF4-FFF2-40B4-BE49-F238E27FC236}">
                <a16:creationId xmlns:a16="http://schemas.microsoft.com/office/drawing/2014/main" id="{E86C3170-2B6A-450C-B429-2147EDAF0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181" y="2839031"/>
            <a:ext cx="3163437" cy="316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0810290-E788-4DE3-B716-DBE58CC6A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2946" y="0"/>
            <a:ext cx="4185112" cy="3170097"/>
          </a:xfrm>
          <a:custGeom>
            <a:avLst/>
            <a:gdLst>
              <a:gd name="connsiteX0" fmla="*/ 301225 w 4185112"/>
              <a:gd name="connsiteY0" fmla="*/ 0 h 3170097"/>
              <a:gd name="connsiteX1" fmla="*/ 3883887 w 4185112"/>
              <a:gd name="connsiteY1" fmla="*/ 0 h 3170097"/>
              <a:gd name="connsiteX2" fmla="*/ 3932552 w 4185112"/>
              <a:gd name="connsiteY2" fmla="*/ 80105 h 3170097"/>
              <a:gd name="connsiteX3" fmla="*/ 4185112 w 4185112"/>
              <a:gd name="connsiteY3" fmla="*/ 1077541 h 3170097"/>
              <a:gd name="connsiteX4" fmla="*/ 2092556 w 4185112"/>
              <a:gd name="connsiteY4" fmla="*/ 3170097 h 3170097"/>
              <a:gd name="connsiteX5" fmla="*/ 0 w 4185112"/>
              <a:gd name="connsiteY5" fmla="*/ 1077541 h 3170097"/>
              <a:gd name="connsiteX6" fmla="*/ 252561 w 4185112"/>
              <a:gd name="connsiteY6" fmla="*/ 80105 h 317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5112" h="3170097">
                <a:moveTo>
                  <a:pt x="301225" y="0"/>
                </a:moveTo>
                <a:lnTo>
                  <a:pt x="3883887" y="0"/>
                </a:lnTo>
                <a:lnTo>
                  <a:pt x="3932552" y="80105"/>
                </a:lnTo>
                <a:cubicBezTo>
                  <a:pt x="4093621" y="376606"/>
                  <a:pt x="4185112" y="716389"/>
                  <a:pt x="4185112" y="1077541"/>
                </a:cubicBezTo>
                <a:cubicBezTo>
                  <a:pt x="4185112" y="2233228"/>
                  <a:pt x="3248243" y="3170097"/>
                  <a:pt x="2092556" y="3170097"/>
                </a:cubicBezTo>
                <a:cubicBezTo>
                  <a:pt x="936869" y="3170097"/>
                  <a:pt x="0" y="2233228"/>
                  <a:pt x="0" y="1077541"/>
                </a:cubicBezTo>
                <a:cubicBezTo>
                  <a:pt x="0" y="716389"/>
                  <a:pt x="91491" y="376606"/>
                  <a:pt x="252561" y="80105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2" descr="Ä°lgili resim">
            <a:extLst>
              <a:ext uri="{FF2B5EF4-FFF2-40B4-BE49-F238E27FC236}">
                <a16:creationId xmlns:a16="http://schemas.microsoft.com/office/drawing/2014/main" id="{23F6065A-6111-4C2C-BF40-9074C6FA3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18595" y="573467"/>
            <a:ext cx="2754249" cy="137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4FE2E9E2-98A0-43A1-AAC5-07A7068DD391}"/>
              </a:ext>
            </a:extLst>
          </p:cNvPr>
          <p:cNvSpPr/>
          <p:nvPr/>
        </p:nvSpPr>
        <p:spPr>
          <a:xfrm>
            <a:off x="5763126" y="4427621"/>
            <a:ext cx="5847348" cy="15748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1981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yelken sporu ile ilgili gÃ¶rsel sonucu">
            <a:extLst>
              <a:ext uri="{FF2B5EF4-FFF2-40B4-BE49-F238E27FC236}">
                <a16:creationId xmlns:a16="http://schemas.microsoft.com/office/drawing/2014/main" id="{4ACFE3CF-8BE9-4D98-AEE6-74C831947B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3" r="13986" b="-3"/>
          <a:stretch/>
        </p:blipFill>
        <p:spPr bwMode="auto">
          <a:xfrm>
            <a:off x="5491133" y="286529"/>
            <a:ext cx="2275744" cy="2275744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Ä°lgili resim">
            <a:extLst>
              <a:ext uri="{FF2B5EF4-FFF2-40B4-BE49-F238E27FC236}">
                <a16:creationId xmlns:a16="http://schemas.microsoft.com/office/drawing/2014/main" id="{47A5B5C9-5D6F-434F-B8DD-79CC3D07EB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3" r="36606" b="-2"/>
          <a:stretch/>
        </p:blipFill>
        <p:spPr bwMode="auto">
          <a:xfrm>
            <a:off x="5734231" y="2527224"/>
            <a:ext cx="3316388" cy="3316386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Ã¶rf ile ilgili gÃ¶rsel sonucu">
            <a:extLst>
              <a:ext uri="{FF2B5EF4-FFF2-40B4-BE49-F238E27FC236}">
                <a16:creationId xmlns:a16="http://schemas.microsoft.com/office/drawing/2014/main" id="{1CE39646-0268-4B86-9BDF-00D790B10E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5" r="8918" b="-3"/>
          <a:stretch/>
        </p:blipFill>
        <p:spPr bwMode="auto">
          <a:xfrm>
            <a:off x="7786846" y="1"/>
            <a:ext cx="4405154" cy="3776782"/>
          </a:xfrm>
          <a:custGeom>
            <a:avLst/>
            <a:gdLst>
              <a:gd name="connsiteX0" fmla="*/ 279221 w 4405154"/>
              <a:gd name="connsiteY0" fmla="*/ 0 h 3776782"/>
              <a:gd name="connsiteX1" fmla="*/ 4405154 w 4405154"/>
              <a:gd name="connsiteY1" fmla="*/ 0 h 3776782"/>
              <a:gd name="connsiteX2" fmla="*/ 4405154 w 4405154"/>
              <a:gd name="connsiteY2" fmla="*/ 3055054 h 3776782"/>
              <a:gd name="connsiteX3" fmla="*/ 4266200 w 4405154"/>
              <a:gd name="connsiteY3" fmla="*/ 3181344 h 3776782"/>
              <a:gd name="connsiteX4" fmla="*/ 2607554 w 4405154"/>
              <a:gd name="connsiteY4" fmla="*/ 3776782 h 3776782"/>
              <a:gd name="connsiteX5" fmla="*/ 0 w 4405154"/>
              <a:gd name="connsiteY5" fmla="*/ 1169228 h 3776782"/>
              <a:gd name="connsiteX6" fmla="*/ 204915 w 4405154"/>
              <a:gd name="connsiteY6" fmla="*/ 154250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154" h="3776782">
                <a:moveTo>
                  <a:pt x="279221" y="0"/>
                </a:moveTo>
                <a:lnTo>
                  <a:pt x="4405154" y="0"/>
                </a:lnTo>
                <a:lnTo>
                  <a:pt x="4405154" y="3055054"/>
                </a:lnTo>
                <a:lnTo>
                  <a:pt x="4266200" y="3181344"/>
                </a:lnTo>
                <a:cubicBezTo>
                  <a:pt x="3815461" y="3553326"/>
                  <a:pt x="3237603" y="3776782"/>
                  <a:pt x="2607554" y="3776782"/>
                </a:cubicBezTo>
                <a:cubicBezTo>
                  <a:pt x="1167442" y="3776782"/>
                  <a:pt x="0" y="2609341"/>
                  <a:pt x="0" y="1169228"/>
                </a:cubicBezTo>
                <a:cubicBezTo>
                  <a:pt x="0" y="809200"/>
                  <a:pt x="72965" y="466214"/>
                  <a:pt x="204915" y="15425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kÃ¼rek sporu ile ilgili gÃ¶rsel sonucu">
            <a:extLst>
              <a:ext uri="{FF2B5EF4-FFF2-40B4-BE49-F238E27FC236}">
                <a16:creationId xmlns:a16="http://schemas.microsoft.com/office/drawing/2014/main" id="{371B3697-CE6D-461D-91D1-C85B4E0ECD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6" r="20829" b="-3"/>
          <a:stretch/>
        </p:blipFill>
        <p:spPr bwMode="auto">
          <a:xfrm>
            <a:off x="8738478" y="3917271"/>
            <a:ext cx="3453522" cy="2950205"/>
          </a:xfrm>
          <a:custGeom>
            <a:avLst/>
            <a:gdLst>
              <a:gd name="connsiteX0" fmla="*/ 1901420 w 3453522"/>
              <a:gd name="connsiteY0" fmla="*/ 0 h 2950205"/>
              <a:gd name="connsiteX1" fmla="*/ 3368648 w 3453522"/>
              <a:gd name="connsiteY1" fmla="*/ 691940 h 2950205"/>
              <a:gd name="connsiteX2" fmla="*/ 3453522 w 3453522"/>
              <a:gd name="connsiteY2" fmla="*/ 805440 h 2950205"/>
              <a:gd name="connsiteX3" fmla="*/ 3453522 w 3453522"/>
              <a:gd name="connsiteY3" fmla="*/ 2950205 h 2950205"/>
              <a:gd name="connsiteX4" fmla="*/ 316036 w 3453522"/>
              <a:gd name="connsiteY4" fmla="*/ 2950205 h 2950205"/>
              <a:gd name="connsiteX5" fmla="*/ 229491 w 3453522"/>
              <a:gd name="connsiteY5" fmla="*/ 2807749 h 2950205"/>
              <a:gd name="connsiteX6" fmla="*/ 0 w 3453522"/>
              <a:gd name="connsiteY6" fmla="*/ 1901419 h 2950205"/>
              <a:gd name="connsiteX7" fmla="*/ 1901420 w 3453522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57749F-B943-4D30-8F08-8AA92F25A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5A5D7E9A-A7BD-4A60-B5B2-F6717507B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5" y="802955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Ders İçeriği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C20924-248F-420C-8295-2ECF8A857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876" y="1888392"/>
            <a:ext cx="4282740" cy="3001010"/>
          </a:xfrm>
        </p:spPr>
        <p:txBody>
          <a:bodyPr anchor="ctr">
            <a:normAutofit/>
          </a:bodyPr>
          <a:lstStyle/>
          <a:p>
            <a:endParaRPr lang="tr-TR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Tüplü Dalış</a:t>
            </a:r>
          </a:p>
          <a:p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Serbest Dalış</a:t>
            </a:r>
          </a:p>
          <a:p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Kullanılan Malzemeler</a:t>
            </a:r>
          </a:p>
        </p:txBody>
      </p:sp>
    </p:spTree>
    <p:extLst>
      <p:ext uri="{BB962C8B-B14F-4D97-AF65-F5344CB8AC3E}">
        <p14:creationId xmlns:p14="http://schemas.microsoft.com/office/powerpoint/2010/main" val="900728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9" name="Picture 138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B14453BD-5777-4503-A759-40677E44E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Tüplü dalış</a:t>
            </a:r>
          </a:p>
        </p:txBody>
      </p:sp>
      <p:sp>
        <p:nvSpPr>
          <p:cNvPr id="141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8" name="Picture 4" descr="Tüplü Dalış Güvenlik Kuralları - Advenport">
            <a:extLst>
              <a:ext uri="{FF2B5EF4-FFF2-40B4-BE49-F238E27FC236}">
                <a16:creationId xmlns:a16="http://schemas.microsoft.com/office/drawing/2014/main" id="{9711B260-FABB-41F1-BD86-973A5FA3AD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5" r="14209" b="-2"/>
          <a:stretch/>
        </p:blipFill>
        <p:spPr bwMode="auto">
          <a:xfrm>
            <a:off x="20" y="907231"/>
            <a:ext cx="4838021" cy="5063738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2F4374-C4D8-4F0B-8549-8AFE53387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anchor="ctr">
            <a:normAutofit/>
          </a:bodyPr>
          <a:lstStyle/>
          <a:p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Yüzeyden bağımsız aletli dalış olarak bilinen bir spor türü olan </a:t>
            </a:r>
            <a:r>
              <a:rPr lang="tr-TR" sz="20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scuba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yani tüplü dalış “Self </a:t>
            </a:r>
            <a:r>
              <a:rPr lang="tr-TR" sz="20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Contained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Underwater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Breathing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Apparatus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ifadesinin baş harflerinden oluşan bir kısaltma. </a:t>
            </a:r>
            <a:endParaRPr lang="tr-TR" sz="2000" b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000" b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Tabir “Sualtında kendi kendine yeterli soluma aparatları” anlamına geliyor. Bir </a:t>
            </a:r>
            <a:r>
              <a:rPr lang="tr-TR" sz="20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scuba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dalışının gerçekleşmesi için gerekli ekipmanın kullanılması ve ciddi bir eğitim alınması gerekiyor.</a:t>
            </a:r>
            <a:endParaRPr lang="tr-TR" sz="2000" b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FBFB1874-3EBF-43B7-BF1E-B5DFE46F4AD6}"/>
              </a:ext>
            </a:extLst>
          </p:cNvPr>
          <p:cNvSpPr/>
          <p:nvPr/>
        </p:nvSpPr>
        <p:spPr>
          <a:xfrm>
            <a:off x="5947926" y="922973"/>
            <a:ext cx="2955511" cy="1155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075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B14453BD-5777-4503-A759-40677E44E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Tüplü dalış</a:t>
            </a:r>
          </a:p>
        </p:txBody>
      </p:sp>
      <p:sp>
        <p:nvSpPr>
          <p:cNvPr id="75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5A0E925-868E-4B9D-BC52-771AFAA9A8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43" b="-1"/>
          <a:stretch/>
        </p:blipFill>
        <p:spPr bwMode="auto">
          <a:xfrm>
            <a:off x="20" y="907231"/>
            <a:ext cx="4838021" cy="5063738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2F4374-C4D8-4F0B-8549-8AFE53387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Çok sayıda yeni insan </a:t>
            </a:r>
            <a:r>
              <a:rPr lang="tr-TR" sz="2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rekreasyonel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tüplü dalışı deneyimlemeye başladı. Dalış, 8 yaşından (SSI </a:t>
            </a:r>
            <a:r>
              <a:rPr lang="tr-TR" sz="2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Scuba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Rangers</a:t>
            </a:r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programı) 80 yaşına kadar, katılmaya istekli ve sağlık yönünden sıkıntılı bir durumu olmayan herkes için yapılabilir bir etkinlik haline geldi.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FBFB1874-3EBF-43B7-BF1E-B5DFE46F4AD6}"/>
              </a:ext>
            </a:extLst>
          </p:cNvPr>
          <p:cNvSpPr/>
          <p:nvPr/>
        </p:nvSpPr>
        <p:spPr>
          <a:xfrm>
            <a:off x="5947926" y="922973"/>
            <a:ext cx="2955511" cy="1155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685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9CD2D09-B1BB-4DF5-9E1C-3D21B21ED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83355637-BA71-4F63-94C9-E77BF81BD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B14453BD-5777-4503-A759-40677E44E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7" y="932104"/>
            <a:ext cx="4803636" cy="1311664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Serbest Dalış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2F4374-C4D8-4F0B-8549-8AFE53387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İnsanın inanılması güç derinliklere nefesini tutarak daldığı serbest dalış sporunun tarihi çok eskilere dayanır. </a:t>
            </a:r>
          </a:p>
          <a:p>
            <a:pPr algn="just"/>
            <a:endParaRPr lang="tr-T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Sualtı avcılığı ile insanların geçimini sürdürmeleri amacıyla başlayan bu spor sualtı avcılığının çok ötesine geçip günümüzde limitlerini keşfetmek isteyen bir grup serbest dalıcı tarafından ayrı bir boyut kazanmıştır.</a:t>
            </a:r>
          </a:p>
        </p:txBody>
      </p:sp>
      <p:sp>
        <p:nvSpPr>
          <p:cNvPr id="75" name="Freeform 49">
            <a:extLst>
              <a:ext uri="{FF2B5EF4-FFF2-40B4-BE49-F238E27FC236}">
                <a16:creationId xmlns:a16="http://schemas.microsoft.com/office/drawing/2014/main" id="{967C29FE-FD32-4AFB-AD20-DBDF5864B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4" name="Picture 2" descr="serbest-dalis-02">
            <a:extLst>
              <a:ext uri="{FF2B5EF4-FFF2-40B4-BE49-F238E27FC236}">
                <a16:creationId xmlns:a16="http://schemas.microsoft.com/office/drawing/2014/main" id="{62816653-25A0-471E-8549-EF4BA0DBA0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3" r="-2" b="23482"/>
          <a:stretch/>
        </p:blipFill>
        <p:spPr bwMode="auto"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FBFB1874-3EBF-43B7-BF1E-B5DFE46F4AD6}"/>
              </a:ext>
            </a:extLst>
          </p:cNvPr>
          <p:cNvSpPr/>
          <p:nvPr/>
        </p:nvSpPr>
        <p:spPr>
          <a:xfrm>
            <a:off x="589547" y="998621"/>
            <a:ext cx="3869911" cy="12735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3280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9CD2D09-B1BB-4DF5-9E1C-3D21B21ED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83355637-BA71-4F63-94C9-E77BF81BD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B14453BD-5777-4503-A759-40677E44E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7" y="932104"/>
            <a:ext cx="4803636" cy="1311664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Serbest Dalış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2F4374-C4D8-4F0B-8549-8AFE53387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.Bu sporun ilginç doğası adrenalin peşinde maceracı gençlerle, bilim adamlarını aynı anda dehşete düşürmek gibi diğer sporların sahip olmadığı bir ayrıcalığa sahiptir. </a:t>
            </a:r>
          </a:p>
          <a:p>
            <a:pPr algn="just"/>
            <a:endParaRPr lang="tr-T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Sualtında sınırlarını zorlayan ve bu olağanüstü derinliklere inmeyi başaran dalgıçlar, aynı balina ve yunuslarda gerçekleşen, basınç altında vücudun çökmesini engelleyen eşsiz bazı adaptasyonları yaşıyorlar.</a:t>
            </a:r>
          </a:p>
        </p:txBody>
      </p:sp>
      <p:sp>
        <p:nvSpPr>
          <p:cNvPr id="75" name="Freeform 49">
            <a:extLst>
              <a:ext uri="{FF2B5EF4-FFF2-40B4-BE49-F238E27FC236}">
                <a16:creationId xmlns:a16="http://schemas.microsoft.com/office/drawing/2014/main" id="{967C29FE-FD32-4AFB-AD20-DBDF5864B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4" name="Picture 2" descr="serbest-dalis-02">
            <a:extLst>
              <a:ext uri="{FF2B5EF4-FFF2-40B4-BE49-F238E27FC236}">
                <a16:creationId xmlns:a16="http://schemas.microsoft.com/office/drawing/2014/main" id="{62816653-25A0-471E-8549-EF4BA0DBA0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3" r="-2" b="23482"/>
          <a:stretch/>
        </p:blipFill>
        <p:spPr bwMode="auto"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FBFB1874-3EBF-43B7-BF1E-B5DFE46F4AD6}"/>
              </a:ext>
            </a:extLst>
          </p:cNvPr>
          <p:cNvSpPr/>
          <p:nvPr/>
        </p:nvSpPr>
        <p:spPr>
          <a:xfrm>
            <a:off x="589547" y="998621"/>
            <a:ext cx="3869911" cy="12735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28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ualtı dünyasına hoş geldiniz!">
            <a:extLst>
              <a:ext uri="{FF2B5EF4-FFF2-40B4-BE49-F238E27FC236}">
                <a16:creationId xmlns:a16="http://schemas.microsoft.com/office/drawing/2014/main" id="{E2B6226E-690B-46A4-86AB-C10699C262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0" r="29212" b="1"/>
          <a:stretch/>
        </p:blipFill>
        <p:spPr bwMode="auto">
          <a:xfrm>
            <a:off x="-1" y="3725"/>
            <a:ext cx="5504917" cy="685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86BA5DB7-BF33-463C-AE3A-DD318F534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Unvan 1">
            <a:extLst>
              <a:ext uri="{FF2B5EF4-FFF2-40B4-BE49-F238E27FC236}">
                <a16:creationId xmlns:a16="http://schemas.microsoft.com/office/drawing/2014/main" id="{3ED8DFE7-C8EF-4544-B92B-7F1F75288674}"/>
              </a:ext>
            </a:extLst>
          </p:cNvPr>
          <p:cNvSpPr txBox="1">
            <a:spLocks/>
          </p:cNvSpPr>
          <p:nvPr/>
        </p:nvSpPr>
        <p:spPr>
          <a:xfrm>
            <a:off x="6094105" y="179840"/>
            <a:ext cx="4977976" cy="1454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b="1" dirty="0" err="1">
                <a:solidFill>
                  <a:srgbClr val="000000"/>
                </a:solidFill>
              </a:rPr>
              <a:t>Kullanılan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Malzemeler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8" name="İçerik Yer Tutucusu 2">
            <a:extLst>
              <a:ext uri="{FF2B5EF4-FFF2-40B4-BE49-F238E27FC236}">
                <a16:creationId xmlns:a16="http://schemas.microsoft.com/office/drawing/2014/main" id="{A3B85223-B82A-40B9-BAA4-8ABEAD484624}"/>
              </a:ext>
            </a:extLst>
          </p:cNvPr>
          <p:cNvSpPr txBox="1">
            <a:spLocks/>
          </p:cNvSpPr>
          <p:nvPr/>
        </p:nvSpPr>
        <p:spPr>
          <a:xfrm>
            <a:off x="5696926" y="2386869"/>
            <a:ext cx="6303063" cy="3639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err="1">
                <a:solidFill>
                  <a:srgbClr val="000000"/>
                </a:solidFill>
              </a:rPr>
              <a:t>İçine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yüksek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basınçlı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hava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doldurulan</a:t>
            </a:r>
            <a:r>
              <a:rPr lang="en-US" sz="2000" b="1" dirty="0">
                <a:solidFill>
                  <a:srgbClr val="000000"/>
                </a:solidFill>
              </a:rPr>
              <a:t>, </a:t>
            </a:r>
            <a:r>
              <a:rPr lang="en-US" sz="2000" b="1" dirty="0" err="1">
                <a:solidFill>
                  <a:srgbClr val="000000"/>
                </a:solidFill>
              </a:rPr>
              <a:t>çelik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ya</a:t>
            </a:r>
            <a:r>
              <a:rPr lang="en-US" sz="2000" b="1" dirty="0">
                <a:solidFill>
                  <a:srgbClr val="000000"/>
                </a:solidFill>
              </a:rPr>
              <a:t> da </a:t>
            </a:r>
            <a:r>
              <a:rPr lang="en-US" sz="2000" b="1" dirty="0" err="1">
                <a:solidFill>
                  <a:srgbClr val="000000"/>
                </a:solidFill>
              </a:rPr>
              <a:t>alüminyumdan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üretilen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tüplerdir</a:t>
            </a:r>
            <a:r>
              <a:rPr lang="en-US" sz="2000" b="1" dirty="0">
                <a:solidFill>
                  <a:srgbClr val="000000"/>
                </a:solidFill>
              </a:rPr>
              <a:t>. </a:t>
            </a:r>
          </a:p>
          <a:p>
            <a:r>
              <a:rPr lang="en-US" sz="2000" b="1" dirty="0" err="1">
                <a:solidFill>
                  <a:srgbClr val="000000"/>
                </a:solidFill>
              </a:rPr>
              <a:t>Tüpteki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havayı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sualtında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değişen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basınca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göre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rahat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soluyabilecek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seviyeye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ayarlayan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regülatör</a:t>
            </a:r>
            <a:r>
              <a:rPr lang="en-US" sz="2000" b="1" dirty="0">
                <a:solidFill>
                  <a:srgbClr val="000000"/>
                </a:solidFill>
              </a:rPr>
              <a:t>, </a:t>
            </a:r>
          </a:p>
          <a:p>
            <a:r>
              <a:rPr lang="en-US" sz="2000" b="1" dirty="0" err="1">
                <a:solidFill>
                  <a:srgbClr val="000000"/>
                </a:solidFill>
              </a:rPr>
              <a:t>Dalgıcın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Su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İçindeki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Yüzerliğini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Ayarlayan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Denge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Yeleği</a:t>
            </a:r>
            <a:r>
              <a:rPr lang="en-US" sz="2000" b="1" dirty="0">
                <a:solidFill>
                  <a:srgbClr val="000000"/>
                </a:solidFill>
              </a:rPr>
              <a:t> (</a:t>
            </a:r>
            <a:r>
              <a:rPr lang="en-US" sz="2000" b="1" dirty="0" err="1">
                <a:solidFill>
                  <a:srgbClr val="000000"/>
                </a:solidFill>
              </a:rPr>
              <a:t>Bc</a:t>
            </a:r>
            <a:r>
              <a:rPr lang="en-US" sz="2000" b="1" dirty="0">
                <a:solidFill>
                  <a:srgbClr val="000000"/>
                </a:solidFill>
              </a:rPr>
              <a:t>), </a:t>
            </a:r>
          </a:p>
          <a:p>
            <a:r>
              <a:rPr lang="en-US" sz="2000" b="1" dirty="0" err="1">
                <a:solidFill>
                  <a:srgbClr val="000000"/>
                </a:solidFill>
              </a:rPr>
              <a:t>Maske</a:t>
            </a:r>
            <a:r>
              <a:rPr lang="en-US" sz="2000" b="1" dirty="0">
                <a:solidFill>
                  <a:srgbClr val="000000"/>
                </a:solidFill>
              </a:rPr>
              <a:t>, </a:t>
            </a:r>
          </a:p>
          <a:p>
            <a:r>
              <a:rPr lang="en-US" sz="2000" b="1" dirty="0" err="1">
                <a:solidFill>
                  <a:srgbClr val="000000"/>
                </a:solidFill>
              </a:rPr>
              <a:t>Palet</a:t>
            </a:r>
            <a:r>
              <a:rPr lang="en-US" sz="2000" b="1" dirty="0">
                <a:solidFill>
                  <a:srgbClr val="000000"/>
                </a:solidFill>
              </a:rPr>
              <a:t>,</a:t>
            </a:r>
          </a:p>
          <a:p>
            <a:r>
              <a:rPr lang="en-US" sz="2000" b="1" dirty="0" err="1">
                <a:solidFill>
                  <a:srgbClr val="000000"/>
                </a:solidFill>
              </a:rPr>
              <a:t>Dalış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Bilgisayarı</a:t>
            </a:r>
            <a:r>
              <a:rPr lang="en-US" sz="2000" b="1" dirty="0">
                <a:solidFill>
                  <a:srgbClr val="000000"/>
                </a:solidFill>
              </a:rPr>
              <a:t>, </a:t>
            </a:r>
          </a:p>
          <a:p>
            <a:r>
              <a:rPr lang="en-US" sz="2000" b="1" dirty="0" err="1">
                <a:solidFill>
                  <a:srgbClr val="000000"/>
                </a:solidFill>
              </a:rPr>
              <a:t>Dalış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Elbisesi</a:t>
            </a:r>
            <a:r>
              <a:rPr lang="en-US" sz="2000" b="1" dirty="0">
                <a:solidFill>
                  <a:srgbClr val="000000"/>
                </a:solidFill>
              </a:rPr>
              <a:t>, </a:t>
            </a:r>
          </a:p>
          <a:p>
            <a:r>
              <a:rPr lang="en-US" sz="2000" b="1" dirty="0" err="1">
                <a:solidFill>
                  <a:srgbClr val="000000"/>
                </a:solidFill>
              </a:rPr>
              <a:t>Şnorkel</a:t>
            </a:r>
            <a:r>
              <a:rPr lang="en-US" sz="2000" b="1" dirty="0">
                <a:solidFill>
                  <a:srgbClr val="000000"/>
                </a:solidFill>
              </a:rPr>
              <a:t>, </a:t>
            </a:r>
          </a:p>
          <a:p>
            <a:r>
              <a:rPr lang="en-US" sz="2000" b="1" dirty="0" err="1">
                <a:solidFill>
                  <a:srgbClr val="000000"/>
                </a:solidFill>
              </a:rPr>
              <a:t>Derinlik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ve</a:t>
            </a:r>
            <a:r>
              <a:rPr lang="en-US" sz="2000" b="1" dirty="0">
                <a:solidFill>
                  <a:srgbClr val="000000"/>
                </a:solidFill>
              </a:rPr>
              <a:t> zaman </a:t>
            </a:r>
            <a:r>
              <a:rPr lang="en-US" sz="2000" b="1" dirty="0" err="1">
                <a:solidFill>
                  <a:srgbClr val="000000"/>
                </a:solidFill>
              </a:rPr>
              <a:t>saati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donanımın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diğer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malzemeleridir</a:t>
            </a:r>
            <a:r>
              <a:rPr lang="en-US" sz="2000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E5005B5D-69C5-4272-91B2-B297189339C5}"/>
              </a:ext>
            </a:extLst>
          </p:cNvPr>
          <p:cNvSpPr/>
          <p:nvPr/>
        </p:nvSpPr>
        <p:spPr>
          <a:xfrm>
            <a:off x="5504916" y="254975"/>
            <a:ext cx="4977578" cy="13037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8898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nkara Ã¼niversitesi ile ilgili gÃ¶rsel sonucu">
            <a:extLst>
              <a:ext uri="{FF2B5EF4-FFF2-40B4-BE49-F238E27FC236}">
                <a16:creationId xmlns:a16="http://schemas.microsoft.com/office/drawing/2014/main" id="{1C8AC5D0-5A18-47B9-8BCB-C9F1475DCD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8" r="-2" b="20378"/>
          <a:stretch/>
        </p:blipFill>
        <p:spPr bwMode="auto">
          <a:xfrm>
            <a:off x="6083786" y="-168318"/>
            <a:ext cx="6261330" cy="3932313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Ä°lgili resim">
            <a:extLst>
              <a:ext uri="{FF2B5EF4-FFF2-40B4-BE49-F238E27FC236}">
                <a16:creationId xmlns:a16="http://schemas.microsoft.com/office/drawing/2014/main" id="{D6FD71F4-AFCF-485C-8A22-AA9D641029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6" r="12809"/>
          <a:stretch/>
        </p:blipFill>
        <p:spPr bwMode="auto">
          <a:xfrm>
            <a:off x="6089904" y="2487168"/>
            <a:ext cx="6263640" cy="4215384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FCBC73-0212-4F2B-85CC-89AB6A575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803637" cy="3788830"/>
          </a:xfrm>
        </p:spPr>
        <p:txBody>
          <a:bodyPr anchor="ctr">
            <a:normAutofit/>
          </a:bodyPr>
          <a:lstStyle/>
          <a:p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3280005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273</Words>
  <Application>Microsoft Office PowerPoint</Application>
  <PresentationFormat>Geniş ekran</PresentationFormat>
  <Paragraphs>31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Denizde Yapılan Su Sporlarının İçeriklerinin Tanıtılması-6</vt:lpstr>
      <vt:lpstr>Ders İçeriği</vt:lpstr>
      <vt:lpstr>Tüplü dalış</vt:lpstr>
      <vt:lpstr>Tüplü dalış</vt:lpstr>
      <vt:lpstr>Serbest Dalış</vt:lpstr>
      <vt:lpstr>Serbest Dalış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Denizde Yapılan Su Sporlarının İçeriklerinin Tanıtılması-1</dc:title>
  <dc:creator>Nurettin Göksu Çini-Akademik</dc:creator>
  <cp:lastModifiedBy>Nurettin Göksu Çini-Akademik</cp:lastModifiedBy>
  <cp:revision>4</cp:revision>
  <dcterms:created xsi:type="dcterms:W3CDTF">2020-05-03T14:45:58Z</dcterms:created>
  <dcterms:modified xsi:type="dcterms:W3CDTF">2020-05-03T18:55:27Z</dcterms:modified>
</cp:coreProperties>
</file>