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8" r:id="rId2"/>
    <p:sldId id="257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80" r:id="rId14"/>
    <p:sldId id="281" r:id="rId15"/>
    <p:sldId id="282" r:id="rId16"/>
    <p:sldId id="283" r:id="rId17"/>
    <p:sldId id="270" r:id="rId18"/>
    <p:sldId id="271" r:id="rId19"/>
    <p:sldId id="272" r:id="rId20"/>
    <p:sldId id="285" r:id="rId21"/>
    <p:sldId id="292" r:id="rId22"/>
    <p:sldId id="293" r:id="rId23"/>
    <p:sldId id="286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4" r:id="rId32"/>
    <p:sldId id="294" r:id="rId33"/>
    <p:sldId id="295" r:id="rId34"/>
    <p:sldId id="296" r:id="rId35"/>
    <p:sldId id="289" r:id="rId36"/>
    <p:sldId id="297" r:id="rId37"/>
    <p:sldId id="298" r:id="rId3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71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A6C139-AC92-402A-9672-527F92C7A851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CD3D6D6-66FA-4DAC-9E25-7A4BEB8CC4D4}">
      <dgm:prSet phldrT="[Metin]"/>
      <dgm:spPr/>
      <dgm:t>
        <a:bodyPr/>
        <a:lstStyle/>
        <a:p>
          <a:r>
            <a:rPr lang="tr-TR" dirty="0" smtClean="0"/>
            <a:t>Merkezi </a:t>
          </a:r>
        </a:p>
        <a:p>
          <a:r>
            <a:rPr lang="tr-TR" dirty="0" smtClean="0"/>
            <a:t>Eğilim </a:t>
          </a:r>
        </a:p>
        <a:p>
          <a:r>
            <a:rPr lang="tr-TR" dirty="0" smtClean="0"/>
            <a:t>Ölçüleri</a:t>
          </a:r>
          <a:endParaRPr lang="tr-TR" dirty="0"/>
        </a:p>
      </dgm:t>
    </dgm:pt>
    <dgm:pt modelId="{9422BCAF-8BEF-4449-AF27-B73E298CD718}" type="parTrans" cxnId="{44D1FFD6-F916-471C-8D0E-0450C39BA186}">
      <dgm:prSet/>
      <dgm:spPr/>
      <dgm:t>
        <a:bodyPr/>
        <a:lstStyle/>
        <a:p>
          <a:endParaRPr lang="tr-TR"/>
        </a:p>
      </dgm:t>
    </dgm:pt>
    <dgm:pt modelId="{00F68EC9-A0F0-43E5-9272-9EB5DB1EB363}" type="sibTrans" cxnId="{44D1FFD6-F916-471C-8D0E-0450C39BA186}">
      <dgm:prSet/>
      <dgm:spPr/>
      <dgm:t>
        <a:bodyPr/>
        <a:lstStyle/>
        <a:p>
          <a:endParaRPr lang="tr-TR"/>
        </a:p>
      </dgm:t>
    </dgm:pt>
    <dgm:pt modelId="{DD084DDF-7ED0-4ACC-96BB-94DF49314C6A}">
      <dgm:prSet phldrT="[Metin]"/>
      <dgm:spPr/>
      <dgm:t>
        <a:bodyPr/>
        <a:lstStyle/>
        <a:p>
          <a:r>
            <a:rPr lang="tr-TR" dirty="0" smtClean="0"/>
            <a:t>Aritmetik Ortalama</a:t>
          </a:r>
          <a:endParaRPr lang="tr-TR" dirty="0"/>
        </a:p>
      </dgm:t>
    </dgm:pt>
    <dgm:pt modelId="{27807655-203E-493E-9070-FD447A618E5B}" type="parTrans" cxnId="{CE10FEA4-7D0B-4B6A-9FE9-CB9D0231354D}">
      <dgm:prSet/>
      <dgm:spPr/>
      <dgm:t>
        <a:bodyPr/>
        <a:lstStyle/>
        <a:p>
          <a:endParaRPr lang="tr-TR"/>
        </a:p>
      </dgm:t>
    </dgm:pt>
    <dgm:pt modelId="{21EC94B4-D286-4D3E-942B-8D1B2DB8F74A}" type="sibTrans" cxnId="{CE10FEA4-7D0B-4B6A-9FE9-CB9D0231354D}">
      <dgm:prSet/>
      <dgm:spPr/>
      <dgm:t>
        <a:bodyPr/>
        <a:lstStyle/>
        <a:p>
          <a:endParaRPr lang="tr-TR"/>
        </a:p>
      </dgm:t>
    </dgm:pt>
    <dgm:pt modelId="{EDEDFA69-7E8B-4A63-AE2A-67884441AD72}">
      <dgm:prSet phldrT="[Metin]"/>
      <dgm:spPr/>
      <dgm:t>
        <a:bodyPr/>
        <a:lstStyle/>
        <a:p>
          <a:r>
            <a:rPr lang="tr-TR" dirty="0" smtClean="0"/>
            <a:t>Ortanca </a:t>
          </a:r>
          <a:endParaRPr lang="tr-TR" dirty="0"/>
        </a:p>
      </dgm:t>
    </dgm:pt>
    <dgm:pt modelId="{3A222034-7062-4EAB-B595-AEA4A80F0F02}" type="parTrans" cxnId="{F4553E01-978B-48E4-86F7-5B08A52C401E}">
      <dgm:prSet/>
      <dgm:spPr/>
      <dgm:t>
        <a:bodyPr/>
        <a:lstStyle/>
        <a:p>
          <a:endParaRPr lang="tr-TR"/>
        </a:p>
      </dgm:t>
    </dgm:pt>
    <dgm:pt modelId="{21EFA480-50AE-486F-AFEC-6DDF400515F5}" type="sibTrans" cxnId="{F4553E01-978B-48E4-86F7-5B08A52C401E}">
      <dgm:prSet/>
      <dgm:spPr/>
      <dgm:t>
        <a:bodyPr/>
        <a:lstStyle/>
        <a:p>
          <a:endParaRPr lang="tr-TR"/>
        </a:p>
      </dgm:t>
    </dgm:pt>
    <dgm:pt modelId="{278BA01D-5AF4-4787-87AD-8B4DFDACE7F7}">
      <dgm:prSet phldrT="[Metin]"/>
      <dgm:spPr/>
      <dgm:t>
        <a:bodyPr/>
        <a:lstStyle/>
        <a:p>
          <a:r>
            <a:rPr lang="tr-TR" dirty="0" smtClean="0"/>
            <a:t>Değişkenlik</a:t>
          </a:r>
        </a:p>
        <a:p>
          <a:r>
            <a:rPr lang="tr-TR" dirty="0" smtClean="0"/>
            <a:t>Ölçüleri</a:t>
          </a:r>
          <a:endParaRPr lang="tr-TR" dirty="0"/>
        </a:p>
      </dgm:t>
    </dgm:pt>
    <dgm:pt modelId="{427D9526-3C33-4D21-B42C-D8AB4FAADB4D}" type="parTrans" cxnId="{C9C69658-959A-4BEA-94C4-031EC5EF5A51}">
      <dgm:prSet/>
      <dgm:spPr/>
      <dgm:t>
        <a:bodyPr/>
        <a:lstStyle/>
        <a:p>
          <a:endParaRPr lang="tr-TR"/>
        </a:p>
      </dgm:t>
    </dgm:pt>
    <dgm:pt modelId="{714BA1B5-54D1-45EB-9C6B-66A5F163DA21}" type="sibTrans" cxnId="{C9C69658-959A-4BEA-94C4-031EC5EF5A51}">
      <dgm:prSet/>
      <dgm:spPr/>
      <dgm:t>
        <a:bodyPr/>
        <a:lstStyle/>
        <a:p>
          <a:endParaRPr lang="tr-TR"/>
        </a:p>
      </dgm:t>
    </dgm:pt>
    <dgm:pt modelId="{E15D5C7B-CD0F-4C6B-A3FC-BC139A8FB61A}">
      <dgm:prSet phldrT="[Metin]"/>
      <dgm:spPr/>
      <dgm:t>
        <a:bodyPr/>
        <a:lstStyle/>
        <a:p>
          <a:r>
            <a:rPr lang="tr-TR" dirty="0" smtClean="0"/>
            <a:t>Çeyrek sapma</a:t>
          </a:r>
          <a:endParaRPr lang="tr-TR" dirty="0"/>
        </a:p>
      </dgm:t>
    </dgm:pt>
    <dgm:pt modelId="{EFBCAD0A-F519-42DB-9093-5002075C5780}" type="parTrans" cxnId="{39E6FFB2-FC76-4088-94DD-6854BD773181}">
      <dgm:prSet/>
      <dgm:spPr/>
      <dgm:t>
        <a:bodyPr/>
        <a:lstStyle/>
        <a:p>
          <a:endParaRPr lang="tr-TR"/>
        </a:p>
      </dgm:t>
    </dgm:pt>
    <dgm:pt modelId="{2D9694E3-DB3A-4634-B4AE-60628FD30B5B}" type="sibTrans" cxnId="{39E6FFB2-FC76-4088-94DD-6854BD773181}">
      <dgm:prSet/>
      <dgm:spPr/>
      <dgm:t>
        <a:bodyPr/>
        <a:lstStyle/>
        <a:p>
          <a:endParaRPr lang="tr-TR"/>
        </a:p>
      </dgm:t>
    </dgm:pt>
    <dgm:pt modelId="{65E94A0A-2BCB-4FC8-B149-1D9B90BCBBD5}">
      <dgm:prSet phldrT="[Metin]"/>
      <dgm:spPr/>
      <dgm:t>
        <a:bodyPr/>
        <a:lstStyle/>
        <a:p>
          <a:r>
            <a:rPr lang="tr-TR" dirty="0" smtClean="0"/>
            <a:t>Standart Sapma </a:t>
          </a:r>
          <a:endParaRPr lang="tr-TR" dirty="0"/>
        </a:p>
      </dgm:t>
    </dgm:pt>
    <dgm:pt modelId="{2F6660EE-A0FE-4E77-8D69-998BD64DBF9D}" type="parTrans" cxnId="{9FBEE5C8-7001-4CD1-90D2-10D625FB6594}">
      <dgm:prSet/>
      <dgm:spPr/>
      <dgm:t>
        <a:bodyPr/>
        <a:lstStyle/>
        <a:p>
          <a:endParaRPr lang="tr-TR"/>
        </a:p>
      </dgm:t>
    </dgm:pt>
    <dgm:pt modelId="{9445C316-FABE-4C4A-A115-3887138D06AE}" type="sibTrans" cxnId="{9FBEE5C8-7001-4CD1-90D2-10D625FB6594}">
      <dgm:prSet/>
      <dgm:spPr/>
      <dgm:t>
        <a:bodyPr/>
        <a:lstStyle/>
        <a:p>
          <a:endParaRPr lang="tr-TR"/>
        </a:p>
      </dgm:t>
    </dgm:pt>
    <dgm:pt modelId="{E02B1832-024B-4A76-AB2F-A9BC6D06F7EB}">
      <dgm:prSet/>
      <dgm:spPr/>
      <dgm:t>
        <a:bodyPr/>
        <a:lstStyle/>
        <a:p>
          <a:r>
            <a:rPr lang="tr-TR" dirty="0" err="1" smtClean="0"/>
            <a:t>Mod</a:t>
          </a:r>
          <a:endParaRPr lang="tr-TR" dirty="0"/>
        </a:p>
      </dgm:t>
    </dgm:pt>
    <dgm:pt modelId="{3E2A44D4-2A2F-45C9-BDBC-1F508D706249}" type="parTrans" cxnId="{6AB63C8F-0F82-4CC9-B73A-6BFBE199D5A8}">
      <dgm:prSet/>
      <dgm:spPr/>
      <dgm:t>
        <a:bodyPr/>
        <a:lstStyle/>
        <a:p>
          <a:endParaRPr lang="tr-TR"/>
        </a:p>
      </dgm:t>
    </dgm:pt>
    <dgm:pt modelId="{328A208F-8676-4B27-96E4-AAF5D2D36F87}" type="sibTrans" cxnId="{6AB63C8F-0F82-4CC9-B73A-6BFBE199D5A8}">
      <dgm:prSet/>
      <dgm:spPr/>
      <dgm:t>
        <a:bodyPr/>
        <a:lstStyle/>
        <a:p>
          <a:endParaRPr lang="tr-TR"/>
        </a:p>
      </dgm:t>
    </dgm:pt>
    <dgm:pt modelId="{F8A4B66B-B12C-46C7-A9BF-E0982C79A7F1}">
      <dgm:prSet/>
      <dgm:spPr/>
      <dgm:t>
        <a:bodyPr/>
        <a:lstStyle/>
        <a:p>
          <a:r>
            <a:rPr lang="tr-TR" dirty="0" err="1" smtClean="0"/>
            <a:t>Ranj</a:t>
          </a:r>
          <a:r>
            <a:rPr lang="tr-TR" dirty="0" smtClean="0"/>
            <a:t> </a:t>
          </a:r>
          <a:endParaRPr lang="tr-TR" dirty="0"/>
        </a:p>
      </dgm:t>
    </dgm:pt>
    <dgm:pt modelId="{5151492D-1FBB-4739-9298-AF6F45576B14}" type="parTrans" cxnId="{1B57A9DE-B760-49E3-9793-A393065E204E}">
      <dgm:prSet/>
      <dgm:spPr/>
      <dgm:t>
        <a:bodyPr/>
        <a:lstStyle/>
        <a:p>
          <a:endParaRPr lang="tr-TR"/>
        </a:p>
      </dgm:t>
    </dgm:pt>
    <dgm:pt modelId="{67817C33-5493-4C7B-BDEF-179589A370E0}" type="sibTrans" cxnId="{1B57A9DE-B760-49E3-9793-A393065E204E}">
      <dgm:prSet/>
      <dgm:spPr/>
      <dgm:t>
        <a:bodyPr/>
        <a:lstStyle/>
        <a:p>
          <a:endParaRPr lang="tr-TR"/>
        </a:p>
      </dgm:t>
    </dgm:pt>
    <dgm:pt modelId="{5FF6F23E-8765-474D-A5BF-6499B9E4412A}" type="pres">
      <dgm:prSet presAssocID="{3EA6C139-AC92-402A-9672-527F92C7A851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B8E22735-7532-47F1-ACC5-7C24B8B4C8CB}" type="pres">
      <dgm:prSet presAssocID="{ECD3D6D6-66FA-4DAC-9E25-7A4BEB8CC4D4}" presName="posSpace" presStyleCnt="0"/>
      <dgm:spPr/>
    </dgm:pt>
    <dgm:pt modelId="{D45FD45D-3011-4733-AFC2-EC3181427A1D}" type="pres">
      <dgm:prSet presAssocID="{ECD3D6D6-66FA-4DAC-9E25-7A4BEB8CC4D4}" presName="vertFlow" presStyleCnt="0"/>
      <dgm:spPr/>
    </dgm:pt>
    <dgm:pt modelId="{EB082604-5193-4229-AF78-BF9D94E2439B}" type="pres">
      <dgm:prSet presAssocID="{ECD3D6D6-66FA-4DAC-9E25-7A4BEB8CC4D4}" presName="topSpace" presStyleCnt="0"/>
      <dgm:spPr/>
    </dgm:pt>
    <dgm:pt modelId="{57346B6F-D385-4FEC-B243-AA5E5DBBB53B}" type="pres">
      <dgm:prSet presAssocID="{ECD3D6D6-66FA-4DAC-9E25-7A4BEB8CC4D4}" presName="firstComp" presStyleCnt="0"/>
      <dgm:spPr/>
    </dgm:pt>
    <dgm:pt modelId="{496F21AB-C1AF-4BE3-98B9-A9EC34D1579E}" type="pres">
      <dgm:prSet presAssocID="{ECD3D6D6-66FA-4DAC-9E25-7A4BEB8CC4D4}" presName="firstChild" presStyleLbl="bgAccFollowNode1" presStyleIdx="0" presStyleCnt="6"/>
      <dgm:spPr/>
      <dgm:t>
        <a:bodyPr/>
        <a:lstStyle/>
        <a:p>
          <a:endParaRPr lang="tr-TR"/>
        </a:p>
      </dgm:t>
    </dgm:pt>
    <dgm:pt modelId="{D727F52E-1C3D-4CCD-B9BB-3CB89F2278D7}" type="pres">
      <dgm:prSet presAssocID="{ECD3D6D6-66FA-4DAC-9E25-7A4BEB8CC4D4}" presName="firstChildTx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EA8776A-F859-48BA-97FE-12B4F10F61F2}" type="pres">
      <dgm:prSet presAssocID="{EDEDFA69-7E8B-4A63-AE2A-67884441AD72}" presName="comp" presStyleCnt="0"/>
      <dgm:spPr/>
    </dgm:pt>
    <dgm:pt modelId="{E03F5075-8A97-4EBA-9363-E8BD1A962B4C}" type="pres">
      <dgm:prSet presAssocID="{EDEDFA69-7E8B-4A63-AE2A-67884441AD72}" presName="child" presStyleLbl="bgAccFollowNode1" presStyleIdx="1" presStyleCnt="6"/>
      <dgm:spPr/>
      <dgm:t>
        <a:bodyPr/>
        <a:lstStyle/>
        <a:p>
          <a:endParaRPr lang="tr-TR"/>
        </a:p>
      </dgm:t>
    </dgm:pt>
    <dgm:pt modelId="{FC17A112-61D7-4248-8270-4292FDE8D4AB}" type="pres">
      <dgm:prSet presAssocID="{EDEDFA69-7E8B-4A63-AE2A-67884441AD72}" presName="childTx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F843DB6-5B46-42B0-9375-016B285567FB}" type="pres">
      <dgm:prSet presAssocID="{E02B1832-024B-4A76-AB2F-A9BC6D06F7EB}" presName="comp" presStyleCnt="0"/>
      <dgm:spPr/>
    </dgm:pt>
    <dgm:pt modelId="{98CB6A85-3AD3-4377-A799-8E506651302C}" type="pres">
      <dgm:prSet presAssocID="{E02B1832-024B-4A76-AB2F-A9BC6D06F7EB}" presName="child" presStyleLbl="bgAccFollowNode1" presStyleIdx="2" presStyleCnt="6"/>
      <dgm:spPr/>
      <dgm:t>
        <a:bodyPr/>
        <a:lstStyle/>
        <a:p>
          <a:endParaRPr lang="tr-TR"/>
        </a:p>
      </dgm:t>
    </dgm:pt>
    <dgm:pt modelId="{E1162A30-58E4-47E3-BCBB-937F7E01F5BA}" type="pres">
      <dgm:prSet presAssocID="{E02B1832-024B-4A76-AB2F-A9BC6D06F7EB}" presName="childTx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15D37B5-30E9-4478-899A-970D021B2A68}" type="pres">
      <dgm:prSet presAssocID="{ECD3D6D6-66FA-4DAC-9E25-7A4BEB8CC4D4}" presName="negSpace" presStyleCnt="0"/>
      <dgm:spPr/>
    </dgm:pt>
    <dgm:pt modelId="{93FCEDC6-E634-4E0E-8106-F25D2E572CFA}" type="pres">
      <dgm:prSet presAssocID="{ECD3D6D6-66FA-4DAC-9E25-7A4BEB8CC4D4}" presName="circle" presStyleLbl="node1" presStyleIdx="0" presStyleCnt="2"/>
      <dgm:spPr/>
      <dgm:t>
        <a:bodyPr/>
        <a:lstStyle/>
        <a:p>
          <a:endParaRPr lang="tr-TR"/>
        </a:p>
      </dgm:t>
    </dgm:pt>
    <dgm:pt modelId="{CAE64004-DC4D-4F0B-BB29-01A341D79E17}" type="pres">
      <dgm:prSet presAssocID="{00F68EC9-A0F0-43E5-9272-9EB5DB1EB363}" presName="transSpace" presStyleCnt="0"/>
      <dgm:spPr/>
    </dgm:pt>
    <dgm:pt modelId="{FCB46539-2B55-4CF9-A673-8388970808C3}" type="pres">
      <dgm:prSet presAssocID="{278BA01D-5AF4-4787-87AD-8B4DFDACE7F7}" presName="posSpace" presStyleCnt="0"/>
      <dgm:spPr/>
    </dgm:pt>
    <dgm:pt modelId="{8420C6E5-6A5E-40BB-990F-855EC4C0504A}" type="pres">
      <dgm:prSet presAssocID="{278BA01D-5AF4-4787-87AD-8B4DFDACE7F7}" presName="vertFlow" presStyleCnt="0"/>
      <dgm:spPr/>
    </dgm:pt>
    <dgm:pt modelId="{17119583-397F-4CC5-A21A-E0114C4A17E6}" type="pres">
      <dgm:prSet presAssocID="{278BA01D-5AF4-4787-87AD-8B4DFDACE7F7}" presName="topSpace" presStyleCnt="0"/>
      <dgm:spPr/>
    </dgm:pt>
    <dgm:pt modelId="{B16A1844-0F0D-4AEB-8810-0061362A6139}" type="pres">
      <dgm:prSet presAssocID="{278BA01D-5AF4-4787-87AD-8B4DFDACE7F7}" presName="firstComp" presStyleCnt="0"/>
      <dgm:spPr/>
    </dgm:pt>
    <dgm:pt modelId="{80F61107-4CAE-417F-A10B-41BD1B826891}" type="pres">
      <dgm:prSet presAssocID="{278BA01D-5AF4-4787-87AD-8B4DFDACE7F7}" presName="firstChild" presStyleLbl="bgAccFollowNode1" presStyleIdx="3" presStyleCnt="6" custLinFactY="278" custLinFactNeighborX="-1324" custLinFactNeighborY="100000"/>
      <dgm:spPr/>
      <dgm:t>
        <a:bodyPr/>
        <a:lstStyle/>
        <a:p>
          <a:endParaRPr lang="tr-TR"/>
        </a:p>
      </dgm:t>
    </dgm:pt>
    <dgm:pt modelId="{E4391E6D-6FBF-48EE-8AC4-9080F4427FD3}" type="pres">
      <dgm:prSet presAssocID="{278BA01D-5AF4-4787-87AD-8B4DFDACE7F7}" presName="firstChildTx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1B11A7-564B-4F13-870F-BF9147D67D5C}" type="pres">
      <dgm:prSet presAssocID="{65E94A0A-2BCB-4FC8-B149-1D9B90BCBBD5}" presName="comp" presStyleCnt="0"/>
      <dgm:spPr/>
    </dgm:pt>
    <dgm:pt modelId="{5008486C-B4B9-474D-8F27-55CA2E37ACC7}" type="pres">
      <dgm:prSet presAssocID="{65E94A0A-2BCB-4FC8-B149-1D9B90BCBBD5}" presName="child" presStyleLbl="bgAccFollowNode1" presStyleIdx="4" presStyleCnt="6" custLinFactY="-277" custLinFactNeighborX="-1325" custLinFactNeighborY="-100000"/>
      <dgm:spPr/>
      <dgm:t>
        <a:bodyPr/>
        <a:lstStyle/>
        <a:p>
          <a:endParaRPr lang="tr-TR"/>
        </a:p>
      </dgm:t>
    </dgm:pt>
    <dgm:pt modelId="{996F666C-68DF-4669-8812-182141AA0A0D}" type="pres">
      <dgm:prSet presAssocID="{65E94A0A-2BCB-4FC8-B149-1D9B90BCBBD5}" presName="childTx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8DD9B26-7DE5-4F21-B421-A42FE262C7C6}" type="pres">
      <dgm:prSet presAssocID="{F8A4B66B-B12C-46C7-A9BF-E0982C79A7F1}" presName="comp" presStyleCnt="0"/>
      <dgm:spPr/>
    </dgm:pt>
    <dgm:pt modelId="{6C5AA0F9-E066-4C9F-98B7-82B686411438}" type="pres">
      <dgm:prSet presAssocID="{F8A4B66B-B12C-46C7-A9BF-E0982C79A7F1}" presName="child" presStyleLbl="bgAccFollowNode1" presStyleIdx="5" presStyleCnt="6" custLinFactNeighborX="-1987" custLinFactNeighborY="-1986"/>
      <dgm:spPr/>
      <dgm:t>
        <a:bodyPr/>
        <a:lstStyle/>
        <a:p>
          <a:endParaRPr lang="tr-TR"/>
        </a:p>
      </dgm:t>
    </dgm:pt>
    <dgm:pt modelId="{5D282E42-F5B7-4E95-8EB9-C43AC82B34A2}" type="pres">
      <dgm:prSet presAssocID="{F8A4B66B-B12C-46C7-A9BF-E0982C79A7F1}" presName="childTx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19B9C26-06B8-4B09-9FD1-00A3EF5DF84B}" type="pres">
      <dgm:prSet presAssocID="{278BA01D-5AF4-4787-87AD-8B4DFDACE7F7}" presName="negSpace" presStyleCnt="0"/>
      <dgm:spPr/>
    </dgm:pt>
    <dgm:pt modelId="{18CF5C4D-7A85-48B2-8546-FCD919FC04AC}" type="pres">
      <dgm:prSet presAssocID="{278BA01D-5AF4-4787-87AD-8B4DFDACE7F7}" presName="circle" presStyleLbl="node1" presStyleIdx="1" presStyleCnt="2"/>
      <dgm:spPr/>
      <dgm:t>
        <a:bodyPr/>
        <a:lstStyle/>
        <a:p>
          <a:endParaRPr lang="tr-TR"/>
        </a:p>
      </dgm:t>
    </dgm:pt>
  </dgm:ptLst>
  <dgm:cxnLst>
    <dgm:cxn modelId="{C1047DF6-0327-4C7F-9C44-BA631C9D9F47}" type="presOf" srcId="{EDEDFA69-7E8B-4A63-AE2A-67884441AD72}" destId="{E03F5075-8A97-4EBA-9363-E8BD1A962B4C}" srcOrd="0" destOrd="0" presId="urn:microsoft.com/office/officeart/2005/8/layout/hList9"/>
    <dgm:cxn modelId="{0ECDA6F4-B1C2-4DF1-AD48-EE93C97F8825}" type="presOf" srcId="{65E94A0A-2BCB-4FC8-B149-1D9B90BCBBD5}" destId="{996F666C-68DF-4669-8812-182141AA0A0D}" srcOrd="1" destOrd="0" presId="urn:microsoft.com/office/officeart/2005/8/layout/hList9"/>
    <dgm:cxn modelId="{15961040-5A94-45B4-97E5-400C67F2FD6F}" type="presOf" srcId="{E02B1832-024B-4A76-AB2F-A9BC6D06F7EB}" destId="{98CB6A85-3AD3-4377-A799-8E506651302C}" srcOrd="0" destOrd="0" presId="urn:microsoft.com/office/officeart/2005/8/layout/hList9"/>
    <dgm:cxn modelId="{CE10FEA4-7D0B-4B6A-9FE9-CB9D0231354D}" srcId="{ECD3D6D6-66FA-4DAC-9E25-7A4BEB8CC4D4}" destId="{DD084DDF-7ED0-4ACC-96BB-94DF49314C6A}" srcOrd="0" destOrd="0" parTransId="{27807655-203E-493E-9070-FD447A618E5B}" sibTransId="{21EC94B4-D286-4D3E-942B-8D1B2DB8F74A}"/>
    <dgm:cxn modelId="{3630A7CA-F260-4A55-B729-F7D719DFCB68}" type="presOf" srcId="{E15D5C7B-CD0F-4C6B-A3FC-BC139A8FB61A}" destId="{80F61107-4CAE-417F-A10B-41BD1B826891}" srcOrd="0" destOrd="0" presId="urn:microsoft.com/office/officeart/2005/8/layout/hList9"/>
    <dgm:cxn modelId="{BCB791D9-2F2C-4928-BA0B-74E736F67D38}" type="presOf" srcId="{E15D5C7B-CD0F-4C6B-A3FC-BC139A8FB61A}" destId="{E4391E6D-6FBF-48EE-8AC4-9080F4427FD3}" srcOrd="1" destOrd="0" presId="urn:microsoft.com/office/officeart/2005/8/layout/hList9"/>
    <dgm:cxn modelId="{1B57A9DE-B760-49E3-9793-A393065E204E}" srcId="{278BA01D-5AF4-4787-87AD-8B4DFDACE7F7}" destId="{F8A4B66B-B12C-46C7-A9BF-E0982C79A7F1}" srcOrd="2" destOrd="0" parTransId="{5151492D-1FBB-4739-9298-AF6F45576B14}" sibTransId="{67817C33-5493-4C7B-BDEF-179589A370E0}"/>
    <dgm:cxn modelId="{39E6FFB2-FC76-4088-94DD-6854BD773181}" srcId="{278BA01D-5AF4-4787-87AD-8B4DFDACE7F7}" destId="{E15D5C7B-CD0F-4C6B-A3FC-BC139A8FB61A}" srcOrd="0" destOrd="0" parTransId="{EFBCAD0A-F519-42DB-9093-5002075C5780}" sibTransId="{2D9694E3-DB3A-4634-B4AE-60628FD30B5B}"/>
    <dgm:cxn modelId="{B5843ABE-F927-41DB-9B8A-69A315B0BDC4}" type="presOf" srcId="{3EA6C139-AC92-402A-9672-527F92C7A851}" destId="{5FF6F23E-8765-474D-A5BF-6499B9E4412A}" srcOrd="0" destOrd="0" presId="urn:microsoft.com/office/officeart/2005/8/layout/hList9"/>
    <dgm:cxn modelId="{70F116A0-AF9C-4D0B-86C4-1143D9AE19E0}" type="presOf" srcId="{EDEDFA69-7E8B-4A63-AE2A-67884441AD72}" destId="{FC17A112-61D7-4248-8270-4292FDE8D4AB}" srcOrd="1" destOrd="0" presId="urn:microsoft.com/office/officeart/2005/8/layout/hList9"/>
    <dgm:cxn modelId="{1DF39478-D9F8-45D1-B9BB-31D2D1A057D7}" type="presOf" srcId="{F8A4B66B-B12C-46C7-A9BF-E0982C79A7F1}" destId="{5D282E42-F5B7-4E95-8EB9-C43AC82B34A2}" srcOrd="1" destOrd="0" presId="urn:microsoft.com/office/officeart/2005/8/layout/hList9"/>
    <dgm:cxn modelId="{09A91D58-E9EB-4E00-AEEB-534C33A424B4}" type="presOf" srcId="{65E94A0A-2BCB-4FC8-B149-1D9B90BCBBD5}" destId="{5008486C-B4B9-474D-8F27-55CA2E37ACC7}" srcOrd="0" destOrd="0" presId="urn:microsoft.com/office/officeart/2005/8/layout/hList9"/>
    <dgm:cxn modelId="{9FBEE5C8-7001-4CD1-90D2-10D625FB6594}" srcId="{278BA01D-5AF4-4787-87AD-8B4DFDACE7F7}" destId="{65E94A0A-2BCB-4FC8-B149-1D9B90BCBBD5}" srcOrd="1" destOrd="0" parTransId="{2F6660EE-A0FE-4E77-8D69-998BD64DBF9D}" sibTransId="{9445C316-FABE-4C4A-A115-3887138D06AE}"/>
    <dgm:cxn modelId="{F4553E01-978B-48E4-86F7-5B08A52C401E}" srcId="{ECD3D6D6-66FA-4DAC-9E25-7A4BEB8CC4D4}" destId="{EDEDFA69-7E8B-4A63-AE2A-67884441AD72}" srcOrd="1" destOrd="0" parTransId="{3A222034-7062-4EAB-B595-AEA4A80F0F02}" sibTransId="{21EFA480-50AE-486F-AFEC-6DDF400515F5}"/>
    <dgm:cxn modelId="{F541BEB3-00C0-4F93-A84F-76203017AC8E}" type="presOf" srcId="{E02B1832-024B-4A76-AB2F-A9BC6D06F7EB}" destId="{E1162A30-58E4-47E3-BCBB-937F7E01F5BA}" srcOrd="1" destOrd="0" presId="urn:microsoft.com/office/officeart/2005/8/layout/hList9"/>
    <dgm:cxn modelId="{16E099F1-AAB6-42B3-9237-998864FB9E51}" type="presOf" srcId="{DD084DDF-7ED0-4ACC-96BB-94DF49314C6A}" destId="{496F21AB-C1AF-4BE3-98B9-A9EC34D1579E}" srcOrd="0" destOrd="0" presId="urn:microsoft.com/office/officeart/2005/8/layout/hList9"/>
    <dgm:cxn modelId="{BB12552A-7DB0-4F08-9102-B2C8566F9E00}" type="presOf" srcId="{278BA01D-5AF4-4787-87AD-8B4DFDACE7F7}" destId="{18CF5C4D-7A85-48B2-8546-FCD919FC04AC}" srcOrd="0" destOrd="0" presId="urn:microsoft.com/office/officeart/2005/8/layout/hList9"/>
    <dgm:cxn modelId="{583C3096-40A1-470D-97B0-4D6C2DDB9D49}" type="presOf" srcId="{F8A4B66B-B12C-46C7-A9BF-E0982C79A7F1}" destId="{6C5AA0F9-E066-4C9F-98B7-82B686411438}" srcOrd="0" destOrd="0" presId="urn:microsoft.com/office/officeart/2005/8/layout/hList9"/>
    <dgm:cxn modelId="{6AB63C8F-0F82-4CC9-B73A-6BFBE199D5A8}" srcId="{ECD3D6D6-66FA-4DAC-9E25-7A4BEB8CC4D4}" destId="{E02B1832-024B-4A76-AB2F-A9BC6D06F7EB}" srcOrd="2" destOrd="0" parTransId="{3E2A44D4-2A2F-45C9-BDBC-1F508D706249}" sibTransId="{328A208F-8676-4B27-96E4-AAF5D2D36F87}"/>
    <dgm:cxn modelId="{C9C69658-959A-4BEA-94C4-031EC5EF5A51}" srcId="{3EA6C139-AC92-402A-9672-527F92C7A851}" destId="{278BA01D-5AF4-4787-87AD-8B4DFDACE7F7}" srcOrd="1" destOrd="0" parTransId="{427D9526-3C33-4D21-B42C-D8AB4FAADB4D}" sibTransId="{714BA1B5-54D1-45EB-9C6B-66A5F163DA21}"/>
    <dgm:cxn modelId="{AF0E70EC-B1EE-4560-A501-F2AED1A95272}" type="presOf" srcId="{DD084DDF-7ED0-4ACC-96BB-94DF49314C6A}" destId="{D727F52E-1C3D-4CCD-B9BB-3CB89F2278D7}" srcOrd="1" destOrd="0" presId="urn:microsoft.com/office/officeart/2005/8/layout/hList9"/>
    <dgm:cxn modelId="{44D1FFD6-F916-471C-8D0E-0450C39BA186}" srcId="{3EA6C139-AC92-402A-9672-527F92C7A851}" destId="{ECD3D6D6-66FA-4DAC-9E25-7A4BEB8CC4D4}" srcOrd="0" destOrd="0" parTransId="{9422BCAF-8BEF-4449-AF27-B73E298CD718}" sibTransId="{00F68EC9-A0F0-43E5-9272-9EB5DB1EB363}"/>
    <dgm:cxn modelId="{16B68E5A-2D02-4BFA-A463-5054CA91DD24}" type="presOf" srcId="{ECD3D6D6-66FA-4DAC-9E25-7A4BEB8CC4D4}" destId="{93FCEDC6-E634-4E0E-8106-F25D2E572CFA}" srcOrd="0" destOrd="0" presId="urn:microsoft.com/office/officeart/2005/8/layout/hList9"/>
    <dgm:cxn modelId="{89CD0247-B81B-43C1-8981-FB09504FA7D8}" type="presParOf" srcId="{5FF6F23E-8765-474D-A5BF-6499B9E4412A}" destId="{B8E22735-7532-47F1-ACC5-7C24B8B4C8CB}" srcOrd="0" destOrd="0" presId="urn:microsoft.com/office/officeart/2005/8/layout/hList9"/>
    <dgm:cxn modelId="{7C1D0010-FE06-4FAF-9F9E-7AF682F6706F}" type="presParOf" srcId="{5FF6F23E-8765-474D-A5BF-6499B9E4412A}" destId="{D45FD45D-3011-4733-AFC2-EC3181427A1D}" srcOrd="1" destOrd="0" presId="urn:microsoft.com/office/officeart/2005/8/layout/hList9"/>
    <dgm:cxn modelId="{8021A8E8-B059-43AD-B4F7-C199504E9914}" type="presParOf" srcId="{D45FD45D-3011-4733-AFC2-EC3181427A1D}" destId="{EB082604-5193-4229-AF78-BF9D94E2439B}" srcOrd="0" destOrd="0" presId="urn:microsoft.com/office/officeart/2005/8/layout/hList9"/>
    <dgm:cxn modelId="{4DB3B82F-5F06-4D96-AC79-C52BB252DFDB}" type="presParOf" srcId="{D45FD45D-3011-4733-AFC2-EC3181427A1D}" destId="{57346B6F-D385-4FEC-B243-AA5E5DBBB53B}" srcOrd="1" destOrd="0" presId="urn:microsoft.com/office/officeart/2005/8/layout/hList9"/>
    <dgm:cxn modelId="{CFB0F1B0-6B28-40EC-95FE-959C5FDB23E1}" type="presParOf" srcId="{57346B6F-D385-4FEC-B243-AA5E5DBBB53B}" destId="{496F21AB-C1AF-4BE3-98B9-A9EC34D1579E}" srcOrd="0" destOrd="0" presId="urn:microsoft.com/office/officeart/2005/8/layout/hList9"/>
    <dgm:cxn modelId="{C74CE499-3393-43FE-9304-8BD5993436FE}" type="presParOf" srcId="{57346B6F-D385-4FEC-B243-AA5E5DBBB53B}" destId="{D727F52E-1C3D-4CCD-B9BB-3CB89F2278D7}" srcOrd="1" destOrd="0" presId="urn:microsoft.com/office/officeart/2005/8/layout/hList9"/>
    <dgm:cxn modelId="{41F542C1-D7FF-4D8D-A64C-87BEAD27BB2C}" type="presParOf" srcId="{D45FD45D-3011-4733-AFC2-EC3181427A1D}" destId="{2EA8776A-F859-48BA-97FE-12B4F10F61F2}" srcOrd="2" destOrd="0" presId="urn:microsoft.com/office/officeart/2005/8/layout/hList9"/>
    <dgm:cxn modelId="{7F70CCC7-020F-4CFA-A303-3DE092B6A658}" type="presParOf" srcId="{2EA8776A-F859-48BA-97FE-12B4F10F61F2}" destId="{E03F5075-8A97-4EBA-9363-E8BD1A962B4C}" srcOrd="0" destOrd="0" presId="urn:microsoft.com/office/officeart/2005/8/layout/hList9"/>
    <dgm:cxn modelId="{1609FA91-77FE-43D4-B167-02440C8562F1}" type="presParOf" srcId="{2EA8776A-F859-48BA-97FE-12B4F10F61F2}" destId="{FC17A112-61D7-4248-8270-4292FDE8D4AB}" srcOrd="1" destOrd="0" presId="urn:microsoft.com/office/officeart/2005/8/layout/hList9"/>
    <dgm:cxn modelId="{F312BB67-7D9D-4AEB-B012-C34F108F55B0}" type="presParOf" srcId="{D45FD45D-3011-4733-AFC2-EC3181427A1D}" destId="{BF843DB6-5B46-42B0-9375-016B285567FB}" srcOrd="3" destOrd="0" presId="urn:microsoft.com/office/officeart/2005/8/layout/hList9"/>
    <dgm:cxn modelId="{3632F67E-553B-48F3-B4A8-4058C72124C4}" type="presParOf" srcId="{BF843DB6-5B46-42B0-9375-016B285567FB}" destId="{98CB6A85-3AD3-4377-A799-8E506651302C}" srcOrd="0" destOrd="0" presId="urn:microsoft.com/office/officeart/2005/8/layout/hList9"/>
    <dgm:cxn modelId="{5A67EA2F-CA9C-45A5-ACB0-F9CF179C23D3}" type="presParOf" srcId="{BF843DB6-5B46-42B0-9375-016B285567FB}" destId="{E1162A30-58E4-47E3-BCBB-937F7E01F5BA}" srcOrd="1" destOrd="0" presId="urn:microsoft.com/office/officeart/2005/8/layout/hList9"/>
    <dgm:cxn modelId="{B5BFDC81-2916-4245-A147-CD6B5B7A65AF}" type="presParOf" srcId="{5FF6F23E-8765-474D-A5BF-6499B9E4412A}" destId="{115D37B5-30E9-4478-899A-970D021B2A68}" srcOrd="2" destOrd="0" presId="urn:microsoft.com/office/officeart/2005/8/layout/hList9"/>
    <dgm:cxn modelId="{62F7449B-5AB8-403B-8986-A376736D49B5}" type="presParOf" srcId="{5FF6F23E-8765-474D-A5BF-6499B9E4412A}" destId="{93FCEDC6-E634-4E0E-8106-F25D2E572CFA}" srcOrd="3" destOrd="0" presId="urn:microsoft.com/office/officeart/2005/8/layout/hList9"/>
    <dgm:cxn modelId="{62D768DF-687F-43CE-9035-0A0AFE7BA7A9}" type="presParOf" srcId="{5FF6F23E-8765-474D-A5BF-6499B9E4412A}" destId="{CAE64004-DC4D-4F0B-BB29-01A341D79E17}" srcOrd="4" destOrd="0" presId="urn:microsoft.com/office/officeart/2005/8/layout/hList9"/>
    <dgm:cxn modelId="{B7DF3E9B-EC1F-431D-8721-3C289334934E}" type="presParOf" srcId="{5FF6F23E-8765-474D-A5BF-6499B9E4412A}" destId="{FCB46539-2B55-4CF9-A673-8388970808C3}" srcOrd="5" destOrd="0" presId="urn:microsoft.com/office/officeart/2005/8/layout/hList9"/>
    <dgm:cxn modelId="{67502E56-BEB4-4468-812B-830AEDB3369F}" type="presParOf" srcId="{5FF6F23E-8765-474D-A5BF-6499B9E4412A}" destId="{8420C6E5-6A5E-40BB-990F-855EC4C0504A}" srcOrd="6" destOrd="0" presId="urn:microsoft.com/office/officeart/2005/8/layout/hList9"/>
    <dgm:cxn modelId="{10E4FCCA-3A03-4DC1-B6BA-BCB740404049}" type="presParOf" srcId="{8420C6E5-6A5E-40BB-990F-855EC4C0504A}" destId="{17119583-397F-4CC5-A21A-E0114C4A17E6}" srcOrd="0" destOrd="0" presId="urn:microsoft.com/office/officeart/2005/8/layout/hList9"/>
    <dgm:cxn modelId="{5CC35576-4C07-4127-A1EF-E72155159923}" type="presParOf" srcId="{8420C6E5-6A5E-40BB-990F-855EC4C0504A}" destId="{B16A1844-0F0D-4AEB-8810-0061362A6139}" srcOrd="1" destOrd="0" presId="urn:microsoft.com/office/officeart/2005/8/layout/hList9"/>
    <dgm:cxn modelId="{1EDC088F-474A-4D09-B2C5-2A0471A6089E}" type="presParOf" srcId="{B16A1844-0F0D-4AEB-8810-0061362A6139}" destId="{80F61107-4CAE-417F-A10B-41BD1B826891}" srcOrd="0" destOrd="0" presId="urn:microsoft.com/office/officeart/2005/8/layout/hList9"/>
    <dgm:cxn modelId="{EED3AFB2-1D50-4616-83C1-0E89053D3D5C}" type="presParOf" srcId="{B16A1844-0F0D-4AEB-8810-0061362A6139}" destId="{E4391E6D-6FBF-48EE-8AC4-9080F4427FD3}" srcOrd="1" destOrd="0" presId="urn:microsoft.com/office/officeart/2005/8/layout/hList9"/>
    <dgm:cxn modelId="{B12D507C-38E0-4F7E-9EE7-22C3F1ACDDF8}" type="presParOf" srcId="{8420C6E5-6A5E-40BB-990F-855EC4C0504A}" destId="{9F1B11A7-564B-4F13-870F-BF9147D67D5C}" srcOrd="2" destOrd="0" presId="urn:microsoft.com/office/officeart/2005/8/layout/hList9"/>
    <dgm:cxn modelId="{BC79AA38-8B83-43C6-9B73-CAA6C376B0C7}" type="presParOf" srcId="{9F1B11A7-564B-4F13-870F-BF9147D67D5C}" destId="{5008486C-B4B9-474D-8F27-55CA2E37ACC7}" srcOrd="0" destOrd="0" presId="urn:microsoft.com/office/officeart/2005/8/layout/hList9"/>
    <dgm:cxn modelId="{C241CB94-4007-40B3-9E7D-1847B3767383}" type="presParOf" srcId="{9F1B11A7-564B-4F13-870F-BF9147D67D5C}" destId="{996F666C-68DF-4669-8812-182141AA0A0D}" srcOrd="1" destOrd="0" presId="urn:microsoft.com/office/officeart/2005/8/layout/hList9"/>
    <dgm:cxn modelId="{379BC9F0-A388-457D-A906-70D86D6C96AB}" type="presParOf" srcId="{8420C6E5-6A5E-40BB-990F-855EC4C0504A}" destId="{38DD9B26-7DE5-4F21-B421-A42FE262C7C6}" srcOrd="3" destOrd="0" presId="urn:microsoft.com/office/officeart/2005/8/layout/hList9"/>
    <dgm:cxn modelId="{C1C89BDA-97CD-4B4E-B2B5-354C72AEB527}" type="presParOf" srcId="{38DD9B26-7DE5-4F21-B421-A42FE262C7C6}" destId="{6C5AA0F9-E066-4C9F-98B7-82B686411438}" srcOrd="0" destOrd="0" presId="urn:microsoft.com/office/officeart/2005/8/layout/hList9"/>
    <dgm:cxn modelId="{6F89163F-6680-4633-8755-878853F3EF9E}" type="presParOf" srcId="{38DD9B26-7DE5-4F21-B421-A42FE262C7C6}" destId="{5D282E42-F5B7-4E95-8EB9-C43AC82B34A2}" srcOrd="1" destOrd="0" presId="urn:microsoft.com/office/officeart/2005/8/layout/hList9"/>
    <dgm:cxn modelId="{DBEA3094-1DA0-4348-BB32-75858F0FD187}" type="presParOf" srcId="{5FF6F23E-8765-474D-A5BF-6499B9E4412A}" destId="{919B9C26-06B8-4B09-9FD1-00A3EF5DF84B}" srcOrd="7" destOrd="0" presId="urn:microsoft.com/office/officeart/2005/8/layout/hList9"/>
    <dgm:cxn modelId="{3617ADE3-5917-4FBB-BEF2-D3BAB8E7D4F3}" type="presParOf" srcId="{5FF6F23E-8765-474D-A5BF-6499B9E4412A}" destId="{18CF5C4D-7A85-48B2-8546-FCD919FC04AC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CFCC1D-6DBD-4CF0-A480-E893FA3CDEB3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73D6AC3-26D1-4514-BE26-15366ECF3614}">
      <dgm:prSet phldrT="[Metin]"/>
      <dgm:spPr/>
      <dgm:t>
        <a:bodyPr/>
        <a:lstStyle/>
        <a:p>
          <a:r>
            <a:rPr lang="tr-TR" dirty="0" smtClean="0"/>
            <a:t>Madde </a:t>
          </a:r>
        </a:p>
        <a:p>
          <a:r>
            <a:rPr lang="tr-TR" dirty="0" smtClean="0"/>
            <a:t>İstatistikleri</a:t>
          </a:r>
          <a:endParaRPr lang="tr-TR" dirty="0"/>
        </a:p>
      </dgm:t>
    </dgm:pt>
    <dgm:pt modelId="{D6E3C28D-B837-4AB8-A5BF-CA4E746BE742}" type="parTrans" cxnId="{7F68304A-59BE-408A-B639-1B590118F850}">
      <dgm:prSet/>
      <dgm:spPr/>
      <dgm:t>
        <a:bodyPr/>
        <a:lstStyle/>
        <a:p>
          <a:endParaRPr lang="tr-TR"/>
        </a:p>
      </dgm:t>
    </dgm:pt>
    <dgm:pt modelId="{761EE9EC-C480-4FC5-B7B6-9D4508603FB0}" type="sibTrans" cxnId="{7F68304A-59BE-408A-B639-1B590118F850}">
      <dgm:prSet/>
      <dgm:spPr/>
      <dgm:t>
        <a:bodyPr/>
        <a:lstStyle/>
        <a:p>
          <a:endParaRPr lang="tr-TR"/>
        </a:p>
      </dgm:t>
    </dgm:pt>
    <dgm:pt modelId="{12D3E9D1-1E5A-4EC6-A52F-088E39AD7839}">
      <dgm:prSet phldrT="[Metin]"/>
      <dgm:spPr/>
      <dgm:t>
        <a:bodyPr/>
        <a:lstStyle/>
        <a:p>
          <a:r>
            <a:rPr lang="tr-TR" dirty="0" smtClean="0"/>
            <a:t>Madde </a:t>
          </a:r>
        </a:p>
        <a:p>
          <a:r>
            <a:rPr lang="tr-TR" dirty="0" smtClean="0"/>
            <a:t>Güçlüğü</a:t>
          </a:r>
          <a:endParaRPr lang="tr-TR" dirty="0"/>
        </a:p>
      </dgm:t>
    </dgm:pt>
    <dgm:pt modelId="{31194387-6A32-4679-ACA6-6B1DADA22A34}" type="parTrans" cxnId="{D37CA9DA-CCBF-4360-BEBC-9BA40F304A94}">
      <dgm:prSet/>
      <dgm:spPr/>
      <dgm:t>
        <a:bodyPr/>
        <a:lstStyle/>
        <a:p>
          <a:endParaRPr lang="tr-TR"/>
        </a:p>
      </dgm:t>
    </dgm:pt>
    <dgm:pt modelId="{7634936B-D155-4A49-B02D-6D2B0039530C}" type="sibTrans" cxnId="{D37CA9DA-CCBF-4360-BEBC-9BA40F304A94}">
      <dgm:prSet/>
      <dgm:spPr/>
      <dgm:t>
        <a:bodyPr/>
        <a:lstStyle/>
        <a:p>
          <a:endParaRPr lang="tr-TR"/>
        </a:p>
      </dgm:t>
    </dgm:pt>
    <dgm:pt modelId="{724E08EB-3822-4F26-97A1-195E2AC30DCF}">
      <dgm:prSet phldrT="[Metin]"/>
      <dgm:spPr/>
      <dgm:t>
        <a:bodyPr/>
        <a:lstStyle/>
        <a:p>
          <a:r>
            <a:rPr lang="tr-TR" dirty="0" smtClean="0"/>
            <a:t>Madde </a:t>
          </a:r>
        </a:p>
        <a:p>
          <a:r>
            <a:rPr lang="tr-TR" dirty="0" smtClean="0"/>
            <a:t>Ayırıcılığı</a:t>
          </a:r>
          <a:endParaRPr lang="tr-TR" dirty="0"/>
        </a:p>
      </dgm:t>
    </dgm:pt>
    <dgm:pt modelId="{AD007429-EC4F-480C-86DF-0FB5FB7E3992}" type="parTrans" cxnId="{4149DF79-9F8B-42B6-A341-44FF35BC285E}">
      <dgm:prSet/>
      <dgm:spPr/>
      <dgm:t>
        <a:bodyPr/>
        <a:lstStyle/>
        <a:p>
          <a:endParaRPr lang="tr-TR"/>
        </a:p>
      </dgm:t>
    </dgm:pt>
    <dgm:pt modelId="{91DAD25F-3EE1-4804-86C6-8CCBF885C84F}" type="sibTrans" cxnId="{4149DF79-9F8B-42B6-A341-44FF35BC285E}">
      <dgm:prSet/>
      <dgm:spPr/>
      <dgm:t>
        <a:bodyPr/>
        <a:lstStyle/>
        <a:p>
          <a:endParaRPr lang="tr-TR"/>
        </a:p>
      </dgm:t>
    </dgm:pt>
    <dgm:pt modelId="{52D54BBC-14C9-4F87-B358-288476559FD6}" type="pres">
      <dgm:prSet presAssocID="{92CFCC1D-6DBD-4CF0-A480-E893FA3CDEB3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7E282853-6975-4F8C-94B3-A68BC4AEB1C9}" type="pres">
      <dgm:prSet presAssocID="{973D6AC3-26D1-4514-BE26-15366ECF3614}" presName="posSpace" presStyleCnt="0"/>
      <dgm:spPr/>
    </dgm:pt>
    <dgm:pt modelId="{8A00FFB0-2297-46C7-A92F-5F9D9D1193B6}" type="pres">
      <dgm:prSet presAssocID="{973D6AC3-26D1-4514-BE26-15366ECF3614}" presName="vertFlow" presStyleCnt="0"/>
      <dgm:spPr/>
    </dgm:pt>
    <dgm:pt modelId="{2D4B2437-066F-46C4-9924-D978BC28E17B}" type="pres">
      <dgm:prSet presAssocID="{973D6AC3-26D1-4514-BE26-15366ECF3614}" presName="topSpace" presStyleCnt="0"/>
      <dgm:spPr/>
    </dgm:pt>
    <dgm:pt modelId="{020B0237-E39B-4EA1-8A46-B20BA8679889}" type="pres">
      <dgm:prSet presAssocID="{973D6AC3-26D1-4514-BE26-15366ECF3614}" presName="firstComp" presStyleCnt="0"/>
      <dgm:spPr/>
    </dgm:pt>
    <dgm:pt modelId="{3AC3516F-B028-41E3-8F12-B1FC745F13F2}" type="pres">
      <dgm:prSet presAssocID="{973D6AC3-26D1-4514-BE26-15366ECF3614}" presName="firstChild" presStyleLbl="bgAccFollowNode1" presStyleIdx="0" presStyleCnt="2" custLinFactNeighborX="14969" custLinFactNeighborY="2104"/>
      <dgm:spPr/>
      <dgm:t>
        <a:bodyPr/>
        <a:lstStyle/>
        <a:p>
          <a:endParaRPr lang="tr-TR"/>
        </a:p>
      </dgm:t>
    </dgm:pt>
    <dgm:pt modelId="{19AD617C-3AB1-4555-97C4-BA541F637394}" type="pres">
      <dgm:prSet presAssocID="{973D6AC3-26D1-4514-BE26-15366ECF3614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0A0CE0-2E4F-499C-A4C0-3D1B48C5182F}" type="pres">
      <dgm:prSet presAssocID="{724E08EB-3822-4F26-97A1-195E2AC30DCF}" presName="comp" presStyleCnt="0"/>
      <dgm:spPr/>
    </dgm:pt>
    <dgm:pt modelId="{79081E42-F0AE-424F-BE27-EFFFF3CCC896}" type="pres">
      <dgm:prSet presAssocID="{724E08EB-3822-4F26-97A1-195E2AC30DCF}" presName="child" presStyleLbl="bgAccFollowNode1" presStyleIdx="1" presStyleCnt="2" custLinFactNeighborX="14501" custLinFactNeighborY="-2104"/>
      <dgm:spPr/>
      <dgm:t>
        <a:bodyPr/>
        <a:lstStyle/>
        <a:p>
          <a:endParaRPr lang="tr-TR"/>
        </a:p>
      </dgm:t>
    </dgm:pt>
    <dgm:pt modelId="{EEF35102-8C31-431E-8F39-42B441F8DA5D}" type="pres">
      <dgm:prSet presAssocID="{724E08EB-3822-4F26-97A1-195E2AC30DCF}" presName="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2075D59-5048-4C52-B9FC-864E5C8F5A92}" type="pres">
      <dgm:prSet presAssocID="{973D6AC3-26D1-4514-BE26-15366ECF3614}" presName="negSpace" presStyleCnt="0"/>
      <dgm:spPr/>
    </dgm:pt>
    <dgm:pt modelId="{B9683DFD-20AC-433F-8ED7-A645E706EE09}" type="pres">
      <dgm:prSet presAssocID="{973D6AC3-26D1-4514-BE26-15366ECF3614}" presName="circle" presStyleLbl="node1" presStyleIdx="0" presStyleCnt="1" custScaleX="112782"/>
      <dgm:spPr/>
      <dgm:t>
        <a:bodyPr/>
        <a:lstStyle/>
        <a:p>
          <a:endParaRPr lang="tr-TR"/>
        </a:p>
      </dgm:t>
    </dgm:pt>
  </dgm:ptLst>
  <dgm:cxnLst>
    <dgm:cxn modelId="{4149DF79-9F8B-42B6-A341-44FF35BC285E}" srcId="{973D6AC3-26D1-4514-BE26-15366ECF3614}" destId="{724E08EB-3822-4F26-97A1-195E2AC30DCF}" srcOrd="1" destOrd="0" parTransId="{AD007429-EC4F-480C-86DF-0FB5FB7E3992}" sibTransId="{91DAD25F-3EE1-4804-86C6-8CCBF885C84F}"/>
    <dgm:cxn modelId="{FA782334-A349-492A-BDA2-12DF8F100F78}" type="presOf" srcId="{973D6AC3-26D1-4514-BE26-15366ECF3614}" destId="{B9683DFD-20AC-433F-8ED7-A645E706EE09}" srcOrd="0" destOrd="0" presId="urn:microsoft.com/office/officeart/2005/8/layout/hList9"/>
    <dgm:cxn modelId="{A29A4104-BDE8-4AB9-9C6E-5718618BF260}" type="presOf" srcId="{724E08EB-3822-4F26-97A1-195E2AC30DCF}" destId="{79081E42-F0AE-424F-BE27-EFFFF3CCC896}" srcOrd="0" destOrd="0" presId="urn:microsoft.com/office/officeart/2005/8/layout/hList9"/>
    <dgm:cxn modelId="{488B78E4-6CD5-46A9-8072-69B644DC549B}" type="presOf" srcId="{12D3E9D1-1E5A-4EC6-A52F-088E39AD7839}" destId="{19AD617C-3AB1-4555-97C4-BA541F637394}" srcOrd="1" destOrd="0" presId="urn:microsoft.com/office/officeart/2005/8/layout/hList9"/>
    <dgm:cxn modelId="{079EB206-66D0-4A69-8C39-45EA06094B13}" type="presOf" srcId="{12D3E9D1-1E5A-4EC6-A52F-088E39AD7839}" destId="{3AC3516F-B028-41E3-8F12-B1FC745F13F2}" srcOrd="0" destOrd="0" presId="urn:microsoft.com/office/officeart/2005/8/layout/hList9"/>
    <dgm:cxn modelId="{D37CA9DA-CCBF-4360-BEBC-9BA40F304A94}" srcId="{973D6AC3-26D1-4514-BE26-15366ECF3614}" destId="{12D3E9D1-1E5A-4EC6-A52F-088E39AD7839}" srcOrd="0" destOrd="0" parTransId="{31194387-6A32-4679-ACA6-6B1DADA22A34}" sibTransId="{7634936B-D155-4A49-B02D-6D2B0039530C}"/>
    <dgm:cxn modelId="{7F68304A-59BE-408A-B639-1B590118F850}" srcId="{92CFCC1D-6DBD-4CF0-A480-E893FA3CDEB3}" destId="{973D6AC3-26D1-4514-BE26-15366ECF3614}" srcOrd="0" destOrd="0" parTransId="{D6E3C28D-B837-4AB8-A5BF-CA4E746BE742}" sibTransId="{761EE9EC-C480-4FC5-B7B6-9D4508603FB0}"/>
    <dgm:cxn modelId="{A5BD1700-F38E-4263-B9DC-0A749BFB31CE}" type="presOf" srcId="{724E08EB-3822-4F26-97A1-195E2AC30DCF}" destId="{EEF35102-8C31-431E-8F39-42B441F8DA5D}" srcOrd="1" destOrd="0" presId="urn:microsoft.com/office/officeart/2005/8/layout/hList9"/>
    <dgm:cxn modelId="{341CF840-AEBA-4FBD-84EE-9EC2E28C6781}" type="presOf" srcId="{92CFCC1D-6DBD-4CF0-A480-E893FA3CDEB3}" destId="{52D54BBC-14C9-4F87-B358-288476559FD6}" srcOrd="0" destOrd="0" presId="urn:microsoft.com/office/officeart/2005/8/layout/hList9"/>
    <dgm:cxn modelId="{4AED9107-913F-49A5-B5C1-086972E63CC3}" type="presParOf" srcId="{52D54BBC-14C9-4F87-B358-288476559FD6}" destId="{7E282853-6975-4F8C-94B3-A68BC4AEB1C9}" srcOrd="0" destOrd="0" presId="urn:microsoft.com/office/officeart/2005/8/layout/hList9"/>
    <dgm:cxn modelId="{BB18D568-104F-4787-B1C6-97E6CF2DF296}" type="presParOf" srcId="{52D54BBC-14C9-4F87-B358-288476559FD6}" destId="{8A00FFB0-2297-46C7-A92F-5F9D9D1193B6}" srcOrd="1" destOrd="0" presId="urn:microsoft.com/office/officeart/2005/8/layout/hList9"/>
    <dgm:cxn modelId="{D436770C-72C1-44C3-A417-52B617458673}" type="presParOf" srcId="{8A00FFB0-2297-46C7-A92F-5F9D9D1193B6}" destId="{2D4B2437-066F-46C4-9924-D978BC28E17B}" srcOrd="0" destOrd="0" presId="urn:microsoft.com/office/officeart/2005/8/layout/hList9"/>
    <dgm:cxn modelId="{C8A9478D-91D2-4C6E-A9AD-8E9F423EA48E}" type="presParOf" srcId="{8A00FFB0-2297-46C7-A92F-5F9D9D1193B6}" destId="{020B0237-E39B-4EA1-8A46-B20BA8679889}" srcOrd="1" destOrd="0" presId="urn:microsoft.com/office/officeart/2005/8/layout/hList9"/>
    <dgm:cxn modelId="{881A77A8-DF7B-41F1-923B-6148D56B800E}" type="presParOf" srcId="{020B0237-E39B-4EA1-8A46-B20BA8679889}" destId="{3AC3516F-B028-41E3-8F12-B1FC745F13F2}" srcOrd="0" destOrd="0" presId="urn:microsoft.com/office/officeart/2005/8/layout/hList9"/>
    <dgm:cxn modelId="{A2C7F7AA-51C3-48CE-B18E-CE2A7E13461D}" type="presParOf" srcId="{020B0237-E39B-4EA1-8A46-B20BA8679889}" destId="{19AD617C-3AB1-4555-97C4-BA541F637394}" srcOrd="1" destOrd="0" presId="urn:microsoft.com/office/officeart/2005/8/layout/hList9"/>
    <dgm:cxn modelId="{78B754D0-9113-4923-9D0D-9E5E93A571F2}" type="presParOf" srcId="{8A00FFB0-2297-46C7-A92F-5F9D9D1193B6}" destId="{F90A0CE0-2E4F-499C-A4C0-3D1B48C5182F}" srcOrd="2" destOrd="0" presId="urn:microsoft.com/office/officeart/2005/8/layout/hList9"/>
    <dgm:cxn modelId="{222D62C5-0739-40F7-978B-247FAA4325A0}" type="presParOf" srcId="{F90A0CE0-2E4F-499C-A4C0-3D1B48C5182F}" destId="{79081E42-F0AE-424F-BE27-EFFFF3CCC896}" srcOrd="0" destOrd="0" presId="urn:microsoft.com/office/officeart/2005/8/layout/hList9"/>
    <dgm:cxn modelId="{A1B639EA-3E7A-41E0-889B-318B055EFFC5}" type="presParOf" srcId="{F90A0CE0-2E4F-499C-A4C0-3D1B48C5182F}" destId="{EEF35102-8C31-431E-8F39-42B441F8DA5D}" srcOrd="1" destOrd="0" presId="urn:microsoft.com/office/officeart/2005/8/layout/hList9"/>
    <dgm:cxn modelId="{67C33E89-C953-4F52-86F3-C068CB00A9FA}" type="presParOf" srcId="{52D54BBC-14C9-4F87-B358-288476559FD6}" destId="{B2075D59-5048-4C52-B9FC-864E5C8F5A92}" srcOrd="2" destOrd="0" presId="urn:microsoft.com/office/officeart/2005/8/layout/hList9"/>
    <dgm:cxn modelId="{F892AE3A-15EE-42DB-BB83-32E7BE159D97}" type="presParOf" srcId="{52D54BBC-14C9-4F87-B358-288476559FD6}" destId="{B9683DFD-20AC-433F-8ED7-A645E706EE09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6F21AB-C1AF-4BE3-98B9-A9EC34D1579E}">
      <dsp:nvSpPr>
        <dsp:cNvPr id="0" name=""/>
        <dsp:cNvSpPr/>
      </dsp:nvSpPr>
      <dsp:spPr>
        <a:xfrm>
          <a:off x="3212187" y="512649"/>
          <a:ext cx="1917762" cy="12791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Aritmetik Ortalama</a:t>
          </a:r>
          <a:endParaRPr lang="tr-TR" sz="2900" kern="1200" dirty="0"/>
        </a:p>
      </dsp:txBody>
      <dsp:txXfrm>
        <a:off x="3519029" y="512649"/>
        <a:ext cx="1610920" cy="1279147"/>
      </dsp:txXfrm>
    </dsp:sp>
    <dsp:sp modelId="{E03F5075-8A97-4EBA-9363-E8BD1A962B4C}">
      <dsp:nvSpPr>
        <dsp:cNvPr id="0" name=""/>
        <dsp:cNvSpPr/>
      </dsp:nvSpPr>
      <dsp:spPr>
        <a:xfrm>
          <a:off x="3212187" y="1791796"/>
          <a:ext cx="1917762" cy="12791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Ortanca </a:t>
          </a:r>
          <a:endParaRPr lang="tr-TR" sz="2900" kern="1200" dirty="0"/>
        </a:p>
      </dsp:txBody>
      <dsp:txXfrm>
        <a:off x="3519029" y="1791796"/>
        <a:ext cx="1610920" cy="1279147"/>
      </dsp:txXfrm>
    </dsp:sp>
    <dsp:sp modelId="{98CB6A85-3AD3-4377-A799-8E506651302C}">
      <dsp:nvSpPr>
        <dsp:cNvPr id="0" name=""/>
        <dsp:cNvSpPr/>
      </dsp:nvSpPr>
      <dsp:spPr>
        <a:xfrm>
          <a:off x="3212187" y="3070944"/>
          <a:ext cx="1917762" cy="12791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err="1" smtClean="0"/>
            <a:t>Mod</a:t>
          </a:r>
          <a:endParaRPr lang="tr-TR" sz="2900" kern="1200" dirty="0"/>
        </a:p>
      </dsp:txBody>
      <dsp:txXfrm>
        <a:off x="3519029" y="3070944"/>
        <a:ext cx="1610920" cy="1279147"/>
      </dsp:txXfrm>
    </dsp:sp>
    <dsp:sp modelId="{93FCEDC6-E634-4E0E-8106-F25D2E572CFA}">
      <dsp:nvSpPr>
        <dsp:cNvPr id="0" name=""/>
        <dsp:cNvSpPr/>
      </dsp:nvSpPr>
      <dsp:spPr>
        <a:xfrm>
          <a:off x="2189380" y="1246"/>
          <a:ext cx="1278508" cy="12785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Merkezi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Eğilim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Ölçüleri</a:t>
          </a:r>
          <a:endParaRPr lang="tr-TR" sz="1500" kern="1200" dirty="0"/>
        </a:p>
      </dsp:txBody>
      <dsp:txXfrm>
        <a:off x="2376613" y="188479"/>
        <a:ext cx="904042" cy="904042"/>
      </dsp:txXfrm>
    </dsp:sp>
    <dsp:sp modelId="{80F61107-4CAE-417F-A10B-41BD1B826891}">
      <dsp:nvSpPr>
        <dsp:cNvPr id="0" name=""/>
        <dsp:cNvSpPr/>
      </dsp:nvSpPr>
      <dsp:spPr>
        <a:xfrm>
          <a:off x="6383066" y="1795353"/>
          <a:ext cx="1917762" cy="12791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Çeyrek sapma</a:t>
          </a:r>
          <a:endParaRPr lang="tr-TR" sz="2900" kern="1200" dirty="0"/>
        </a:p>
      </dsp:txBody>
      <dsp:txXfrm>
        <a:off x="6689907" y="1795353"/>
        <a:ext cx="1610920" cy="1279147"/>
      </dsp:txXfrm>
    </dsp:sp>
    <dsp:sp modelId="{5008486C-B4B9-474D-8F27-55CA2E37ACC7}">
      <dsp:nvSpPr>
        <dsp:cNvPr id="0" name=""/>
        <dsp:cNvSpPr/>
      </dsp:nvSpPr>
      <dsp:spPr>
        <a:xfrm>
          <a:off x="6383046" y="509106"/>
          <a:ext cx="1917762" cy="12791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Standart Sapma </a:t>
          </a:r>
          <a:endParaRPr lang="tr-TR" sz="2900" kern="1200" dirty="0"/>
        </a:p>
      </dsp:txBody>
      <dsp:txXfrm>
        <a:off x="6689888" y="509106"/>
        <a:ext cx="1610920" cy="1279147"/>
      </dsp:txXfrm>
    </dsp:sp>
    <dsp:sp modelId="{6C5AA0F9-E066-4C9F-98B7-82B686411438}">
      <dsp:nvSpPr>
        <dsp:cNvPr id="0" name=""/>
        <dsp:cNvSpPr/>
      </dsp:nvSpPr>
      <dsp:spPr>
        <a:xfrm>
          <a:off x="6370351" y="3045540"/>
          <a:ext cx="1917762" cy="12791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err="1" smtClean="0"/>
            <a:t>Ranj</a:t>
          </a:r>
          <a:r>
            <a:rPr lang="tr-TR" sz="2900" kern="1200" dirty="0" smtClean="0"/>
            <a:t> </a:t>
          </a:r>
          <a:endParaRPr lang="tr-TR" sz="2900" kern="1200" dirty="0"/>
        </a:p>
      </dsp:txBody>
      <dsp:txXfrm>
        <a:off x="6677193" y="3045540"/>
        <a:ext cx="1610920" cy="1279147"/>
      </dsp:txXfrm>
    </dsp:sp>
    <dsp:sp modelId="{18CF5C4D-7A85-48B2-8546-FCD919FC04AC}">
      <dsp:nvSpPr>
        <dsp:cNvPr id="0" name=""/>
        <dsp:cNvSpPr/>
      </dsp:nvSpPr>
      <dsp:spPr>
        <a:xfrm>
          <a:off x="5385650" y="1246"/>
          <a:ext cx="1278508" cy="12785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Değişkenlik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Ölçüleri</a:t>
          </a:r>
          <a:endParaRPr lang="tr-TR" sz="1500" kern="1200" dirty="0"/>
        </a:p>
      </dsp:txBody>
      <dsp:txXfrm>
        <a:off x="5572883" y="188479"/>
        <a:ext cx="904042" cy="9040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3516F-B028-41E3-8F12-B1FC745F13F2}">
      <dsp:nvSpPr>
        <dsp:cNvPr id="0" name=""/>
        <dsp:cNvSpPr/>
      </dsp:nvSpPr>
      <dsp:spPr>
        <a:xfrm>
          <a:off x="5030716" y="764915"/>
          <a:ext cx="2714904" cy="18108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70256" rIns="270256" bIns="270256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smtClean="0"/>
            <a:t>Madde </a:t>
          </a:r>
        </a:p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smtClean="0"/>
            <a:t>Güçlüğü</a:t>
          </a:r>
          <a:endParaRPr lang="tr-TR" sz="3800" kern="1200" dirty="0"/>
        </a:p>
      </dsp:txBody>
      <dsp:txXfrm>
        <a:off x="5465101" y="764915"/>
        <a:ext cx="2280519" cy="1810841"/>
      </dsp:txXfrm>
    </dsp:sp>
    <dsp:sp modelId="{79081E42-F0AE-424F-BE27-EFFFF3CCC896}">
      <dsp:nvSpPr>
        <dsp:cNvPr id="0" name=""/>
        <dsp:cNvSpPr/>
      </dsp:nvSpPr>
      <dsp:spPr>
        <a:xfrm>
          <a:off x="5018010" y="2499556"/>
          <a:ext cx="2714904" cy="18108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70256" rIns="270256" bIns="270256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smtClean="0"/>
            <a:t>Madde </a:t>
          </a:r>
        </a:p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smtClean="0"/>
            <a:t>Ayırıcılığı</a:t>
          </a:r>
          <a:endParaRPr lang="tr-TR" sz="3800" kern="1200" dirty="0"/>
        </a:p>
      </dsp:txBody>
      <dsp:txXfrm>
        <a:off x="5452395" y="2499556"/>
        <a:ext cx="2280519" cy="1810841"/>
      </dsp:txXfrm>
    </dsp:sp>
    <dsp:sp modelId="{B9683DFD-20AC-433F-8ED7-A645E706EE09}">
      <dsp:nvSpPr>
        <dsp:cNvPr id="0" name=""/>
        <dsp:cNvSpPr/>
      </dsp:nvSpPr>
      <dsp:spPr>
        <a:xfrm>
          <a:off x="3176373" y="2840"/>
          <a:ext cx="2041282" cy="18099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Madde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İstatistikleri</a:t>
          </a:r>
          <a:endParaRPr lang="tr-TR" sz="2400" kern="1200" dirty="0"/>
        </a:p>
      </dsp:txBody>
      <dsp:txXfrm>
        <a:off x="3475312" y="267899"/>
        <a:ext cx="1443404" cy="12798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DADD9-C116-4297-B1C9-6C1C75A40919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B058E-2340-4C50-BEA9-001C3B04B1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1281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!! Frekans toplamları sınıf mevcudunu</a:t>
            </a:r>
            <a:r>
              <a:rPr lang="tr-TR" baseline="0" dirty="0" smtClean="0"/>
              <a:t> verecek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B058E-2340-4C50-BEA9-001C3B04B1F1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9317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>
                <a:solidFill>
                  <a:schemeClr val="tx1"/>
                </a:solidFill>
              </a:rPr>
              <a:t>Dağılımın normalden uzak ya da çarpık olduğu durumlarda kullanılır. (Çünkü böyle durumlarda ortalama uç değerlerden etkilenirken ortanca etkilenmez).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B058E-2340-4C50-BEA9-001C3B04B1F1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4221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9E7F-C0EE-4219-A760-A356BABA79F2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7884-23F8-463C-B949-6F16243D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2821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9E7F-C0EE-4219-A760-A356BABA79F2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7884-23F8-463C-B949-6F16243D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4422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9E7F-C0EE-4219-A760-A356BABA79F2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7884-23F8-463C-B949-6F16243D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962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9E7F-C0EE-4219-A760-A356BABA79F2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7884-23F8-463C-B949-6F16243D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498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9E7F-C0EE-4219-A760-A356BABA79F2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7884-23F8-463C-B949-6F16243D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971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9E7F-C0EE-4219-A760-A356BABA79F2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7884-23F8-463C-B949-6F16243D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0329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9E7F-C0EE-4219-A760-A356BABA79F2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7884-23F8-463C-B949-6F16243D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5888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9E7F-C0EE-4219-A760-A356BABA79F2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7884-23F8-463C-B949-6F16243D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370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9E7F-C0EE-4219-A760-A356BABA79F2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7884-23F8-463C-B949-6F16243D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557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9E7F-C0EE-4219-A760-A356BABA79F2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7884-23F8-463C-B949-6F16243D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092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9E7F-C0EE-4219-A760-A356BABA79F2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17884-23F8-463C-B949-6F16243D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8814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89E7F-C0EE-4219-A760-A356BABA79F2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17884-23F8-463C-B949-6F16243D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66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61872" y="166524"/>
            <a:ext cx="9418320" cy="181682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sz="3600" b="1" dirty="0" smtClean="0">
                <a:latin typeface="Gabriola" pitchFamily="82" charset="0"/>
                <a:cs typeface="Arial" pitchFamily="34" charset="0"/>
              </a:rPr>
              <a:t>EĞİTİMDE ÖLÇME VE DEĞERLENDİRME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81566" y="2305318"/>
            <a:ext cx="9418320" cy="3193439"/>
          </a:xfrm>
        </p:spPr>
        <p:txBody>
          <a:bodyPr>
            <a:normAutofit/>
          </a:bodyPr>
          <a:lstStyle/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Ankara Üniversitesi </a:t>
            </a:r>
          </a:p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Eğitimde Ölçme ve Değerlendirme Anabilim Dalı </a:t>
            </a:r>
          </a:p>
          <a:p>
            <a:pPr algn="ctr"/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13. </a:t>
            </a:r>
            <a:r>
              <a:rPr lang="tr-TR" sz="3300" dirty="0" smtClean="0">
                <a:latin typeface="Gabriola" pitchFamily="82" charset="0"/>
                <a:cs typeface="Arial" pitchFamily="34" charset="0"/>
              </a:rPr>
              <a:t>S</a:t>
            </a:r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unu </a:t>
            </a:r>
          </a:p>
          <a:p>
            <a:pPr algn="ctr"/>
            <a:endParaRPr lang="tr-TR" sz="3300" dirty="0" smtClean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  <a:p>
            <a:pPr algn="ctr"/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Dr. Cansu AYAN</a:t>
            </a:r>
            <a:endParaRPr lang="tr-TR" sz="3300" dirty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2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b) Veri sayısı çift olduğunda (24 öğrenci)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İçerik Yer Tutucusu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1" y="2472531"/>
            <a:ext cx="9359900" cy="305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711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Merkezi Eğilim Ölçüleri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u="sng" dirty="0" smtClean="0">
                <a:solidFill>
                  <a:srgbClr val="990000"/>
                </a:solidFill>
              </a:rPr>
              <a:t>Aritmetik ortalama</a:t>
            </a:r>
            <a:endParaRPr lang="tr-TR" dirty="0" smtClean="0">
              <a:solidFill>
                <a:srgbClr val="990000"/>
              </a:solidFill>
            </a:endParaRPr>
          </a:p>
          <a:p>
            <a:r>
              <a:rPr lang="tr-TR" dirty="0" smtClean="0"/>
              <a:t>Puanların toplamının puan sayısına bölümüdür.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3162" y="2916237"/>
            <a:ext cx="9698038" cy="3128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117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Aritmetik Ortalama – Medyan – </a:t>
            </a:r>
            <a:r>
              <a:rPr lang="tr-TR" dirty="0" err="1" smtClean="0"/>
              <a:t>Mod</a:t>
            </a:r>
            <a:r>
              <a:rPr lang="tr-TR" dirty="0" smtClean="0"/>
              <a:t> Karşılaştırması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222499"/>
            <a:ext cx="10515600" cy="395446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! En kararlı ve tutarlı merkezi eğilim ölçüsü aritmetik ortalamadır, çünkü dağılımdaki tüm puanlar dikkate alınarak hesaplanır.</a:t>
            </a:r>
          </a:p>
          <a:p>
            <a:pPr marL="0" indent="0">
              <a:buNone/>
            </a:pPr>
            <a:r>
              <a:rPr lang="tr-TR" dirty="0" smtClean="0"/>
              <a:t>! Puan dağılımının çarpık olması ya da aşırı uç değerlerin olması durumunda yanıltıcı yorumlara neden olabilir. Bu durumlarda ortancanın kullanılması daha uygundur.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2811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Değişkenlik Ölçüleri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338262"/>
            <a:ext cx="10515600" cy="4940301"/>
          </a:xfrm>
        </p:spPr>
        <p:txBody>
          <a:bodyPr/>
          <a:lstStyle/>
          <a:p>
            <a:pPr marL="0" indent="0">
              <a:buNone/>
            </a:pPr>
            <a:r>
              <a:rPr lang="tr-TR" b="1" u="sng" dirty="0" err="1" smtClean="0">
                <a:solidFill>
                  <a:srgbClr val="990000"/>
                </a:solidFill>
              </a:rPr>
              <a:t>Ranj</a:t>
            </a:r>
            <a:r>
              <a:rPr lang="tr-TR" b="1" u="sng" dirty="0" smtClean="0">
                <a:solidFill>
                  <a:srgbClr val="990000"/>
                </a:solidFill>
              </a:rPr>
              <a:t> (Dağılım Genişliği): </a:t>
            </a:r>
            <a:endParaRPr lang="tr-TR" b="1" dirty="0" smtClean="0">
              <a:solidFill>
                <a:srgbClr val="FF0000"/>
              </a:solidFill>
            </a:endParaRPr>
          </a:p>
          <a:p>
            <a:pPr algn="just"/>
            <a:r>
              <a:rPr lang="tr-TR" dirty="0" smtClean="0"/>
              <a:t>Puanların  en büyüğü ile en küçüğü arasındaki farktır</a:t>
            </a:r>
          </a:p>
          <a:p>
            <a:pPr algn="just"/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587" y="2290762"/>
            <a:ext cx="6208713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812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Değişkenlik Ölçüleri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u="sng" dirty="0" smtClean="0">
                <a:solidFill>
                  <a:srgbClr val="990000"/>
                </a:solidFill>
              </a:rPr>
              <a:t>Çeyrek Sapma</a:t>
            </a:r>
            <a:endParaRPr lang="tr-TR" dirty="0" smtClean="0">
              <a:solidFill>
                <a:srgbClr val="990000"/>
              </a:solidFill>
            </a:endParaRPr>
          </a:p>
          <a:p>
            <a:pPr marL="0" indent="0">
              <a:buNone/>
            </a:pPr>
            <a:r>
              <a:rPr lang="tr-TR" dirty="0" smtClean="0"/>
              <a:t>Ortancadan sapma ölçüsünü gösterir</a:t>
            </a:r>
          </a:p>
          <a:p>
            <a:pPr marL="0" indent="0">
              <a:buNone/>
            </a:pPr>
            <a:r>
              <a:rPr lang="tr-TR" b="1" u="sng" dirty="0" smtClean="0">
                <a:solidFill>
                  <a:srgbClr val="990000"/>
                </a:solidFill>
              </a:rPr>
              <a:t>Standart Sapma</a:t>
            </a:r>
            <a:endParaRPr lang="tr-TR" dirty="0" smtClean="0">
              <a:solidFill>
                <a:srgbClr val="990000"/>
              </a:solidFill>
            </a:endParaRPr>
          </a:p>
          <a:p>
            <a:r>
              <a:rPr lang="tr-TR" dirty="0" smtClean="0"/>
              <a:t>Puanların tümünü işleme katan, en güvenilir ve kararlı değişim ölçüsüdür.</a:t>
            </a:r>
          </a:p>
          <a:p>
            <a:r>
              <a:rPr lang="tr-TR" dirty="0" smtClean="0"/>
              <a:t>Bir dizi puanın, ortalamadan olan farklarının kareleri ortalamasının kareköküdür.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2095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Değişkenlik Ölçüleri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u="sng" dirty="0" smtClean="0">
                <a:solidFill>
                  <a:srgbClr val="990000"/>
                </a:solidFill>
              </a:rPr>
              <a:t>Standart Sapma</a:t>
            </a:r>
          </a:p>
          <a:p>
            <a:pPr marL="0" indent="0">
              <a:buNone/>
            </a:pPr>
            <a:r>
              <a:rPr lang="tr-TR" dirty="0" smtClean="0"/>
              <a:t>Örnek bir veri seti için hesaplayalım;</a:t>
            </a:r>
          </a:p>
          <a:p>
            <a:pPr marL="0" indent="0">
              <a:buNone/>
            </a:pPr>
            <a:r>
              <a:rPr lang="tr-TR" dirty="0" smtClean="0"/>
              <a:t>3,3,1,4,3,5,3,3,2,3,3</a:t>
            </a:r>
          </a:p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81" t="-17" b="54180"/>
          <a:stretch/>
        </p:blipFill>
        <p:spPr bwMode="auto">
          <a:xfrm>
            <a:off x="4218106" y="2991893"/>
            <a:ext cx="5254388" cy="2347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20243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Standart Sapma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Varyans</a:t>
            </a:r>
            <a:r>
              <a:rPr lang="tr-TR" dirty="0" smtClean="0"/>
              <a:t> standart sapmanın karesidir, aynı biçimde yorumlanmaktadır </a:t>
            </a:r>
          </a:p>
          <a:p>
            <a:pPr algn="just">
              <a:buClr>
                <a:srgbClr val="FF0000"/>
              </a:buClr>
            </a:pPr>
            <a:r>
              <a:rPr lang="tr-TR" altLang="tr-TR" dirty="0" smtClean="0"/>
              <a:t>Büyük bir standart sapma değeri elde edildiyse, o dağılımdaki değerlerin ortalamaya göre çok sapma gösterdiği, ölçülen özellik bakımından bireylerin çok farklılık gösterdiği, heterojen bir grup olduğu söylenebilir.</a:t>
            </a:r>
          </a:p>
          <a:p>
            <a:pPr algn="just">
              <a:buClr>
                <a:srgbClr val="FF0000"/>
              </a:buClr>
            </a:pPr>
            <a:r>
              <a:rPr lang="tr-TR" altLang="tr-TR" dirty="0" smtClean="0"/>
              <a:t>Düşük standart sapma değerine sahip dağılımlarda ise tüm değerlerin ortalamaya yakın olduğu, ölçülen özellik bakımından benzer bireylerden oluşan bir grup olduğu söylenebilir.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8121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tr-TR" b="1" dirty="0"/>
          </a:p>
        </p:txBody>
      </p:sp>
      <p:pic>
        <p:nvPicPr>
          <p:cNvPr id="4" name="Picture 2" descr="https://pinomino.files.wordpress.com/2009/07/normaldistributio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071" y="1264024"/>
            <a:ext cx="6575611" cy="4935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641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Normal Dağılım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Evrende gözlenen değişkenlerin büyük çoğunluğunun çan eğrisine benzer bir dağılım gösterdikleri kabul edilmektedir. 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Değişkenlere ilişkin verilerin oluşturduğu çan eğrisine benzer bu eğriye </a:t>
            </a:r>
            <a:r>
              <a:rPr lang="tr-TR" b="1" i="1" dirty="0" smtClean="0"/>
              <a:t>normal dağılım eğrisi, </a:t>
            </a:r>
            <a:r>
              <a:rPr lang="tr-TR" dirty="0" smtClean="0"/>
              <a:t>bu eğrinin yatay eksene göre gösterdiği dağılıma da </a:t>
            </a:r>
            <a:r>
              <a:rPr lang="tr-TR" b="1" i="1" dirty="0" smtClean="0"/>
              <a:t>normal dağılım (Gauss dağılımı) </a:t>
            </a:r>
            <a:r>
              <a:rPr lang="tr-TR" dirty="0" smtClean="0"/>
              <a:t>denir.</a:t>
            </a:r>
          </a:p>
        </p:txBody>
      </p:sp>
    </p:spTree>
    <p:extLst>
      <p:ext uri="{BB962C8B-B14F-4D97-AF65-F5344CB8AC3E}">
        <p14:creationId xmlns:p14="http://schemas.microsoft.com/office/powerpoint/2010/main" val="312221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      Normal Dağılım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Özellikleri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Dikey eksene göre simetriktir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Puanlar merkez etrafında kümelenme eğilimi gösterir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Mod</a:t>
            </a:r>
            <a:r>
              <a:rPr lang="tr-TR" dirty="0" smtClean="0"/>
              <a:t> = Medyan = Ortalama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Her iki ucu yatay eksene giderek yaklaşır ancak asla kesmez (</a:t>
            </a:r>
            <a:r>
              <a:rPr lang="tr-TR" dirty="0" err="1" smtClean="0"/>
              <a:t>Asimtotik</a:t>
            </a:r>
            <a:r>
              <a:rPr lang="tr-TR" dirty="0" smtClean="0"/>
              <a:t>) (eğri altında kalan alan sınırsızdır) 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65125"/>
            <a:ext cx="5048250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0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Dağılımları Tanımlamak için Kullanılan Ölçüler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Frekans Dağılımları </a:t>
            </a:r>
          </a:p>
          <a:p>
            <a:r>
              <a:rPr lang="tr-TR" dirty="0" smtClean="0"/>
              <a:t>Dağılımdaki bir değerin (puanın) gözlenme sıklığı </a:t>
            </a:r>
          </a:p>
          <a:p>
            <a:pPr marL="0" indent="0">
              <a:buNone/>
            </a:pPr>
            <a:r>
              <a:rPr lang="tr-TR" dirty="0" smtClean="0"/>
              <a:t>Örnek: 10 puanlık bir istatistik sınavında N=20 öğrencinin aldığı puanlar aşağıdaki gibidir; </a:t>
            </a:r>
          </a:p>
          <a:p>
            <a:pPr marL="0" indent="0">
              <a:buNone/>
            </a:pPr>
            <a:r>
              <a:rPr lang="tr-TR" dirty="0" smtClean="0"/>
              <a:t>8, 9, 8, 7, 10, 9, 6, 4, 10, 8</a:t>
            </a:r>
          </a:p>
          <a:p>
            <a:pPr marL="0" indent="0">
              <a:buNone/>
            </a:pPr>
            <a:r>
              <a:rPr lang="tr-TR" dirty="0" smtClean="0"/>
              <a:t>7, 8, 10, 9, 8, 6, 9, 7, 8, 7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6250" y="3378200"/>
            <a:ext cx="4629150" cy="322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0361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827" y="479425"/>
            <a:ext cx="10372346" cy="5468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5889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İçerik Yer Tutucusu 2"/>
          <p:cNvSpPr>
            <a:spLocks noGrp="1"/>
          </p:cNvSpPr>
          <p:nvPr>
            <p:ph idx="1"/>
          </p:nvPr>
        </p:nvSpPr>
        <p:spPr>
          <a:xfrm>
            <a:off x="2135188" y="2708276"/>
            <a:ext cx="7886700" cy="2651124"/>
          </a:xfrm>
        </p:spPr>
        <p:txBody>
          <a:bodyPr>
            <a:normAutofit fontScale="92500"/>
          </a:bodyPr>
          <a:lstStyle/>
          <a:p>
            <a:pPr algn="just"/>
            <a:r>
              <a:rPr lang="tr-TR" altLang="tr-TR" b="1" dirty="0" smtClean="0">
                <a:solidFill>
                  <a:srgbClr val="FF0000"/>
                </a:solidFill>
              </a:rPr>
              <a:t>Sağa çarpık dağılımlarda</a:t>
            </a:r>
            <a:r>
              <a:rPr lang="tr-TR" altLang="tr-TR" dirty="0" smtClean="0"/>
              <a:t>, </a:t>
            </a:r>
            <a:r>
              <a:rPr lang="tr-TR" altLang="tr-TR" dirty="0" smtClean="0">
                <a:solidFill>
                  <a:srgbClr val="92D050"/>
                </a:solidFill>
              </a:rPr>
              <a:t>aritmetik ortalama </a:t>
            </a:r>
            <a:r>
              <a:rPr lang="tr-TR" altLang="tr-TR" dirty="0" smtClean="0"/>
              <a:t>&gt; ortanca &gt; </a:t>
            </a:r>
            <a:r>
              <a:rPr lang="tr-TR" altLang="tr-TR" dirty="0" err="1" smtClean="0"/>
              <a:t>mod</a:t>
            </a:r>
            <a:endParaRPr lang="tr-TR" altLang="tr-TR" dirty="0" smtClean="0"/>
          </a:p>
          <a:p>
            <a:pPr algn="just"/>
            <a:r>
              <a:rPr lang="tr-TR" altLang="tr-TR" dirty="0" smtClean="0"/>
              <a:t>Öğrencilerin </a:t>
            </a:r>
            <a:r>
              <a:rPr lang="tr-TR" altLang="tr-TR" u="sng" dirty="0" smtClean="0"/>
              <a:t>düşük puanlarda </a:t>
            </a:r>
            <a:r>
              <a:rPr lang="tr-TR" altLang="tr-TR" dirty="0" smtClean="0"/>
              <a:t>yığıldığı ve yüksek puan alan az sayıda öğrenci bulunmaktadır. </a:t>
            </a:r>
          </a:p>
          <a:p>
            <a:pPr algn="just"/>
            <a:r>
              <a:rPr lang="tr-TR" altLang="tr-TR" dirty="0" smtClean="0"/>
              <a:t>Ölçülen özellik bir dersteki başarı ise testin öğrencilere </a:t>
            </a:r>
            <a:r>
              <a:rPr lang="tr-TR" altLang="tr-TR" u="sng" dirty="0" smtClean="0"/>
              <a:t>zor</a:t>
            </a:r>
            <a:r>
              <a:rPr lang="tr-TR" altLang="tr-TR" dirty="0" smtClean="0"/>
              <a:t> geldiği ve grubun </a:t>
            </a:r>
            <a:r>
              <a:rPr lang="tr-TR" altLang="tr-TR" u="sng" dirty="0" smtClean="0"/>
              <a:t>başarısız</a:t>
            </a:r>
            <a:r>
              <a:rPr lang="tr-TR" altLang="tr-TR" dirty="0" smtClean="0"/>
              <a:t> olduğu söylenebilir.</a:t>
            </a:r>
          </a:p>
        </p:txBody>
      </p:sp>
      <p:pic>
        <p:nvPicPr>
          <p:cNvPr id="18435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9" y="549275"/>
            <a:ext cx="2657475" cy="181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Metin kutusu 3"/>
          <p:cNvSpPr txBox="1">
            <a:spLocks noChangeArrowheads="1"/>
          </p:cNvSpPr>
          <p:nvPr/>
        </p:nvSpPr>
        <p:spPr bwMode="auto">
          <a:xfrm>
            <a:off x="4587876" y="2236788"/>
            <a:ext cx="251301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sz="1000"/>
              <a:t>0                            50                          100</a:t>
            </a:r>
          </a:p>
        </p:txBody>
      </p:sp>
    </p:spTree>
    <p:extLst>
      <p:ext uri="{BB962C8B-B14F-4D97-AF65-F5344CB8AC3E}">
        <p14:creationId xmlns:p14="http://schemas.microsoft.com/office/powerpoint/2010/main" val="3413724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İçerik Yer Tutucusu 2"/>
          <p:cNvSpPr>
            <a:spLocks noGrp="1"/>
          </p:cNvSpPr>
          <p:nvPr>
            <p:ph idx="1"/>
          </p:nvPr>
        </p:nvSpPr>
        <p:spPr>
          <a:xfrm>
            <a:off x="2135188" y="2781301"/>
            <a:ext cx="7886700" cy="2933699"/>
          </a:xfrm>
        </p:spPr>
        <p:txBody>
          <a:bodyPr>
            <a:normAutofit lnSpcReduction="10000"/>
          </a:bodyPr>
          <a:lstStyle/>
          <a:p>
            <a:r>
              <a:rPr lang="tr-TR" altLang="tr-TR" b="1" dirty="0" smtClean="0">
                <a:solidFill>
                  <a:srgbClr val="FF0000"/>
                </a:solidFill>
              </a:rPr>
              <a:t>Sola çarpık dağılımlarda </a:t>
            </a:r>
            <a:r>
              <a:rPr lang="tr-TR" altLang="tr-TR" dirty="0" smtClean="0"/>
              <a:t>aritmetik ortalama &lt; ortanca &lt; </a:t>
            </a:r>
            <a:r>
              <a:rPr lang="tr-TR" altLang="tr-TR" dirty="0" err="1" smtClean="0">
                <a:solidFill>
                  <a:srgbClr val="92D050"/>
                </a:solidFill>
              </a:rPr>
              <a:t>mod</a:t>
            </a:r>
            <a:endParaRPr lang="tr-TR" altLang="tr-TR" dirty="0" smtClean="0">
              <a:solidFill>
                <a:srgbClr val="92D050"/>
              </a:solidFill>
            </a:endParaRPr>
          </a:p>
          <a:p>
            <a:r>
              <a:rPr lang="tr-TR" altLang="tr-TR" dirty="0" smtClean="0"/>
              <a:t>Grubun çoğunluğunun ölçülen özellik bakımından </a:t>
            </a:r>
            <a:r>
              <a:rPr lang="tr-TR" altLang="tr-TR" u="sng" dirty="0" smtClean="0"/>
              <a:t>yüksek düzeyde </a:t>
            </a:r>
            <a:r>
              <a:rPr lang="tr-TR" altLang="tr-TR" dirty="0" smtClean="0"/>
              <a:t>olduğu söylenebilir.</a:t>
            </a:r>
          </a:p>
          <a:p>
            <a:r>
              <a:rPr lang="tr-TR" altLang="tr-TR" dirty="0" smtClean="0"/>
              <a:t>Ölçülen özellik bir dersteki başarı ise testin öğrencilere </a:t>
            </a:r>
            <a:r>
              <a:rPr lang="tr-TR" altLang="tr-TR" u="sng" dirty="0" smtClean="0"/>
              <a:t>kolay</a:t>
            </a:r>
            <a:r>
              <a:rPr lang="tr-TR" altLang="tr-TR" dirty="0" smtClean="0"/>
              <a:t> geldiği ve grubun başarılı olduğu söylenebilir.</a:t>
            </a:r>
          </a:p>
          <a:p>
            <a:endParaRPr lang="tr-TR" altLang="tr-TR" dirty="0" smtClean="0"/>
          </a:p>
          <a:p>
            <a:endParaRPr lang="tr-TR" altLang="tr-TR" dirty="0" smtClean="0"/>
          </a:p>
        </p:txBody>
      </p:sp>
      <p:pic>
        <p:nvPicPr>
          <p:cNvPr id="19459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75" y="744538"/>
            <a:ext cx="288925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Metin kutusu 3"/>
          <p:cNvSpPr txBox="1">
            <a:spLocks noChangeArrowheads="1"/>
          </p:cNvSpPr>
          <p:nvPr/>
        </p:nvSpPr>
        <p:spPr bwMode="auto">
          <a:xfrm>
            <a:off x="4483100" y="2354263"/>
            <a:ext cx="25146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sz="1000"/>
              <a:t>0                            50                          100</a:t>
            </a:r>
          </a:p>
        </p:txBody>
      </p:sp>
    </p:spTree>
    <p:extLst>
      <p:ext uri="{BB962C8B-B14F-4D97-AF65-F5344CB8AC3E}">
        <p14:creationId xmlns:p14="http://schemas.microsoft.com/office/powerpoint/2010/main" val="1810045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0515600" cy="581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3842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 smtClean="0"/>
              <a:t>Standart Puanlar </a:t>
            </a:r>
            <a:endParaRPr lang="tr-TR" sz="4400" b="1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834871" cy="3811588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1028" name="Picture 4" descr="http://4.bp.blogspot.com/-iBI5eS8PoaM/Tkhqs0rXTiI/AAAAAAAABWU/76Owt6DhEPo/s1600/images+SORU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3529" y="2955686"/>
            <a:ext cx="3733707" cy="3209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/>
          </p:nvPr>
        </p:nvGraphicFramePr>
        <p:xfrm>
          <a:off x="981635" y="2218763"/>
          <a:ext cx="3790391" cy="3375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4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6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5043">
                <a:tc>
                  <a:txBody>
                    <a:bodyPr/>
                    <a:lstStyle/>
                    <a:p>
                      <a:r>
                        <a:rPr lang="tr-TR" dirty="0" smtClean="0"/>
                        <a:t>Ders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Ham Puan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5043">
                <a:tc>
                  <a:txBody>
                    <a:bodyPr/>
                    <a:lstStyle/>
                    <a:p>
                      <a:r>
                        <a:rPr lang="tr-TR" dirty="0" smtClean="0"/>
                        <a:t>Türkçe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5043">
                <a:tc>
                  <a:txBody>
                    <a:bodyPr/>
                    <a:lstStyle/>
                    <a:p>
                      <a:r>
                        <a:rPr lang="tr-TR" dirty="0" smtClean="0"/>
                        <a:t>Fen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5043">
                <a:tc>
                  <a:txBody>
                    <a:bodyPr/>
                    <a:lstStyle/>
                    <a:p>
                      <a:r>
                        <a:rPr lang="tr-TR" dirty="0" smtClean="0"/>
                        <a:t>Sosyal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5043">
                <a:tc>
                  <a:txBody>
                    <a:bodyPr/>
                    <a:lstStyle/>
                    <a:p>
                      <a:r>
                        <a:rPr lang="tr-TR" dirty="0" smtClean="0"/>
                        <a:t>Matematik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6037730" y="2070845"/>
            <a:ext cx="5459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Ali Hangi Dersten Daha Başarılıdır?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25044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z-Puanı</a:t>
            </a:r>
            <a:endParaRPr lang="tr-TR" b="1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838200" y="1519518"/>
            <a:ext cx="10515600" cy="4657445"/>
          </a:xfrm>
        </p:spPr>
        <p:txBody>
          <a:bodyPr/>
          <a:lstStyle/>
          <a:p>
            <a:r>
              <a:rPr lang="tr-TR" dirty="0" smtClean="0"/>
              <a:t>Standart z puanları bir testten elde edilen ham puanları ortalaması 0, standart sapması 1 olan ve normal dağılım gösteren standart bir puana dönüştürür.</a:t>
            </a:r>
          </a:p>
          <a:p>
            <a:r>
              <a:rPr lang="tr-TR" dirty="0" smtClean="0"/>
              <a:t>Z puanı verilen bir puanın ortalamanın ne kadar altında ya da üstünde olduğunu anlamamıza yardımcı olur.</a:t>
            </a:r>
          </a:p>
          <a:p>
            <a:r>
              <a:rPr lang="tr-TR" dirty="0" smtClean="0"/>
              <a:t>Z değeri ölçümlerin ortalamadan uzaklıklarının standart sapmaya oranını gösterir.</a:t>
            </a:r>
          </a:p>
          <a:p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365" y="4173152"/>
            <a:ext cx="3600400" cy="227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82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z-Puanı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Z puanları ortalaması 0,standart sapması 1 olan standart normal dağılım olarak da tanımlanan z dağılımını oluşturmaktadır. </a:t>
            </a:r>
          </a:p>
          <a:p>
            <a:pPr algn="just"/>
            <a:r>
              <a:rPr lang="tr-TR" dirty="0" smtClean="0"/>
              <a:t>Böylelikle z puanları normal dağılım eğrisi üzerinde karşılaştırılabilir. Örneğin iki ayrı başarı testi için bir öğrencinin aldığı puanları z puanına dönüştürdüğümüzde, öğrencinin z değeri büyük olan testte daha başarılı olduğu söylenebilir.</a:t>
            </a:r>
          </a:p>
          <a:p>
            <a:pPr algn="just"/>
            <a:r>
              <a:rPr lang="tr-TR" dirty="0" smtClean="0"/>
              <a:t>Benzer şekilde aynı sınava giren iki farklı grupta yer alan öğrencilerin puanları z puanına dönüştürülerek karşılaştırılabilir.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060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z-Puanı</a:t>
            </a:r>
            <a:endParaRPr lang="tr-TR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577788" y="1879413"/>
          <a:ext cx="9036424" cy="317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9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9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9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5336">
                <a:tc>
                  <a:txBody>
                    <a:bodyPr/>
                    <a:lstStyle/>
                    <a:p>
                      <a:r>
                        <a:rPr lang="tr-TR" dirty="0" smtClean="0"/>
                        <a:t>Ders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Ham  Puan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Ortalama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Standart Sapma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336">
                <a:tc>
                  <a:txBody>
                    <a:bodyPr/>
                    <a:lstStyle/>
                    <a:p>
                      <a:r>
                        <a:rPr lang="tr-TR" dirty="0" smtClean="0"/>
                        <a:t>Türkçe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336">
                <a:tc>
                  <a:txBody>
                    <a:bodyPr/>
                    <a:lstStyle/>
                    <a:p>
                      <a:r>
                        <a:rPr lang="tr-TR" dirty="0" smtClean="0"/>
                        <a:t>Fen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16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336">
                <a:tc>
                  <a:txBody>
                    <a:bodyPr/>
                    <a:lstStyle/>
                    <a:p>
                      <a:r>
                        <a:rPr lang="tr-TR" dirty="0" smtClean="0"/>
                        <a:t>Sosyal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5336">
                <a:tc>
                  <a:txBody>
                    <a:bodyPr/>
                    <a:lstStyle/>
                    <a:p>
                      <a:r>
                        <a:rPr lang="tr-TR" dirty="0" smtClean="0"/>
                        <a:t>Matematik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14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106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 Puanı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 puanı ile ilgili negatif z puanı, kesirli puanlar gibi bazı problemlerin üstesinden gelmek için bu puanlar başka standart puanlara dönüştürülebilir. Bunlardan en yaygını T puanıdır.</a:t>
            </a:r>
          </a:p>
          <a:p>
            <a:r>
              <a:rPr lang="tr-TR" dirty="0" smtClean="0"/>
              <a:t>Standart T puanı ortalaması 50, standart sapması 10 olan ve normal dağılım gösteren bir puandır.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/>
              <p:cNvSpPr txBox="1"/>
              <p:nvPr/>
            </p:nvSpPr>
            <p:spPr>
              <a:xfrm>
                <a:off x="3018865" y="4652682"/>
                <a:ext cx="5170393" cy="104977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tr-TR" sz="4800" dirty="0" smtClean="0"/>
                  <a:t>T = 10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4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tr-TR" sz="4800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tr-TR" sz="4800" b="0" i="1" smtClean="0">
                            <a:latin typeface="Cambria Math" panose="02040503050406030204" pitchFamily="18" charset="0"/>
                          </a:rPr>
                          <m:t>𝑋𝑜𝑟𝑡</m:t>
                        </m:r>
                      </m:num>
                      <m:den>
                        <m:r>
                          <a:rPr lang="tr-TR" sz="48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</m:oMath>
                </a14:m>
                <a:r>
                  <a:rPr lang="tr-TR" sz="4800" dirty="0" smtClean="0"/>
                  <a:t>) + 50</a:t>
                </a:r>
                <a:endParaRPr lang="tr-TR" sz="4800" dirty="0"/>
              </a:p>
            </p:txBody>
          </p:sp>
        </mc:Choice>
        <mc:Fallback xmlns="">
          <p:sp>
            <p:nvSpPr>
              <p:cNvPr id="5" name="Metin kutusu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8865" y="4652682"/>
                <a:ext cx="5170393" cy="1049775"/>
              </a:xfrm>
              <a:prstGeom prst="rect">
                <a:avLst/>
              </a:prstGeom>
              <a:blipFill rotWithShape="0">
                <a:blip r:embed="rId2"/>
                <a:stretch>
                  <a:fillRect l="-7075" t="-2326" r="-2948" b="-2034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300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 Puanı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Formül incelendiğinde Z puanları ile T puanları arasında doğrusal bir ilişki olduğu görülmektedir. Buna göre T puanları, Z puanlarının 10 katının 50 fazlasıdır. Yani T puanları Z puanları kullanılarak elde edilir.</a:t>
            </a:r>
          </a:p>
          <a:p>
            <a:endParaRPr lang="tr-TR" dirty="0" smtClean="0"/>
          </a:p>
          <a:p>
            <a:pPr marL="365760" lvl="1" indent="0">
              <a:buNone/>
            </a:pPr>
            <a:r>
              <a:rPr lang="tr-TR" dirty="0" smtClean="0"/>
              <a:t>	T= 10(z)+50</a:t>
            </a:r>
          </a:p>
          <a:p>
            <a:endParaRPr lang="tr-TR" dirty="0" smtClean="0"/>
          </a:p>
          <a:p>
            <a:r>
              <a:rPr lang="tr-TR" dirty="0" smtClean="0"/>
              <a:t>T puanlarının dağılımı ortalaması 50 standart sapması 10 olan t dağılımını oluşturmaktadır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870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Frekans Tablosu Üzerinden İşlem Yapma</a:t>
            </a:r>
            <a:br>
              <a:rPr lang="tr-TR" dirty="0" smtClean="0"/>
            </a:br>
            <a:r>
              <a:rPr lang="tr-TR" dirty="0" smtClean="0"/>
              <a:t>(Toplamalı Frekans- Yüzde- Toplamalı Yüzde) 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İçerik Yer Tutucus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721325141"/>
                  </p:ext>
                </p:extLst>
              </p:nvPr>
            </p:nvGraphicFramePr>
            <p:xfrm>
              <a:off x="838200" y="1825625"/>
              <a:ext cx="10515600" cy="298075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03120">
                      <a:extLst>
                        <a:ext uri="{9D8B030D-6E8A-4147-A177-3AD203B41FA5}">
                          <a16:colId xmlns:a16="http://schemas.microsoft.com/office/drawing/2014/main" val="1124025928"/>
                        </a:ext>
                      </a:extLst>
                    </a:gridCol>
                    <a:gridCol w="2103120">
                      <a:extLst>
                        <a:ext uri="{9D8B030D-6E8A-4147-A177-3AD203B41FA5}">
                          <a16:colId xmlns:a16="http://schemas.microsoft.com/office/drawing/2014/main" val="3257294319"/>
                        </a:ext>
                      </a:extLst>
                    </a:gridCol>
                    <a:gridCol w="2103120">
                      <a:extLst>
                        <a:ext uri="{9D8B030D-6E8A-4147-A177-3AD203B41FA5}">
                          <a16:colId xmlns:a16="http://schemas.microsoft.com/office/drawing/2014/main" val="2114397653"/>
                        </a:ext>
                      </a:extLst>
                    </a:gridCol>
                    <a:gridCol w="2103120">
                      <a:extLst>
                        <a:ext uri="{9D8B030D-6E8A-4147-A177-3AD203B41FA5}">
                          <a16:colId xmlns:a16="http://schemas.microsoft.com/office/drawing/2014/main" val="2943453023"/>
                        </a:ext>
                      </a:extLst>
                    </a:gridCol>
                    <a:gridCol w="2103120">
                      <a:extLst>
                        <a:ext uri="{9D8B030D-6E8A-4147-A177-3AD203B41FA5}">
                          <a16:colId xmlns:a16="http://schemas.microsoft.com/office/drawing/2014/main" val="216249994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X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F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tr-TR" b="1" i="1" smtClean="0">
                                        <a:latin typeface="Cambria Math" panose="02040503050406030204" pitchFamily="18" charset="0"/>
                                      </a:rPr>
                                      <m:t>𝑭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%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tr-TR" b="1" i="1" smtClean="0">
                                        <a:latin typeface="Cambria Math" panose="02040503050406030204" pitchFamily="18" charset="0"/>
                                      </a:rPr>
                                      <m:t>%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59846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10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3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20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15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100</a:t>
                          </a:r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4271555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9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4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17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20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85</a:t>
                          </a:r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683917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8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6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13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30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65</a:t>
                          </a:r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601880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7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4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7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20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35</a:t>
                          </a:r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9605485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6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2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3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10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15</a:t>
                          </a:r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0592979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4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5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5</a:t>
                          </a:r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0586938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İçerik Yer Tutucus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721325141"/>
                  </p:ext>
                </p:extLst>
              </p:nvPr>
            </p:nvGraphicFramePr>
            <p:xfrm>
              <a:off x="838200" y="1825625"/>
              <a:ext cx="10515600" cy="298075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03120">
                      <a:extLst>
                        <a:ext uri="{9D8B030D-6E8A-4147-A177-3AD203B41FA5}">
                          <a16:colId xmlns:a16="http://schemas.microsoft.com/office/drawing/2014/main" val="1124025928"/>
                        </a:ext>
                      </a:extLst>
                    </a:gridCol>
                    <a:gridCol w="2103120">
                      <a:extLst>
                        <a:ext uri="{9D8B030D-6E8A-4147-A177-3AD203B41FA5}">
                          <a16:colId xmlns:a16="http://schemas.microsoft.com/office/drawing/2014/main" val="3257294319"/>
                        </a:ext>
                      </a:extLst>
                    </a:gridCol>
                    <a:gridCol w="2103120">
                      <a:extLst>
                        <a:ext uri="{9D8B030D-6E8A-4147-A177-3AD203B41FA5}">
                          <a16:colId xmlns:a16="http://schemas.microsoft.com/office/drawing/2014/main" val="2114397653"/>
                        </a:ext>
                      </a:extLst>
                    </a:gridCol>
                    <a:gridCol w="2103120">
                      <a:extLst>
                        <a:ext uri="{9D8B030D-6E8A-4147-A177-3AD203B41FA5}">
                          <a16:colId xmlns:a16="http://schemas.microsoft.com/office/drawing/2014/main" val="2943453023"/>
                        </a:ext>
                      </a:extLst>
                    </a:gridCol>
                    <a:gridCol w="2103120">
                      <a:extLst>
                        <a:ext uri="{9D8B030D-6E8A-4147-A177-3AD203B41FA5}">
                          <a16:colId xmlns:a16="http://schemas.microsoft.com/office/drawing/2014/main" val="2162499948"/>
                        </a:ext>
                      </a:extLst>
                    </a:gridCol>
                  </a:tblGrid>
                  <a:tr h="75571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X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F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99711" t="-4032" r="-200578" b="-307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%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400580" t="-4032" r="-1159" b="-30725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9846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10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3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20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15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100</a:t>
                          </a:r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4271555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9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4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17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20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85</a:t>
                          </a:r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683917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8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6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13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30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65</a:t>
                          </a:r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601880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7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4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7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20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35</a:t>
                          </a:r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9605485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6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2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3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10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15</a:t>
                          </a:r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0592979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4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1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5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 smtClean="0"/>
                            <a:t>5</a:t>
                          </a:r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0586938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136584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 Puanı</a:t>
            </a:r>
            <a:endParaRPr lang="tr-TR" b="1" dirty="0"/>
          </a:p>
        </p:txBody>
      </p:sp>
      <p:pic>
        <p:nvPicPr>
          <p:cNvPr id="4" name="table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3540" y="2516115"/>
            <a:ext cx="9821507" cy="197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14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Test ve Madde İstatistikleri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769933"/>
              </p:ext>
            </p:extLst>
          </p:nvPr>
        </p:nvGraphicFramePr>
        <p:xfrm>
          <a:off x="520700" y="15843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35687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Madde Güçlük İndeksi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tr-TR" altLang="tr-TR" dirty="0" smtClean="0"/>
              <a:t> Bir maddenin bir grupta doğru yanıtlanma oranıdır. P ile gösterilir.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tr-TR" altLang="tr-TR" dirty="0" smtClean="0"/>
              <a:t>p= maddeyi doğru yanıtlayan öğrenci sayısı / toplam öğrenci sayısı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tr-TR" altLang="tr-TR" dirty="0" smtClean="0"/>
              <a:t>0 ile 1 arasında değerler alır.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tr-TR" altLang="tr-TR" dirty="0" smtClean="0"/>
              <a:t> 1 olması maddenin tüm katılımcılar tarafından doğru yanıtlandığını gösterir.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tr-TR" altLang="tr-TR" dirty="0" smtClean="0"/>
              <a:t> 0 olması maddenin hiçbir katılımcı tarafından doğru yanıtlanmadığını gösterir.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tr-TR" altLang="tr-TR" dirty="0" smtClean="0"/>
              <a:t>Değer 0’a yaklaştıkça maddenin zor olduğunu 1’e yaklaştıkça da kolay olduğunu söyleriz </a:t>
            </a:r>
          </a:p>
          <a:p>
            <a:pPr marL="0" indent="0">
              <a:buClr>
                <a:srgbClr val="FF0000"/>
              </a:buClr>
              <a:buNone/>
            </a:pPr>
            <a:endParaRPr lang="tr-TR" alt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90086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47875"/>
          </a:xfrm>
        </p:spPr>
        <p:txBody>
          <a:bodyPr>
            <a:normAutofit/>
          </a:bodyPr>
          <a:lstStyle/>
          <a:p>
            <a:r>
              <a:rPr lang="tr-TR" altLang="tr-TR" dirty="0" smtClean="0"/>
              <a:t/>
            </a:r>
            <a:br>
              <a:rPr lang="tr-TR" altLang="tr-TR" dirty="0" smtClean="0"/>
            </a:b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300" y="365125"/>
            <a:ext cx="9766300" cy="581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1421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Madde Ayırt Edicilik </a:t>
            </a:r>
            <a:r>
              <a:rPr lang="tr-TR" dirty="0"/>
              <a:t>İ</a:t>
            </a:r>
            <a:r>
              <a:rPr lang="tr-TR" dirty="0" smtClean="0"/>
              <a:t>ndeksi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627563"/>
          </a:xfrm>
        </p:spPr>
        <p:txBody>
          <a:bodyPr>
            <a:normAutofit lnSpcReduction="10000"/>
          </a:bodyPr>
          <a:lstStyle/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tr-TR" altLang="tr-TR" dirty="0" smtClean="0"/>
              <a:t>Bir testte istenen, bir maddenin testten yüksek puan alanlar tarafından doğru yanıtlanıp, testten düşük puan alanlar tarafından yanıtlanmaması veya daha az sayıda doğru yanıtlanmasıdır.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tr-TR" altLang="tr-TR" dirty="0" smtClean="0"/>
              <a:t>  -1 ve +1 arası değerler alır.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tr-TR" altLang="tr-TR" dirty="0" smtClean="0"/>
              <a:t>  1’e yaklaştıkça üst gruptaki (testle ölçülen özellik bakımından yüksek puan alan grup) bireylerin çoğunun bu soruya doğru yanıt verdiği; alt gruptaki (düşük puan alan grup) bireylerin ise çeldiricilere yöneldiğinin göstergesidir.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tr-TR" altLang="tr-TR" dirty="0" smtClean="0"/>
              <a:t>  0.30 ve üzeri olması istenir.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tr-TR" altLang="tr-TR" dirty="0" smtClean="0"/>
              <a:t>  0.20-0.29 arası düzeltilmeli.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tr-TR" altLang="tr-TR" dirty="0" smtClean="0"/>
              <a:t>  0.19 ve altı testten çıkarılmalıdır.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19342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574" y="228601"/>
            <a:ext cx="10535478" cy="6296025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tr-TR" altLang="tr-TR" b="1" dirty="0" smtClean="0">
                <a:solidFill>
                  <a:srgbClr val="990000"/>
                </a:solidFill>
              </a:rPr>
              <a:t>Madde </a:t>
            </a:r>
            <a:r>
              <a:rPr lang="tr-TR" altLang="tr-TR" b="1" dirty="0" err="1" smtClean="0">
                <a:solidFill>
                  <a:srgbClr val="990000"/>
                </a:solidFill>
              </a:rPr>
              <a:t>Ayırıcılığı</a:t>
            </a:r>
            <a:endParaRPr lang="tr-TR" altLang="tr-TR" b="1" dirty="0">
              <a:solidFill>
                <a:srgbClr val="990000"/>
              </a:solidFill>
            </a:endParaRPr>
          </a:p>
          <a:p>
            <a:pPr>
              <a:buNone/>
            </a:pPr>
            <a:endParaRPr lang="tr-TR" altLang="tr-TR" dirty="0"/>
          </a:p>
          <a:p>
            <a:pPr eaLnBrk="1" hangingPunct="1">
              <a:buFontTx/>
              <a:buNone/>
            </a:pPr>
            <a:endParaRPr lang="tr-TR" altLang="tr-TR" dirty="0" smtClean="0"/>
          </a:p>
          <a:p>
            <a:pPr eaLnBrk="1" hangingPunct="1">
              <a:buFontTx/>
              <a:buNone/>
            </a:pPr>
            <a:endParaRPr lang="tr-TR" altLang="tr-TR" dirty="0" smtClean="0"/>
          </a:p>
          <a:p>
            <a:pPr eaLnBrk="1" hangingPunct="1">
              <a:buFontTx/>
              <a:buNone/>
            </a:pPr>
            <a:endParaRPr lang="tr-TR" altLang="tr-TR" dirty="0" smtClean="0"/>
          </a:p>
          <a:p>
            <a:pPr>
              <a:buNone/>
            </a:pPr>
            <a:r>
              <a:rPr lang="tr-TR" altLang="tr-TR" dirty="0" smtClean="0"/>
              <a:t>    </a:t>
            </a:r>
          </a:p>
          <a:p>
            <a:pPr>
              <a:buNone/>
            </a:pPr>
            <a:r>
              <a:rPr lang="tr-TR" altLang="tr-TR" dirty="0" smtClean="0"/>
              <a:t> </a:t>
            </a:r>
          </a:p>
          <a:p>
            <a:pPr>
              <a:buNone/>
            </a:pPr>
            <a:endParaRPr lang="tr-TR" altLang="tr-TR" dirty="0"/>
          </a:p>
          <a:p>
            <a:pPr>
              <a:buNone/>
            </a:pPr>
            <a:endParaRPr lang="tr-TR" altLang="tr-TR" i="1" dirty="0" smtClean="0"/>
          </a:p>
          <a:p>
            <a:pPr>
              <a:buNone/>
            </a:pPr>
            <a:endParaRPr lang="tr-TR" altLang="tr-TR" i="1" dirty="0"/>
          </a:p>
          <a:p>
            <a:pPr>
              <a:buNone/>
            </a:pPr>
            <a:r>
              <a:rPr lang="tr-TR" altLang="tr-TR" i="1" dirty="0" smtClean="0"/>
              <a:t>r</a:t>
            </a:r>
            <a:r>
              <a:rPr lang="tr-TR" altLang="tr-TR" dirty="0" smtClean="0"/>
              <a:t>= 29-9 /54 = 0,37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/>
          <a:srcRect t="13831"/>
          <a:stretch/>
        </p:blipFill>
        <p:spPr bwMode="auto">
          <a:xfrm>
            <a:off x="1263374" y="2217738"/>
            <a:ext cx="8711350" cy="2462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984542"/>
              </p:ext>
            </p:extLst>
          </p:nvPr>
        </p:nvGraphicFramePr>
        <p:xfrm>
          <a:off x="3679963" y="833438"/>
          <a:ext cx="255905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Denklem" r:id="rId4" imgW="876240" imgH="393480" progId="Equation.3">
                  <p:embed/>
                </p:oleObj>
              </mc:Choice>
              <mc:Fallback>
                <p:oleObj name="Denklem" r:id="rId4" imgW="876240" imgH="393480" progId="Equation.3">
                  <p:embed/>
                  <p:pic>
                    <p:nvPicPr>
                      <p:cNvPr id="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963" y="833438"/>
                        <a:ext cx="255905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4665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574" y="228601"/>
            <a:ext cx="10535478" cy="6296025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tr-TR" altLang="tr-TR" b="1" dirty="0" smtClean="0">
                <a:solidFill>
                  <a:srgbClr val="990000"/>
                </a:solidFill>
              </a:rPr>
              <a:t>Madde Güçlüğü</a:t>
            </a:r>
            <a:endParaRPr lang="tr-TR" altLang="tr-TR" b="1" dirty="0">
              <a:solidFill>
                <a:srgbClr val="990000"/>
              </a:solidFill>
            </a:endParaRPr>
          </a:p>
          <a:p>
            <a:pPr eaLnBrk="1" hangingPunct="1">
              <a:buFontTx/>
              <a:buNone/>
            </a:pPr>
            <a:r>
              <a:rPr lang="tr-TR" altLang="tr-TR" dirty="0" smtClean="0"/>
              <a:t>p= doğru yanıtlayan öğrenci sayısı / toplam öğrenci sayısı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p= üst grup ve alt gruptaki doğru yanıtlayan öğrenci sayısı / üst ve alt gruptaki toplam öğrenci sayısı</a:t>
            </a:r>
          </a:p>
          <a:p>
            <a:pPr eaLnBrk="1" hangingPunct="1">
              <a:buFontTx/>
              <a:buNone/>
            </a:pPr>
            <a:endParaRPr lang="tr-TR" altLang="tr-TR" dirty="0" smtClean="0"/>
          </a:p>
          <a:p>
            <a:pPr eaLnBrk="1" hangingPunct="1">
              <a:buFontTx/>
              <a:buNone/>
            </a:pPr>
            <a:endParaRPr lang="tr-TR" altLang="tr-TR" dirty="0" smtClean="0"/>
          </a:p>
          <a:p>
            <a:pPr eaLnBrk="1" hangingPunct="1">
              <a:buFontTx/>
              <a:buNone/>
            </a:pPr>
            <a:endParaRPr lang="tr-TR" altLang="tr-TR" dirty="0" smtClean="0"/>
          </a:p>
          <a:p>
            <a:pPr eaLnBrk="1" hangingPunct="1">
              <a:buFontTx/>
              <a:buNone/>
            </a:pPr>
            <a:endParaRPr lang="tr-TR" altLang="tr-TR" dirty="0" smtClean="0"/>
          </a:p>
          <a:p>
            <a:pPr>
              <a:buNone/>
            </a:pPr>
            <a:r>
              <a:rPr lang="tr-TR" altLang="tr-TR" dirty="0" smtClean="0"/>
              <a:t>    </a:t>
            </a:r>
          </a:p>
          <a:p>
            <a:pPr>
              <a:buNone/>
            </a:pPr>
            <a:r>
              <a:rPr lang="tr-TR" altLang="tr-TR" dirty="0" smtClean="0"/>
              <a:t> </a:t>
            </a:r>
          </a:p>
          <a:p>
            <a:pPr>
              <a:buNone/>
            </a:pPr>
            <a:endParaRPr lang="tr-TR" altLang="tr-TR" i="1" dirty="0" smtClean="0"/>
          </a:p>
          <a:p>
            <a:pPr>
              <a:buNone/>
            </a:pPr>
            <a:r>
              <a:rPr lang="tr-TR" altLang="tr-TR" i="1" dirty="0" smtClean="0"/>
              <a:t>p</a:t>
            </a:r>
            <a:r>
              <a:rPr lang="tr-TR" altLang="tr-TR" dirty="0"/>
              <a:t>= </a:t>
            </a:r>
            <a:r>
              <a:rPr lang="tr-TR" altLang="tr-TR" dirty="0" smtClean="0"/>
              <a:t>29+9 / 108 = 0,35</a:t>
            </a:r>
            <a:endParaRPr lang="tr-TR" altLang="tr-TR" dirty="0"/>
          </a:p>
          <a:p>
            <a:pPr eaLnBrk="1" hangingPunct="1">
              <a:buFontTx/>
              <a:buNone/>
            </a:pPr>
            <a:endParaRPr lang="tr-TR" altLang="tr-TR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/>
          <a:srcRect t="13831"/>
          <a:stretch/>
        </p:blipFill>
        <p:spPr bwMode="auto">
          <a:xfrm>
            <a:off x="1593574" y="3016122"/>
            <a:ext cx="8711350" cy="2462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" name="Object 4"/>
          <p:cNvGraphicFramePr>
            <a:graphicFrameLocks noChangeAspect="1"/>
          </p:cNvGraphicFramePr>
          <p:nvPr>
            <p:extLst/>
          </p:nvPr>
        </p:nvGraphicFramePr>
        <p:xfrm>
          <a:off x="3668713" y="1951038"/>
          <a:ext cx="2827337" cy="151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Denklem" r:id="rId4" imgW="901440" imgH="634680" progId="Equation.3">
                  <p:embed/>
                </p:oleObj>
              </mc:Choice>
              <mc:Fallback>
                <p:oleObj name="Denklem" r:id="rId4" imgW="901440" imgH="634680" progId="Equation.3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8713" y="1951038"/>
                        <a:ext cx="2827337" cy="1512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7320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altLang="tr-TR" b="1" dirty="0" smtClean="0">
                <a:solidFill>
                  <a:srgbClr val="990000"/>
                </a:solidFill>
              </a:rPr>
              <a:t>Testin Ortalaması</a:t>
            </a:r>
          </a:p>
          <a:p>
            <a:pPr>
              <a:buNone/>
            </a:pPr>
            <a:r>
              <a:rPr lang="tr-TR" altLang="tr-TR" dirty="0" smtClean="0"/>
              <a:t>	Testteki maddelerin, madde güçlük indekslerinin toplamadır.</a:t>
            </a:r>
          </a:p>
          <a:p>
            <a:pPr>
              <a:buNone/>
            </a:pPr>
            <a:endParaRPr lang="tr-TR" altLang="tr-TR" dirty="0" smtClean="0"/>
          </a:p>
          <a:p>
            <a:pPr>
              <a:buNone/>
            </a:pPr>
            <a:endParaRPr lang="tr-TR" altLang="tr-TR" dirty="0"/>
          </a:p>
          <a:p>
            <a:pPr>
              <a:buNone/>
            </a:pPr>
            <a:r>
              <a:rPr lang="tr-TR" altLang="tr-TR" b="1" dirty="0" smtClean="0">
                <a:solidFill>
                  <a:srgbClr val="990000"/>
                </a:solidFill>
              </a:rPr>
              <a:t>	Testin Ortalama Güçlüğü</a:t>
            </a:r>
          </a:p>
          <a:p>
            <a:pPr>
              <a:buNone/>
            </a:pPr>
            <a:r>
              <a:rPr lang="tr-TR" altLang="tr-TR" dirty="0" smtClean="0"/>
              <a:t>	Testteki maddelerin güçlük indekslerinin testteki madde sayısına bölümüdür</a:t>
            </a:r>
          </a:p>
          <a:p>
            <a:pPr>
              <a:buNone/>
            </a:pPr>
            <a:endParaRPr lang="tr-TR" altLang="tr-TR" dirty="0"/>
          </a:p>
          <a:p>
            <a:pPr>
              <a:buNone/>
            </a:pPr>
            <a:endParaRPr lang="tr-TR" altLang="tr-TR" dirty="0" smtClean="0"/>
          </a:p>
          <a:p>
            <a:pPr>
              <a:buNone/>
            </a:pPr>
            <a:endParaRPr lang="tr-TR" altLang="tr-TR" dirty="0" smtClean="0"/>
          </a:p>
          <a:p>
            <a:pPr>
              <a:buNone/>
            </a:pPr>
            <a:endParaRPr lang="tr-TR" altLang="tr-TR" dirty="0" smtClean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7220" y="2964590"/>
            <a:ext cx="4342560" cy="700219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5464" y="5339490"/>
            <a:ext cx="6146671" cy="70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7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Dağılımları Tanımlamak için Kullanılan Ölçüler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03617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4537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Dağılımları Tanımlamak için Kullanılan Ölçüler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solidFill>
                  <a:srgbClr val="990000"/>
                </a:solidFill>
              </a:rPr>
              <a:t>Merkezi eğilim (yığılma) ölçüleri: </a:t>
            </a:r>
          </a:p>
          <a:p>
            <a:pPr algn="just"/>
            <a:r>
              <a:rPr lang="tr-TR" dirty="0" smtClean="0"/>
              <a:t>B</a:t>
            </a:r>
            <a:r>
              <a:rPr lang="tr-TR" dirty="0" smtClean="0">
                <a:solidFill>
                  <a:schemeClr val="tx1"/>
                </a:solidFill>
              </a:rPr>
              <a:t>ir grup </a:t>
            </a:r>
            <a:r>
              <a:rPr lang="tr-TR" dirty="0" smtClean="0"/>
              <a:t>puanın</a:t>
            </a:r>
            <a:r>
              <a:rPr lang="tr-TR" dirty="0" smtClean="0">
                <a:solidFill>
                  <a:schemeClr val="tx1"/>
                </a:solidFill>
              </a:rPr>
              <a:t> ortalama durumunu yansıtır.</a:t>
            </a:r>
          </a:p>
          <a:p>
            <a:pPr algn="just"/>
            <a:r>
              <a:rPr lang="tr-TR" dirty="0" smtClean="0"/>
              <a:t>Başarı-başarısızlık hakkında bilgi verir</a:t>
            </a:r>
            <a:endParaRPr lang="tr-TR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990000"/>
                </a:solidFill>
              </a:rPr>
              <a:t>Merkezi dağılım (değişim) ölçüleri: 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Puanlar arasındaki değişimden kaynaklanan farklılıkların istatistiksel ölçüleridir.</a:t>
            </a:r>
          </a:p>
          <a:p>
            <a:pPr algn="just"/>
            <a:r>
              <a:rPr lang="tr-TR" dirty="0" smtClean="0"/>
              <a:t>Homojen, heterojen dağılım hakkında bilgi verir.</a:t>
            </a:r>
            <a:endParaRPr lang="tr-TR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3465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Merkezi Eğilim Ölçüleri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5000"/>
              </a:lnSpc>
              <a:buNone/>
            </a:pPr>
            <a:r>
              <a:rPr lang="tr-TR" b="1" u="sng" dirty="0" err="1">
                <a:solidFill>
                  <a:srgbClr val="990000"/>
                </a:solidFill>
              </a:rPr>
              <a:t>Mod</a:t>
            </a:r>
            <a:r>
              <a:rPr lang="tr-TR" b="1" u="sng" dirty="0">
                <a:solidFill>
                  <a:srgbClr val="990000"/>
                </a:solidFill>
              </a:rPr>
              <a:t> (Tepe değer</a:t>
            </a:r>
            <a:r>
              <a:rPr lang="tr-TR" b="1" u="sng" dirty="0" smtClean="0">
                <a:solidFill>
                  <a:srgbClr val="990000"/>
                </a:solidFill>
              </a:rPr>
              <a:t>):</a:t>
            </a:r>
          </a:p>
          <a:p>
            <a:pPr marL="0" indent="0">
              <a:lnSpc>
                <a:spcPct val="105000"/>
              </a:lnSpc>
              <a:buNone/>
            </a:pPr>
            <a:endParaRPr lang="tr-TR" b="1" u="sng" dirty="0">
              <a:solidFill>
                <a:srgbClr val="990000"/>
              </a:solidFill>
            </a:endParaRPr>
          </a:p>
          <a:p>
            <a:r>
              <a:rPr lang="tr-TR" dirty="0" smtClean="0"/>
              <a:t>Puanlar içinde en çok tekrarlanan puandır.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Frekansı en yüksek puandır.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Dağılımın normal olmadığı durumlarda birden fazla </a:t>
            </a:r>
            <a:r>
              <a:rPr lang="tr-TR" dirty="0" err="1" smtClean="0">
                <a:solidFill>
                  <a:schemeClr val="tx1"/>
                </a:solidFill>
              </a:rPr>
              <a:t>mod</a:t>
            </a:r>
            <a:r>
              <a:rPr lang="tr-TR" dirty="0" smtClean="0">
                <a:solidFill>
                  <a:schemeClr val="tx1"/>
                </a:solidFill>
              </a:rPr>
              <a:t> olabilir. Bu durumda dağılım çok </a:t>
            </a:r>
            <a:r>
              <a:rPr lang="tr-TR" dirty="0" err="1" smtClean="0">
                <a:solidFill>
                  <a:schemeClr val="tx1"/>
                </a:solidFill>
              </a:rPr>
              <a:t>modludur</a:t>
            </a:r>
            <a:r>
              <a:rPr lang="tr-TR" dirty="0" smtClean="0">
                <a:solidFill>
                  <a:schemeClr val="tx1"/>
                </a:solidFill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6297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1270000"/>
            <a:ext cx="100584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583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Merkezi Eğilim Ölçüleri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5000"/>
              </a:lnSpc>
              <a:buNone/>
            </a:pPr>
            <a:r>
              <a:rPr lang="tr-TR" b="1" u="sng" dirty="0">
                <a:solidFill>
                  <a:srgbClr val="990000"/>
                </a:solidFill>
              </a:rPr>
              <a:t>Ortanca (medyan): </a:t>
            </a:r>
            <a:endParaRPr lang="tr-TR" b="1" u="sng" dirty="0" smtClean="0">
              <a:solidFill>
                <a:srgbClr val="FF0000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Küçükten büyüğe doğru dizilmiş puanların orta </a:t>
            </a:r>
            <a:r>
              <a:rPr lang="tr-TR" dirty="0" smtClean="0"/>
              <a:t>noktasını</a:t>
            </a:r>
            <a:r>
              <a:rPr lang="tr-TR" dirty="0" smtClean="0">
                <a:solidFill>
                  <a:schemeClr val="tx1"/>
                </a:solidFill>
              </a:rPr>
              <a:t> gösterir. Üst yarısını alt yarısından ayıran noktadır.</a:t>
            </a:r>
          </a:p>
          <a:p>
            <a:pPr marL="0" indent="0">
              <a:buNone/>
            </a:pPr>
            <a:endParaRPr lang="tr-TR" dirty="0" smtClean="0">
              <a:solidFill>
                <a:schemeClr val="tx1"/>
              </a:solidFill>
            </a:endParaRPr>
          </a:p>
          <a:p>
            <a:r>
              <a:rPr lang="tr-TR" b="1" dirty="0" smtClean="0">
                <a:solidFill>
                  <a:schemeClr val="tx1"/>
                </a:solidFill>
              </a:rPr>
              <a:t>n tek ise </a:t>
            </a:r>
            <a:r>
              <a:rPr lang="tr-TR" dirty="0" smtClean="0">
                <a:solidFill>
                  <a:schemeClr val="tx1"/>
                </a:solidFill>
              </a:rPr>
              <a:t>(n+1)/2. değere karşılık gelir.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n çift ise </a:t>
            </a:r>
            <a:r>
              <a:rPr lang="tr-TR" dirty="0" smtClean="0">
                <a:solidFill>
                  <a:schemeClr val="tx1"/>
                </a:solidFill>
              </a:rPr>
              <a:t>n/2. ve (n/2)+1. sıradaki değerin ortalamasına karşılık gelir.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2155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</a:t>
            </a:r>
            <a:endParaRPr lang="tr-TR" dirty="0"/>
          </a:p>
        </p:txBody>
      </p:sp>
      <p:sp>
        <p:nvSpPr>
          <p:cNvPr id="10" name="İçerik Yer Tutucusu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168" y="1825625"/>
            <a:ext cx="9974263" cy="401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000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1155</Words>
  <Application>Microsoft Office PowerPoint</Application>
  <PresentationFormat>Geniş ekran</PresentationFormat>
  <Paragraphs>233</Paragraphs>
  <Slides>37</Slides>
  <Notes>2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45" baseType="lpstr">
      <vt:lpstr>Arial</vt:lpstr>
      <vt:lpstr>Calibri</vt:lpstr>
      <vt:lpstr>Calibri Light</vt:lpstr>
      <vt:lpstr>Cambria Math</vt:lpstr>
      <vt:lpstr>Gabriola</vt:lpstr>
      <vt:lpstr>Wingdings</vt:lpstr>
      <vt:lpstr>Office Teması</vt:lpstr>
      <vt:lpstr>Denklem</vt:lpstr>
      <vt:lpstr>EĞİTİMDE ÖLÇME VE DEĞERLENDİRME</vt:lpstr>
      <vt:lpstr>Dağılımları Tanımlamak için Kullanılan Ölçüler </vt:lpstr>
      <vt:lpstr>Frekans Tablosu Üzerinden İşlem Yapma (Toplamalı Frekans- Yüzde- Toplamalı Yüzde) </vt:lpstr>
      <vt:lpstr>Dağılımları Tanımlamak için Kullanılan Ölçüler </vt:lpstr>
      <vt:lpstr>Dağılımları Tanımlamak için Kullanılan Ölçüler </vt:lpstr>
      <vt:lpstr>Merkezi Eğilim Ölçüleri </vt:lpstr>
      <vt:lpstr>Örnek</vt:lpstr>
      <vt:lpstr>Merkezi Eğilim Ölçüleri </vt:lpstr>
      <vt:lpstr>Örnek </vt:lpstr>
      <vt:lpstr>Örnek </vt:lpstr>
      <vt:lpstr>Merkezi Eğilim Ölçüleri </vt:lpstr>
      <vt:lpstr>Aritmetik Ortalama – Medyan – Mod Karşılaştırması </vt:lpstr>
      <vt:lpstr>Değişkenlik Ölçüleri </vt:lpstr>
      <vt:lpstr>Değişkenlik Ölçüleri </vt:lpstr>
      <vt:lpstr>Değişkenlik Ölçüleri </vt:lpstr>
      <vt:lpstr>Standart Sapma </vt:lpstr>
      <vt:lpstr>PowerPoint Sunusu</vt:lpstr>
      <vt:lpstr>Normal Dağılım</vt:lpstr>
      <vt:lpstr>      Normal Dağılım</vt:lpstr>
      <vt:lpstr>PowerPoint Sunusu</vt:lpstr>
      <vt:lpstr>PowerPoint Sunusu</vt:lpstr>
      <vt:lpstr>PowerPoint Sunusu</vt:lpstr>
      <vt:lpstr>PowerPoint Sunusu</vt:lpstr>
      <vt:lpstr>Standart Puanlar </vt:lpstr>
      <vt:lpstr>z-Puanı</vt:lpstr>
      <vt:lpstr>z-Puanı</vt:lpstr>
      <vt:lpstr>z-Puanı</vt:lpstr>
      <vt:lpstr>T Puanı</vt:lpstr>
      <vt:lpstr>T Puanı</vt:lpstr>
      <vt:lpstr>T Puanı</vt:lpstr>
      <vt:lpstr>Test ve Madde İstatistikleri </vt:lpstr>
      <vt:lpstr>Madde Güçlük İndeksi </vt:lpstr>
      <vt:lpstr> </vt:lpstr>
      <vt:lpstr>Madde Ayırt Edicilik İndeksi 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ÖLÇME VE DEĞERLENDİRME</dc:title>
  <dc:creator>CAT_Proje_PC_1</dc:creator>
  <cp:lastModifiedBy>CAT_Proje_PC_1</cp:lastModifiedBy>
  <cp:revision>19</cp:revision>
  <dcterms:created xsi:type="dcterms:W3CDTF">2019-05-27T11:09:50Z</dcterms:created>
  <dcterms:modified xsi:type="dcterms:W3CDTF">2020-03-04T09:33:16Z</dcterms:modified>
</cp:coreProperties>
</file>