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7" r:id="rId3"/>
    <p:sldId id="273" r:id="rId4"/>
    <p:sldId id="281" r:id="rId5"/>
    <p:sldId id="282" r:id="rId6"/>
    <p:sldId id="283" r:id="rId7"/>
    <p:sldId id="284" r:id="rId8"/>
    <p:sldId id="285" r:id="rId9"/>
    <p:sldId id="286" r:id="rId10"/>
    <p:sldId id="287" r:id="rId11"/>
    <p:sldId id="288" r:id="rId12"/>
    <p:sldId id="289" r:id="rId13"/>
    <p:sldId id="271" r:id="rId14"/>
    <p:sldId id="277" r:id="rId15"/>
    <p:sldId id="278" r:id="rId16"/>
    <p:sldId id="279" r:id="rId17"/>
    <p:sldId id="280" r:id="rId18"/>
    <p:sldId id="290" r:id="rId19"/>
    <p:sldId id="291" r:id="rId20"/>
    <p:sldId id="292" r:id="rId21"/>
    <p:sldId id="293" r:id="rId22"/>
    <p:sldId id="294" r:id="rId23"/>
    <p:sldId id="295" r:id="rId24"/>
    <p:sldId id="296" r:id="rId25"/>
    <p:sldId id="297" r:id="rId26"/>
    <p:sldId id="298" r:id="rId27"/>
    <p:sldId id="299" r:id="rId28"/>
    <p:sldId id="274" r:id="rId29"/>
    <p:sldId id="275" r:id="rId30"/>
    <p:sldId id="300" r:id="rId31"/>
    <p:sldId id="301" r:id="rId32"/>
    <p:sldId id="302" r:id="rId33"/>
    <p:sldId id="303" r:id="rId34"/>
    <p:sldId id="305" r:id="rId35"/>
    <p:sldId id="30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6" d="100"/>
          <a:sy n="86" d="100"/>
        </p:scale>
        <p:origin x="-72"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C4A57-DE7A-4608-9B33-C5653C9B6F4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7A4D6A64-6BC9-41DA-9703-49F11D061699}">
      <dgm:prSet phldrT="[Metin]"/>
      <dgm:spPr/>
      <dgm:t>
        <a:bodyPr/>
        <a:lstStyle/>
        <a:p>
          <a:r>
            <a:rPr lang="tr-TR" dirty="0" smtClean="0"/>
            <a:t>1. DİKKAT</a:t>
          </a:r>
          <a:endParaRPr lang="tr-TR" dirty="0"/>
        </a:p>
      </dgm:t>
    </dgm:pt>
    <dgm:pt modelId="{CFAF9574-87F7-460F-9BB6-6E908EB84FEE}" type="parTrans" cxnId="{7F03B86E-2577-454A-852D-1252242F01BF}">
      <dgm:prSet/>
      <dgm:spPr/>
      <dgm:t>
        <a:bodyPr/>
        <a:lstStyle/>
        <a:p>
          <a:endParaRPr lang="tr-TR"/>
        </a:p>
      </dgm:t>
    </dgm:pt>
    <dgm:pt modelId="{DB1C7026-7091-469C-8F70-8318AD832E11}" type="sibTrans" cxnId="{7F03B86E-2577-454A-852D-1252242F01BF}">
      <dgm:prSet/>
      <dgm:spPr/>
      <dgm:t>
        <a:bodyPr/>
        <a:lstStyle/>
        <a:p>
          <a:endParaRPr lang="tr-TR"/>
        </a:p>
      </dgm:t>
    </dgm:pt>
    <dgm:pt modelId="{033DCB90-C49F-4A2D-A6A1-691D6F0EBA19}">
      <dgm:prSet phldrT="[Metin]"/>
      <dgm:spPr/>
      <dgm:t>
        <a:bodyPr/>
        <a:lstStyle/>
        <a:p>
          <a:r>
            <a:rPr lang="tr-TR" dirty="0" smtClean="0"/>
            <a:t>Dolaylı öğrenme becerisi yüksek bireyler dikkati daha iyi aktive ederler.</a:t>
          </a:r>
          <a:endParaRPr lang="tr-TR" dirty="0"/>
        </a:p>
      </dgm:t>
    </dgm:pt>
    <dgm:pt modelId="{894D35D6-12C1-48AC-80C5-16F0CB0BD22A}" type="parTrans" cxnId="{82C4F424-DB00-4771-B147-3B63D68EE290}">
      <dgm:prSet/>
      <dgm:spPr/>
      <dgm:t>
        <a:bodyPr/>
        <a:lstStyle/>
        <a:p>
          <a:endParaRPr lang="tr-TR"/>
        </a:p>
      </dgm:t>
    </dgm:pt>
    <dgm:pt modelId="{B569E03C-26D4-47E4-9138-17C40BCE9B49}" type="sibTrans" cxnId="{82C4F424-DB00-4771-B147-3B63D68EE290}">
      <dgm:prSet/>
      <dgm:spPr/>
      <dgm:t>
        <a:bodyPr/>
        <a:lstStyle/>
        <a:p>
          <a:endParaRPr lang="tr-TR"/>
        </a:p>
      </dgm:t>
    </dgm:pt>
    <dgm:pt modelId="{6D872A7D-3FCB-4B41-9A01-440318FD5942}">
      <dgm:prSet phldrT="[Metin]"/>
      <dgm:spPr/>
      <dgm:t>
        <a:bodyPr/>
        <a:lstStyle/>
        <a:p>
          <a:r>
            <a:rPr lang="tr-TR" dirty="0" smtClean="0"/>
            <a:t>2. HATIRDA TUTMA</a:t>
          </a:r>
          <a:endParaRPr lang="tr-TR" dirty="0"/>
        </a:p>
      </dgm:t>
    </dgm:pt>
    <dgm:pt modelId="{5D5846AD-A56E-4E10-BCAE-D5486C542BBD}" type="parTrans" cxnId="{49A87B28-C07A-49AD-A574-5EC6402B0FF0}">
      <dgm:prSet/>
      <dgm:spPr/>
      <dgm:t>
        <a:bodyPr/>
        <a:lstStyle/>
        <a:p>
          <a:endParaRPr lang="tr-TR"/>
        </a:p>
      </dgm:t>
    </dgm:pt>
    <dgm:pt modelId="{A7DCB147-3AF4-4D44-AD81-DB5DE0D4EDA3}" type="sibTrans" cxnId="{49A87B28-C07A-49AD-A574-5EC6402B0FF0}">
      <dgm:prSet/>
      <dgm:spPr/>
      <dgm:t>
        <a:bodyPr/>
        <a:lstStyle/>
        <a:p>
          <a:endParaRPr lang="tr-TR"/>
        </a:p>
      </dgm:t>
    </dgm:pt>
    <dgm:pt modelId="{8A27CE92-D1E3-4732-8923-B5E9ED525503}">
      <dgm:prSet phldrT="[Metin]"/>
      <dgm:spPr/>
      <dgm:t>
        <a:bodyPr/>
        <a:lstStyle/>
        <a:p>
          <a:r>
            <a:rPr lang="tr-TR" dirty="0" smtClean="0"/>
            <a:t>Zihnimizde nasıl anlamlandırıp saklıyoruz?</a:t>
          </a:r>
          <a:endParaRPr lang="tr-TR" dirty="0"/>
        </a:p>
      </dgm:t>
    </dgm:pt>
    <dgm:pt modelId="{4CCEC687-EA90-48A7-A1BC-D615A6F8A927}" type="parTrans" cxnId="{D43EBCF7-005E-41F5-A5F7-67A33A3025A4}">
      <dgm:prSet/>
      <dgm:spPr/>
      <dgm:t>
        <a:bodyPr/>
        <a:lstStyle/>
        <a:p>
          <a:endParaRPr lang="tr-TR"/>
        </a:p>
      </dgm:t>
    </dgm:pt>
    <dgm:pt modelId="{FD0DCB1E-163B-45F5-85FC-96CFEBB50E12}" type="sibTrans" cxnId="{D43EBCF7-005E-41F5-A5F7-67A33A3025A4}">
      <dgm:prSet/>
      <dgm:spPr/>
      <dgm:t>
        <a:bodyPr/>
        <a:lstStyle/>
        <a:p>
          <a:endParaRPr lang="tr-TR"/>
        </a:p>
      </dgm:t>
    </dgm:pt>
    <dgm:pt modelId="{63B55F1D-AB19-4406-BECC-31E0008C0655}">
      <dgm:prSet phldrT="[Metin]"/>
      <dgm:spPr/>
      <dgm:t>
        <a:bodyPr/>
        <a:lstStyle/>
        <a:p>
          <a:r>
            <a:rPr lang="tr-TR" dirty="0" smtClean="0"/>
            <a:t>SEMBOLLEŞTİRME KAPASİTESİ</a:t>
          </a:r>
          <a:endParaRPr lang="tr-TR" dirty="0"/>
        </a:p>
      </dgm:t>
    </dgm:pt>
    <dgm:pt modelId="{70FAC0FA-F9EA-439F-BD57-508214715563}" type="parTrans" cxnId="{EBB72374-2CBF-43EC-90FA-79ABCB9841B7}">
      <dgm:prSet/>
      <dgm:spPr/>
      <dgm:t>
        <a:bodyPr/>
        <a:lstStyle/>
        <a:p>
          <a:endParaRPr lang="tr-TR"/>
        </a:p>
      </dgm:t>
    </dgm:pt>
    <dgm:pt modelId="{01F960C5-3770-4D74-9AFD-7AA2CB79712B}" type="sibTrans" cxnId="{EBB72374-2CBF-43EC-90FA-79ABCB9841B7}">
      <dgm:prSet/>
      <dgm:spPr/>
      <dgm:t>
        <a:bodyPr/>
        <a:lstStyle/>
        <a:p>
          <a:endParaRPr lang="tr-TR"/>
        </a:p>
      </dgm:t>
    </dgm:pt>
    <dgm:pt modelId="{EF272C4C-6A02-4FBE-BF8C-91D53CC5FC7A}">
      <dgm:prSet phldrT="[Metin]"/>
      <dgm:spPr/>
      <dgm:t>
        <a:bodyPr/>
        <a:lstStyle/>
        <a:p>
          <a:r>
            <a:rPr lang="tr-TR" dirty="0" smtClean="0"/>
            <a:t>3. DAVRANIŞA DÖNÜŞTÜRME </a:t>
          </a:r>
          <a:endParaRPr lang="tr-TR" dirty="0"/>
        </a:p>
      </dgm:t>
    </dgm:pt>
    <dgm:pt modelId="{D783079D-68F1-4AA1-9B7B-D545FCCE2C59}" type="parTrans" cxnId="{CB700F9C-457A-4847-80D8-CDC333994C79}">
      <dgm:prSet/>
      <dgm:spPr/>
      <dgm:t>
        <a:bodyPr/>
        <a:lstStyle/>
        <a:p>
          <a:endParaRPr lang="tr-TR"/>
        </a:p>
      </dgm:t>
    </dgm:pt>
    <dgm:pt modelId="{DEDDBEF4-B6F8-4FAA-A942-9661AFFC475F}" type="sibTrans" cxnId="{CB700F9C-457A-4847-80D8-CDC333994C79}">
      <dgm:prSet/>
      <dgm:spPr/>
      <dgm:t>
        <a:bodyPr/>
        <a:lstStyle/>
        <a:p>
          <a:endParaRPr lang="tr-TR"/>
        </a:p>
      </dgm:t>
    </dgm:pt>
    <dgm:pt modelId="{BB5FEC1A-6E6A-40B0-828B-A25002287ED5}">
      <dgm:prSet phldrT="[Metin]"/>
      <dgm:spPr/>
      <dgm:t>
        <a:bodyPr/>
        <a:lstStyle/>
        <a:p>
          <a:r>
            <a:rPr lang="tr-TR" dirty="0" smtClean="0"/>
            <a:t>Davranışı yapabileceğimize dair inancımız varsa uygulamaya geçeriz.  </a:t>
          </a:r>
          <a:endParaRPr lang="tr-TR" dirty="0"/>
        </a:p>
      </dgm:t>
    </dgm:pt>
    <dgm:pt modelId="{C68CE871-88B7-4EC0-B87C-B15A1EDBC294}" type="parTrans" cxnId="{16B588DD-BCB2-4A08-B488-2188137A115B}">
      <dgm:prSet/>
      <dgm:spPr/>
      <dgm:t>
        <a:bodyPr/>
        <a:lstStyle/>
        <a:p>
          <a:endParaRPr lang="tr-TR"/>
        </a:p>
      </dgm:t>
    </dgm:pt>
    <dgm:pt modelId="{E639A064-DE0A-4126-892F-A85CFBBE4932}" type="sibTrans" cxnId="{16B588DD-BCB2-4A08-B488-2188137A115B}">
      <dgm:prSet/>
      <dgm:spPr/>
      <dgm:t>
        <a:bodyPr/>
        <a:lstStyle/>
        <a:p>
          <a:endParaRPr lang="tr-TR"/>
        </a:p>
      </dgm:t>
    </dgm:pt>
    <dgm:pt modelId="{EE2671AA-B18E-45BF-BF60-7E846D6E1677}">
      <dgm:prSet phldrT="[Metin]"/>
      <dgm:spPr/>
      <dgm:t>
        <a:bodyPr/>
        <a:lstStyle/>
        <a:p>
          <a:r>
            <a:rPr lang="tr-TR" dirty="0" smtClean="0"/>
            <a:t>ÖZ YETERLİLİK KAPASİTESİ</a:t>
          </a:r>
          <a:endParaRPr lang="tr-TR" dirty="0"/>
        </a:p>
      </dgm:t>
    </dgm:pt>
    <dgm:pt modelId="{5746C18C-635A-42A6-B121-B35662DA5178}" type="parTrans" cxnId="{6BABC07D-B022-4BF3-8C68-B4C92A2B4761}">
      <dgm:prSet/>
      <dgm:spPr/>
      <dgm:t>
        <a:bodyPr/>
        <a:lstStyle/>
        <a:p>
          <a:endParaRPr lang="tr-TR"/>
        </a:p>
      </dgm:t>
    </dgm:pt>
    <dgm:pt modelId="{AA96B2CA-0D46-4E84-A66D-345409FC98E5}" type="sibTrans" cxnId="{6BABC07D-B022-4BF3-8C68-B4C92A2B4761}">
      <dgm:prSet/>
      <dgm:spPr/>
      <dgm:t>
        <a:bodyPr/>
        <a:lstStyle/>
        <a:p>
          <a:endParaRPr lang="tr-TR"/>
        </a:p>
      </dgm:t>
    </dgm:pt>
    <dgm:pt modelId="{D3D2F2EF-AE8A-4BC9-9412-D701F24EECBF}">
      <dgm:prSet/>
      <dgm:spPr/>
      <dgm:t>
        <a:bodyPr/>
        <a:lstStyle/>
        <a:p>
          <a:r>
            <a:rPr lang="tr-TR" smtClean="0"/>
            <a:t>4. GÜDÜLEME</a:t>
          </a:r>
          <a:endParaRPr lang="tr-TR" dirty="0"/>
        </a:p>
      </dgm:t>
    </dgm:pt>
    <dgm:pt modelId="{860C258C-2F7E-40D5-B1A8-98AFCC53C5C0}" type="parTrans" cxnId="{DFECB039-BB7E-4F30-A877-59FA303B6368}">
      <dgm:prSet/>
      <dgm:spPr/>
      <dgm:t>
        <a:bodyPr/>
        <a:lstStyle/>
        <a:p>
          <a:endParaRPr lang="tr-TR"/>
        </a:p>
      </dgm:t>
    </dgm:pt>
    <dgm:pt modelId="{EA2286B8-4D93-4475-8C6C-6AA093F3BA4B}" type="sibTrans" cxnId="{DFECB039-BB7E-4F30-A877-59FA303B6368}">
      <dgm:prSet/>
      <dgm:spPr/>
      <dgm:t>
        <a:bodyPr/>
        <a:lstStyle/>
        <a:p>
          <a:endParaRPr lang="tr-TR"/>
        </a:p>
      </dgm:t>
    </dgm:pt>
    <dgm:pt modelId="{15E9A9AA-2EB4-4F79-8B69-A003D99EA3FC}">
      <dgm:prSet phldrT="[Metin]"/>
      <dgm:spPr/>
      <dgm:t>
        <a:bodyPr/>
        <a:lstStyle/>
        <a:p>
          <a:r>
            <a:rPr lang="tr-TR" dirty="0" smtClean="0"/>
            <a:t>DOLAYLI ÖĞRENME KAPASİTESİ</a:t>
          </a:r>
          <a:endParaRPr lang="tr-TR" dirty="0"/>
        </a:p>
      </dgm:t>
    </dgm:pt>
    <dgm:pt modelId="{160E226B-915B-4323-ABB3-84211F4D3B6E}" type="parTrans" cxnId="{869E92BD-5423-456F-8636-16AB74FECCFF}">
      <dgm:prSet/>
      <dgm:spPr/>
      <dgm:t>
        <a:bodyPr/>
        <a:lstStyle/>
        <a:p>
          <a:endParaRPr lang="tr-TR"/>
        </a:p>
      </dgm:t>
    </dgm:pt>
    <dgm:pt modelId="{9E4B178E-D85C-40AE-9581-2250A3574AE8}" type="sibTrans" cxnId="{869E92BD-5423-456F-8636-16AB74FECCFF}">
      <dgm:prSet/>
      <dgm:spPr/>
      <dgm:t>
        <a:bodyPr/>
        <a:lstStyle/>
        <a:p>
          <a:endParaRPr lang="tr-TR"/>
        </a:p>
      </dgm:t>
    </dgm:pt>
    <dgm:pt modelId="{8A98D10E-0512-4368-8ACC-EC2836262F5C}" type="pres">
      <dgm:prSet presAssocID="{B93C4A57-DE7A-4608-9B33-C5653C9B6F42}" presName="Name0" presStyleCnt="0">
        <dgm:presLayoutVars>
          <dgm:dir/>
          <dgm:animLvl val="lvl"/>
          <dgm:resizeHandles val="exact"/>
        </dgm:presLayoutVars>
      </dgm:prSet>
      <dgm:spPr/>
      <dgm:t>
        <a:bodyPr/>
        <a:lstStyle/>
        <a:p>
          <a:endParaRPr lang="tr-TR"/>
        </a:p>
      </dgm:t>
    </dgm:pt>
    <dgm:pt modelId="{C5B14732-256D-4740-85AA-6215046EF8CB}" type="pres">
      <dgm:prSet presAssocID="{7A4D6A64-6BC9-41DA-9703-49F11D061699}" presName="linNode" presStyleCnt="0"/>
      <dgm:spPr/>
    </dgm:pt>
    <dgm:pt modelId="{C633DC93-B052-4013-85E9-54307FBF9617}" type="pres">
      <dgm:prSet presAssocID="{7A4D6A64-6BC9-41DA-9703-49F11D061699}" presName="parentText" presStyleLbl="node1" presStyleIdx="0" presStyleCnt="4">
        <dgm:presLayoutVars>
          <dgm:chMax val="1"/>
          <dgm:bulletEnabled val="1"/>
        </dgm:presLayoutVars>
      </dgm:prSet>
      <dgm:spPr/>
      <dgm:t>
        <a:bodyPr/>
        <a:lstStyle/>
        <a:p>
          <a:endParaRPr lang="tr-TR"/>
        </a:p>
      </dgm:t>
    </dgm:pt>
    <dgm:pt modelId="{CDEEE975-AF0E-4E5D-ABF5-E438998DEA2C}" type="pres">
      <dgm:prSet presAssocID="{7A4D6A64-6BC9-41DA-9703-49F11D061699}" presName="descendantText" presStyleLbl="alignAccFollowNode1" presStyleIdx="0" presStyleCnt="3">
        <dgm:presLayoutVars>
          <dgm:bulletEnabled val="1"/>
        </dgm:presLayoutVars>
      </dgm:prSet>
      <dgm:spPr/>
      <dgm:t>
        <a:bodyPr/>
        <a:lstStyle/>
        <a:p>
          <a:endParaRPr lang="tr-TR"/>
        </a:p>
      </dgm:t>
    </dgm:pt>
    <dgm:pt modelId="{BDEBA1DB-39B0-4322-A640-356ABFDC7B4D}" type="pres">
      <dgm:prSet presAssocID="{DB1C7026-7091-469C-8F70-8318AD832E11}" presName="sp" presStyleCnt="0"/>
      <dgm:spPr/>
    </dgm:pt>
    <dgm:pt modelId="{CD5FD7EB-8A79-4635-85D8-E845C8FB685E}" type="pres">
      <dgm:prSet presAssocID="{6D872A7D-3FCB-4B41-9A01-440318FD5942}" presName="linNode" presStyleCnt="0"/>
      <dgm:spPr/>
    </dgm:pt>
    <dgm:pt modelId="{300AD227-97B2-4C78-8EBD-6E5CDBDB44E1}" type="pres">
      <dgm:prSet presAssocID="{6D872A7D-3FCB-4B41-9A01-440318FD5942}" presName="parentText" presStyleLbl="node1" presStyleIdx="1" presStyleCnt="4">
        <dgm:presLayoutVars>
          <dgm:chMax val="1"/>
          <dgm:bulletEnabled val="1"/>
        </dgm:presLayoutVars>
      </dgm:prSet>
      <dgm:spPr/>
      <dgm:t>
        <a:bodyPr/>
        <a:lstStyle/>
        <a:p>
          <a:endParaRPr lang="tr-TR"/>
        </a:p>
      </dgm:t>
    </dgm:pt>
    <dgm:pt modelId="{B9457421-80BE-4413-9876-A6D2DC3A3280}" type="pres">
      <dgm:prSet presAssocID="{6D872A7D-3FCB-4B41-9A01-440318FD5942}" presName="descendantText" presStyleLbl="alignAccFollowNode1" presStyleIdx="1" presStyleCnt="3">
        <dgm:presLayoutVars>
          <dgm:bulletEnabled val="1"/>
        </dgm:presLayoutVars>
      </dgm:prSet>
      <dgm:spPr/>
      <dgm:t>
        <a:bodyPr/>
        <a:lstStyle/>
        <a:p>
          <a:endParaRPr lang="tr-TR"/>
        </a:p>
      </dgm:t>
    </dgm:pt>
    <dgm:pt modelId="{819B9E6D-045D-470D-B72C-689033692A78}" type="pres">
      <dgm:prSet presAssocID="{A7DCB147-3AF4-4D44-AD81-DB5DE0D4EDA3}" presName="sp" presStyleCnt="0"/>
      <dgm:spPr/>
    </dgm:pt>
    <dgm:pt modelId="{D76023B6-7429-440C-AC5F-95F5B1042FE5}" type="pres">
      <dgm:prSet presAssocID="{EF272C4C-6A02-4FBE-BF8C-91D53CC5FC7A}" presName="linNode" presStyleCnt="0"/>
      <dgm:spPr/>
    </dgm:pt>
    <dgm:pt modelId="{E9175E2E-FB91-4673-A384-6FECC9D0DFC8}" type="pres">
      <dgm:prSet presAssocID="{EF272C4C-6A02-4FBE-BF8C-91D53CC5FC7A}" presName="parentText" presStyleLbl="node1" presStyleIdx="2" presStyleCnt="4">
        <dgm:presLayoutVars>
          <dgm:chMax val="1"/>
          <dgm:bulletEnabled val="1"/>
        </dgm:presLayoutVars>
      </dgm:prSet>
      <dgm:spPr/>
      <dgm:t>
        <a:bodyPr/>
        <a:lstStyle/>
        <a:p>
          <a:endParaRPr lang="tr-TR"/>
        </a:p>
      </dgm:t>
    </dgm:pt>
    <dgm:pt modelId="{15748DE1-BF0F-440B-876B-AFB0449B3263}" type="pres">
      <dgm:prSet presAssocID="{EF272C4C-6A02-4FBE-BF8C-91D53CC5FC7A}" presName="descendantText" presStyleLbl="alignAccFollowNode1" presStyleIdx="2" presStyleCnt="3">
        <dgm:presLayoutVars>
          <dgm:bulletEnabled val="1"/>
        </dgm:presLayoutVars>
      </dgm:prSet>
      <dgm:spPr/>
      <dgm:t>
        <a:bodyPr/>
        <a:lstStyle/>
        <a:p>
          <a:endParaRPr lang="tr-TR"/>
        </a:p>
      </dgm:t>
    </dgm:pt>
    <dgm:pt modelId="{7B7A7F2A-6681-438C-9B19-B30D6BBF19D2}" type="pres">
      <dgm:prSet presAssocID="{DEDDBEF4-B6F8-4FAA-A942-9661AFFC475F}" presName="sp" presStyleCnt="0"/>
      <dgm:spPr/>
    </dgm:pt>
    <dgm:pt modelId="{6FD98AB3-7BC6-46B5-9BB0-1263875B91F2}" type="pres">
      <dgm:prSet presAssocID="{D3D2F2EF-AE8A-4BC9-9412-D701F24EECBF}" presName="linNode" presStyleCnt="0"/>
      <dgm:spPr/>
    </dgm:pt>
    <dgm:pt modelId="{6D7228CA-54B3-4A47-9405-48629AC045D3}" type="pres">
      <dgm:prSet presAssocID="{D3D2F2EF-AE8A-4BC9-9412-D701F24EECBF}" presName="parentText" presStyleLbl="node1" presStyleIdx="3" presStyleCnt="4">
        <dgm:presLayoutVars>
          <dgm:chMax val="1"/>
          <dgm:bulletEnabled val="1"/>
        </dgm:presLayoutVars>
      </dgm:prSet>
      <dgm:spPr/>
      <dgm:t>
        <a:bodyPr/>
        <a:lstStyle/>
        <a:p>
          <a:endParaRPr lang="tr-TR"/>
        </a:p>
      </dgm:t>
    </dgm:pt>
  </dgm:ptLst>
  <dgm:cxnLst>
    <dgm:cxn modelId="{0563EF7B-7B77-42DE-A24E-F51CC91F8A56}" type="presOf" srcId="{B93C4A57-DE7A-4608-9B33-C5653C9B6F42}" destId="{8A98D10E-0512-4368-8ACC-EC2836262F5C}" srcOrd="0" destOrd="0" presId="urn:microsoft.com/office/officeart/2005/8/layout/vList5"/>
    <dgm:cxn modelId="{8856C23D-C261-44EA-BCEF-B273F6D0A07F}" type="presOf" srcId="{8A27CE92-D1E3-4732-8923-B5E9ED525503}" destId="{B9457421-80BE-4413-9876-A6D2DC3A3280}" srcOrd="0" destOrd="0" presId="urn:microsoft.com/office/officeart/2005/8/layout/vList5"/>
    <dgm:cxn modelId="{B808E63A-C5D5-4343-A9DF-6CA7D2B66A86}" type="presOf" srcId="{15E9A9AA-2EB4-4F79-8B69-A003D99EA3FC}" destId="{CDEEE975-AF0E-4E5D-ABF5-E438998DEA2C}" srcOrd="0" destOrd="1" presId="urn:microsoft.com/office/officeart/2005/8/layout/vList5"/>
    <dgm:cxn modelId="{47DB995E-972A-4E6C-A0C3-FD9CA5C24877}" type="presOf" srcId="{EF272C4C-6A02-4FBE-BF8C-91D53CC5FC7A}" destId="{E9175E2E-FB91-4673-A384-6FECC9D0DFC8}" srcOrd="0" destOrd="0" presId="urn:microsoft.com/office/officeart/2005/8/layout/vList5"/>
    <dgm:cxn modelId="{49A87B28-C07A-49AD-A574-5EC6402B0FF0}" srcId="{B93C4A57-DE7A-4608-9B33-C5653C9B6F42}" destId="{6D872A7D-3FCB-4B41-9A01-440318FD5942}" srcOrd="1" destOrd="0" parTransId="{5D5846AD-A56E-4E10-BCAE-D5486C542BBD}" sibTransId="{A7DCB147-3AF4-4D44-AD81-DB5DE0D4EDA3}"/>
    <dgm:cxn modelId="{EC4B6CB7-2F14-45B4-B2E7-97A6125E9EAB}" type="presOf" srcId="{D3D2F2EF-AE8A-4BC9-9412-D701F24EECBF}" destId="{6D7228CA-54B3-4A47-9405-48629AC045D3}" srcOrd="0" destOrd="0" presId="urn:microsoft.com/office/officeart/2005/8/layout/vList5"/>
    <dgm:cxn modelId="{D43EBCF7-005E-41F5-A5F7-67A33A3025A4}" srcId="{6D872A7D-3FCB-4B41-9A01-440318FD5942}" destId="{8A27CE92-D1E3-4732-8923-B5E9ED525503}" srcOrd="0" destOrd="0" parTransId="{4CCEC687-EA90-48A7-A1BC-D615A6F8A927}" sibTransId="{FD0DCB1E-163B-45F5-85FC-96CFEBB50E12}"/>
    <dgm:cxn modelId="{54939081-400D-44CC-B81B-4EF23A82AF54}" type="presOf" srcId="{EE2671AA-B18E-45BF-BF60-7E846D6E1677}" destId="{15748DE1-BF0F-440B-876B-AFB0449B3263}" srcOrd="0" destOrd="1" presId="urn:microsoft.com/office/officeart/2005/8/layout/vList5"/>
    <dgm:cxn modelId="{EBB72374-2CBF-43EC-90FA-79ABCB9841B7}" srcId="{6D872A7D-3FCB-4B41-9A01-440318FD5942}" destId="{63B55F1D-AB19-4406-BECC-31E0008C0655}" srcOrd="1" destOrd="0" parTransId="{70FAC0FA-F9EA-439F-BD57-508214715563}" sibTransId="{01F960C5-3770-4D74-9AFD-7AA2CB79712B}"/>
    <dgm:cxn modelId="{869E92BD-5423-456F-8636-16AB74FECCFF}" srcId="{7A4D6A64-6BC9-41DA-9703-49F11D061699}" destId="{15E9A9AA-2EB4-4F79-8B69-A003D99EA3FC}" srcOrd="1" destOrd="0" parTransId="{160E226B-915B-4323-ABB3-84211F4D3B6E}" sibTransId="{9E4B178E-D85C-40AE-9581-2250A3574AE8}"/>
    <dgm:cxn modelId="{82C4F424-DB00-4771-B147-3B63D68EE290}" srcId="{7A4D6A64-6BC9-41DA-9703-49F11D061699}" destId="{033DCB90-C49F-4A2D-A6A1-691D6F0EBA19}" srcOrd="0" destOrd="0" parTransId="{894D35D6-12C1-48AC-80C5-16F0CB0BD22A}" sibTransId="{B569E03C-26D4-47E4-9138-17C40BCE9B49}"/>
    <dgm:cxn modelId="{0EBA70DA-9AB1-40B7-94EE-C3D7A377649E}" type="presOf" srcId="{BB5FEC1A-6E6A-40B0-828B-A25002287ED5}" destId="{15748DE1-BF0F-440B-876B-AFB0449B3263}" srcOrd="0" destOrd="0" presId="urn:microsoft.com/office/officeart/2005/8/layout/vList5"/>
    <dgm:cxn modelId="{16B588DD-BCB2-4A08-B488-2188137A115B}" srcId="{EF272C4C-6A02-4FBE-BF8C-91D53CC5FC7A}" destId="{BB5FEC1A-6E6A-40B0-828B-A25002287ED5}" srcOrd="0" destOrd="0" parTransId="{C68CE871-88B7-4EC0-B87C-B15A1EDBC294}" sibTransId="{E639A064-DE0A-4126-892F-A85CFBBE4932}"/>
    <dgm:cxn modelId="{CB700F9C-457A-4847-80D8-CDC333994C79}" srcId="{B93C4A57-DE7A-4608-9B33-C5653C9B6F42}" destId="{EF272C4C-6A02-4FBE-BF8C-91D53CC5FC7A}" srcOrd="2" destOrd="0" parTransId="{D783079D-68F1-4AA1-9B7B-D545FCCE2C59}" sibTransId="{DEDDBEF4-B6F8-4FAA-A942-9661AFFC475F}"/>
    <dgm:cxn modelId="{DFECB039-BB7E-4F30-A877-59FA303B6368}" srcId="{B93C4A57-DE7A-4608-9B33-C5653C9B6F42}" destId="{D3D2F2EF-AE8A-4BC9-9412-D701F24EECBF}" srcOrd="3" destOrd="0" parTransId="{860C258C-2F7E-40D5-B1A8-98AFCC53C5C0}" sibTransId="{EA2286B8-4D93-4475-8C6C-6AA093F3BA4B}"/>
    <dgm:cxn modelId="{7F03B86E-2577-454A-852D-1252242F01BF}" srcId="{B93C4A57-DE7A-4608-9B33-C5653C9B6F42}" destId="{7A4D6A64-6BC9-41DA-9703-49F11D061699}" srcOrd="0" destOrd="0" parTransId="{CFAF9574-87F7-460F-9BB6-6E908EB84FEE}" sibTransId="{DB1C7026-7091-469C-8F70-8318AD832E11}"/>
    <dgm:cxn modelId="{90C2FD08-F922-4822-AE9B-F96550E2DC06}" type="presOf" srcId="{6D872A7D-3FCB-4B41-9A01-440318FD5942}" destId="{300AD227-97B2-4C78-8EBD-6E5CDBDB44E1}" srcOrd="0" destOrd="0" presId="urn:microsoft.com/office/officeart/2005/8/layout/vList5"/>
    <dgm:cxn modelId="{32D6D3A7-6547-4347-92BE-5E8FD7454DEA}" type="presOf" srcId="{7A4D6A64-6BC9-41DA-9703-49F11D061699}" destId="{C633DC93-B052-4013-85E9-54307FBF9617}" srcOrd="0" destOrd="0" presId="urn:microsoft.com/office/officeart/2005/8/layout/vList5"/>
    <dgm:cxn modelId="{198E5915-B5AC-44CD-A62E-2B1418ACB6FD}" type="presOf" srcId="{63B55F1D-AB19-4406-BECC-31E0008C0655}" destId="{B9457421-80BE-4413-9876-A6D2DC3A3280}" srcOrd="0" destOrd="1" presId="urn:microsoft.com/office/officeart/2005/8/layout/vList5"/>
    <dgm:cxn modelId="{FE6A08F5-E8FD-4846-A97F-6A949AC1E74A}" type="presOf" srcId="{033DCB90-C49F-4A2D-A6A1-691D6F0EBA19}" destId="{CDEEE975-AF0E-4E5D-ABF5-E438998DEA2C}" srcOrd="0" destOrd="0" presId="urn:microsoft.com/office/officeart/2005/8/layout/vList5"/>
    <dgm:cxn modelId="{6BABC07D-B022-4BF3-8C68-B4C92A2B4761}" srcId="{EF272C4C-6A02-4FBE-BF8C-91D53CC5FC7A}" destId="{EE2671AA-B18E-45BF-BF60-7E846D6E1677}" srcOrd="1" destOrd="0" parTransId="{5746C18C-635A-42A6-B121-B35662DA5178}" sibTransId="{AA96B2CA-0D46-4E84-A66D-345409FC98E5}"/>
    <dgm:cxn modelId="{0C7DBEBE-4C67-4774-8514-7A731DA2C578}" type="presParOf" srcId="{8A98D10E-0512-4368-8ACC-EC2836262F5C}" destId="{C5B14732-256D-4740-85AA-6215046EF8CB}" srcOrd="0" destOrd="0" presId="urn:microsoft.com/office/officeart/2005/8/layout/vList5"/>
    <dgm:cxn modelId="{72CAEDA6-6BC1-4B13-A101-72A96D3BF572}" type="presParOf" srcId="{C5B14732-256D-4740-85AA-6215046EF8CB}" destId="{C633DC93-B052-4013-85E9-54307FBF9617}" srcOrd="0" destOrd="0" presId="urn:microsoft.com/office/officeart/2005/8/layout/vList5"/>
    <dgm:cxn modelId="{C0C3ADB2-39CD-44A8-B054-35C1C8BEA5A2}" type="presParOf" srcId="{C5B14732-256D-4740-85AA-6215046EF8CB}" destId="{CDEEE975-AF0E-4E5D-ABF5-E438998DEA2C}" srcOrd="1" destOrd="0" presId="urn:microsoft.com/office/officeart/2005/8/layout/vList5"/>
    <dgm:cxn modelId="{0CCB596C-A6E6-4A34-BC60-740123E44D86}" type="presParOf" srcId="{8A98D10E-0512-4368-8ACC-EC2836262F5C}" destId="{BDEBA1DB-39B0-4322-A640-356ABFDC7B4D}" srcOrd="1" destOrd="0" presId="urn:microsoft.com/office/officeart/2005/8/layout/vList5"/>
    <dgm:cxn modelId="{5AFBE8E0-DB02-4913-AD0D-DE1DB54282BC}" type="presParOf" srcId="{8A98D10E-0512-4368-8ACC-EC2836262F5C}" destId="{CD5FD7EB-8A79-4635-85D8-E845C8FB685E}" srcOrd="2" destOrd="0" presId="urn:microsoft.com/office/officeart/2005/8/layout/vList5"/>
    <dgm:cxn modelId="{B94CB33C-9402-4729-BE6F-B73FD03F8F5C}" type="presParOf" srcId="{CD5FD7EB-8A79-4635-85D8-E845C8FB685E}" destId="{300AD227-97B2-4C78-8EBD-6E5CDBDB44E1}" srcOrd="0" destOrd="0" presId="urn:microsoft.com/office/officeart/2005/8/layout/vList5"/>
    <dgm:cxn modelId="{A5A06C18-C971-4D2F-89A8-33B3D293E99E}" type="presParOf" srcId="{CD5FD7EB-8A79-4635-85D8-E845C8FB685E}" destId="{B9457421-80BE-4413-9876-A6D2DC3A3280}" srcOrd="1" destOrd="0" presId="urn:microsoft.com/office/officeart/2005/8/layout/vList5"/>
    <dgm:cxn modelId="{7E0DAACA-6275-45A8-B2EC-68BAF81BC6E4}" type="presParOf" srcId="{8A98D10E-0512-4368-8ACC-EC2836262F5C}" destId="{819B9E6D-045D-470D-B72C-689033692A78}" srcOrd="3" destOrd="0" presId="urn:microsoft.com/office/officeart/2005/8/layout/vList5"/>
    <dgm:cxn modelId="{184CC635-8FE0-448C-AB33-BBA7D7D99945}" type="presParOf" srcId="{8A98D10E-0512-4368-8ACC-EC2836262F5C}" destId="{D76023B6-7429-440C-AC5F-95F5B1042FE5}" srcOrd="4" destOrd="0" presId="urn:microsoft.com/office/officeart/2005/8/layout/vList5"/>
    <dgm:cxn modelId="{29690E30-CEB0-4AAA-9347-B04D0EBF39D6}" type="presParOf" srcId="{D76023B6-7429-440C-AC5F-95F5B1042FE5}" destId="{E9175E2E-FB91-4673-A384-6FECC9D0DFC8}" srcOrd="0" destOrd="0" presId="urn:microsoft.com/office/officeart/2005/8/layout/vList5"/>
    <dgm:cxn modelId="{2852E3DF-F92C-42EE-84A8-F54DCBE49F09}" type="presParOf" srcId="{D76023B6-7429-440C-AC5F-95F5B1042FE5}" destId="{15748DE1-BF0F-440B-876B-AFB0449B3263}" srcOrd="1" destOrd="0" presId="urn:microsoft.com/office/officeart/2005/8/layout/vList5"/>
    <dgm:cxn modelId="{EEB82D42-1DA5-41B0-BB79-D4DA88FA65B6}" type="presParOf" srcId="{8A98D10E-0512-4368-8ACC-EC2836262F5C}" destId="{7B7A7F2A-6681-438C-9B19-B30D6BBF19D2}" srcOrd="5" destOrd="0" presId="urn:microsoft.com/office/officeart/2005/8/layout/vList5"/>
    <dgm:cxn modelId="{CA215FDF-F1B1-4349-BFC6-234B39E2B68A}" type="presParOf" srcId="{8A98D10E-0512-4368-8ACC-EC2836262F5C}" destId="{6FD98AB3-7BC6-46B5-9BB0-1263875B91F2}" srcOrd="6" destOrd="0" presId="urn:microsoft.com/office/officeart/2005/8/layout/vList5"/>
    <dgm:cxn modelId="{46547C5D-E383-4BCF-AD77-064FE9E96F01}" type="presParOf" srcId="{6FD98AB3-7BC6-46B5-9BB0-1263875B91F2}" destId="{6D7228CA-54B3-4A47-9405-48629AC045D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EE975-AF0E-4E5D-ABF5-E438998DEA2C}">
      <dsp:nvSpPr>
        <dsp:cNvPr id="0" name=""/>
        <dsp:cNvSpPr/>
      </dsp:nvSpPr>
      <dsp:spPr>
        <a:xfrm rot="5400000">
          <a:off x="6704009" y="-2804422"/>
          <a:ext cx="893196"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Dolaylı öğrenme becerisi yüksek bireyler dikkati daha iyi aktive ederler.</a:t>
          </a:r>
          <a:endParaRPr lang="tr-TR" sz="1700" kern="1200" dirty="0"/>
        </a:p>
        <a:p>
          <a:pPr marL="171450" lvl="1" indent="-171450" algn="l" defTabSz="755650">
            <a:lnSpc>
              <a:spcPct val="90000"/>
            </a:lnSpc>
            <a:spcBef>
              <a:spcPct val="0"/>
            </a:spcBef>
            <a:spcAft>
              <a:spcPct val="15000"/>
            </a:spcAft>
            <a:buChar char="••"/>
          </a:pPr>
          <a:r>
            <a:rPr lang="tr-TR" sz="1700" kern="1200" dirty="0" smtClean="0"/>
            <a:t>DOLAYLI ÖĞRENME KAPASİTESİ</a:t>
          </a:r>
          <a:endParaRPr lang="tr-TR" sz="1700" kern="1200" dirty="0"/>
        </a:p>
      </dsp:txBody>
      <dsp:txXfrm rot="-5400000">
        <a:off x="3785615" y="157574"/>
        <a:ext cx="6686382" cy="805992"/>
      </dsp:txXfrm>
    </dsp:sp>
    <dsp:sp modelId="{C633DC93-B052-4013-85E9-54307FBF9617}">
      <dsp:nvSpPr>
        <dsp:cNvPr id="0" name=""/>
        <dsp:cNvSpPr/>
      </dsp:nvSpPr>
      <dsp:spPr>
        <a:xfrm>
          <a:off x="0" y="2321"/>
          <a:ext cx="3785616" cy="11164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dirty="0" smtClean="0"/>
            <a:t>1. DİKKAT</a:t>
          </a:r>
          <a:endParaRPr lang="tr-TR" sz="3100" kern="1200" dirty="0"/>
        </a:p>
      </dsp:txBody>
      <dsp:txXfrm>
        <a:off x="54503" y="56824"/>
        <a:ext cx="3676610" cy="1007489"/>
      </dsp:txXfrm>
    </dsp:sp>
    <dsp:sp modelId="{B9457421-80BE-4413-9876-A6D2DC3A3280}">
      <dsp:nvSpPr>
        <dsp:cNvPr id="0" name=""/>
        <dsp:cNvSpPr/>
      </dsp:nvSpPr>
      <dsp:spPr>
        <a:xfrm rot="5400000">
          <a:off x="6704009" y="-1632101"/>
          <a:ext cx="893196"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Zihnimizde nasıl anlamlandırıp saklıyoruz?</a:t>
          </a:r>
          <a:endParaRPr lang="tr-TR" sz="1700" kern="1200" dirty="0"/>
        </a:p>
        <a:p>
          <a:pPr marL="171450" lvl="1" indent="-171450" algn="l" defTabSz="755650">
            <a:lnSpc>
              <a:spcPct val="90000"/>
            </a:lnSpc>
            <a:spcBef>
              <a:spcPct val="0"/>
            </a:spcBef>
            <a:spcAft>
              <a:spcPct val="15000"/>
            </a:spcAft>
            <a:buChar char="••"/>
          </a:pPr>
          <a:r>
            <a:rPr lang="tr-TR" sz="1700" kern="1200" dirty="0" smtClean="0"/>
            <a:t>SEMBOLLEŞTİRME KAPASİTESİ</a:t>
          </a:r>
          <a:endParaRPr lang="tr-TR" sz="1700" kern="1200" dirty="0"/>
        </a:p>
      </dsp:txBody>
      <dsp:txXfrm rot="-5400000">
        <a:off x="3785615" y="1329895"/>
        <a:ext cx="6686382" cy="805992"/>
      </dsp:txXfrm>
    </dsp:sp>
    <dsp:sp modelId="{300AD227-97B2-4C78-8EBD-6E5CDBDB44E1}">
      <dsp:nvSpPr>
        <dsp:cNvPr id="0" name=""/>
        <dsp:cNvSpPr/>
      </dsp:nvSpPr>
      <dsp:spPr>
        <a:xfrm>
          <a:off x="0" y="1174642"/>
          <a:ext cx="3785616" cy="11164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dirty="0" smtClean="0"/>
            <a:t>2. HATIRDA TUTMA</a:t>
          </a:r>
          <a:endParaRPr lang="tr-TR" sz="3100" kern="1200" dirty="0"/>
        </a:p>
      </dsp:txBody>
      <dsp:txXfrm>
        <a:off x="54503" y="1229145"/>
        <a:ext cx="3676610" cy="1007489"/>
      </dsp:txXfrm>
    </dsp:sp>
    <dsp:sp modelId="{15748DE1-BF0F-440B-876B-AFB0449B3263}">
      <dsp:nvSpPr>
        <dsp:cNvPr id="0" name=""/>
        <dsp:cNvSpPr/>
      </dsp:nvSpPr>
      <dsp:spPr>
        <a:xfrm rot="5400000">
          <a:off x="6704009" y="-459781"/>
          <a:ext cx="893196" cy="672998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Davranışı yapabileceğimize dair inancımız varsa uygulamaya geçeriz.  </a:t>
          </a:r>
          <a:endParaRPr lang="tr-TR" sz="1700" kern="1200" dirty="0"/>
        </a:p>
        <a:p>
          <a:pPr marL="171450" lvl="1" indent="-171450" algn="l" defTabSz="755650">
            <a:lnSpc>
              <a:spcPct val="90000"/>
            </a:lnSpc>
            <a:spcBef>
              <a:spcPct val="0"/>
            </a:spcBef>
            <a:spcAft>
              <a:spcPct val="15000"/>
            </a:spcAft>
            <a:buChar char="••"/>
          </a:pPr>
          <a:r>
            <a:rPr lang="tr-TR" sz="1700" kern="1200" dirty="0" smtClean="0"/>
            <a:t>ÖZ YETERLİLİK KAPASİTESİ</a:t>
          </a:r>
          <a:endParaRPr lang="tr-TR" sz="1700" kern="1200" dirty="0"/>
        </a:p>
      </dsp:txBody>
      <dsp:txXfrm rot="-5400000">
        <a:off x="3785615" y="2502215"/>
        <a:ext cx="6686382" cy="805992"/>
      </dsp:txXfrm>
    </dsp:sp>
    <dsp:sp modelId="{E9175E2E-FB91-4673-A384-6FECC9D0DFC8}">
      <dsp:nvSpPr>
        <dsp:cNvPr id="0" name=""/>
        <dsp:cNvSpPr/>
      </dsp:nvSpPr>
      <dsp:spPr>
        <a:xfrm>
          <a:off x="0" y="2346962"/>
          <a:ext cx="3785616" cy="11164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dirty="0" smtClean="0"/>
            <a:t>3. DAVRANIŞA DÖNÜŞTÜRME </a:t>
          </a:r>
          <a:endParaRPr lang="tr-TR" sz="3100" kern="1200" dirty="0"/>
        </a:p>
      </dsp:txBody>
      <dsp:txXfrm>
        <a:off x="54503" y="2401465"/>
        <a:ext cx="3676610" cy="1007489"/>
      </dsp:txXfrm>
    </dsp:sp>
    <dsp:sp modelId="{6D7228CA-54B3-4A47-9405-48629AC045D3}">
      <dsp:nvSpPr>
        <dsp:cNvPr id="0" name=""/>
        <dsp:cNvSpPr/>
      </dsp:nvSpPr>
      <dsp:spPr>
        <a:xfrm>
          <a:off x="0" y="3519283"/>
          <a:ext cx="3785616" cy="11164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smtClean="0"/>
            <a:t>4. GÜDÜLEME</a:t>
          </a:r>
          <a:endParaRPr lang="tr-TR" sz="3100" kern="1200" dirty="0"/>
        </a:p>
      </dsp:txBody>
      <dsp:txXfrm>
        <a:off x="54503" y="3573786"/>
        <a:ext cx="3676610" cy="100748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E0DC46A-E066-4F4C-9609-82A7361A9DC7}" type="datetimeFigureOut">
              <a:rPr lang="tr-TR" smtClean="0"/>
              <a:t>04.12.2017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359557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0DC46A-E066-4F4C-9609-82A7361A9DC7}" type="datetimeFigureOut">
              <a:rPr lang="tr-TR" smtClean="0"/>
              <a:t>04.12.2017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50532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0DC46A-E066-4F4C-9609-82A7361A9DC7}" type="datetimeFigureOut">
              <a:rPr lang="tr-TR" smtClean="0"/>
              <a:t>04.12.2017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226117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E0DC46A-E066-4F4C-9609-82A7361A9DC7}" type="datetimeFigureOut">
              <a:rPr lang="tr-TR" smtClean="0"/>
              <a:t>04.12.2017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77379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E0DC46A-E066-4F4C-9609-82A7361A9DC7}" type="datetimeFigureOut">
              <a:rPr lang="tr-TR" smtClean="0"/>
              <a:t>04.12.2017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73429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E0DC46A-E066-4F4C-9609-82A7361A9DC7}" type="datetimeFigureOut">
              <a:rPr lang="tr-TR" smtClean="0"/>
              <a:t>04.12.2017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392868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E0DC46A-E066-4F4C-9609-82A7361A9DC7}" type="datetimeFigureOut">
              <a:rPr lang="tr-TR" smtClean="0"/>
              <a:t>04.12.2017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87837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E0DC46A-E066-4F4C-9609-82A7361A9DC7}" type="datetimeFigureOut">
              <a:rPr lang="tr-TR" smtClean="0"/>
              <a:t>04.12.2017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254900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0DC46A-E066-4F4C-9609-82A7361A9DC7}" type="datetimeFigureOut">
              <a:rPr lang="tr-TR" smtClean="0"/>
              <a:t>04.12.2017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96975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0DC46A-E066-4F4C-9609-82A7361A9DC7}" type="datetimeFigureOut">
              <a:rPr lang="tr-TR" smtClean="0"/>
              <a:t>04.12.2017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29626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E0DC46A-E066-4F4C-9609-82A7361A9DC7}" type="datetimeFigureOut">
              <a:rPr lang="tr-TR" smtClean="0"/>
              <a:t>04.12.2017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6CC39E0-7C28-40D4-A945-433A2376BD71}" type="slidenum">
              <a:rPr lang="tr-TR" smtClean="0"/>
              <a:t>‹#›</a:t>
            </a:fld>
            <a:endParaRPr lang="tr-TR"/>
          </a:p>
        </p:txBody>
      </p:sp>
    </p:spTree>
    <p:extLst>
      <p:ext uri="{BB962C8B-B14F-4D97-AF65-F5344CB8AC3E}">
        <p14:creationId xmlns:p14="http://schemas.microsoft.com/office/powerpoint/2010/main" val="372664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C46A-E066-4F4C-9609-82A7361A9DC7}" type="datetimeFigureOut">
              <a:rPr lang="tr-TR" smtClean="0"/>
              <a:t>04.12.2017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C39E0-7C28-40D4-A945-433A2376BD71}" type="slidenum">
              <a:rPr lang="tr-TR" smtClean="0"/>
              <a:t>‹#›</a:t>
            </a:fld>
            <a:endParaRPr lang="tr-TR"/>
          </a:p>
        </p:txBody>
      </p:sp>
    </p:spTree>
    <p:extLst>
      <p:ext uri="{BB962C8B-B14F-4D97-AF65-F5344CB8AC3E}">
        <p14:creationId xmlns:p14="http://schemas.microsoft.com/office/powerpoint/2010/main" val="106414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521571" y="2123111"/>
            <a:ext cx="3112647" cy="995209"/>
          </a:xfrm>
          <a:prstGeom prst="rect">
            <a:avLst/>
          </a:prstGeom>
          <a:noFill/>
        </p:spPr>
        <p:txBody>
          <a:bodyPr wrap="none" lIns="91440" tIns="45720" rIns="91440" bIns="45720" rtlCol="0">
            <a:spAutoFit/>
          </a:bodyPr>
          <a:lstStyle/>
          <a:p>
            <a:r>
              <a:rPr lang="tr-TR" sz="5867" b="1" u="sng" dirty="0">
                <a:solidFill>
                  <a:srgbClr val="E6A5AB"/>
                </a:solidFill>
                <a:effectLst>
                  <a:outerShdw blurRad="38100" dist="38100" dir="2700000" algn="tl">
                    <a:srgbClr val="000000">
                      <a:alpha val="43137"/>
                    </a:srgbClr>
                  </a:outerShdw>
                </a:effectLst>
              </a:rPr>
              <a:t>BÖLÜM </a:t>
            </a:r>
            <a:r>
              <a:rPr lang="tr-TR" sz="5867" b="1" u="sng" dirty="0" smtClean="0">
                <a:solidFill>
                  <a:srgbClr val="E6A5AB"/>
                </a:solidFill>
                <a:effectLst>
                  <a:outerShdw blurRad="38100" dist="38100" dir="2700000" algn="tl">
                    <a:srgbClr val="000000">
                      <a:alpha val="43137"/>
                    </a:srgbClr>
                  </a:outerShdw>
                </a:effectLst>
              </a:rPr>
              <a:t>9</a:t>
            </a:r>
            <a:endParaRPr lang="tr-TR" sz="5867" b="1" u="sng" dirty="0">
              <a:solidFill>
                <a:srgbClr val="E6A5AB"/>
              </a:solidFill>
              <a:effectLst>
                <a:outerShdw blurRad="38100" dist="38100" dir="2700000" algn="tl">
                  <a:srgbClr val="000000">
                    <a:alpha val="43137"/>
                  </a:srgbClr>
                </a:outerShdw>
              </a:effectLst>
            </a:endParaRPr>
          </a:p>
        </p:txBody>
      </p:sp>
      <p:sp>
        <p:nvSpPr>
          <p:cNvPr id="5" name="Metin kutusu 4"/>
          <p:cNvSpPr txBox="1"/>
          <p:nvPr/>
        </p:nvSpPr>
        <p:spPr>
          <a:xfrm>
            <a:off x="1482553" y="2987206"/>
            <a:ext cx="9172748" cy="1569660"/>
          </a:xfrm>
          <a:prstGeom prst="rect">
            <a:avLst/>
          </a:prstGeom>
          <a:noFill/>
        </p:spPr>
        <p:txBody>
          <a:bodyPr wrap="square" lIns="91440" tIns="45720" rIns="91440" bIns="45720" rtlCol="0">
            <a:spAutoFit/>
          </a:bodyPr>
          <a:lstStyle/>
          <a:p>
            <a:pPr algn="ctr"/>
            <a:r>
              <a:rPr lang="tr-TR" sz="4800" b="1" dirty="0" smtClean="0">
                <a:solidFill>
                  <a:srgbClr val="E6A5AB"/>
                </a:solidFill>
                <a:effectLst>
                  <a:outerShdw blurRad="38100" dist="38100" dir="2700000" algn="tl">
                    <a:srgbClr val="000000">
                      <a:alpha val="43137"/>
                    </a:srgbClr>
                  </a:outerShdw>
                </a:effectLst>
              </a:rPr>
              <a:t>BİLİŞSEL DAVRANIŞÇI KURAMLAR</a:t>
            </a:r>
          </a:p>
          <a:p>
            <a:pPr algn="ctr"/>
            <a:r>
              <a:rPr lang="tr-TR" sz="4800" b="1" dirty="0" smtClean="0">
                <a:solidFill>
                  <a:srgbClr val="E6A5AB"/>
                </a:solidFill>
                <a:effectLst>
                  <a:outerShdw blurRad="38100" dist="38100" dir="2700000" algn="tl">
                    <a:srgbClr val="000000">
                      <a:alpha val="43137"/>
                    </a:srgbClr>
                  </a:outerShdw>
                </a:effectLst>
              </a:rPr>
              <a:t>SOSYAL </a:t>
            </a:r>
            <a:r>
              <a:rPr lang="tr-TR" sz="4800" b="1" dirty="0">
                <a:solidFill>
                  <a:srgbClr val="E6A5AB"/>
                </a:solidFill>
                <a:effectLst>
                  <a:outerShdw blurRad="38100" dist="38100" dir="2700000" algn="tl">
                    <a:srgbClr val="000000">
                      <a:alpha val="43137"/>
                    </a:srgbClr>
                  </a:outerShdw>
                </a:effectLst>
              </a:rPr>
              <a:t>BİLİŞSEL TEORİ</a:t>
            </a:r>
          </a:p>
        </p:txBody>
      </p:sp>
    </p:spTree>
    <p:extLst>
      <p:ext uri="{BB962C8B-B14F-4D97-AF65-F5344CB8AC3E}">
        <p14:creationId xmlns:p14="http://schemas.microsoft.com/office/powerpoint/2010/main" val="116783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Dolaylı öğrenmeleri performansa çevirmemizi/çevirmememizi belirleyen faktörler</a:t>
            </a: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solidFill>
                  <a:srgbClr val="FF0000"/>
                </a:solidFill>
              </a:rPr>
              <a:t>2. Gözlenenle İlgili Faktörler</a:t>
            </a:r>
          </a:p>
          <a:p>
            <a:pPr lvl="1"/>
            <a:r>
              <a:rPr lang="tr-TR" dirty="0" smtClean="0"/>
              <a:t>Yaş</a:t>
            </a:r>
          </a:p>
          <a:p>
            <a:pPr lvl="1"/>
            <a:r>
              <a:rPr lang="tr-TR" dirty="0" smtClean="0"/>
              <a:t>Cinsiyet</a:t>
            </a:r>
          </a:p>
          <a:p>
            <a:pPr lvl="1"/>
            <a:r>
              <a:rPr lang="tr-TR" dirty="0" smtClean="0"/>
              <a:t>Statü</a:t>
            </a:r>
          </a:p>
          <a:p>
            <a:pPr lvl="1"/>
            <a:r>
              <a:rPr lang="tr-TR" dirty="0" smtClean="0"/>
              <a:t>Popülerlik</a:t>
            </a:r>
          </a:p>
          <a:p>
            <a:pPr marL="457200" lvl="1" indent="0">
              <a:buNone/>
            </a:pPr>
            <a:endParaRPr lang="tr-TR" dirty="0"/>
          </a:p>
        </p:txBody>
      </p:sp>
    </p:spTree>
    <p:extLst>
      <p:ext uri="{BB962C8B-B14F-4D97-AF65-F5344CB8AC3E}">
        <p14:creationId xmlns:p14="http://schemas.microsoft.com/office/powerpoint/2010/main" val="208449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Dolaylı öğrenmeleri performansa çevirmemizi/çevirmememizi belirleyen faktörler</a:t>
            </a: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solidFill>
                  <a:srgbClr val="FF0000"/>
                </a:solidFill>
              </a:rPr>
              <a:t>3. Olayın Doğası ile İlgili Faktörler</a:t>
            </a:r>
          </a:p>
          <a:p>
            <a:pPr lvl="1"/>
            <a:r>
              <a:rPr lang="tr-TR" dirty="0" smtClean="0"/>
              <a:t>Olayın </a:t>
            </a:r>
            <a:r>
              <a:rPr lang="tr-TR" dirty="0" smtClean="0"/>
              <a:t>doğası sonucu dolaylı </a:t>
            </a:r>
            <a:r>
              <a:rPr lang="tr-TR" dirty="0" smtClean="0"/>
              <a:t>pekiştirme veya dolaylı güdüleme </a:t>
            </a:r>
            <a:r>
              <a:rPr lang="tr-TR" dirty="0" smtClean="0"/>
              <a:t>olması</a:t>
            </a:r>
          </a:p>
          <a:p>
            <a:pPr lvl="1"/>
            <a:r>
              <a:rPr lang="tr-TR" dirty="0" smtClean="0"/>
              <a:t>Dolaylı </a:t>
            </a:r>
            <a:r>
              <a:rPr lang="tr-TR" dirty="0" smtClean="0"/>
              <a:t>duygunun türüne göre performans artabilir ya da azalabilir. </a:t>
            </a:r>
            <a:endParaRPr lang="tr-TR" dirty="0"/>
          </a:p>
        </p:txBody>
      </p:sp>
    </p:spTree>
    <p:extLst>
      <p:ext uri="{BB962C8B-B14F-4D97-AF65-F5344CB8AC3E}">
        <p14:creationId xmlns:p14="http://schemas.microsoft.com/office/powerpoint/2010/main" val="204767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algn="ctr"/>
            <a:r>
              <a:rPr lang="tr-TR" dirty="0" smtClean="0"/>
              <a:t>Sosyal Öğrenme Süreci</a:t>
            </a:r>
            <a:endParaRPr lang="tr-TR" dirty="0"/>
          </a:p>
        </p:txBody>
      </p:sp>
      <p:sp>
        <p:nvSpPr>
          <p:cNvPr id="5" name="Metin Yer Tutucusu 4"/>
          <p:cNvSpPr>
            <a:spLocks noGrp="1"/>
          </p:cNvSpPr>
          <p:nvPr>
            <p:ph type="body" idx="1"/>
          </p:nvPr>
        </p:nvSpPr>
        <p:spPr/>
        <p:txBody>
          <a:bodyPr/>
          <a:lstStyle/>
          <a:p>
            <a:pPr algn="ctr"/>
            <a:r>
              <a:rPr lang="tr-TR" dirty="0" err="1" smtClean="0"/>
              <a:t>Bandura</a:t>
            </a:r>
            <a:r>
              <a:rPr lang="tr-TR" dirty="0" smtClean="0"/>
              <a:t> bu süreci dört aşamada tanımlamıştır. </a:t>
            </a:r>
            <a:endParaRPr lang="tr-TR" dirty="0"/>
          </a:p>
        </p:txBody>
      </p:sp>
    </p:spTree>
    <p:extLst>
      <p:ext uri="{BB962C8B-B14F-4D97-AF65-F5344CB8AC3E}">
        <p14:creationId xmlns:p14="http://schemas.microsoft.com/office/powerpoint/2010/main" val="313929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Serdar\Devam Eden Sunumlar\915 - eğitim psikolojisi\PNG\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41" y="1756230"/>
            <a:ext cx="11974771" cy="343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6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1. Dikkat:</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Öğrenciler çekici , başarılı, ilginç ve popüler modellere dikkat ederler. Pop kültürü yıldızlarının saç tipi, giyim, ve davranış biçimlerini taklit etme nedenleri bu olabilir mi?</a:t>
            </a:r>
          </a:p>
          <a:p>
            <a:r>
              <a:rPr lang="tr-TR" dirty="0" smtClean="0"/>
              <a:t>Basit, yalın, açık ve çarpıcı modeller daha fazla dikkat çeker.</a:t>
            </a:r>
          </a:p>
          <a:p>
            <a:r>
              <a:rPr lang="tr-TR" dirty="0" smtClean="0"/>
              <a:t>Sınıfta ilginç ve yeni şeyler kullanmak ve öğrencileri motive etmek gerekir. </a:t>
            </a:r>
            <a:endParaRPr lang="tr-TR" dirty="0"/>
          </a:p>
        </p:txBody>
      </p:sp>
    </p:spTree>
    <p:extLst>
      <p:ext uri="{BB962C8B-B14F-4D97-AF65-F5344CB8AC3E}">
        <p14:creationId xmlns:p14="http://schemas.microsoft.com/office/powerpoint/2010/main" val="743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2.Hatırlama:</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Öğrenilen davranışın hatırlanması gerekir. Gözlemlenen bilginin, sembolleştirilerek kodlanması ve hafızada saklanması gerekir. Bilgi, sözel ve görsel olarak iki şekilde bellekte saklanır. Gözlem yapan kişinin zihinsel yapı ve kapasitesi </a:t>
            </a:r>
            <a:r>
              <a:rPr lang="tr-TR" dirty="0" smtClean="0"/>
              <a:t>bu aşamada önemlidir</a:t>
            </a:r>
            <a:r>
              <a:rPr lang="tr-TR" dirty="0" smtClean="0"/>
              <a:t>. </a:t>
            </a:r>
            <a:endParaRPr lang="tr-TR" dirty="0"/>
          </a:p>
        </p:txBody>
      </p:sp>
    </p:spTree>
    <p:extLst>
      <p:ext uri="{BB962C8B-B14F-4D97-AF65-F5344CB8AC3E}">
        <p14:creationId xmlns:p14="http://schemas.microsoft.com/office/powerpoint/2010/main" val="96742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3.Uygulama:</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Bu aşamaya gelindiğinde öğrenme henüz tamamlanmamıştır. Gözlemleyen kişi kendi davranışı ile model alınan kişinin davranışlarını karşılaştırır. Öğretmenin kendi yaptığı davranışı öğrencilerin yapmalarını istemesi. Böylece davranışın ne derece öğrenildiği değerlendirilebilir. </a:t>
            </a:r>
            <a:endParaRPr lang="tr-TR" dirty="0"/>
          </a:p>
        </p:txBody>
      </p:sp>
    </p:spTree>
    <p:extLst>
      <p:ext uri="{BB962C8B-B14F-4D97-AF65-F5344CB8AC3E}">
        <p14:creationId xmlns:p14="http://schemas.microsoft.com/office/powerpoint/2010/main" val="3252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4.Güdüleme:</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Son aşamadır. Öğrenciler modeli taklit edeceklerdir çünkü bunu yaptıklarında pekiştirileceklerine inanırlar. Öğrenci modele dikkat eder, sembolleştirir/hatırlar, davranışı uygular, çünkü modele benzediğinde pekiştirilecektir. </a:t>
            </a:r>
            <a:endParaRPr lang="tr-TR" dirty="0"/>
          </a:p>
        </p:txBody>
      </p:sp>
    </p:spTree>
    <p:extLst>
      <p:ext uri="{BB962C8B-B14F-4D97-AF65-F5344CB8AC3E}">
        <p14:creationId xmlns:p14="http://schemas.microsoft.com/office/powerpoint/2010/main" val="1015996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Çocuklar sosyal öğrenmeye yetişkinlere oranla daha yatkın.</a:t>
            </a:r>
          </a:p>
          <a:p>
            <a:r>
              <a:rPr lang="tr-TR" dirty="0" smtClean="0"/>
              <a:t>Çocukların dolaylı öğrenme süreci daha kontrolsüz, denetimsiz ; bu sebeple çok daha önemli. </a:t>
            </a:r>
          </a:p>
          <a:p>
            <a:r>
              <a:rPr lang="tr-TR" dirty="0" smtClean="0"/>
              <a:t>Sosyal öğrenme bazen sadece basit bir taklit düzeyinde gerçekleşir. Gözlemlenen şey üzerinde hiçbir değişiklik yapmadan doğrudan davranışa dönüştürmek gibi. Peki öğrencilerimizde asıl istediğimiz basit taklit midir?????</a:t>
            </a:r>
          </a:p>
        </p:txBody>
      </p:sp>
    </p:spTree>
    <p:extLst>
      <p:ext uri="{BB962C8B-B14F-4D97-AF65-F5344CB8AC3E}">
        <p14:creationId xmlns:p14="http://schemas.microsoft.com/office/powerpoint/2010/main" val="214786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Kaliteli ve taklidi aşan bir öğrenme süreci nasıl oluşturulabilir?</a:t>
            </a:r>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Bunun için öncelikle bireyin;</a:t>
            </a:r>
          </a:p>
          <a:p>
            <a:pPr lvl="1"/>
            <a:r>
              <a:rPr lang="tr-TR" dirty="0"/>
              <a:t>D</a:t>
            </a:r>
            <a:r>
              <a:rPr lang="tr-TR" dirty="0" smtClean="0"/>
              <a:t>olaylı öğrenme kapasitesi </a:t>
            </a:r>
          </a:p>
          <a:p>
            <a:pPr lvl="1"/>
            <a:r>
              <a:rPr lang="tr-TR" dirty="0" smtClean="0"/>
              <a:t>Öz-yeterlilik algısı </a:t>
            </a:r>
          </a:p>
          <a:p>
            <a:pPr lvl="1"/>
            <a:r>
              <a:rPr lang="tr-TR" dirty="0" smtClean="0"/>
              <a:t>Sembolleştirme gücü </a:t>
            </a:r>
          </a:p>
          <a:p>
            <a:pPr lvl="1"/>
            <a:r>
              <a:rPr lang="tr-TR" dirty="0" smtClean="0"/>
              <a:t>Öz-düzenleme yeteneği</a:t>
            </a:r>
          </a:p>
          <a:p>
            <a:pPr lvl="1"/>
            <a:r>
              <a:rPr lang="tr-TR" dirty="0" smtClean="0"/>
              <a:t>Öz-yargılama gücü</a:t>
            </a:r>
          </a:p>
          <a:p>
            <a:pPr lvl="1"/>
            <a:r>
              <a:rPr lang="tr-TR" dirty="0" smtClean="0"/>
              <a:t>Öngörü geliştirme kapasitesi yüksek ve gelişmiş olmalıdır.  </a:t>
            </a:r>
          </a:p>
          <a:p>
            <a:pPr lvl="1"/>
            <a:endParaRPr lang="tr-TR" dirty="0" smtClean="0"/>
          </a:p>
          <a:p>
            <a:pPr marL="457200" lvl="1" indent="0">
              <a:buNone/>
            </a:pPr>
            <a:endParaRPr lang="tr-TR" dirty="0" smtClean="0"/>
          </a:p>
          <a:p>
            <a:endParaRPr lang="tr-TR" dirty="0" smtClean="0"/>
          </a:p>
          <a:p>
            <a:pPr lvl="1"/>
            <a:endParaRPr lang="tr-TR" dirty="0"/>
          </a:p>
        </p:txBody>
      </p:sp>
    </p:spTree>
    <p:extLst>
      <p:ext uri="{BB962C8B-B14F-4D97-AF65-F5344CB8AC3E}">
        <p14:creationId xmlns:p14="http://schemas.microsoft.com/office/powerpoint/2010/main" val="359825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Bilişsel davranışçı kuramlarla ne değişti?</a:t>
            </a:r>
            <a:endParaRPr lang="tr-TR" dirty="0"/>
          </a:p>
        </p:txBody>
      </p:sp>
      <p:sp>
        <p:nvSpPr>
          <p:cNvPr id="3" name="İçerik Yer Tutucusu 2"/>
          <p:cNvSpPr>
            <a:spLocks noGrp="1"/>
          </p:cNvSpPr>
          <p:nvPr>
            <p:ph idx="1"/>
          </p:nvPr>
        </p:nvSpPr>
        <p:spPr/>
        <p:txBody>
          <a:bodyPr/>
          <a:lstStyle/>
          <a:p>
            <a:r>
              <a:rPr lang="tr-TR" dirty="0" smtClean="0"/>
              <a:t>İnsan zihni nerde diye bir soru sormaya başladılar.</a:t>
            </a:r>
          </a:p>
          <a:p>
            <a:r>
              <a:rPr lang="tr-TR" dirty="0" smtClean="0"/>
              <a:t>İnsan zihnine ve bilişe daha fazla önem verdiler.</a:t>
            </a:r>
          </a:p>
          <a:p>
            <a:r>
              <a:rPr lang="tr-TR" dirty="0" smtClean="0"/>
              <a:t>Öğrenme ve performans birbirine eşit değildir.</a:t>
            </a:r>
          </a:p>
          <a:p>
            <a:r>
              <a:rPr lang="tr-TR" dirty="0" smtClean="0"/>
              <a:t>Uyarıcı ve tepki arasında insan zihni vardır. (algı, zihin ve düşünme)</a:t>
            </a:r>
          </a:p>
          <a:p>
            <a:r>
              <a:rPr lang="tr-TR" dirty="0" smtClean="0"/>
              <a:t>İçsel pekiştirmeyi savunacaklar. </a:t>
            </a:r>
          </a:p>
          <a:p>
            <a:r>
              <a:rPr lang="tr-TR" dirty="0" smtClean="0"/>
              <a:t>Organizma aktiftir. Düşünür ve yorumlar. </a:t>
            </a:r>
          </a:p>
          <a:p>
            <a:r>
              <a:rPr lang="tr-TR" dirty="0" err="1" smtClean="0"/>
              <a:t>Molar</a:t>
            </a:r>
            <a:r>
              <a:rPr lang="tr-TR" dirty="0" smtClean="0"/>
              <a:t> anlayışı savunurlar. Atomcu görüşün karşısındadırlar. Davranışı tek tek parçalara ayıran bu düşünceye karşı davranışa bütüncül bakarlar. </a:t>
            </a:r>
          </a:p>
          <a:p>
            <a:endParaRPr lang="tr-TR" dirty="0" smtClean="0"/>
          </a:p>
          <a:p>
            <a:endParaRPr lang="tr-TR" dirty="0"/>
          </a:p>
        </p:txBody>
      </p:sp>
    </p:spTree>
    <p:extLst>
      <p:ext uri="{BB962C8B-B14F-4D97-AF65-F5344CB8AC3E}">
        <p14:creationId xmlns:p14="http://schemas.microsoft.com/office/powerpoint/2010/main" val="1301643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Örn</a:t>
            </a:r>
            <a:r>
              <a:rPr lang="tr-TR" dirty="0" smtClean="0"/>
              <a:t>. Yeni başladığı üniversitede üst sınıflardaki öğrencileri gözlemleyen bir öğrenci;</a:t>
            </a:r>
            <a:endParaRPr lang="tr-TR" dirty="0"/>
          </a:p>
        </p:txBody>
      </p:sp>
      <p:sp>
        <p:nvSpPr>
          <p:cNvPr id="3" name="İçerik Yer Tutucusu 2"/>
          <p:cNvSpPr>
            <a:spLocks noGrp="1"/>
          </p:cNvSpPr>
          <p:nvPr>
            <p:ph idx="1"/>
          </p:nvPr>
        </p:nvSpPr>
        <p:spPr/>
        <p:txBody>
          <a:bodyPr/>
          <a:lstStyle/>
          <a:p>
            <a:endParaRPr lang="tr-TR" dirty="0" smtClean="0"/>
          </a:p>
          <a:p>
            <a:r>
              <a:rPr lang="tr-TR" dirty="0" smtClean="0"/>
              <a:t>Üst sınıflardaki öğrencilerin ders, kitap, öğretmenlerle ilgili sözlerini dikkatle dinlemesi </a:t>
            </a:r>
            <a:r>
              <a:rPr lang="tr-TR" dirty="0" smtClean="0">
                <a:solidFill>
                  <a:srgbClr val="FF0000"/>
                </a:solidFill>
              </a:rPr>
              <a:t>dolaylı öğrenme kapasitesi</a:t>
            </a:r>
            <a:r>
              <a:rPr lang="tr-TR" dirty="0" smtClean="0"/>
              <a:t>nin yüksek olduğunu gösterir. </a:t>
            </a:r>
          </a:p>
          <a:p>
            <a:r>
              <a:rPr lang="tr-TR" dirty="0" smtClean="0"/>
              <a:t>Duyduğu ve gördüğünü zihinde doğru ve etkili bir şekilde </a:t>
            </a:r>
            <a:r>
              <a:rPr lang="tr-TR" dirty="0" smtClean="0">
                <a:solidFill>
                  <a:srgbClr val="FF0000"/>
                </a:solidFill>
              </a:rPr>
              <a:t>sembolleştirmesi ve anlamlandırması </a:t>
            </a:r>
            <a:r>
              <a:rPr lang="tr-TR" dirty="0" smtClean="0"/>
              <a:t>gerekir. </a:t>
            </a:r>
          </a:p>
          <a:p>
            <a:r>
              <a:rPr lang="tr-TR" dirty="0" smtClean="0"/>
              <a:t>Dinlediği sözleri</a:t>
            </a:r>
            <a:r>
              <a:rPr lang="tr-TR" dirty="0" smtClean="0">
                <a:solidFill>
                  <a:srgbClr val="FF0000"/>
                </a:solidFill>
              </a:rPr>
              <a:t> doğru </a:t>
            </a:r>
            <a:r>
              <a:rPr lang="tr-TR" dirty="0" smtClean="0"/>
              <a:t>bir şekilde sembolleştirmesi gerekir. Sembolleştirme hatalı olursa sosyal öğrenme sorunlu olur. </a:t>
            </a:r>
          </a:p>
        </p:txBody>
      </p:sp>
    </p:spTree>
    <p:extLst>
      <p:ext uri="{BB962C8B-B14F-4D97-AF65-F5344CB8AC3E}">
        <p14:creationId xmlns:p14="http://schemas.microsoft.com/office/powerpoint/2010/main" val="273845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Sembolleştirmeye örnek:</a:t>
            </a:r>
            <a:endParaRPr lang="tr-TR" dirty="0"/>
          </a:p>
        </p:txBody>
      </p:sp>
      <p:sp>
        <p:nvSpPr>
          <p:cNvPr id="3" name="İçerik Yer Tutucusu 2"/>
          <p:cNvSpPr>
            <a:spLocks noGrp="1"/>
          </p:cNvSpPr>
          <p:nvPr>
            <p:ph idx="1"/>
          </p:nvPr>
        </p:nvSpPr>
        <p:spPr/>
        <p:txBody>
          <a:bodyPr/>
          <a:lstStyle/>
          <a:p>
            <a:r>
              <a:rPr lang="tr-TR" dirty="0" smtClean="0"/>
              <a:t>Üst sınıflardan bir gecelik ezberle dersi kolayca geçtiğini söylediğinde, bunu duyan öğrencilerin zihninde farklı anlamlar gelişebilir:</a:t>
            </a:r>
          </a:p>
          <a:p>
            <a:pPr lvl="1"/>
            <a:r>
              <a:rPr lang="tr-TR" dirty="0" smtClean="0"/>
              <a:t>«aynı şeyi ben de yapar geçerim»</a:t>
            </a:r>
          </a:p>
          <a:p>
            <a:pPr lvl="1"/>
            <a:r>
              <a:rPr lang="tr-TR" dirty="0" smtClean="0"/>
              <a:t>«başka bir öğretmen dersimize gelip derste ezber sormayabilir»</a:t>
            </a:r>
          </a:p>
          <a:p>
            <a:pPr lvl="1"/>
            <a:r>
              <a:rPr lang="tr-TR" dirty="0" smtClean="0"/>
              <a:t>Sanki ezberleyip iyi yapmış, üniversite bitince iş hayatında ne yapacak acaba» gibi</a:t>
            </a:r>
          </a:p>
          <a:p>
            <a:pPr lvl="1"/>
            <a:endParaRPr lang="tr-TR" dirty="0"/>
          </a:p>
          <a:p>
            <a:pPr lvl="1"/>
            <a:r>
              <a:rPr lang="tr-TR" dirty="0" smtClean="0"/>
              <a:t>Duyulan ve görülenlerin zihinde nasıl yapılandırıldığı ile ilgili bir kavramdır sembolleştirme…</a:t>
            </a:r>
            <a:endParaRPr lang="tr-TR" dirty="0"/>
          </a:p>
        </p:txBody>
      </p:sp>
    </p:spTree>
    <p:extLst>
      <p:ext uri="{BB962C8B-B14F-4D97-AF65-F5344CB8AC3E}">
        <p14:creationId xmlns:p14="http://schemas.microsoft.com/office/powerpoint/2010/main" val="406136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Sembolleştirmeden sonra davranışa dönüşmesi için </a:t>
            </a:r>
            <a:r>
              <a:rPr lang="tr-TR" dirty="0" err="1" smtClean="0">
                <a:solidFill>
                  <a:srgbClr val="FF0000"/>
                </a:solidFill>
              </a:rPr>
              <a:t>özyeterlik</a:t>
            </a:r>
            <a:r>
              <a:rPr lang="tr-TR" dirty="0" smtClean="0"/>
              <a:t> gerekir.</a:t>
            </a:r>
          </a:p>
          <a:p>
            <a:endParaRPr lang="tr-TR" dirty="0" smtClean="0"/>
          </a:p>
          <a:p>
            <a:r>
              <a:rPr lang="tr-TR" dirty="0" smtClean="0"/>
              <a:t>Üst sınıflardan fakülteyi bitirmenin çok zor olduğunu duyan iki öğrenciden öz-yeterliliği yüksek olan «herkes nasıl yapıyorsa , ben de yaparım» derken, düşük olan «eyvah başarabilir miyim acaba» diye kaygı duyabilir. </a:t>
            </a:r>
            <a:endParaRPr lang="tr-TR" dirty="0"/>
          </a:p>
        </p:txBody>
      </p:sp>
    </p:spTree>
    <p:extLst>
      <p:ext uri="{BB962C8B-B14F-4D97-AF65-F5344CB8AC3E}">
        <p14:creationId xmlns:p14="http://schemas.microsoft.com/office/powerpoint/2010/main" val="146105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Gözlemlenen davranışın performansa dönüşmesi her zaman ilk seferde başarılı olmayabilir. Bunun için bireyin yapıp ettiklerini eleştirel bir şekilde gözden geçirmesi, eksiklerini görmesi gerekir. Buna </a:t>
            </a:r>
            <a:r>
              <a:rPr lang="tr-TR" dirty="0" smtClean="0">
                <a:solidFill>
                  <a:srgbClr val="FF0000"/>
                </a:solidFill>
              </a:rPr>
              <a:t>öz-yargılama</a:t>
            </a:r>
            <a:r>
              <a:rPr lang="tr-TR" dirty="0" smtClean="0"/>
              <a:t> denir. </a:t>
            </a:r>
          </a:p>
          <a:p>
            <a:r>
              <a:rPr lang="tr-TR" dirty="0" smtClean="0"/>
              <a:t>Bundan sonra bireyi öz-düzenleme süreci bekler. Hatalarından ders çıkararak kendi deneyimleri ve başkalarının deneyimlerini karşılaştırır, yeni bir senteze ulaşır. Buna </a:t>
            </a:r>
            <a:r>
              <a:rPr lang="tr-TR" dirty="0" smtClean="0">
                <a:solidFill>
                  <a:srgbClr val="FF0000"/>
                </a:solidFill>
              </a:rPr>
              <a:t>öz-düzenleme</a:t>
            </a:r>
            <a:r>
              <a:rPr lang="tr-TR" dirty="0" smtClean="0"/>
              <a:t> denir. </a:t>
            </a:r>
            <a:endParaRPr lang="tr-TR" dirty="0"/>
          </a:p>
        </p:txBody>
      </p:sp>
    </p:spTree>
    <p:extLst>
      <p:ext uri="{BB962C8B-B14F-4D97-AF65-F5344CB8AC3E}">
        <p14:creationId xmlns:p14="http://schemas.microsoft.com/office/powerpoint/2010/main" val="315821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Sosyal öğrenme süreciyle ilgili başka bir kalite göstergesi ise </a:t>
            </a:r>
            <a:r>
              <a:rPr lang="tr-TR" dirty="0" smtClean="0">
                <a:solidFill>
                  <a:srgbClr val="FF0000"/>
                </a:solidFill>
              </a:rPr>
              <a:t>öngörü </a:t>
            </a:r>
            <a:r>
              <a:rPr lang="tr-TR" dirty="0" smtClean="0"/>
              <a:t>geliştirme kapasitesidir. Bireyin zihninde planladığı davranışların sonuçlarının ne olacağını daha yaşamadan tahmin etmesidir. </a:t>
            </a:r>
          </a:p>
          <a:p>
            <a:r>
              <a:rPr lang="tr-TR" dirty="0" smtClean="0"/>
              <a:t>Sosyal davranışların doğası tek yönlü işlemez. Yapılan davranışın sonucunda alınan tepki o davranışı tekrar yapıp yapmamamızı etkiler. Bu süreç </a:t>
            </a:r>
            <a:r>
              <a:rPr lang="tr-TR" dirty="0" smtClean="0">
                <a:solidFill>
                  <a:srgbClr val="FF0000"/>
                </a:solidFill>
              </a:rPr>
              <a:t>karşılıklı belirleyicilik </a:t>
            </a:r>
            <a:r>
              <a:rPr lang="tr-TR" dirty="0" smtClean="0"/>
              <a:t>olarak isimlendirilir. </a:t>
            </a:r>
            <a:endParaRPr lang="tr-TR" dirty="0"/>
          </a:p>
        </p:txBody>
      </p:sp>
    </p:spTree>
    <p:extLst>
      <p:ext uri="{BB962C8B-B14F-4D97-AF65-F5344CB8AC3E}">
        <p14:creationId xmlns:p14="http://schemas.microsoft.com/office/powerpoint/2010/main" val="57358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Öğrencilerin </a:t>
            </a:r>
            <a:r>
              <a:rPr lang="tr-TR" dirty="0" err="1" smtClean="0"/>
              <a:t>özyeterlik</a:t>
            </a:r>
            <a:r>
              <a:rPr lang="tr-TR" dirty="0" smtClean="0"/>
              <a:t> algısını etkileyen faktörler</a:t>
            </a:r>
            <a:endParaRPr lang="tr-TR" dirty="0"/>
          </a:p>
        </p:txBody>
      </p:sp>
      <p:sp>
        <p:nvSpPr>
          <p:cNvPr id="3" name="İçerik Yer Tutucusu 2"/>
          <p:cNvSpPr>
            <a:spLocks noGrp="1"/>
          </p:cNvSpPr>
          <p:nvPr>
            <p:ph idx="1"/>
          </p:nvPr>
        </p:nvSpPr>
        <p:spPr/>
        <p:txBody>
          <a:bodyPr/>
          <a:lstStyle/>
          <a:p>
            <a:endParaRPr lang="tr-TR" dirty="0" smtClean="0"/>
          </a:p>
          <a:p>
            <a:r>
              <a:rPr lang="tr-TR" dirty="0" smtClean="0"/>
              <a:t>Önceki doğrudan yaşantıların etkisi</a:t>
            </a:r>
          </a:p>
          <a:p>
            <a:r>
              <a:rPr lang="tr-TR" dirty="0" smtClean="0"/>
              <a:t>Dolaylı yaşantıların etkisi</a:t>
            </a:r>
          </a:p>
          <a:p>
            <a:r>
              <a:rPr lang="tr-TR" dirty="0" smtClean="0"/>
              <a:t>Sözel </a:t>
            </a:r>
            <a:r>
              <a:rPr lang="tr-TR" dirty="0" err="1" smtClean="0"/>
              <a:t>iknanın</a:t>
            </a:r>
            <a:r>
              <a:rPr lang="tr-TR" dirty="0" smtClean="0"/>
              <a:t> etkisi</a:t>
            </a:r>
          </a:p>
          <a:p>
            <a:r>
              <a:rPr lang="tr-TR" dirty="0" smtClean="0"/>
              <a:t>Genel psikolojik durumun etkisi</a:t>
            </a:r>
          </a:p>
          <a:p>
            <a:endParaRPr lang="tr-TR" dirty="0"/>
          </a:p>
        </p:txBody>
      </p:sp>
    </p:spTree>
    <p:extLst>
      <p:ext uri="{BB962C8B-B14F-4D97-AF65-F5344CB8AC3E}">
        <p14:creationId xmlns:p14="http://schemas.microsoft.com/office/powerpoint/2010/main" val="194571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Özyeterlilik</a:t>
            </a:r>
            <a:r>
              <a:rPr lang="tr-TR" dirty="0" smtClean="0"/>
              <a:t> kalıtsal bir özellik değildir. Doğrudan ve dolaylı yaşantılarımızla oluşan içsel bir tutumdur. </a:t>
            </a:r>
          </a:p>
          <a:p>
            <a:r>
              <a:rPr lang="tr-TR" dirty="0" smtClean="0"/>
              <a:t>Kendi statümüze yakın kişilerin başarılarını görmek, yapabilirim düşüncesini geliştirir.</a:t>
            </a:r>
          </a:p>
          <a:p>
            <a:r>
              <a:rPr lang="tr-TR" dirty="0" smtClean="0"/>
              <a:t>Yetişkinlerin yapabileceğimize dair destekleri de önemlidir. Ancak diğerleri kadar değil.</a:t>
            </a:r>
          </a:p>
          <a:p>
            <a:r>
              <a:rPr lang="tr-TR" dirty="0" smtClean="0"/>
              <a:t>Genel olarak o gün kendimizi nasıl hissettiğimiz </a:t>
            </a:r>
            <a:r>
              <a:rPr lang="tr-TR" dirty="0" err="1" smtClean="0"/>
              <a:t>özyeterlilik</a:t>
            </a:r>
            <a:r>
              <a:rPr lang="tr-TR" dirty="0" smtClean="0"/>
              <a:t> algımızı etkiler. </a:t>
            </a:r>
            <a:endParaRPr lang="tr-TR" dirty="0"/>
          </a:p>
        </p:txBody>
      </p:sp>
    </p:spTree>
    <p:extLst>
      <p:ext uri="{BB962C8B-B14F-4D97-AF65-F5344CB8AC3E}">
        <p14:creationId xmlns:p14="http://schemas.microsoft.com/office/powerpoint/2010/main" val="26582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Peki ne yapmalı?</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Doğrudan yaşantılarla çocuğun nesnel başarı hissini tattırmalı</a:t>
            </a:r>
          </a:p>
          <a:p>
            <a:r>
              <a:rPr lang="tr-TR" dirty="0" smtClean="0"/>
              <a:t>Bu sebeple doğru yöntemlerle kavrama sağlatıp, kolay sorularla başarma duygusunu tattırmalı. </a:t>
            </a:r>
          </a:p>
          <a:p>
            <a:r>
              <a:rPr lang="tr-TR" dirty="0" smtClean="0"/>
              <a:t>Kademeli olarak zor sorulara geçmeli</a:t>
            </a:r>
          </a:p>
          <a:p>
            <a:r>
              <a:rPr lang="tr-TR" dirty="0" smtClean="0"/>
              <a:t>Çocukların içsel denetim odağına sahip olması da önemli !!</a:t>
            </a:r>
          </a:p>
          <a:p>
            <a:endParaRPr lang="tr-TR" dirty="0" smtClean="0"/>
          </a:p>
          <a:p>
            <a:endParaRPr lang="tr-TR" dirty="0"/>
          </a:p>
        </p:txBody>
      </p:sp>
    </p:spTree>
    <p:extLst>
      <p:ext uri="{BB962C8B-B14F-4D97-AF65-F5344CB8AC3E}">
        <p14:creationId xmlns:p14="http://schemas.microsoft.com/office/powerpoint/2010/main" val="2793866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Soru:</a:t>
            </a:r>
            <a:endParaRPr lang="tr-TR" dirty="0"/>
          </a:p>
        </p:txBody>
      </p:sp>
      <p:sp>
        <p:nvSpPr>
          <p:cNvPr id="6" name="İçerik Yer Tutucusu 5"/>
          <p:cNvSpPr>
            <a:spLocks noGrp="1"/>
          </p:cNvSpPr>
          <p:nvPr>
            <p:ph idx="1"/>
          </p:nvPr>
        </p:nvSpPr>
        <p:spPr/>
        <p:txBody>
          <a:bodyPr/>
          <a:lstStyle/>
          <a:p>
            <a:r>
              <a:rPr lang="tr-TR" dirty="0"/>
              <a:t>Aşağıdakilerden hangisi gözlem yoluyla öğrenmede ilk adımdır?</a:t>
            </a:r>
          </a:p>
          <a:p>
            <a:endParaRPr lang="tr-TR" dirty="0"/>
          </a:p>
          <a:p>
            <a:pPr marL="0" indent="0">
              <a:buNone/>
            </a:pPr>
            <a:r>
              <a:rPr lang="tr-TR" dirty="0"/>
              <a:t>A)Hatırlama </a:t>
            </a:r>
          </a:p>
          <a:p>
            <a:pPr marL="0" indent="0">
              <a:buNone/>
            </a:pPr>
            <a:r>
              <a:rPr lang="tr-TR" dirty="0"/>
              <a:t>B)Uygulama </a:t>
            </a:r>
          </a:p>
          <a:p>
            <a:pPr marL="0" indent="0">
              <a:buNone/>
            </a:pPr>
            <a:r>
              <a:rPr lang="tr-TR" dirty="0"/>
              <a:t>C)</a:t>
            </a:r>
            <a:r>
              <a:rPr lang="tr-TR" dirty="0" err="1"/>
              <a:t>Pekiştireç</a:t>
            </a:r>
            <a:endParaRPr lang="tr-TR" dirty="0"/>
          </a:p>
          <a:p>
            <a:pPr marL="0" indent="0">
              <a:buNone/>
            </a:pPr>
            <a:r>
              <a:rPr lang="tr-TR" dirty="0"/>
              <a:t>D)Sosyal etkileşim </a:t>
            </a:r>
          </a:p>
          <a:p>
            <a:pPr marL="0" indent="0">
              <a:buNone/>
            </a:pPr>
            <a:r>
              <a:rPr lang="tr-TR" dirty="0"/>
              <a:t>E)Dikkat</a:t>
            </a:r>
          </a:p>
        </p:txBody>
      </p:sp>
    </p:spTree>
    <p:extLst>
      <p:ext uri="{BB962C8B-B14F-4D97-AF65-F5344CB8AC3E}">
        <p14:creationId xmlns:p14="http://schemas.microsoft.com/office/powerpoint/2010/main" val="2905298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6"/>
            <a:ext cx="10515600" cy="813680"/>
          </a:xfrm>
        </p:spPr>
        <p:txBody>
          <a:bodyPr/>
          <a:lstStyle/>
          <a:p>
            <a:r>
              <a:rPr lang="tr-TR" dirty="0" smtClean="0"/>
              <a:t>Soru: </a:t>
            </a:r>
            <a:endParaRPr lang="tr-TR" dirty="0"/>
          </a:p>
        </p:txBody>
      </p:sp>
      <p:sp>
        <p:nvSpPr>
          <p:cNvPr id="3" name="İçerik Yer Tutucusu 2"/>
          <p:cNvSpPr>
            <a:spLocks noGrp="1"/>
          </p:cNvSpPr>
          <p:nvPr>
            <p:ph idx="1"/>
          </p:nvPr>
        </p:nvSpPr>
        <p:spPr>
          <a:xfrm>
            <a:off x="838200" y="1244906"/>
            <a:ext cx="10244769" cy="4932057"/>
          </a:xfrm>
        </p:spPr>
        <p:txBody>
          <a:bodyPr>
            <a:normAutofit lnSpcReduction="10000"/>
          </a:bodyPr>
          <a:lstStyle/>
          <a:p>
            <a:pPr algn="just"/>
            <a:r>
              <a:rPr lang="tr-TR" dirty="0" smtClean="0"/>
              <a:t>Yalçın yeni aldığı kırmızı beresiyle okula gelince tüm dikkatleri üzerine toplamıştır. Birçok arkadaşı Yalçın’a beresinin çok güzel olduğunu söylemiştir. Bu durumu İzleyen Altan da kendisine kırmızı bir bere almaya karar vermiştir. </a:t>
            </a:r>
          </a:p>
          <a:p>
            <a:pPr marL="0" indent="0">
              <a:buNone/>
            </a:pPr>
            <a:r>
              <a:rPr lang="tr-TR" b="1" dirty="0" smtClean="0"/>
              <a:t>Altan’ın kırmızı bere almaya karar vermesi aşağıdakilerin hangisi ile en iyi açıklanabilir?</a:t>
            </a:r>
          </a:p>
          <a:p>
            <a:pPr marL="514350" indent="-514350">
              <a:buAutoNum type="alphaUcParenR"/>
            </a:pPr>
            <a:r>
              <a:rPr lang="tr-TR" dirty="0" smtClean="0"/>
              <a:t>Olumlu Pekiştirme</a:t>
            </a:r>
          </a:p>
          <a:p>
            <a:pPr marL="514350" indent="-514350">
              <a:buAutoNum type="alphaUcParenR"/>
            </a:pPr>
            <a:r>
              <a:rPr lang="tr-TR" dirty="0" smtClean="0"/>
              <a:t>Etki Yasası</a:t>
            </a:r>
          </a:p>
          <a:p>
            <a:pPr marL="514350" indent="-514350">
              <a:buAutoNum type="alphaUcParenR"/>
            </a:pPr>
            <a:r>
              <a:rPr lang="tr-TR" dirty="0" smtClean="0"/>
              <a:t>Dolaylı Pekiştirme</a:t>
            </a:r>
          </a:p>
          <a:p>
            <a:pPr marL="514350" indent="-514350">
              <a:buAutoNum type="alphaUcParenR"/>
            </a:pPr>
            <a:r>
              <a:rPr lang="tr-TR" dirty="0" smtClean="0"/>
              <a:t>Genelleme</a:t>
            </a:r>
          </a:p>
          <a:p>
            <a:pPr marL="514350" indent="-514350">
              <a:buAutoNum type="alphaUcParenR"/>
            </a:pPr>
            <a:r>
              <a:rPr lang="tr-TR" dirty="0" smtClean="0"/>
              <a:t>Ayırt Etme</a:t>
            </a:r>
          </a:p>
          <a:p>
            <a:endParaRPr lang="tr-TR" dirty="0"/>
          </a:p>
        </p:txBody>
      </p:sp>
    </p:spTree>
    <p:extLst>
      <p:ext uri="{BB962C8B-B14F-4D97-AF65-F5344CB8AC3E}">
        <p14:creationId xmlns:p14="http://schemas.microsoft.com/office/powerpoint/2010/main" val="221374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smtClean="0"/>
              <a:t>Albert </a:t>
            </a:r>
            <a:r>
              <a:rPr lang="tr-TR" dirty="0" err="1" smtClean="0"/>
              <a:t>Bandura</a:t>
            </a:r>
            <a:endParaRPr lang="tr-TR" dirty="0"/>
          </a:p>
        </p:txBody>
      </p:sp>
      <p:sp>
        <p:nvSpPr>
          <p:cNvPr id="8" name="İçerik Yer Tutucusu 7"/>
          <p:cNvSpPr>
            <a:spLocks noGrp="1"/>
          </p:cNvSpPr>
          <p:nvPr>
            <p:ph idx="1"/>
          </p:nvPr>
        </p:nvSpPr>
        <p:spPr/>
        <p:txBody>
          <a:bodyPr/>
          <a:lstStyle/>
          <a:p>
            <a:r>
              <a:rPr lang="tr-TR" dirty="0" smtClean="0"/>
              <a:t>Davranışçı kuramın ilkelerinin çoğunu kabul eder; ama düşüncenin davranış üzerindeki ve davranışın da düşünce üzerindeki etkilerini vurgulayan içsel zihinsel süreçler ve davranıştaki işaretlerin etkisini daha fazla vurgular.</a:t>
            </a:r>
          </a:p>
          <a:p>
            <a:r>
              <a:rPr lang="tr-TR" dirty="0" smtClean="0"/>
              <a:t>Bireyin öğrenmesi hem doğrudan hem de dolaylı olarak başkalarının davranışları gözlemlenerek gerçekleşir. İnsan başkalarını gözlemleyerek dolaylı şekilde de öğrenebilir. </a:t>
            </a:r>
            <a:endParaRPr lang="tr-TR" dirty="0"/>
          </a:p>
        </p:txBody>
      </p:sp>
    </p:spTree>
    <p:extLst>
      <p:ext uri="{BB962C8B-B14F-4D97-AF65-F5344CB8AC3E}">
        <p14:creationId xmlns:p14="http://schemas.microsoft.com/office/powerpoint/2010/main" val="1898880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 </a:t>
            </a:r>
            <a:endParaRPr lang="tr-TR" dirty="0"/>
          </a:p>
        </p:txBody>
      </p:sp>
      <p:sp>
        <p:nvSpPr>
          <p:cNvPr id="3" name="İçerik Yer Tutucusu 2"/>
          <p:cNvSpPr>
            <a:spLocks noGrp="1"/>
          </p:cNvSpPr>
          <p:nvPr>
            <p:ph idx="1"/>
          </p:nvPr>
        </p:nvSpPr>
        <p:spPr/>
        <p:txBody>
          <a:bodyPr/>
          <a:lstStyle/>
          <a:p>
            <a:r>
              <a:rPr lang="tr-TR" dirty="0" smtClean="0"/>
              <a:t>Reklam sektöründe; modelin, gözlemci tercihleri göz önünde bulundurularak otomobil, gıda ve temizlik maddeleri gibi ürünlerin tanıtımında beğenilen ve sevilen kişilerin yer alması aşağıdakilerin hangisi ile açıklanır?</a:t>
            </a:r>
          </a:p>
          <a:p>
            <a:pPr marL="514350" indent="-514350">
              <a:buAutoNum type="alphaUcParenR"/>
            </a:pPr>
            <a:r>
              <a:rPr lang="tr-TR" dirty="0" smtClean="0"/>
              <a:t>Statü Özellikleri </a:t>
            </a:r>
          </a:p>
          <a:p>
            <a:pPr marL="514350" indent="-514350">
              <a:buAutoNum type="alphaUcParenR"/>
            </a:pPr>
            <a:r>
              <a:rPr lang="tr-TR" dirty="0" smtClean="0"/>
              <a:t>Algıda Seçicilik</a:t>
            </a:r>
          </a:p>
          <a:p>
            <a:pPr marL="514350" indent="-514350">
              <a:buAutoNum type="alphaUcParenR"/>
            </a:pPr>
            <a:r>
              <a:rPr lang="tr-TR" dirty="0" smtClean="0"/>
              <a:t>Güdülenme</a:t>
            </a:r>
          </a:p>
          <a:p>
            <a:pPr marL="514350" indent="-514350">
              <a:buAutoNum type="alphaUcParenR"/>
            </a:pPr>
            <a:r>
              <a:rPr lang="tr-TR" dirty="0" smtClean="0"/>
              <a:t>Davranışa Dönüştürme</a:t>
            </a:r>
          </a:p>
          <a:p>
            <a:pPr marL="514350" indent="-514350">
              <a:buAutoNum type="alphaUcParenR"/>
            </a:pPr>
            <a:r>
              <a:rPr lang="tr-TR" dirty="0" smtClean="0"/>
              <a:t>Sembolleştirme </a:t>
            </a:r>
            <a:endParaRPr lang="tr-TR" dirty="0"/>
          </a:p>
        </p:txBody>
      </p:sp>
    </p:spTree>
    <p:extLst>
      <p:ext uri="{BB962C8B-B14F-4D97-AF65-F5344CB8AC3E}">
        <p14:creationId xmlns:p14="http://schemas.microsoft.com/office/powerpoint/2010/main" val="160933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Yalçın üniversite sınavına planlı ve programlı çalışarak hazırlanmıştır. Bu plana göre belli zamanlarda ders çalışmış, haftada bir gün spor yapmış ve bazen sinemaya ve tiyatroya gitmiştir. Üniversite sınav sonuçlarına göre de istediği programa yerleşmiştir. </a:t>
            </a:r>
          </a:p>
          <a:p>
            <a:pPr marL="0" indent="0">
              <a:buNone/>
            </a:pPr>
            <a:r>
              <a:rPr lang="tr-TR" dirty="0" smtClean="0"/>
              <a:t>Bu durum sosyal öğrenme kuramı ilkelerine göre aşağıdakilerden hangisi ile açıklanabilir?</a:t>
            </a:r>
          </a:p>
          <a:p>
            <a:pPr marL="514350" indent="-514350">
              <a:buAutoNum type="alphaUcParenR"/>
            </a:pPr>
            <a:r>
              <a:rPr lang="tr-TR" dirty="0" smtClean="0"/>
              <a:t>Karşılıklı Belirleyicilik</a:t>
            </a:r>
          </a:p>
          <a:p>
            <a:pPr marL="514350" indent="-514350">
              <a:buAutoNum type="alphaUcParenR"/>
            </a:pPr>
            <a:r>
              <a:rPr lang="tr-TR" dirty="0" smtClean="0"/>
              <a:t>Öz Yeterlilik</a:t>
            </a:r>
          </a:p>
          <a:p>
            <a:pPr marL="514350" indent="-514350">
              <a:buAutoNum type="alphaUcParenR"/>
            </a:pPr>
            <a:r>
              <a:rPr lang="tr-TR" dirty="0" smtClean="0"/>
              <a:t>Öz Düzenleme</a:t>
            </a:r>
          </a:p>
          <a:p>
            <a:pPr marL="514350" indent="-514350">
              <a:buAutoNum type="alphaUcParenR"/>
            </a:pPr>
            <a:r>
              <a:rPr lang="tr-TR" dirty="0" smtClean="0"/>
              <a:t>Davranışa Dönüştürme</a:t>
            </a:r>
          </a:p>
          <a:p>
            <a:pPr marL="514350" indent="-514350">
              <a:buAutoNum type="alphaUcParenR"/>
            </a:pPr>
            <a:r>
              <a:rPr lang="tr-TR" dirty="0" smtClean="0"/>
              <a:t>Öngörü</a:t>
            </a:r>
          </a:p>
          <a:p>
            <a:pPr marL="514350" indent="-514350">
              <a:buAutoNum type="alphaUcParenR"/>
            </a:pPr>
            <a:endParaRPr lang="tr-TR" dirty="0"/>
          </a:p>
        </p:txBody>
      </p:sp>
    </p:spTree>
    <p:extLst>
      <p:ext uri="{BB962C8B-B14F-4D97-AF65-F5344CB8AC3E}">
        <p14:creationId xmlns:p14="http://schemas.microsoft.com/office/powerpoint/2010/main" val="348631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a:t>
            </a:r>
            <a:endParaRPr lang="tr-TR" dirty="0"/>
          </a:p>
        </p:txBody>
      </p:sp>
      <p:sp>
        <p:nvSpPr>
          <p:cNvPr id="3" name="İçerik Yer Tutucusu 2"/>
          <p:cNvSpPr>
            <a:spLocks noGrp="1"/>
          </p:cNvSpPr>
          <p:nvPr>
            <p:ph idx="1"/>
          </p:nvPr>
        </p:nvSpPr>
        <p:spPr>
          <a:xfrm>
            <a:off x="838200" y="1333041"/>
            <a:ext cx="10515600" cy="4843922"/>
          </a:xfrm>
        </p:spPr>
        <p:txBody>
          <a:bodyPr>
            <a:normAutofit fontScale="92500" lnSpcReduction="10000"/>
          </a:bodyPr>
          <a:lstStyle/>
          <a:p>
            <a:pPr marL="0" indent="0">
              <a:buNone/>
            </a:pPr>
            <a:r>
              <a:rPr lang="tr-TR" dirty="0" smtClean="0"/>
              <a:t>Cemil otomobiliyle yol alırken kısa bir süre önce kendisini sollayarak geçen araç sürücüsünün bir polis ekibi tarafından durdurulduğunu ve sürücüye ceza yazılmakta olduğunu görür. Bu durum Cemil'in yolun kalan kısmında otomobilini sürerken hız sınırını aşmamaya özel bir gayret göstermesine neden olur?</a:t>
            </a:r>
          </a:p>
          <a:p>
            <a:pPr marL="0" indent="0">
              <a:buNone/>
            </a:pPr>
            <a:r>
              <a:rPr lang="tr-TR" b="1" dirty="0" smtClean="0"/>
              <a:t>Sosyal öğrenme kuramı açısından değerlendirildiğinde, Cemil’in bu davranışını açıklayan kavram aşağıdakilerden hangisidir?  </a:t>
            </a:r>
          </a:p>
          <a:p>
            <a:pPr marL="514350" indent="-514350">
              <a:buAutoNum type="alphaUcParenR"/>
            </a:pPr>
            <a:r>
              <a:rPr lang="tr-TR" dirty="0" smtClean="0"/>
              <a:t>Öz Düzenleme</a:t>
            </a:r>
          </a:p>
          <a:p>
            <a:pPr marL="514350" indent="-514350">
              <a:buAutoNum type="alphaUcParenR"/>
            </a:pPr>
            <a:r>
              <a:rPr lang="tr-TR" dirty="0" smtClean="0"/>
              <a:t>Dolaylı Ceza</a:t>
            </a:r>
          </a:p>
          <a:p>
            <a:pPr marL="514350" indent="-514350">
              <a:buAutoNum type="alphaUcParenR"/>
            </a:pPr>
            <a:r>
              <a:rPr lang="tr-TR" dirty="0" smtClean="0"/>
              <a:t>Olumsuz Pekiştirme</a:t>
            </a:r>
          </a:p>
          <a:p>
            <a:pPr marL="514350" indent="-514350">
              <a:buAutoNum type="alphaUcParenR"/>
            </a:pPr>
            <a:r>
              <a:rPr lang="tr-TR" dirty="0" smtClean="0"/>
              <a:t>Doğrudan Ceza</a:t>
            </a:r>
          </a:p>
          <a:p>
            <a:pPr marL="514350" indent="-514350">
              <a:buAutoNum type="alphaUcParenR"/>
            </a:pPr>
            <a:r>
              <a:rPr lang="tr-TR" dirty="0" smtClean="0"/>
              <a:t>Dolaylı Duygu</a:t>
            </a:r>
            <a:endParaRPr lang="tr-TR" dirty="0"/>
          </a:p>
        </p:txBody>
      </p:sp>
    </p:spTree>
    <p:extLst>
      <p:ext uri="{BB962C8B-B14F-4D97-AF65-F5344CB8AC3E}">
        <p14:creationId xmlns:p14="http://schemas.microsoft.com/office/powerpoint/2010/main" val="30606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 söz!!!</a:t>
            </a:r>
            <a:endParaRPr lang="tr-TR" dirty="0"/>
          </a:p>
        </p:txBody>
      </p:sp>
      <p:sp>
        <p:nvSpPr>
          <p:cNvPr id="3" name="İçerik Yer Tutucusu 2"/>
          <p:cNvSpPr>
            <a:spLocks noGrp="1"/>
          </p:cNvSpPr>
          <p:nvPr>
            <p:ph idx="1"/>
          </p:nvPr>
        </p:nvSpPr>
        <p:spPr/>
        <p:txBody>
          <a:bodyPr>
            <a:normAutofit/>
          </a:bodyPr>
          <a:lstStyle/>
          <a:p>
            <a:r>
              <a:rPr lang="tr-TR" dirty="0" err="1"/>
              <a:t>Bandura’ya</a:t>
            </a:r>
            <a:r>
              <a:rPr lang="tr-TR" dirty="0"/>
              <a:t> göre insanlar model alma yolu ile şu tür davranışları </a:t>
            </a:r>
            <a:r>
              <a:rPr lang="tr-TR" dirty="0" smtClean="0"/>
              <a:t>öğrenebilmektedirler:</a:t>
            </a:r>
            <a:endParaRPr lang="tr-TR" dirty="0"/>
          </a:p>
          <a:p>
            <a:r>
              <a:rPr lang="tr-TR" dirty="0"/>
              <a:t>• Bilişsel beceriler (akademik beceriler); problem çözme, fikir yürütme, bilimsel tutum, kitap okuma, yazı yazma </a:t>
            </a:r>
            <a:r>
              <a:rPr lang="tr-TR" dirty="0" err="1"/>
              <a:t>vb</a:t>
            </a:r>
            <a:r>
              <a:rPr lang="tr-TR" dirty="0"/>
              <a:t>;</a:t>
            </a:r>
          </a:p>
          <a:p>
            <a:r>
              <a:rPr lang="tr-TR" dirty="0"/>
              <a:t>• </a:t>
            </a:r>
            <a:r>
              <a:rPr lang="tr-TR" dirty="0" err="1"/>
              <a:t>Psikomotor</a:t>
            </a:r>
            <a:r>
              <a:rPr lang="tr-TR" dirty="0"/>
              <a:t> beceriler; futbol oynama, araba kullanma vb.;</a:t>
            </a:r>
          </a:p>
          <a:p>
            <a:r>
              <a:rPr lang="tr-TR" dirty="0"/>
              <a:t>• Değerler, inançlar, yasaklar;</a:t>
            </a:r>
          </a:p>
          <a:p>
            <a:r>
              <a:rPr lang="tr-TR" dirty="0"/>
              <a:t>• Çevreyi kullanma ve düzenleme, eşyaları nasıl kullanacağını;</a:t>
            </a:r>
          </a:p>
          <a:p>
            <a:r>
              <a:rPr lang="tr-TR" dirty="0"/>
              <a:t>• Duygularını açıklayabilme, saldırganlık, şiddet, aldatma, yalan söyleme vb.</a:t>
            </a:r>
          </a:p>
          <a:p>
            <a:endParaRPr lang="tr-TR" dirty="0"/>
          </a:p>
        </p:txBody>
      </p:sp>
    </p:spTree>
    <p:extLst>
      <p:ext uri="{BB962C8B-B14F-4D97-AF65-F5344CB8AC3E}">
        <p14:creationId xmlns:p14="http://schemas.microsoft.com/office/powerpoint/2010/main" val="30640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749146" y="220336"/>
            <a:ext cx="9981283" cy="881351"/>
          </a:xfrm>
        </p:spPr>
        <p:txBody>
          <a:bodyPr/>
          <a:lstStyle/>
          <a:p>
            <a:r>
              <a:rPr lang="tr-TR" dirty="0" smtClean="0">
                <a:effectLst>
                  <a:outerShdw blurRad="38100" dist="38100" dir="2700000" algn="tl">
                    <a:srgbClr val="000000">
                      <a:alpha val="43137"/>
                    </a:srgbClr>
                  </a:outerShdw>
                </a:effectLst>
              </a:rPr>
              <a:t>SOSYAL ÖĞRENME SÜRECİ</a:t>
            </a:r>
            <a:endParaRPr lang="tr-TR" dirty="0">
              <a:effectLst>
                <a:outerShdw blurRad="38100" dist="38100" dir="2700000" algn="tl">
                  <a:srgbClr val="000000">
                    <a:alpha val="43137"/>
                  </a:srgbClr>
                </a:outerShdw>
              </a:effectLst>
            </a:endParaRPr>
          </a:p>
        </p:txBody>
      </p:sp>
      <p:graphicFrame>
        <p:nvGraphicFramePr>
          <p:cNvPr id="5" name="İçerik Yer Tutucusu 4"/>
          <p:cNvGraphicFramePr>
            <a:graphicFrameLocks noGrp="1"/>
          </p:cNvGraphicFramePr>
          <p:nvPr>
            <p:ph idx="4294967295"/>
            <p:extLst>
              <p:ext uri="{D42A27DB-BD31-4B8C-83A1-F6EECF244321}">
                <p14:modId xmlns:p14="http://schemas.microsoft.com/office/powerpoint/2010/main" val="786794878"/>
              </p:ext>
            </p:extLst>
          </p:nvPr>
        </p:nvGraphicFramePr>
        <p:xfrm>
          <a:off x="803130" y="1388125"/>
          <a:ext cx="10515600" cy="4638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6713" y="4968607"/>
            <a:ext cx="6731000" cy="98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262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Birincil davranış sürecinin çok iyi olmadığına yönelik hissedişimiz varsa; </a:t>
            </a:r>
            <a:endParaRPr lang="tr-TR" dirty="0"/>
          </a:p>
        </p:txBody>
      </p:sp>
      <p:pic>
        <p:nvPicPr>
          <p:cNvPr id="4" name="İçerik Yer Tutucusu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16500" y="1825624"/>
            <a:ext cx="3624999" cy="3506539"/>
          </a:xfrm>
        </p:spPr>
      </p:pic>
      <p:sp>
        <p:nvSpPr>
          <p:cNvPr id="5" name="İçerik Yer Tutucusu 4"/>
          <p:cNvSpPr>
            <a:spLocks noGrp="1"/>
          </p:cNvSpPr>
          <p:nvPr>
            <p:ph sz="half" idx="2"/>
          </p:nvPr>
        </p:nvSpPr>
        <p:spPr>
          <a:xfrm>
            <a:off x="5805890" y="1983037"/>
            <a:ext cx="5155894" cy="4193926"/>
          </a:xfrm>
        </p:spPr>
        <p:txBody>
          <a:bodyPr/>
          <a:lstStyle/>
          <a:p>
            <a:r>
              <a:rPr lang="tr-TR" dirty="0" smtClean="0"/>
              <a:t>Öz yargılama yap!</a:t>
            </a:r>
          </a:p>
          <a:p>
            <a:r>
              <a:rPr lang="tr-TR" dirty="0" smtClean="0"/>
              <a:t>Öz düzenleme yap!</a:t>
            </a:r>
          </a:p>
          <a:p>
            <a:r>
              <a:rPr lang="tr-TR" dirty="0" smtClean="0"/>
              <a:t>Sonuçların ne olabileceğine dair öngörü geliştir!</a:t>
            </a:r>
            <a:endParaRPr lang="tr-TR" dirty="0"/>
          </a:p>
          <a:p>
            <a:r>
              <a:rPr lang="tr-TR" dirty="0" smtClean="0"/>
              <a:t>Tekrar yeni düzenleme ile uygula!</a:t>
            </a:r>
          </a:p>
          <a:p>
            <a:endParaRPr lang="tr-TR" dirty="0" smtClean="0"/>
          </a:p>
          <a:p>
            <a:endParaRPr lang="tr-TR" dirty="0"/>
          </a:p>
        </p:txBody>
      </p:sp>
    </p:spTree>
    <p:extLst>
      <p:ext uri="{BB962C8B-B14F-4D97-AF65-F5344CB8AC3E}">
        <p14:creationId xmlns:p14="http://schemas.microsoft.com/office/powerpoint/2010/main" val="265342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Dolaylı öğrenme</a:t>
            </a:r>
            <a:endParaRPr lang="tr-TR" dirty="0"/>
          </a:p>
        </p:txBody>
      </p:sp>
      <p:sp>
        <p:nvSpPr>
          <p:cNvPr id="5" name="İçerik Yer Tutucusu 4"/>
          <p:cNvSpPr>
            <a:spLocks noGrp="1"/>
          </p:cNvSpPr>
          <p:nvPr>
            <p:ph sz="half" idx="1"/>
          </p:nvPr>
        </p:nvSpPr>
        <p:spPr/>
        <p:txBody>
          <a:bodyPr/>
          <a:lstStyle/>
          <a:p>
            <a:r>
              <a:rPr lang="tr-TR" dirty="0" smtClean="0"/>
              <a:t>Kazanma şansının birkaç milyonda bir olduğu bilindiği halde, insanları şans oyunlarına ikna etmenin yolu ne olabilir?</a:t>
            </a:r>
          </a:p>
          <a:p>
            <a:r>
              <a:rPr lang="tr-TR" dirty="0" smtClean="0"/>
              <a:t>Başkalarının ödüllendirildiğini görerek o davranışları taklit etmek </a:t>
            </a:r>
            <a:r>
              <a:rPr lang="tr-TR" dirty="0" smtClean="0"/>
              <a:t>ister miyiz?</a:t>
            </a:r>
            <a:endParaRPr lang="tr-TR"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72866"/>
            <a:ext cx="4855684" cy="4296579"/>
          </a:xfrm>
        </p:spPr>
      </p:pic>
    </p:spTree>
    <p:extLst>
      <p:ext uri="{BB962C8B-B14F-4D97-AF65-F5344CB8AC3E}">
        <p14:creationId xmlns:p14="http://schemas.microsoft.com/office/powerpoint/2010/main" val="150683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err="1" smtClean="0"/>
              <a:t>Bandura</a:t>
            </a:r>
            <a:r>
              <a:rPr lang="tr-TR" dirty="0" smtClean="0"/>
              <a:t> da </a:t>
            </a:r>
            <a:r>
              <a:rPr lang="tr-TR" dirty="0" smtClean="0"/>
              <a:t>Sosyal Öğrenme Yolları</a:t>
            </a:r>
            <a:r>
              <a:rPr lang="tr-TR" dirty="0" smtClean="0"/>
              <a:t>:</a:t>
            </a:r>
            <a:endParaRPr lang="tr-TR" dirty="0"/>
          </a:p>
        </p:txBody>
      </p:sp>
      <p:sp>
        <p:nvSpPr>
          <p:cNvPr id="7" name="İçerik Yer Tutucusu 6"/>
          <p:cNvSpPr>
            <a:spLocks noGrp="1"/>
          </p:cNvSpPr>
          <p:nvPr>
            <p:ph sz="half" idx="1"/>
          </p:nvPr>
        </p:nvSpPr>
        <p:spPr/>
        <p:txBody>
          <a:bodyPr/>
          <a:lstStyle/>
          <a:p>
            <a:pPr marL="0" indent="0">
              <a:buNone/>
            </a:pPr>
            <a:r>
              <a:rPr lang="tr-TR" dirty="0" smtClean="0">
                <a:solidFill>
                  <a:srgbClr val="FF0000"/>
                </a:solidFill>
              </a:rPr>
              <a:t>Dolaylı Pekiştirme</a:t>
            </a:r>
          </a:p>
          <a:p>
            <a:pPr marL="0" indent="0">
              <a:buNone/>
            </a:pPr>
            <a:endParaRPr lang="tr-TR" dirty="0" smtClean="0"/>
          </a:p>
          <a:p>
            <a:pPr marL="0" indent="0">
              <a:buNone/>
            </a:pPr>
            <a:r>
              <a:rPr lang="tr-TR" dirty="0" err="1" smtClean="0"/>
              <a:t>Örn</a:t>
            </a:r>
            <a:r>
              <a:rPr lang="tr-TR" dirty="0" smtClean="0"/>
              <a:t>. Annesine yardım eden ablasının övüldüğünü gören çocuğun annesine yardım etmek istemesi </a:t>
            </a:r>
            <a:endParaRPr lang="tr-TR" dirty="0"/>
          </a:p>
        </p:txBody>
      </p:sp>
      <p:pic>
        <p:nvPicPr>
          <p:cNvPr id="9" name="İçerik Yer Tutucus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38969"/>
            <a:ext cx="4778566" cy="3974335"/>
          </a:xfrm>
        </p:spPr>
      </p:pic>
    </p:spTree>
    <p:extLst>
      <p:ext uri="{BB962C8B-B14F-4D97-AF65-F5344CB8AC3E}">
        <p14:creationId xmlns:p14="http://schemas.microsoft.com/office/powerpoint/2010/main" val="78063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half" idx="1"/>
          </p:nvPr>
        </p:nvSpPr>
        <p:spPr/>
        <p:txBody>
          <a:bodyPr/>
          <a:lstStyle/>
          <a:p>
            <a:pPr marL="0" indent="0">
              <a:buNone/>
            </a:pPr>
            <a:r>
              <a:rPr lang="tr-TR" dirty="0" smtClean="0">
                <a:solidFill>
                  <a:srgbClr val="FF0000"/>
                </a:solidFill>
              </a:rPr>
              <a:t>Dolaylı Ceza</a:t>
            </a:r>
          </a:p>
          <a:p>
            <a:pPr marL="0" indent="0">
              <a:buNone/>
            </a:pPr>
            <a:r>
              <a:rPr lang="tr-TR" dirty="0" err="1" smtClean="0"/>
              <a:t>Örn</a:t>
            </a:r>
            <a:r>
              <a:rPr lang="tr-TR" dirty="0" smtClean="0"/>
              <a:t>. Yamaç paraşütü kursuna katılmak isteyen gencin bir gazete haberinde yamaç paraşütü yapan bir kişinin yaralandığı haberini öğrenerek kursa katılmaktan vazgeçmesi. </a:t>
            </a:r>
            <a:endParaRPr lang="tr-TR" dirty="0"/>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72019"/>
            <a:ext cx="4844667" cy="3580482"/>
          </a:xfrm>
        </p:spPr>
      </p:pic>
    </p:spTree>
    <p:extLst>
      <p:ext uri="{BB962C8B-B14F-4D97-AF65-F5344CB8AC3E}">
        <p14:creationId xmlns:p14="http://schemas.microsoft.com/office/powerpoint/2010/main" val="7104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pPr marL="0" indent="0">
              <a:buNone/>
            </a:pPr>
            <a:r>
              <a:rPr lang="tr-TR" dirty="0" smtClean="0">
                <a:solidFill>
                  <a:srgbClr val="FF0000"/>
                </a:solidFill>
              </a:rPr>
              <a:t>Dolaylı Güdülenme</a:t>
            </a:r>
          </a:p>
          <a:p>
            <a:pPr marL="0" indent="0">
              <a:buNone/>
            </a:pPr>
            <a:r>
              <a:rPr lang="tr-TR" dirty="0" smtClean="0"/>
              <a:t>Sonucunu açıkça görmesek de tavırdaki heves ve isteklilikten etkilenme </a:t>
            </a:r>
          </a:p>
          <a:p>
            <a:pPr marL="0" indent="0">
              <a:buNone/>
            </a:pPr>
            <a:r>
              <a:rPr lang="tr-TR" dirty="0" err="1" smtClean="0"/>
              <a:t>Örn</a:t>
            </a:r>
            <a:r>
              <a:rPr lang="tr-TR" dirty="0" smtClean="0"/>
              <a:t>.  Komşusunun motosiklet sahibi olduğunu ve bu durumdan çok hoşnut olduğunu gören kişinin motosiklet almak için istek duyması</a:t>
            </a:r>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8194"/>
            <a:ext cx="4767549" cy="3886200"/>
          </a:xfrm>
        </p:spPr>
      </p:pic>
    </p:spTree>
    <p:extLst>
      <p:ext uri="{BB962C8B-B14F-4D97-AF65-F5344CB8AC3E}">
        <p14:creationId xmlns:p14="http://schemas.microsoft.com/office/powerpoint/2010/main" val="346104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pPr marL="0" indent="0">
              <a:buNone/>
            </a:pPr>
            <a:r>
              <a:rPr lang="tr-TR" dirty="0" smtClean="0">
                <a:solidFill>
                  <a:srgbClr val="FF0000"/>
                </a:solidFill>
              </a:rPr>
              <a:t>Dolaylı Duygu</a:t>
            </a:r>
          </a:p>
          <a:p>
            <a:pPr marL="0" indent="0">
              <a:buNone/>
            </a:pPr>
            <a:r>
              <a:rPr lang="tr-TR" dirty="0" smtClean="0"/>
              <a:t>Gözlemlediğimiz kişinin duygu durumunu ele veren jest ve mimiklerin bizi etkileyerek benzer duygulara sahip </a:t>
            </a:r>
            <a:r>
              <a:rPr lang="tr-TR" dirty="0" smtClean="0"/>
              <a:t>olmamızı sağlar. </a:t>
            </a:r>
            <a:endParaRPr lang="tr-TR" dirty="0" smtClean="0"/>
          </a:p>
          <a:p>
            <a:pPr marL="0" indent="0">
              <a:buNone/>
            </a:pPr>
            <a:r>
              <a:rPr lang="tr-TR" dirty="0" err="1" smtClean="0"/>
              <a:t>Örn</a:t>
            </a:r>
            <a:r>
              <a:rPr lang="tr-TR" dirty="0" smtClean="0"/>
              <a:t>. Hiç brokoli yemeyen bir çocuğun brokoliyi sevmediğini söylemesi (anne-babasının tavrı)</a:t>
            </a: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49137"/>
            <a:ext cx="4745516" cy="3448280"/>
          </a:xfrm>
        </p:spPr>
      </p:pic>
    </p:spTree>
    <p:extLst>
      <p:ext uri="{BB962C8B-B14F-4D97-AF65-F5344CB8AC3E}">
        <p14:creationId xmlns:p14="http://schemas.microsoft.com/office/powerpoint/2010/main" val="119414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smtClean="0"/>
              <a:t>Dolaylı öğrenmeleri performansa çevirmemizi/çevirmememizi belirleyen faktörler</a:t>
            </a:r>
            <a:endParaRPr lang="tr-TR" dirty="0"/>
          </a:p>
        </p:txBody>
      </p:sp>
      <p:sp>
        <p:nvSpPr>
          <p:cNvPr id="6" name="İçerik Yer Tutucusu 5"/>
          <p:cNvSpPr>
            <a:spLocks noGrp="1"/>
          </p:cNvSpPr>
          <p:nvPr>
            <p:ph idx="1"/>
          </p:nvPr>
        </p:nvSpPr>
        <p:spPr/>
        <p:txBody>
          <a:bodyPr/>
          <a:lstStyle/>
          <a:p>
            <a:endParaRPr lang="tr-TR" dirty="0" smtClean="0"/>
          </a:p>
          <a:p>
            <a:pPr marL="0" indent="0">
              <a:buNone/>
            </a:pPr>
            <a:r>
              <a:rPr lang="tr-TR" dirty="0" smtClean="0">
                <a:solidFill>
                  <a:srgbClr val="FF0000"/>
                </a:solidFill>
              </a:rPr>
              <a:t>1.Gözleyenle </a:t>
            </a:r>
            <a:r>
              <a:rPr lang="tr-TR" dirty="0" smtClean="0">
                <a:solidFill>
                  <a:srgbClr val="FF0000"/>
                </a:solidFill>
              </a:rPr>
              <a:t>İlgili Faktörler</a:t>
            </a:r>
            <a:endParaRPr lang="tr-TR" dirty="0" smtClean="0">
              <a:solidFill>
                <a:srgbClr val="FF0000"/>
              </a:solidFill>
            </a:endParaRPr>
          </a:p>
          <a:p>
            <a:pPr lvl="1"/>
            <a:r>
              <a:rPr lang="tr-TR" dirty="0" smtClean="0"/>
              <a:t>Yaş</a:t>
            </a:r>
          </a:p>
          <a:p>
            <a:pPr lvl="1"/>
            <a:r>
              <a:rPr lang="tr-TR" dirty="0" smtClean="0"/>
              <a:t>Olgunlaşma düzeyi</a:t>
            </a:r>
          </a:p>
          <a:p>
            <a:pPr lvl="1"/>
            <a:r>
              <a:rPr lang="tr-TR" dirty="0" err="1" smtClean="0"/>
              <a:t>Özyeterlilik</a:t>
            </a:r>
            <a:r>
              <a:rPr lang="tr-TR" dirty="0" smtClean="0"/>
              <a:t> algısı</a:t>
            </a:r>
          </a:p>
          <a:p>
            <a:pPr lvl="1"/>
            <a:r>
              <a:rPr lang="tr-TR" dirty="0" smtClean="0"/>
              <a:t>Cinsiyet</a:t>
            </a:r>
          </a:p>
          <a:p>
            <a:pPr lvl="1"/>
            <a:r>
              <a:rPr lang="tr-TR" dirty="0" err="1" smtClean="0"/>
              <a:t>Hazırbulunuşluk</a:t>
            </a:r>
            <a:endParaRPr lang="tr-TR" dirty="0"/>
          </a:p>
        </p:txBody>
      </p:sp>
    </p:spTree>
    <p:extLst>
      <p:ext uri="{BB962C8B-B14F-4D97-AF65-F5344CB8AC3E}">
        <p14:creationId xmlns:p14="http://schemas.microsoft.com/office/powerpoint/2010/main" val="522706418"/>
      </p:ext>
    </p:extLst>
  </p:cSld>
  <p:clrMapOvr>
    <a:masterClrMapping/>
  </p:clrMapOvr>
</p:sld>
</file>

<file path=ppt/theme/theme1.xml><?xml version="1.0" encoding="utf-8"?>
<a:theme xmlns:a="http://schemas.openxmlformats.org/drawingml/2006/main" name="BÖLÜM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TotalTime>
  <Words>1385</Words>
  <Application>Microsoft Office PowerPoint</Application>
  <PresentationFormat>Özel</PresentationFormat>
  <Paragraphs>171</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BÖLÜM8</vt:lpstr>
      <vt:lpstr>PowerPoint Sunusu</vt:lpstr>
      <vt:lpstr>Bilişsel davranışçı kuramlarla ne değişti?</vt:lpstr>
      <vt:lpstr>Albert Bandura</vt:lpstr>
      <vt:lpstr>Dolaylı öğrenme</vt:lpstr>
      <vt:lpstr>Bandura da Sosyal Öğrenme Yolları:</vt:lpstr>
      <vt:lpstr>PowerPoint Sunusu</vt:lpstr>
      <vt:lpstr>PowerPoint Sunusu</vt:lpstr>
      <vt:lpstr>PowerPoint Sunusu</vt:lpstr>
      <vt:lpstr>Dolaylı öğrenmeleri performansa çevirmemizi/çevirmememizi belirleyen faktörler</vt:lpstr>
      <vt:lpstr>Dolaylı öğrenmeleri performansa çevirmemizi/çevirmememizi belirleyen faktörler</vt:lpstr>
      <vt:lpstr>Dolaylı öğrenmeleri performansa çevirmemizi/çevirmememizi belirleyen faktörler</vt:lpstr>
      <vt:lpstr>Sosyal Öğrenme Süreci</vt:lpstr>
      <vt:lpstr>PowerPoint Sunusu</vt:lpstr>
      <vt:lpstr>1. Dikkat:</vt:lpstr>
      <vt:lpstr>2.Hatırlama:</vt:lpstr>
      <vt:lpstr>3.Uygulama:</vt:lpstr>
      <vt:lpstr>4.Güdüleme:</vt:lpstr>
      <vt:lpstr>PowerPoint Sunusu</vt:lpstr>
      <vt:lpstr>Kaliteli ve taklidi aşan bir öğrenme süreci nasıl oluşturulabilir?</vt:lpstr>
      <vt:lpstr>Örn. Yeni başladığı üniversitede üst sınıflardaki öğrencileri gözlemleyen bir öğrenci;</vt:lpstr>
      <vt:lpstr>Sembolleştirmeye örnek:</vt:lpstr>
      <vt:lpstr>PowerPoint Sunusu</vt:lpstr>
      <vt:lpstr>PowerPoint Sunusu</vt:lpstr>
      <vt:lpstr>PowerPoint Sunusu</vt:lpstr>
      <vt:lpstr>Öğrencilerin özyeterlik algısını etkileyen faktörler</vt:lpstr>
      <vt:lpstr>PowerPoint Sunusu</vt:lpstr>
      <vt:lpstr>Peki ne yapmalı?</vt:lpstr>
      <vt:lpstr>Soru:</vt:lpstr>
      <vt:lpstr>Soru: </vt:lpstr>
      <vt:lpstr>Soru: </vt:lpstr>
      <vt:lpstr>Soru:</vt:lpstr>
      <vt:lpstr>Soru:</vt:lpstr>
      <vt:lpstr>Son söz!!!</vt:lpstr>
      <vt:lpstr>SOSYAL ÖĞRENME SÜRECİ</vt:lpstr>
      <vt:lpstr>Birincil davranış sürecinin çok iyi olmadığına yönelik hissedişimiz varsa; </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canan</cp:lastModifiedBy>
  <cp:revision>25</cp:revision>
  <dcterms:created xsi:type="dcterms:W3CDTF">2017-08-28T07:33:46Z</dcterms:created>
  <dcterms:modified xsi:type="dcterms:W3CDTF">2017-12-04T13:34:20Z</dcterms:modified>
</cp:coreProperties>
</file>