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C0C89-719A-4D0E-A2EE-154FE84C2567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9DF5E-8FC2-4BD5-BAEF-91AFA66CA6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0195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C0C89-719A-4D0E-A2EE-154FE84C2567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9DF5E-8FC2-4BD5-BAEF-91AFA66CA6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80206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C0C89-719A-4D0E-A2EE-154FE84C2567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9DF5E-8FC2-4BD5-BAEF-91AFA66CA6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72209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Başlık, Metin ve Küçü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Küçük Resim Yer Tutucusu"/>
          <p:cNvSpPr>
            <a:spLocks noGrp="1"/>
          </p:cNvSpPr>
          <p:nvPr>
            <p:ph type="clipArt"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endParaRPr lang="tr-TR" noProof="0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Chapter 10: DNA Structure &amp; Analysis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B69823-C240-4394-960C-0C0F7EE7D01E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1883518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C0C89-719A-4D0E-A2EE-154FE84C2567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9DF5E-8FC2-4BD5-BAEF-91AFA66CA6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972813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C0C89-719A-4D0E-A2EE-154FE84C2567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9DF5E-8FC2-4BD5-BAEF-91AFA66CA6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5585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C0C89-719A-4D0E-A2EE-154FE84C2567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9DF5E-8FC2-4BD5-BAEF-91AFA66CA6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9291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C0C89-719A-4D0E-A2EE-154FE84C2567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9DF5E-8FC2-4BD5-BAEF-91AFA66CA6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62841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C0C89-719A-4D0E-A2EE-154FE84C2567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9DF5E-8FC2-4BD5-BAEF-91AFA66CA6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34069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C0C89-719A-4D0E-A2EE-154FE84C2567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9DF5E-8FC2-4BD5-BAEF-91AFA66CA6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0153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C0C89-719A-4D0E-A2EE-154FE84C2567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9DF5E-8FC2-4BD5-BAEF-91AFA66CA6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14919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C0C89-719A-4D0E-A2EE-154FE84C2567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9DF5E-8FC2-4BD5-BAEF-91AFA66CA6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08957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5C0C89-719A-4D0E-A2EE-154FE84C2567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F9DF5E-8FC2-4BD5-BAEF-91AFA66CA6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01357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057400" y="2971800"/>
            <a:ext cx="8364538" cy="1143000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sz="3600" b="1" dirty="0">
                <a:solidFill>
                  <a:srgbClr val="0066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DNA AGAROSE GEL ELECTROPHORESIS</a:t>
            </a:r>
          </a:p>
        </p:txBody>
      </p:sp>
    </p:spTree>
    <p:extLst>
      <p:ext uri="{BB962C8B-B14F-4D97-AF65-F5344CB8AC3E}">
        <p14:creationId xmlns:p14="http://schemas.microsoft.com/office/powerpoint/2010/main" val="1498793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809626"/>
            <a:ext cx="8229600" cy="60801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tr-TR" b="1" smtClean="0">
                <a:solidFill>
                  <a:srgbClr val="0066CC"/>
                </a:solidFill>
              </a:rPr>
              <a:t>Pol</a:t>
            </a:r>
            <a:r>
              <a:rPr lang="tr-TR" altLang="tr-TR" b="1" smtClean="0">
                <a:solidFill>
                  <a:srgbClr val="0066CC"/>
                </a:solidFill>
              </a:rPr>
              <a:t>yacyrilamide</a:t>
            </a:r>
            <a:r>
              <a:rPr lang="tr-TR" altLang="tr-TR" smtClean="0"/>
              <a:t> </a:t>
            </a:r>
            <a:endParaRPr lang="en-US" altLang="tr-TR" smtClean="0"/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buFontTx/>
              <a:buChar char="•"/>
            </a:pPr>
            <a:r>
              <a:rPr lang="tr-TR" altLang="tr-TR" smtClean="0"/>
              <a:t>Material used in skin electrodes and contact lenses  </a:t>
            </a:r>
          </a:p>
          <a:p>
            <a:pPr lvl="1" eaLnBrk="1" hangingPunct="1">
              <a:buFontTx/>
              <a:buChar char="•"/>
            </a:pPr>
            <a:r>
              <a:rPr lang="tr-TR" altLang="tr-TR" smtClean="0"/>
              <a:t>In both gels pores are formed where the molecules pass through  </a:t>
            </a:r>
          </a:p>
          <a:p>
            <a:pPr lvl="1" eaLnBrk="1" hangingPunct="1">
              <a:buFontTx/>
              <a:buChar char="•"/>
            </a:pPr>
            <a:r>
              <a:rPr lang="en-US" altLang="tr-TR" smtClean="0"/>
              <a:t>Pol</a:t>
            </a:r>
            <a:r>
              <a:rPr lang="tr-TR" altLang="tr-TR" smtClean="0"/>
              <a:t>yacyrilamide is a more synthetic molecule</a:t>
            </a:r>
          </a:p>
          <a:p>
            <a:pPr lvl="1" eaLnBrk="1" hangingPunct="1">
              <a:buFontTx/>
              <a:buChar char="•"/>
            </a:pPr>
            <a:r>
              <a:rPr lang="tr-TR" altLang="tr-TR" smtClean="0"/>
              <a:t>With </a:t>
            </a:r>
            <a:r>
              <a:rPr lang="en-US" altLang="tr-TR" smtClean="0"/>
              <a:t>pol</a:t>
            </a:r>
            <a:r>
              <a:rPr lang="tr-TR" altLang="tr-TR" smtClean="0"/>
              <a:t>yacyrilamide number and diameter of pores could be controlled better</a:t>
            </a:r>
            <a:endParaRPr lang="en-US" altLang="tr-TR" smtClean="0"/>
          </a:p>
        </p:txBody>
      </p:sp>
    </p:spTree>
    <p:extLst>
      <p:ext uri="{BB962C8B-B14F-4D97-AF65-F5344CB8AC3E}">
        <p14:creationId xmlns:p14="http://schemas.microsoft.com/office/powerpoint/2010/main" val="35918718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809626"/>
            <a:ext cx="8229600" cy="60801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altLang="tr-TR" b="1" smtClean="0">
                <a:solidFill>
                  <a:srgbClr val="0066CC"/>
                </a:solidFill>
              </a:rPr>
              <a:t>Differences</a:t>
            </a:r>
            <a:endParaRPr lang="en-US" altLang="tr-TR" b="1" smtClean="0">
              <a:solidFill>
                <a:srgbClr val="0066CC"/>
              </a:solidFill>
            </a:endParaRP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altLang="tr-TR"/>
              <a:t>Agarose is a natural and pure matrix, on the other hand expensive  </a:t>
            </a:r>
            <a:endParaRPr lang="en-US" altLang="tr-TR"/>
          </a:p>
          <a:p>
            <a:pPr eaLnBrk="1" hangingPunct="1"/>
            <a:r>
              <a:rPr lang="tr-TR" altLang="tr-TR"/>
              <a:t>Agarose have more universal pore diameters </a:t>
            </a:r>
          </a:p>
          <a:p>
            <a:pPr eaLnBrk="1" hangingPunct="1"/>
            <a:r>
              <a:rPr lang="tr-TR" altLang="tr-TR"/>
              <a:t>Polyacyrilamide is synthetic, however pore diameter and number could be defined </a:t>
            </a:r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1189464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809626"/>
            <a:ext cx="8229600" cy="60801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altLang="tr-TR" b="1" smtClean="0">
                <a:solidFill>
                  <a:srgbClr val="0066CC"/>
                </a:solidFill>
              </a:rPr>
              <a:t>Definition</a:t>
            </a:r>
            <a:endParaRPr lang="en-US" altLang="tr-TR" b="1" smtClean="0">
              <a:solidFill>
                <a:srgbClr val="0066CC"/>
              </a:solidFill>
            </a:endParaRP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en-US" i="1" smtClean="0">
                <a:solidFill>
                  <a:srgbClr val="0066CC"/>
                </a:solidFill>
              </a:rPr>
              <a:t>“</a:t>
            </a:r>
            <a:r>
              <a:rPr lang="en-US" altLang="ja-JP" i="1" smtClean="0">
                <a:solidFill>
                  <a:srgbClr val="0066CC"/>
                </a:solidFill>
              </a:rPr>
              <a:t>Electro</a:t>
            </a:r>
            <a:r>
              <a:rPr lang="tr-TR" altLang="en-US" i="1" smtClean="0"/>
              <a:t>”</a:t>
            </a:r>
            <a:r>
              <a:rPr lang="en-US" altLang="ja-JP" smtClean="0"/>
              <a:t> means electric energy </a:t>
            </a:r>
            <a:endParaRPr lang="tr-TR" altLang="ja-JP" smtClean="0"/>
          </a:p>
          <a:p>
            <a:pPr eaLnBrk="1" hangingPunct="1">
              <a:lnSpc>
                <a:spcPct val="90000"/>
              </a:lnSpc>
            </a:pPr>
            <a:r>
              <a:rPr lang="tr-TR" altLang="en-US" smtClean="0"/>
              <a:t>“</a:t>
            </a:r>
            <a:r>
              <a:rPr lang="en-US" altLang="ja-JP" i="1" smtClean="0">
                <a:solidFill>
                  <a:srgbClr val="0066CC"/>
                </a:solidFill>
              </a:rPr>
              <a:t>Phoresis</a:t>
            </a:r>
            <a:r>
              <a:rPr lang="tr-TR" altLang="en-US" i="1" smtClean="0"/>
              <a:t>”</a:t>
            </a:r>
            <a:r>
              <a:rPr lang="tr-TR" altLang="ja-JP" i="1" smtClean="0"/>
              <a:t> is generated from the Greek word</a:t>
            </a:r>
            <a:r>
              <a:rPr lang="en-US" altLang="ja-JP" smtClean="0"/>
              <a:t> </a:t>
            </a:r>
            <a:r>
              <a:rPr lang="tr-TR" altLang="en-US" smtClean="0"/>
              <a:t>“</a:t>
            </a:r>
            <a:r>
              <a:rPr lang="en-US" altLang="ja-JP" i="1" smtClean="0">
                <a:solidFill>
                  <a:srgbClr val="0066CC"/>
                </a:solidFill>
              </a:rPr>
              <a:t>phoros</a:t>
            </a:r>
            <a:r>
              <a:rPr lang="tr-TR" altLang="en-US" i="1" smtClean="0"/>
              <a:t>”</a:t>
            </a:r>
            <a:r>
              <a:rPr lang="tr-TR" altLang="ja-JP" i="1" smtClean="0"/>
              <a:t> which means to carry through</a:t>
            </a:r>
            <a:r>
              <a:rPr lang="tr-TR" altLang="ja-JP" smtClean="0"/>
              <a:t>.</a:t>
            </a:r>
            <a:r>
              <a:rPr lang="en-US" altLang="ja-JP" smtClean="0"/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mtClean="0"/>
              <a:t>In the electrophoresis, with the help of a constant electric current, molecules are carried through a special matrix called agarose in a defined direction due to their electrical charge.</a:t>
            </a:r>
            <a:endParaRPr lang="en-US" altLang="tr-TR" smtClean="0"/>
          </a:p>
        </p:txBody>
      </p:sp>
    </p:spTree>
    <p:extLst>
      <p:ext uri="{BB962C8B-B14F-4D97-AF65-F5344CB8AC3E}">
        <p14:creationId xmlns:p14="http://schemas.microsoft.com/office/powerpoint/2010/main" val="2814057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809626"/>
            <a:ext cx="8229600" cy="60801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altLang="tr-TR" smtClean="0">
                <a:solidFill>
                  <a:srgbClr val="0066CC"/>
                </a:solidFill>
              </a:rPr>
              <a:t>What is gel electrophoresis</a:t>
            </a:r>
            <a:r>
              <a:rPr lang="en-US" altLang="tr-TR" smtClean="0">
                <a:solidFill>
                  <a:srgbClr val="0066CC"/>
                </a:solidFill>
              </a:rPr>
              <a:t>?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tr-TR" smtClean="0"/>
              <a:t>It is a technique, used for the separation of charged molecules in the laboratory.</a:t>
            </a:r>
            <a:r>
              <a:rPr lang="tr-TR" altLang="tr-TR" smtClean="0"/>
              <a:t> </a:t>
            </a:r>
          </a:p>
          <a:p>
            <a:pPr eaLnBrk="1" hangingPunct="1"/>
            <a:r>
              <a:rPr lang="en-US" altLang="tr-TR" smtClean="0"/>
              <a:t>DNA is a negatively charged molecule!</a:t>
            </a:r>
          </a:p>
          <a:p>
            <a:pPr eaLnBrk="1" hangingPunct="1"/>
            <a:r>
              <a:rPr lang="en-US" altLang="tr-TR" smtClean="0"/>
              <a:t>DNA is moved through an agarose and/or polyacyrilamide matrix with the help of a electric current </a:t>
            </a:r>
            <a:r>
              <a:rPr lang="en-US" altLang="en-US" smtClean="0"/>
              <a:t>“</a:t>
            </a:r>
            <a:r>
              <a:rPr lang="en-US" altLang="ja-JP" smtClean="0">
                <a:solidFill>
                  <a:srgbClr val="0066CC"/>
                </a:solidFill>
              </a:rPr>
              <a:t>running</a:t>
            </a:r>
            <a:r>
              <a:rPr lang="en-US" altLang="en-US" smtClean="0"/>
              <a:t>”</a:t>
            </a:r>
            <a:endParaRPr lang="en-US" altLang="tr-TR" smtClean="0"/>
          </a:p>
        </p:txBody>
      </p:sp>
    </p:spTree>
    <p:extLst>
      <p:ext uri="{BB962C8B-B14F-4D97-AF65-F5344CB8AC3E}">
        <p14:creationId xmlns:p14="http://schemas.microsoft.com/office/powerpoint/2010/main" val="277795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Gel electrophoresis separates macromolecules (proteins or nucleic acids) from each other, depending on their molecular sizes, electrical charges or other physical characteristics! </a:t>
            </a:r>
            <a:endParaRPr lang="en-US" altLang="tr-TR" smtClean="0"/>
          </a:p>
        </p:txBody>
      </p:sp>
    </p:spTree>
    <p:extLst>
      <p:ext uri="{BB962C8B-B14F-4D97-AF65-F5344CB8AC3E}">
        <p14:creationId xmlns:p14="http://schemas.microsoft.com/office/powerpoint/2010/main" val="19258386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809626"/>
            <a:ext cx="8229600" cy="608013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tr-TR" altLang="tr-TR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Electrophoresis;</a:t>
            </a:r>
          </a:p>
        </p:txBody>
      </p:sp>
      <p:sp>
        <p:nvSpPr>
          <p:cNvPr id="179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altLang="tr-TR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Separation</a:t>
            </a:r>
          </a:p>
          <a:p>
            <a:pPr eaLnBrk="1" hangingPunct="1">
              <a:defRPr/>
            </a:pPr>
            <a:r>
              <a:rPr lang="tr-TR" altLang="tr-TR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İdentification</a:t>
            </a:r>
          </a:p>
          <a:p>
            <a:pPr eaLnBrk="1" hangingPunct="1">
              <a:defRPr/>
            </a:pPr>
            <a:r>
              <a:rPr lang="tr-TR" altLang="tr-TR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Purification</a:t>
            </a:r>
          </a:p>
          <a:p>
            <a:pPr eaLnBrk="1" hangingPunct="1">
              <a:defRPr/>
            </a:pPr>
            <a:r>
              <a:rPr lang="tr-TR" altLang="tr-TR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Restriction analysis</a:t>
            </a:r>
          </a:p>
          <a:p>
            <a:pPr eaLnBrk="1" hangingPunct="1">
              <a:defRPr/>
            </a:pPr>
            <a:r>
              <a:rPr lang="tr-TR" altLang="tr-TR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Genotyping (PFGE)</a:t>
            </a:r>
          </a:p>
        </p:txBody>
      </p:sp>
    </p:spTree>
    <p:extLst>
      <p:ext uri="{BB962C8B-B14F-4D97-AF65-F5344CB8AC3E}">
        <p14:creationId xmlns:p14="http://schemas.microsoft.com/office/powerpoint/2010/main" val="721730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809626"/>
            <a:ext cx="8229600" cy="608013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tr-TR" altLang="tr-TR" b="1" smtClean="0">
                <a:solidFill>
                  <a:srgbClr val="0066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The Electrophoresis Technique;</a:t>
            </a:r>
          </a:p>
        </p:txBody>
      </p:sp>
      <p:sp>
        <p:nvSpPr>
          <p:cNvPr id="181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altLang="tr-TR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Simple and easy,</a:t>
            </a:r>
          </a:p>
          <a:p>
            <a:pPr eaLnBrk="1" hangingPunct="1">
              <a:defRPr/>
            </a:pPr>
            <a:r>
              <a:rPr lang="tr-TR" altLang="tr-TR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Rapid </a:t>
            </a:r>
          </a:p>
          <a:p>
            <a:pPr eaLnBrk="1" hangingPunct="1">
              <a:defRPr/>
            </a:pPr>
            <a:r>
              <a:rPr lang="tr-TR" altLang="tr-TR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Separation of DNA those couldnot be separated by techniues such as Density gradient centrifugation  </a:t>
            </a:r>
          </a:p>
          <a:p>
            <a:pPr eaLnBrk="1" hangingPunct="1">
              <a:defRPr/>
            </a:pPr>
            <a:r>
              <a:rPr lang="tr-TR" altLang="tr-TR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EtBr 1-10 ng, SYBR Gold 20 pg detection sensitivity</a:t>
            </a:r>
          </a:p>
        </p:txBody>
      </p:sp>
    </p:spTree>
    <p:extLst>
      <p:ext uri="{BB962C8B-B14F-4D97-AF65-F5344CB8AC3E}">
        <p14:creationId xmlns:p14="http://schemas.microsoft.com/office/powerpoint/2010/main" val="27646671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2"/>
          <p:cNvSpPr>
            <a:spLocks noGrp="1" noChangeArrowheads="1"/>
          </p:cNvSpPr>
          <p:nvPr>
            <p:ph type="title"/>
          </p:nvPr>
        </p:nvSpPr>
        <p:spPr>
          <a:xfrm>
            <a:off x="1752600" y="228600"/>
            <a:ext cx="9144000" cy="641350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sz="3600" b="1">
                <a:solidFill>
                  <a:srgbClr val="0066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DNA run distances in agarose gels</a:t>
            </a:r>
          </a:p>
        </p:txBody>
      </p:sp>
      <p:sp>
        <p:nvSpPr>
          <p:cNvPr id="182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05000" y="1447800"/>
            <a:ext cx="8110538" cy="4191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tr-TR" altLang="tr-TR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DNA</a:t>
            </a:r>
            <a:r>
              <a:rPr lang="tr-TR" altLang="en-US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’</a:t>
            </a:r>
            <a:r>
              <a:rPr lang="tr-TR" altLang="tr-TR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 molecular size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altLang="tr-TR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Agarose concentration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altLang="tr-TR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DNA</a:t>
            </a:r>
            <a:r>
              <a:rPr lang="tr-TR" altLang="en-US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’</a:t>
            </a:r>
            <a:r>
              <a:rPr lang="tr-TR" altLang="tr-TR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 structure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altLang="tr-TR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Presence of EtBr in gel and electrophoresis buffer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altLang="tr-TR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Applied voltage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altLang="tr-TR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Agarose type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altLang="tr-TR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Electrophoresis buffer</a:t>
            </a:r>
          </a:p>
        </p:txBody>
      </p:sp>
    </p:spTree>
    <p:extLst>
      <p:ext uri="{BB962C8B-B14F-4D97-AF65-F5344CB8AC3E}">
        <p14:creationId xmlns:p14="http://schemas.microsoft.com/office/powerpoint/2010/main" val="18096994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b="1" smtClean="0">
                <a:solidFill>
                  <a:srgbClr val="0066CC"/>
                </a:solidFill>
              </a:rPr>
              <a:t>Separation </a:t>
            </a:r>
            <a:br>
              <a:rPr lang="tr-TR" altLang="tr-TR" b="1" smtClean="0">
                <a:solidFill>
                  <a:srgbClr val="0066CC"/>
                </a:solidFill>
              </a:rPr>
            </a:br>
            <a:r>
              <a:rPr lang="tr-TR" altLang="tr-TR" b="1" smtClean="0">
                <a:solidFill>
                  <a:srgbClr val="0066CC"/>
                </a:solidFill>
              </a:rPr>
              <a:t>(Separation of Molecules)</a:t>
            </a:r>
            <a:endParaRPr lang="en-US" altLang="tr-TR" b="1" smtClean="0">
              <a:solidFill>
                <a:srgbClr val="0066CC"/>
              </a:solidFill>
            </a:endParaRP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905001"/>
            <a:ext cx="82296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tr-TR" smtClean="0"/>
              <a:t>Gel is solidified, DNA is loaded into the lanes on the gel </a:t>
            </a:r>
            <a:r>
              <a:rPr lang="tr-TR" altLang="en-US" smtClean="0"/>
              <a:t>“</a:t>
            </a:r>
            <a:r>
              <a:rPr lang="tr-TR" altLang="ja-JP" b="1" smtClean="0">
                <a:solidFill>
                  <a:srgbClr val="0066CC"/>
                </a:solidFill>
              </a:rPr>
              <a:t>loading</a:t>
            </a:r>
            <a:r>
              <a:rPr lang="tr-TR" altLang="en-US" smtClean="0"/>
              <a:t>”</a:t>
            </a:r>
            <a:endParaRPr lang="en-US" altLang="ja-JP" smtClean="0"/>
          </a:p>
          <a:p>
            <a:pPr eaLnBrk="1" hangingPunct="1">
              <a:lnSpc>
                <a:spcPct val="90000"/>
              </a:lnSpc>
            </a:pPr>
            <a:r>
              <a:rPr lang="tr-TR" altLang="tr-TR" smtClean="0"/>
              <a:t>Electric current is applied to the jel  </a:t>
            </a:r>
            <a:endParaRPr lang="en-US" altLang="tr-TR" smtClean="0"/>
          </a:p>
          <a:p>
            <a:pPr eaLnBrk="1" hangingPunct="1">
              <a:lnSpc>
                <a:spcPct val="90000"/>
              </a:lnSpc>
            </a:pPr>
            <a:r>
              <a:rPr lang="tr-TR" altLang="tr-TR" smtClean="0"/>
              <a:t>Separation is performed regarding 2 factors:</a:t>
            </a:r>
            <a:endParaRPr lang="en-US" altLang="tr-TR" smtClean="0"/>
          </a:p>
          <a:p>
            <a:pPr eaLnBrk="1" hangingPunct="1">
              <a:lnSpc>
                <a:spcPct val="90000"/>
              </a:lnSpc>
            </a:pPr>
            <a:r>
              <a:rPr lang="tr-TR" altLang="tr-TR" smtClean="0"/>
              <a:t>Molecule type and size</a:t>
            </a:r>
            <a:endParaRPr lang="en-US" altLang="tr-TR" smtClean="0"/>
          </a:p>
          <a:p>
            <a:pPr eaLnBrk="1" hangingPunct="1">
              <a:lnSpc>
                <a:spcPct val="90000"/>
              </a:lnSpc>
            </a:pPr>
            <a:r>
              <a:rPr lang="tr-TR" altLang="tr-TR" smtClean="0"/>
              <a:t>Molecule charge</a:t>
            </a:r>
            <a:endParaRPr lang="en-US" altLang="tr-TR" smtClean="0"/>
          </a:p>
        </p:txBody>
      </p:sp>
    </p:spTree>
    <p:extLst>
      <p:ext uri="{BB962C8B-B14F-4D97-AF65-F5344CB8AC3E}">
        <p14:creationId xmlns:p14="http://schemas.microsoft.com/office/powerpoint/2010/main" val="4470631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809626"/>
            <a:ext cx="8229600" cy="60801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altLang="tr-TR" b="1" smtClean="0">
                <a:solidFill>
                  <a:srgbClr val="0066CC"/>
                </a:solidFill>
              </a:rPr>
              <a:t>Agarose</a:t>
            </a:r>
            <a:endParaRPr lang="en-US" altLang="tr-TR" b="1" smtClean="0">
              <a:solidFill>
                <a:srgbClr val="0066CC"/>
              </a:solidFill>
            </a:endParaRP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590800" y="1676401"/>
            <a:ext cx="7620000" cy="4525963"/>
          </a:xfrm>
        </p:spPr>
        <p:txBody>
          <a:bodyPr/>
          <a:lstStyle/>
          <a:p>
            <a:pPr eaLnBrk="1" hangingPunct="1"/>
            <a:r>
              <a:rPr lang="tr-TR" altLang="tr-TR"/>
              <a:t>Agarose is a carbonhydrate molecule chain extracted from sea  lichen</a:t>
            </a:r>
            <a:endParaRPr lang="en-US" altLang="tr-TR"/>
          </a:p>
          <a:p>
            <a:pPr eaLnBrk="1" hangingPunct="1"/>
            <a:r>
              <a:rPr lang="tr-TR" altLang="tr-TR"/>
              <a:t>Expensive chemical 500 mg 200 $ </a:t>
            </a:r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4387595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332</Words>
  <Application>Microsoft Office PowerPoint</Application>
  <PresentationFormat>Geniş ekran</PresentationFormat>
  <Paragraphs>47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6" baseType="lpstr">
      <vt:lpstr>MS PGothic</vt:lpstr>
      <vt:lpstr>Arial</vt:lpstr>
      <vt:lpstr>Calibri</vt:lpstr>
      <vt:lpstr>Calibri Light</vt:lpstr>
      <vt:lpstr>Office Teması</vt:lpstr>
      <vt:lpstr>DNA AGAROSE GEL ELECTROPHORESIS</vt:lpstr>
      <vt:lpstr>Definition</vt:lpstr>
      <vt:lpstr>What is gel electrophoresis?</vt:lpstr>
      <vt:lpstr>PowerPoint Sunusu</vt:lpstr>
      <vt:lpstr>Electrophoresis;</vt:lpstr>
      <vt:lpstr>The Electrophoresis Technique;</vt:lpstr>
      <vt:lpstr>DNA run distances in agarose gels</vt:lpstr>
      <vt:lpstr>Separation  (Separation of Molecules)</vt:lpstr>
      <vt:lpstr>Agarose</vt:lpstr>
      <vt:lpstr>Polyacyrilamide </vt:lpstr>
      <vt:lpstr>Differences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DNA AGAROSE GEL ELECTROPHORESIS</dc:title>
  <dc:creator>Inci Basak Kaya</dc:creator>
  <cp:lastModifiedBy>Inci Basak Kaya</cp:lastModifiedBy>
  <cp:revision>1</cp:revision>
  <dcterms:created xsi:type="dcterms:W3CDTF">2018-02-15T14:24:49Z</dcterms:created>
  <dcterms:modified xsi:type="dcterms:W3CDTF">2018-02-15T14:24:58Z</dcterms:modified>
</cp:coreProperties>
</file>