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89534B41-007E-48A9-8AB2-7DAA3C3B3E66}" type="datetimeFigureOut">
              <a:rPr lang="fr-FR" smtClean="0"/>
              <a:t>07/05/2020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9534B41-007E-48A9-8AB2-7DAA3C3B3E66}" type="datetimeFigureOut">
              <a:rPr lang="fr-FR" smtClean="0"/>
              <a:t>07/05/2020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9534B41-007E-48A9-8AB2-7DAA3C3B3E66}" type="datetimeFigureOut">
              <a:rPr lang="fr-FR" smtClean="0"/>
              <a:t>07/05/2020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9534B41-007E-48A9-8AB2-7DAA3C3B3E66}" type="datetimeFigureOut">
              <a:rPr lang="fr-FR" smtClean="0"/>
              <a:t>07/05/2020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534B41-007E-48A9-8AB2-7DAA3C3B3E66}" type="datetimeFigureOut">
              <a:rPr lang="fr-FR" smtClean="0"/>
              <a:t>07/05/2020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89534B41-007E-48A9-8AB2-7DAA3C3B3E66}" type="datetimeFigureOut">
              <a:rPr lang="fr-FR" smtClean="0"/>
              <a:t>07/05/2020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89534B41-007E-48A9-8AB2-7DAA3C3B3E66}" type="datetimeFigureOut">
              <a:rPr lang="fr-FR" smtClean="0"/>
              <a:t>07/05/2020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89534B41-007E-48A9-8AB2-7DAA3C3B3E66}" type="datetimeFigureOut">
              <a:rPr lang="fr-FR" smtClean="0"/>
              <a:t>07/05/2020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34B41-007E-48A9-8AB2-7DAA3C3B3E66}" type="datetimeFigureOut">
              <a:rPr lang="fr-FR" smtClean="0"/>
              <a:t>07/05/2020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34B41-007E-48A9-8AB2-7DAA3C3B3E66}" type="datetimeFigureOut">
              <a:rPr lang="fr-FR" smtClean="0"/>
              <a:t>07/05/2020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34B41-007E-48A9-8AB2-7DAA3C3B3E66}" type="datetimeFigureOut">
              <a:rPr lang="fr-FR" smtClean="0"/>
              <a:t>07/05/2020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75F848A-30D0-4811-9844-D72A9FBF171E}"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34B41-007E-48A9-8AB2-7DAA3C3B3E66}" type="datetimeFigureOut">
              <a:rPr lang="fr-FR" smtClean="0"/>
              <a:t>07/05/2020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F848A-30D0-4811-9844-D72A9FBF171E}"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www.wikizero.biz/index.php?q=aHR0cHM6Ly9mci53aWtpcGVkaWEub3JnL3dpa2kvRnJhbmNlX20lQzMlQTl0cm9wb2xpdGFpbmU"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wikizero.biz/index.php?q=aHR0cHM6Ly9mci53aWtpcGVkaWEub3JnL3dpa2kvJUMzJThFbGUtZGUtRnJhbm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La </a:t>
            </a:r>
            <a:r>
              <a:rPr lang="tr-TR" dirty="0" err="1" smtClean="0"/>
              <a:t>maison</a:t>
            </a:r>
            <a:r>
              <a:rPr lang="tr-TR" dirty="0" smtClean="0"/>
              <a:t> </a:t>
            </a:r>
            <a:r>
              <a:rPr lang="tr-TR" dirty="0" err="1" smtClean="0"/>
              <a:t>Kammerzell</a:t>
            </a:r>
            <a:endParaRPr lang="fr-FR" dirty="0"/>
          </a:p>
        </p:txBody>
      </p:sp>
      <p:sp>
        <p:nvSpPr>
          <p:cNvPr id="3" name="İçerik Yer Tutucusu 2"/>
          <p:cNvSpPr>
            <a:spLocks noGrp="1"/>
          </p:cNvSpPr>
          <p:nvPr>
            <p:ph sz="half" idx="1"/>
          </p:nvPr>
        </p:nvSpPr>
        <p:spPr/>
        <p:txBody>
          <a:bodyPr>
            <a:normAutofit fontScale="55000" lnSpcReduction="20000"/>
          </a:bodyPr>
          <a:lstStyle/>
          <a:p>
            <a:pPr algn="just"/>
            <a:r>
              <a:rPr lang="fr-FR" b="1" dirty="0"/>
              <a:t>Type de lieu à visiter : </a:t>
            </a:r>
            <a:r>
              <a:rPr lang="fr-FR" dirty="0"/>
              <a:t>Monument, maison ou quartier remarquable </a:t>
            </a:r>
          </a:p>
          <a:p>
            <a:pPr algn="just"/>
            <a:r>
              <a:rPr lang="fr-FR" dirty="0"/>
              <a:t>Si cette maison porte le nom de l’épicier </a:t>
            </a:r>
            <a:r>
              <a:rPr lang="fr-FR" dirty="0" err="1"/>
              <a:t>Kammerzell</a:t>
            </a:r>
            <a:r>
              <a:rPr lang="fr-FR" dirty="0"/>
              <a:t>, son propriétaire au XIX</a:t>
            </a:r>
            <a:r>
              <a:rPr lang="fr-FR" baseline="30000" dirty="0"/>
              <a:t>e</a:t>
            </a:r>
            <a:r>
              <a:rPr lang="fr-FR" dirty="0"/>
              <a:t> s., elle doit son aspect actuel à Martin Braun, marchand de fromage, qui l’acquiert en 1571. Il n’en conserve que le rez-de-chaussée en pierre, daté de 1467, et reconstruit la maison sur trois étages en encorbellement et trois étages de comble en 1589.</a:t>
            </a:r>
          </a:p>
          <a:p>
            <a:pPr algn="just"/>
            <a:r>
              <a:rPr lang="fr-FR" dirty="0"/>
              <a:t>Le riche décor de la façade, aussi bien profane que sacré, est inspiré de la Bible, de l’Antiquité gréco-romaine et du Moyen Age.</a:t>
            </a:r>
          </a:p>
          <a:p>
            <a:pPr algn="just"/>
            <a:r>
              <a:rPr lang="fr-FR" dirty="0"/>
              <a:t>La campagne de restauration de 1892 a assombri l’ensemble, mais ce décor témoigne encore des influences culturelles d’un bourgeois de Strasbourg au XVI</a:t>
            </a:r>
            <a:r>
              <a:rPr lang="fr-FR" baseline="30000" dirty="0"/>
              <a:t>e</a:t>
            </a:r>
            <a:r>
              <a:rPr lang="fr-FR" dirty="0"/>
              <a:t> s.</a:t>
            </a:r>
          </a:p>
          <a:p>
            <a:endParaRPr lang="fr-FR" dirty="0"/>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476875" y="1870869"/>
            <a:ext cx="2381250" cy="4229100"/>
          </a:xfrm>
        </p:spPr>
      </p:pic>
    </p:spTree>
    <p:extLst>
      <p:ext uri="{BB962C8B-B14F-4D97-AF65-F5344CB8AC3E}">
        <p14:creationId xmlns:p14="http://schemas.microsoft.com/office/powerpoint/2010/main" xmlns="" val="394091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t>Parc</a:t>
            </a:r>
            <a:r>
              <a:rPr lang="tr-TR" dirty="0" smtClean="0"/>
              <a:t> de </a:t>
            </a:r>
            <a:r>
              <a:rPr lang="tr-TR" dirty="0" err="1" smtClean="0"/>
              <a:t>l’Orangerie</a:t>
            </a:r>
            <a:r>
              <a:rPr lang="tr-TR" dirty="0" smtClean="0"/>
              <a:t> </a:t>
            </a:r>
            <a:endParaRPr lang="fr-FR" dirty="0"/>
          </a:p>
        </p:txBody>
      </p:sp>
      <p:sp>
        <p:nvSpPr>
          <p:cNvPr id="3" name="İçerik Yer Tutucusu 2"/>
          <p:cNvSpPr>
            <a:spLocks noGrp="1"/>
          </p:cNvSpPr>
          <p:nvPr>
            <p:ph idx="1"/>
          </p:nvPr>
        </p:nvSpPr>
        <p:spPr/>
        <p:txBody>
          <a:bodyPr/>
          <a:lstStyle/>
          <a:p>
            <a:r>
              <a:rPr lang="fr-FR" b="1" dirty="0" smtClean="0"/>
              <a:t>Type </a:t>
            </a:r>
            <a:r>
              <a:rPr lang="fr-FR" b="1" dirty="0"/>
              <a:t>de lieu à visiter : </a:t>
            </a:r>
            <a:r>
              <a:rPr lang="fr-FR" dirty="0"/>
              <a:t>Parcs et </a:t>
            </a:r>
            <a:r>
              <a:rPr lang="fr-FR" dirty="0" smtClean="0"/>
              <a:t>jardins</a:t>
            </a:r>
            <a:endParaRPr lang="tr-TR" dirty="0" smtClean="0"/>
          </a:p>
          <a:p>
            <a:endParaRPr lang="tr-TR" dirty="0"/>
          </a:p>
          <a:p>
            <a:endParaRPr lang="fr-F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5482" y="2478248"/>
            <a:ext cx="3212173" cy="2686570"/>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2343640"/>
            <a:ext cx="4373880" cy="2955786"/>
          </a:xfrm>
          <a:prstGeom prst="rect">
            <a:avLst/>
          </a:prstGeom>
        </p:spPr>
      </p:pic>
    </p:spTree>
    <p:extLst>
      <p:ext uri="{BB962C8B-B14F-4D97-AF65-F5344CB8AC3E}">
        <p14:creationId xmlns:p14="http://schemas.microsoft.com/office/powerpoint/2010/main" xmlns="" val="296157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pPr algn="ctr"/>
            <a:r>
              <a:rPr lang="tr-TR" b="1" dirty="0" smtClean="0"/>
              <a:t/>
            </a:r>
            <a:br>
              <a:rPr lang="tr-TR" b="1" dirty="0" smtClean="0"/>
            </a:br>
            <a:r>
              <a:rPr lang="tr-TR" b="1" dirty="0" smtClean="0"/>
              <a:t>Sauf Strasbourg, autres villes importantes comme Grand </a:t>
            </a:r>
            <a:r>
              <a:rPr lang="tr-TR" b="1" dirty="0"/>
              <a:t>Reims, </a:t>
            </a:r>
            <a:r>
              <a:rPr lang="fr-FR" b="1" dirty="0"/>
              <a:t>Mulhouse Alsace Agglomération</a:t>
            </a:r>
            <a:r>
              <a:rPr lang="tr-TR" b="1" dirty="0"/>
              <a:t>,</a:t>
            </a:r>
            <a:r>
              <a:rPr lang="fr-FR" b="1" dirty="0"/>
              <a:t> Métropole du Grand Nancy</a:t>
            </a:r>
            <a:r>
              <a:rPr lang="tr-TR" b="1" dirty="0"/>
              <a:t>,</a:t>
            </a:r>
            <a:r>
              <a:rPr lang="fr-FR" b="1" dirty="0"/>
              <a:t> Metz Métropole</a:t>
            </a:r>
            <a:br>
              <a:rPr lang="fr-FR" b="1" dirty="0"/>
            </a:br>
            <a:endParaRPr lang="fr-FR" dirty="0"/>
          </a:p>
        </p:txBody>
      </p:sp>
      <p:sp>
        <p:nvSpPr>
          <p:cNvPr id="3" name="İçerik Yer Tutucusu 2"/>
          <p:cNvSpPr>
            <a:spLocks noGrp="1"/>
          </p:cNvSpPr>
          <p:nvPr>
            <p:ph sz="half" idx="1"/>
          </p:nvPr>
        </p:nvSpPr>
        <p:spPr/>
        <p:txBody>
          <a:bodyPr/>
          <a:lstStyle/>
          <a:p>
            <a:endParaRPr lang="fr-FR" b="1" dirty="0"/>
          </a:p>
          <a:p>
            <a:endParaRPr lang="fr-FR" b="1" dirty="0"/>
          </a:p>
          <a:p>
            <a:endParaRPr lang="fr-FR" dirty="0"/>
          </a:p>
          <a:p>
            <a:endParaRPr lang="fr-FR" dirty="0"/>
          </a:p>
        </p:txBody>
      </p:sp>
      <p:pic>
        <p:nvPicPr>
          <p:cNvPr id="6" name="İçerik Yer Tutucusu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15636" y="2597605"/>
            <a:ext cx="4099214" cy="2159000"/>
          </a:xfrm>
        </p:spPr>
      </p:pic>
      <p:sp>
        <p:nvSpPr>
          <p:cNvPr id="7" name="Metin kutusu 6"/>
          <p:cNvSpPr txBox="1"/>
          <p:nvPr/>
        </p:nvSpPr>
        <p:spPr>
          <a:xfrm>
            <a:off x="725632" y="5550993"/>
            <a:ext cx="1546514" cy="369332"/>
          </a:xfrm>
          <a:prstGeom prst="rect">
            <a:avLst/>
          </a:prstGeom>
          <a:noFill/>
        </p:spPr>
        <p:txBody>
          <a:bodyPr wrap="square" rtlCol="0">
            <a:spAutoFit/>
          </a:bodyPr>
          <a:lstStyle/>
          <a:p>
            <a:r>
              <a:rPr lang="tr-TR" dirty="0" err="1" smtClean="0">
                <a:ln w="0"/>
                <a:effectLst>
                  <a:outerShdw blurRad="38100" dist="19050" dir="2700000" algn="tl" rotWithShape="0">
                    <a:schemeClr val="dk1">
                      <a:alpha val="40000"/>
                    </a:schemeClr>
                  </a:outerShdw>
                </a:effectLst>
              </a:rPr>
              <a:t>Metz</a:t>
            </a:r>
            <a:endParaRPr lang="fr-FR" dirty="0">
              <a:ln w="0"/>
              <a:effectLst>
                <a:outerShdw blurRad="38100" dist="19050" dir="2700000" algn="tl" rotWithShape="0">
                  <a:schemeClr val="dk1">
                    <a:alpha val="40000"/>
                  </a:schemeClr>
                </a:outerShdw>
              </a:effectLst>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57750" y="2054045"/>
            <a:ext cx="3657600" cy="3246120"/>
          </a:xfrm>
          <a:prstGeom prst="rect">
            <a:avLst/>
          </a:prstGeom>
        </p:spPr>
      </p:pic>
      <p:sp>
        <p:nvSpPr>
          <p:cNvPr id="9" name="Metin kutusu 8"/>
          <p:cNvSpPr txBox="1"/>
          <p:nvPr/>
        </p:nvSpPr>
        <p:spPr>
          <a:xfrm>
            <a:off x="5181600" y="5366327"/>
            <a:ext cx="2230582" cy="369332"/>
          </a:xfrm>
          <a:prstGeom prst="rect">
            <a:avLst/>
          </a:prstGeom>
          <a:noFill/>
        </p:spPr>
        <p:txBody>
          <a:bodyPr wrap="square" rtlCol="0">
            <a:spAutoFit/>
          </a:bodyPr>
          <a:lstStyle/>
          <a:p>
            <a:r>
              <a:rPr lang="tr-TR" dirty="0" smtClean="0"/>
              <a:t>Nancy</a:t>
            </a:r>
            <a:endParaRPr lang="fr-FR" dirty="0"/>
          </a:p>
        </p:txBody>
      </p:sp>
    </p:spTree>
    <p:extLst>
      <p:ext uri="{BB962C8B-B14F-4D97-AF65-F5344CB8AC3E}">
        <p14:creationId xmlns:p14="http://schemas.microsoft.com/office/powerpoint/2010/main" xmlns="" val="56665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tr-TR" b="1" dirty="0" smtClean="0">
                <a:ln w="22225">
                  <a:solidFill>
                    <a:schemeClr val="accent2"/>
                  </a:solidFill>
                  <a:prstDash val="solid"/>
                </a:ln>
                <a:solidFill>
                  <a:schemeClr val="accent2">
                    <a:lumMod val="40000"/>
                    <a:lumOff val="60000"/>
                  </a:schemeClr>
                </a:solidFill>
              </a:rPr>
              <a:t>Gastronomie</a:t>
            </a:r>
            <a:r>
              <a:rPr lang="tr-TR" dirty="0" smtClean="0"/>
              <a:t>                  bretzel</a:t>
            </a:r>
            <a:endParaRPr lang="fr-FR" dirty="0"/>
          </a:p>
        </p:txBody>
      </p:sp>
      <p:sp>
        <p:nvSpPr>
          <p:cNvPr id="3" name="İçerik Yer Tutucusu 2"/>
          <p:cNvSpPr>
            <a:spLocks noGrp="1"/>
          </p:cNvSpPr>
          <p:nvPr>
            <p:ph sz="half" idx="1"/>
          </p:nvPr>
        </p:nvSpPr>
        <p:spPr/>
        <p:txBody>
          <a:bodyPr>
            <a:normAutofit fontScale="70000" lnSpcReduction="20000"/>
          </a:bodyPr>
          <a:lstStyle/>
          <a:p>
            <a:pPr algn="just"/>
            <a:r>
              <a:rPr lang="fr-FR" b="1" dirty="0"/>
              <a:t>Alsace</a:t>
            </a:r>
            <a:r>
              <a:rPr lang="fr-FR" dirty="0"/>
              <a:t/>
            </a:r>
            <a:br>
              <a:rPr lang="fr-FR" dirty="0"/>
            </a:br>
            <a:r>
              <a:rPr lang="fr-FR" dirty="0"/>
              <a:t>L'Alsace est une grande terre de cuisine qui a donné naissance à d'innombrables spécialités. Le génie de la cuisine alsacienne est d'avoir su employer les ingrédients les plus usuels (œufs, pomme de terre, chou...) pour créer de véritables chefs d'œuvre. Cette cuisine d'origine paysanne s'est embourgeoisée avec de savoureuses inventions comme le foie gras, le pâté en croûte et la pâtisserie, sans jamais perdre son âme</a:t>
            </a:r>
            <a:r>
              <a:rPr lang="fr-FR" dirty="0" smtClean="0"/>
              <a:t>.</a:t>
            </a:r>
            <a:endParaRPr lang="tr-TR" dirty="0" smtClean="0"/>
          </a:p>
          <a:p>
            <a:pPr algn="just"/>
            <a:endParaRPr lang="fr-FR" dirty="0"/>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948264" y="1700808"/>
            <a:ext cx="1371600" cy="1304544"/>
          </a:xfrm>
        </p:spPr>
      </p:pic>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5134" y="1744116"/>
            <a:ext cx="1526945" cy="1357947"/>
          </a:xfrm>
          <a:prstGeom prst="rect">
            <a:avLst/>
          </a:prstGeom>
        </p:spPr>
      </p:pic>
      <p:sp>
        <p:nvSpPr>
          <p:cNvPr id="8" name="Metin kutusu 7"/>
          <p:cNvSpPr txBox="1"/>
          <p:nvPr/>
        </p:nvSpPr>
        <p:spPr>
          <a:xfrm>
            <a:off x="6442363" y="1871915"/>
            <a:ext cx="1932710" cy="369332"/>
          </a:xfrm>
          <a:prstGeom prst="rect">
            <a:avLst/>
          </a:prstGeom>
          <a:noFill/>
        </p:spPr>
        <p:txBody>
          <a:bodyPr wrap="square" rtlCol="0">
            <a:spAutoFit/>
          </a:bodyPr>
          <a:lstStyle/>
          <a:p>
            <a:r>
              <a:rPr lang="tr-TR" b="1" dirty="0" err="1"/>
              <a:t>Kougelhopf</a:t>
            </a:r>
            <a:endParaRPr lang="fr-FR" dirty="0"/>
          </a:p>
        </p:txBody>
      </p:sp>
      <p:pic>
        <p:nvPicPr>
          <p:cNvPr id="9" name="Resim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60178" y="3652920"/>
            <a:ext cx="1759528" cy="3034208"/>
          </a:xfrm>
          <a:prstGeom prst="rect">
            <a:avLst/>
          </a:prstGeom>
        </p:spPr>
      </p:pic>
      <p:sp>
        <p:nvSpPr>
          <p:cNvPr id="11" name="Metin kutusu 10"/>
          <p:cNvSpPr txBox="1"/>
          <p:nvPr/>
        </p:nvSpPr>
        <p:spPr>
          <a:xfrm>
            <a:off x="5044626" y="3058759"/>
            <a:ext cx="1837459" cy="4247317"/>
          </a:xfrm>
          <a:prstGeom prst="rect">
            <a:avLst/>
          </a:prstGeom>
          <a:noFill/>
        </p:spPr>
        <p:txBody>
          <a:bodyPr wrap="square" rtlCol="0">
            <a:spAutoFit/>
          </a:bodyPr>
          <a:lstStyle/>
          <a:p>
            <a:r>
              <a:rPr lang="fr-FR" dirty="0"/>
              <a:t>Les Alsaciens adorent </a:t>
            </a:r>
            <a:r>
              <a:rPr lang="fr-FR" b="1" dirty="0"/>
              <a:t>la pâtisserie. </a:t>
            </a:r>
            <a:r>
              <a:rPr lang="fr-FR" dirty="0"/>
              <a:t>Les créations contemporaines à base de mousses de fruits font bon ménage avec les grands classiques : tartes aux fruits ou au fromage, brioches, meringues glacées...</a:t>
            </a:r>
          </a:p>
        </p:txBody>
      </p:sp>
    </p:spTree>
    <p:extLst>
      <p:ext uri="{BB962C8B-B14F-4D97-AF65-F5344CB8AC3E}">
        <p14:creationId xmlns:p14="http://schemas.microsoft.com/office/powerpoint/2010/main" xmlns="" val="118987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fr-FR" b="1" dirty="0" smtClean="0">
                <a:latin typeface="Times New Roman" panose="02020603050405020304" pitchFamily="18" charset="0"/>
                <a:cs typeface="Times New Roman" panose="02020603050405020304" pitchFamily="18" charset="0"/>
              </a:rPr>
              <a:t>Nord-Pas-de-Calais-Picardie </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smtClean="0">
                <a:latin typeface="Times New Roman" panose="02020603050405020304" pitchFamily="18" charset="0"/>
                <a:cs typeface="Times New Roman" panose="02020603050405020304" pitchFamily="18" charset="0"/>
              </a:rPr>
              <a:t>Hauts-de-France </a:t>
            </a:r>
            <a:r>
              <a:rPr lang="fr-FR" b="1" dirty="0" smtClean="0">
                <a:latin typeface="Times New Roman" panose="02020603050405020304" pitchFamily="18" charset="0"/>
                <a:cs typeface="Times New Roman" panose="02020603050405020304" pitchFamily="18" charset="0"/>
              </a:rPr>
              <a:t>(Lille) </a:t>
            </a: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332656"/>
            <a:ext cx="1445511" cy="1642000"/>
          </a:xfrm>
          <a:prstGeom prst="rect">
            <a:avLst/>
          </a:prstGeom>
          <a:noFill/>
          <a:ln w="9525">
            <a:noFill/>
            <a:miter lim="800000"/>
            <a:headEnd/>
            <a:tailEnd/>
          </a:ln>
        </p:spPr>
      </p:pic>
      <p:sp>
        <p:nvSpPr>
          <p:cNvPr id="9" name="TextBox 8"/>
          <p:cNvSpPr txBox="1"/>
          <p:nvPr/>
        </p:nvSpPr>
        <p:spPr>
          <a:xfrm>
            <a:off x="991773" y="2025748"/>
            <a:ext cx="7332785" cy="5632311"/>
          </a:xfrm>
          <a:prstGeom prst="rect">
            <a:avLst/>
          </a:prstGeom>
          <a:noFill/>
        </p:spPr>
        <p:txBody>
          <a:bodyPr wrap="square" rtlCol="0">
            <a:spAutoFit/>
          </a:bodyPr>
          <a:lstStyle/>
          <a:p>
            <a:pPr algn="just">
              <a:lnSpc>
                <a:spcPct val="200000"/>
              </a:lnSpc>
            </a:pPr>
            <a:r>
              <a:rPr lang="fr-FR" sz="2000" b="1" dirty="0" smtClean="0">
                <a:solidFill>
                  <a:schemeClr val="tx1">
                    <a:lumMod val="95000"/>
                    <a:lumOff val="5000"/>
                  </a:schemeClr>
                </a:solidFill>
                <a:latin typeface="Times New Roman" pitchFamily="18" charset="0"/>
                <a:cs typeface="Times New Roman" pitchFamily="18" charset="0"/>
              </a:rPr>
              <a:t>La création de cette nouvelle région, la plus jeune de France, située au cœur d'un triangle Paris-Londres-Bruxelles, représente une formidable opportunité pour tous les habitants du nord de la France. Ce nouveau territoire, qui partage une histoire commune, riche et mouvementée, qu'aucune frontière géographique ne sépare dispose de nombreux atouts. </a:t>
            </a:r>
            <a:r>
              <a:rPr lang="tr-TR" sz="2000" b="1" dirty="0" smtClean="0">
                <a:solidFill>
                  <a:schemeClr val="tx1">
                    <a:lumMod val="95000"/>
                    <a:lumOff val="5000"/>
                  </a:schemeClr>
                </a:solidFill>
                <a:latin typeface="Times New Roman" pitchFamily="18" charset="0"/>
                <a:cs typeface="Times New Roman" pitchFamily="18" charset="0"/>
              </a:rPr>
              <a:t>La préfecture officielle de Haut-de France est Lille. </a:t>
            </a:r>
            <a:r>
              <a:rPr lang="tr-TR" sz="2000" b="1" dirty="0">
                <a:solidFill>
                  <a:schemeClr val="tx1">
                    <a:lumMod val="95000"/>
                    <a:lumOff val="5000"/>
                  </a:schemeClr>
                </a:solidFill>
                <a:latin typeface="Times New Roman" pitchFamily="18" charset="0"/>
                <a:cs typeface="Times New Roman" pitchFamily="18" charset="0"/>
              </a:rPr>
              <a:t>E</a:t>
            </a:r>
            <a:r>
              <a:rPr lang="fr-FR" sz="2000" b="1" dirty="0" err="1" smtClean="0">
                <a:solidFill>
                  <a:schemeClr val="tx1">
                    <a:lumMod val="95000"/>
                    <a:lumOff val="5000"/>
                  </a:schemeClr>
                </a:solidFill>
                <a:latin typeface="Times New Roman" pitchFamily="18" charset="0"/>
                <a:cs typeface="Times New Roman" pitchFamily="18" charset="0"/>
              </a:rPr>
              <a:t>lle</a:t>
            </a:r>
            <a:r>
              <a:rPr lang="fr-FR" sz="2000" b="1" dirty="0" smtClean="0">
                <a:solidFill>
                  <a:schemeClr val="tx1">
                    <a:lumMod val="95000"/>
                    <a:lumOff val="5000"/>
                  </a:schemeClr>
                </a:solidFill>
                <a:latin typeface="Times New Roman" pitchFamily="18" charset="0"/>
                <a:cs typeface="Times New Roman" pitchFamily="18" charset="0"/>
              </a:rPr>
              <a:t> représente la 3</a:t>
            </a:r>
            <a:r>
              <a:rPr lang="fr-FR" sz="2000" b="1" baseline="30000" dirty="0" smtClean="0">
                <a:solidFill>
                  <a:schemeClr val="tx1">
                    <a:lumMod val="95000"/>
                    <a:lumOff val="5000"/>
                  </a:schemeClr>
                </a:solidFill>
                <a:latin typeface="Times New Roman" pitchFamily="18" charset="0"/>
                <a:cs typeface="Times New Roman" pitchFamily="18" charset="0"/>
              </a:rPr>
              <a:t>e</a:t>
            </a:r>
            <a:r>
              <a:rPr lang="fr-FR" sz="2000" b="1" dirty="0" smtClean="0">
                <a:solidFill>
                  <a:schemeClr val="tx1">
                    <a:lumMod val="95000"/>
                    <a:lumOff val="5000"/>
                  </a:schemeClr>
                </a:solidFill>
                <a:latin typeface="Times New Roman" pitchFamily="18" charset="0"/>
                <a:cs typeface="Times New Roman" pitchFamily="18" charset="0"/>
              </a:rPr>
              <a:t> région la plus peuplée de France et la 2</a:t>
            </a:r>
            <a:r>
              <a:rPr lang="fr-FR" sz="2000" b="1" baseline="30000" dirty="0" smtClean="0">
                <a:solidFill>
                  <a:schemeClr val="tx1">
                    <a:lumMod val="95000"/>
                    <a:lumOff val="5000"/>
                  </a:schemeClr>
                </a:solidFill>
                <a:latin typeface="Times New Roman" pitchFamily="18" charset="0"/>
                <a:cs typeface="Times New Roman" pitchFamily="18" charset="0"/>
              </a:rPr>
              <a:t>e</a:t>
            </a:r>
            <a:r>
              <a:rPr lang="fr-FR" sz="2000" b="1" dirty="0" smtClean="0">
                <a:solidFill>
                  <a:schemeClr val="tx1">
                    <a:lumMod val="95000"/>
                    <a:lumOff val="5000"/>
                  </a:schemeClr>
                </a:solidFill>
                <a:latin typeface="Times New Roman" pitchFamily="18" charset="0"/>
                <a:cs typeface="Times New Roman" pitchFamily="18" charset="0"/>
              </a:rPr>
              <a:t> la plus densément peuplée de </a:t>
            </a:r>
            <a:r>
              <a:rPr lang="fr-FR" sz="2000" b="1" dirty="0" smtClean="0">
                <a:solidFill>
                  <a:schemeClr val="tx1">
                    <a:lumMod val="95000"/>
                    <a:lumOff val="5000"/>
                  </a:schemeClr>
                </a:solidFill>
                <a:latin typeface="Times New Roman" pitchFamily="18" charset="0"/>
                <a:cs typeface="Times New Roman" pitchFamily="18" charset="0"/>
                <a:hlinkClick r:id="rId3" tooltip="France métropolitaine"/>
              </a:rPr>
              <a:t>France métropolitaine</a:t>
            </a:r>
            <a:r>
              <a:rPr lang="fr-FR" sz="2000" b="1" dirty="0" smtClean="0">
                <a:solidFill>
                  <a:schemeClr val="tx1">
                    <a:lumMod val="95000"/>
                    <a:lumOff val="5000"/>
                  </a:schemeClr>
                </a:solidFill>
                <a:latin typeface="Times New Roman" pitchFamily="18" charset="0"/>
                <a:cs typeface="Times New Roman" pitchFamily="18" charset="0"/>
              </a:rPr>
              <a:t> après l'</a:t>
            </a:r>
            <a:r>
              <a:rPr lang="fr-FR" sz="2000" b="1" dirty="0" smtClean="0">
                <a:solidFill>
                  <a:schemeClr val="tx1">
                    <a:lumMod val="95000"/>
                    <a:lumOff val="5000"/>
                  </a:schemeClr>
                </a:solidFill>
                <a:latin typeface="Times New Roman" pitchFamily="18" charset="0"/>
                <a:cs typeface="Times New Roman" pitchFamily="18" charset="0"/>
                <a:hlinkClick r:id="rId4" tooltip="Île-de-France"/>
              </a:rPr>
              <a:t>Île-de-France</a:t>
            </a:r>
            <a:r>
              <a:rPr lang="fr-FR" sz="2000" b="1" dirty="0" smtClean="0">
                <a:solidFill>
                  <a:schemeClr val="tx1">
                    <a:lumMod val="95000"/>
                    <a:lumOff val="5000"/>
                  </a:schemeClr>
                </a:solidFill>
                <a:latin typeface="Times New Roman" pitchFamily="18" charset="0"/>
                <a:cs typeface="Times New Roman" pitchFamily="18" charset="0"/>
              </a:rPr>
              <a:t>. </a:t>
            </a:r>
            <a:endParaRPr lang="fr-FR" sz="20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4919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FR" dirty="0" smtClean="0"/>
              <a:t>https://www.lilletourism.com/site-et-monument-historiques-lille/cathedrale-notre-dame-de-la-treille.html</a:t>
            </a:r>
            <a:endParaRPr lang="fr-FR" dirty="0"/>
          </a:p>
        </p:txBody>
      </p:sp>
      <p:sp>
        <p:nvSpPr>
          <p:cNvPr id="3" name="Content Placeholder 2"/>
          <p:cNvSpPr>
            <a:spLocks noGrp="1"/>
          </p:cNvSpPr>
          <p:nvPr>
            <p:ph idx="1"/>
          </p:nvPr>
        </p:nvSpPr>
        <p:spPr/>
        <p:txBody>
          <a:bodyPr/>
          <a:lstStyle/>
          <a:p>
            <a:r>
              <a:rPr lang="fr-FR" b="1" dirty="0" smtClean="0"/>
              <a:t>CATHEDRALE NOTRE-DAME DE LA TREILLE</a:t>
            </a:r>
            <a:r>
              <a:rPr lang="tr-TR" b="1" dirty="0" smtClean="0"/>
              <a:t> </a:t>
            </a:r>
          </a:p>
          <a:p>
            <a:r>
              <a:rPr lang="fr-FR" b="1" dirty="0" smtClean="0"/>
              <a:t>Type de lieu à visiter : </a:t>
            </a:r>
            <a:r>
              <a:rPr lang="fr-FR" dirty="0" smtClean="0"/>
              <a:t>Site religieux</a:t>
            </a:r>
            <a:endParaRPr lang="tr-TR" dirty="0" smtClean="0"/>
          </a:p>
          <a:p>
            <a:endParaRPr lang="tr-TR" b="1" dirty="0" smtClean="0"/>
          </a:p>
          <a:p>
            <a:endParaRPr lang="fr-FR" b="1" dirty="0" smtClean="0"/>
          </a:p>
          <a:p>
            <a:pPr>
              <a:buNone/>
            </a:pPr>
            <a:endParaRPr lang="fr-FR" dirty="0"/>
          </a:p>
        </p:txBody>
      </p:sp>
      <p:pic>
        <p:nvPicPr>
          <p:cNvPr id="2050" name="Picture 2" descr="la treille cathedrale ile ilgili görsel sonucu"/>
          <p:cNvPicPr>
            <a:picLocks noChangeAspect="1" noChangeArrowheads="1"/>
          </p:cNvPicPr>
          <p:nvPr/>
        </p:nvPicPr>
        <p:blipFill>
          <a:blip r:embed="rId2" cstate="print"/>
          <a:srcRect/>
          <a:stretch>
            <a:fillRect/>
          </a:stretch>
        </p:blipFill>
        <p:spPr bwMode="auto">
          <a:xfrm>
            <a:off x="602017" y="2915797"/>
            <a:ext cx="3514725" cy="3514726"/>
          </a:xfrm>
          <a:prstGeom prst="rect">
            <a:avLst/>
          </a:prstGeom>
          <a:noFill/>
        </p:spPr>
      </p:pic>
      <p:pic>
        <p:nvPicPr>
          <p:cNvPr id="2052" name="Picture 4" descr="la treille cathedrale ile ilgili görsel sonucu"/>
          <p:cNvPicPr>
            <a:picLocks noChangeAspect="1" noChangeArrowheads="1"/>
          </p:cNvPicPr>
          <p:nvPr/>
        </p:nvPicPr>
        <p:blipFill>
          <a:blip r:embed="rId3" cstate="print"/>
          <a:srcRect/>
          <a:stretch>
            <a:fillRect/>
          </a:stretch>
        </p:blipFill>
        <p:spPr bwMode="auto">
          <a:xfrm>
            <a:off x="4716816" y="2887662"/>
            <a:ext cx="3971925" cy="35147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rot="5400000">
            <a:off x="-2269927" y="3022108"/>
            <a:ext cx="5157787" cy="617934"/>
          </a:xfrm>
        </p:spPr>
        <p:txBody>
          <a:bodyPr/>
          <a:lstStyle/>
          <a:p>
            <a:r>
              <a:rPr lang="tr-TR" dirty="0" smtClean="0"/>
              <a:t>Palais des Beaux-Arts </a:t>
            </a:r>
            <a:endParaRPr lang="fr-FR" dirty="0" smtClean="0"/>
          </a:p>
          <a:p>
            <a:endParaRPr lang="fr-FR" dirty="0"/>
          </a:p>
        </p:txBody>
      </p:sp>
      <p:sp>
        <p:nvSpPr>
          <p:cNvPr id="6" name="Text Placeholder 5"/>
          <p:cNvSpPr>
            <a:spLocks noGrp="1"/>
          </p:cNvSpPr>
          <p:nvPr>
            <p:ph type="body" sz="half" idx="3"/>
          </p:nvPr>
        </p:nvSpPr>
        <p:spPr>
          <a:xfrm rot="5400000">
            <a:off x="6243439" y="3957439"/>
            <a:ext cx="5183188" cy="617934"/>
          </a:xfrm>
        </p:spPr>
        <p:txBody>
          <a:bodyPr/>
          <a:lstStyle/>
          <a:p>
            <a:r>
              <a:rPr lang="tr-TR" dirty="0" smtClean="0"/>
              <a:t>La Grand’Place </a:t>
            </a:r>
            <a:endParaRPr lang="fr-FR" dirty="0"/>
          </a:p>
        </p:txBody>
      </p:sp>
      <p:sp>
        <p:nvSpPr>
          <p:cNvPr id="3" name="Content Placeholder 2"/>
          <p:cNvSpPr>
            <a:spLocks noGrp="1"/>
          </p:cNvSpPr>
          <p:nvPr>
            <p:ph sz="quarter" idx="2"/>
          </p:nvPr>
        </p:nvSpPr>
        <p:spPr/>
        <p:txBody>
          <a:bodyPr/>
          <a:lstStyle/>
          <a:p>
            <a:endParaRPr lang="fr-FR" dirty="0" smtClean="0"/>
          </a:p>
          <a:p>
            <a:endParaRPr lang="fr-FR" dirty="0"/>
          </a:p>
        </p:txBody>
      </p:sp>
      <p:pic>
        <p:nvPicPr>
          <p:cNvPr id="8" name="Content Placeholder 7" descr="Photo 20140612184658.jpg"/>
          <p:cNvPicPr>
            <a:picLocks noGrp="1" noChangeAspect="1"/>
          </p:cNvPicPr>
          <p:nvPr>
            <p:ph sz="quarter" idx="4"/>
          </p:nvPr>
        </p:nvPicPr>
        <p:blipFill>
          <a:blip r:embed="rId2" cstate="print"/>
          <a:stretch>
            <a:fillRect/>
          </a:stretch>
        </p:blipFill>
        <p:spPr>
          <a:xfrm>
            <a:off x="4860764" y="1956520"/>
            <a:ext cx="3571875" cy="3571875"/>
          </a:xfrm>
        </p:spPr>
      </p:pic>
      <p:pic>
        <p:nvPicPr>
          <p:cNvPr id="4" name="Picture 3" descr="Lille_palais_des_beaux_arts_face_2.jpg"/>
          <p:cNvPicPr>
            <a:picLocks noChangeAspect="1"/>
          </p:cNvPicPr>
          <p:nvPr/>
        </p:nvPicPr>
        <p:blipFill>
          <a:blip r:embed="rId3" cstate="print"/>
          <a:stretch>
            <a:fillRect/>
          </a:stretch>
        </p:blipFill>
        <p:spPr>
          <a:xfrm>
            <a:off x="741758" y="1294228"/>
            <a:ext cx="3995537" cy="4290298"/>
          </a:xfrm>
          <a:prstGeom prst="rect">
            <a:avLst/>
          </a:prstGeom>
        </p:spPr>
      </p:pic>
      <p:sp>
        <p:nvSpPr>
          <p:cNvPr id="9" name="Rectangle 8"/>
          <p:cNvSpPr/>
          <p:nvPr/>
        </p:nvSpPr>
        <p:spPr>
          <a:xfrm>
            <a:off x="4572000" y="545516"/>
            <a:ext cx="4572000" cy="646331"/>
          </a:xfrm>
          <a:prstGeom prst="rect">
            <a:avLst/>
          </a:prstGeom>
        </p:spPr>
        <p:txBody>
          <a:bodyPr>
            <a:spAutoFit/>
          </a:bodyPr>
          <a:lstStyle/>
          <a:p>
            <a:r>
              <a:rPr lang="fr-FR" b="1" dirty="0" smtClean="0"/>
              <a:t>Type de lieu à visiter : </a:t>
            </a:r>
            <a:r>
              <a:rPr lang="fr-FR" dirty="0" smtClean="0"/>
              <a:t>Monument, maison ou quartier remarquable, Quartier remarquable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Les portes de Paris </a:t>
            </a:r>
            <a:endParaRPr lang="fr-FR" dirty="0"/>
          </a:p>
        </p:txBody>
      </p:sp>
      <p:pic>
        <p:nvPicPr>
          <p:cNvPr id="4" name="Content Placeholder 3" descr="800x600_porte-paris-4934.jpg"/>
          <p:cNvPicPr>
            <a:picLocks noGrp="1" noChangeAspect="1"/>
          </p:cNvPicPr>
          <p:nvPr>
            <p:ph sz="half" idx="1"/>
          </p:nvPr>
        </p:nvPicPr>
        <p:blipFill>
          <a:blip r:embed="rId2" cstate="print"/>
          <a:stretch>
            <a:fillRect/>
          </a:stretch>
        </p:blipFill>
        <p:spPr>
          <a:xfrm>
            <a:off x="690563" y="2199482"/>
            <a:ext cx="3571875" cy="3571875"/>
          </a:xfrm>
        </p:spPr>
      </p:pic>
      <p:sp>
        <p:nvSpPr>
          <p:cNvPr id="5" name="Content Placeholder 4"/>
          <p:cNvSpPr>
            <a:spLocks noGrp="1"/>
          </p:cNvSpPr>
          <p:nvPr>
            <p:ph sz="half" idx="2"/>
          </p:nvPr>
        </p:nvSpPr>
        <p:spPr/>
        <p:txBody>
          <a:bodyPr>
            <a:normAutofit fontScale="55000" lnSpcReduction="20000"/>
          </a:bodyPr>
          <a:lstStyle/>
          <a:p>
            <a:pPr algn="just"/>
            <a:r>
              <a:rPr lang="fr-FR" dirty="0" smtClean="0">
                <a:latin typeface="Times New Roman" pitchFamily="18" charset="0"/>
                <a:cs typeface="Times New Roman" pitchFamily="18" charset="0"/>
              </a:rPr>
              <a:t>Cet Arc de Triomphe a été érigé de 1685 à 1692 pour célébrer la prise de la ville par Louis XIV en 1667. Il remplace l'ancienne porte des malades, de construction plus modeste, qui s'intégrait déjà dans l'enceinte depuis le Moyen Age. L'ingénieur, chargé de la construction de la nouvelle porte, Simon </a:t>
            </a:r>
            <a:r>
              <a:rPr lang="fr-FR" dirty="0" err="1" smtClean="0">
                <a:latin typeface="Times New Roman" pitchFamily="18" charset="0"/>
                <a:cs typeface="Times New Roman" pitchFamily="18" charset="0"/>
              </a:rPr>
              <a:t>Vollant</a:t>
            </a:r>
            <a:r>
              <a:rPr lang="fr-FR" dirty="0" smtClean="0">
                <a:latin typeface="Times New Roman" pitchFamily="18" charset="0"/>
                <a:cs typeface="Times New Roman" pitchFamily="18" charset="0"/>
              </a:rPr>
              <a:t>, s'était déjà distingué aux côtés de Vauban lors de la construction de la Citadelle de Lille. Il a volontairement sculpté un décor où s'expriment la puissance et la magnificence du Grand roi : à droite, dans une niche, Hercule avec sa massue, symbole de la force, à gauche Mars, le Dieu de la guerre. Le sommet de l'Arc est couronné par deux anges, trompettes à la bouche, annonçant au monde entier la victoire du Roi Soleil. </a:t>
            </a:r>
            <a:endParaRPr lang="tr-TR" dirty="0" smtClean="0">
              <a:latin typeface="Times New Roman" pitchFamily="18" charset="0"/>
              <a:cs typeface="Times New Roman" pitchFamily="18" charset="0"/>
            </a:endParaRPr>
          </a:p>
          <a:p>
            <a:pPr algn="just"/>
            <a:r>
              <a:rPr lang="fr-FR" b="1" dirty="0" smtClean="0">
                <a:latin typeface="Times New Roman" pitchFamily="18" charset="0"/>
                <a:cs typeface="Times New Roman" pitchFamily="18" charset="0"/>
              </a:rPr>
              <a:t>Type de lieu à visiter : </a:t>
            </a:r>
            <a:r>
              <a:rPr lang="fr-FR" dirty="0" smtClean="0">
                <a:latin typeface="Times New Roman" pitchFamily="18" charset="0"/>
                <a:cs typeface="Times New Roman" pitchFamily="18" charset="0"/>
              </a:rPr>
              <a:t>Monument, maison ou quartier remarquable, Quartier remarquable </a:t>
            </a:r>
          </a:p>
          <a:p>
            <a:pPr algn="just"/>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1484784"/>
            <a:ext cx="1439744" cy="4121505"/>
          </a:xfrm>
        </p:spPr>
        <p:style>
          <a:lnRef idx="3">
            <a:schemeClr val="lt1"/>
          </a:lnRef>
          <a:fillRef idx="1">
            <a:schemeClr val="accent3"/>
          </a:fillRef>
          <a:effectRef idx="1">
            <a:schemeClr val="accent3"/>
          </a:effectRef>
          <a:fontRef idx="minor">
            <a:schemeClr val="lt1"/>
          </a:fontRef>
        </p:style>
        <p:txBody>
          <a:bodyPr>
            <a:normAutofit/>
          </a:bodyPr>
          <a:lstStyle/>
          <a:p>
            <a:r>
              <a:rPr lang="tr-TR" sz="2200" b="1" dirty="0">
                <a:ln w="22225">
                  <a:solidFill>
                    <a:schemeClr val="accent2"/>
                  </a:solidFill>
                  <a:prstDash val="solid"/>
                </a:ln>
                <a:solidFill>
                  <a:schemeClr val="accent2">
                    <a:lumMod val="40000"/>
                    <a:lumOff val="60000"/>
                  </a:schemeClr>
                </a:solidFill>
              </a:rPr>
              <a:t/>
            </a:r>
            <a:br>
              <a:rPr lang="tr-TR" sz="2200" b="1" dirty="0">
                <a:ln w="22225">
                  <a:solidFill>
                    <a:schemeClr val="accent2"/>
                  </a:solidFill>
                  <a:prstDash val="solid"/>
                </a:ln>
                <a:solidFill>
                  <a:schemeClr val="accent2">
                    <a:lumMod val="40000"/>
                    <a:lumOff val="60000"/>
                  </a:schemeClr>
                </a:solidFill>
              </a:rPr>
            </a:br>
            <a:r>
              <a:rPr lang="tr-TR" sz="2200" b="1" dirty="0" smtClean="0">
                <a:ln w="22225">
                  <a:solidFill>
                    <a:schemeClr val="accent2"/>
                  </a:solidFill>
                  <a:prstDash val="solid"/>
                </a:ln>
                <a:solidFill>
                  <a:schemeClr val="accent2">
                    <a:lumMod val="40000"/>
                    <a:lumOff val="60000"/>
                  </a:schemeClr>
                </a:solidFill>
              </a:rPr>
              <a:t>Gastronomie</a:t>
            </a:r>
            <a:r>
              <a:rPr lang="tr-TR" sz="2200" dirty="0" smtClean="0"/>
              <a:t> </a:t>
            </a:r>
            <a:r>
              <a:rPr lang="tr-TR" sz="2200" dirty="0" smtClean="0"/>
              <a:t>: On mange chez les estaminets à Lille ou au nord de la France ou en Belgique</a:t>
            </a:r>
            <a:r>
              <a:rPr lang="tr-TR" dirty="0" smtClean="0"/>
              <a:t>.</a:t>
            </a:r>
            <a:endParaRPr lang="fr-FR" dirty="0"/>
          </a:p>
        </p:txBody>
      </p:sp>
      <p:sp>
        <p:nvSpPr>
          <p:cNvPr id="6" name="Text Placeholder 5"/>
          <p:cNvSpPr>
            <a:spLocks noGrp="1"/>
          </p:cNvSpPr>
          <p:nvPr>
            <p:ph type="body" idx="1"/>
          </p:nvPr>
        </p:nvSpPr>
        <p:spPr>
          <a:xfrm>
            <a:off x="1115616" y="548680"/>
            <a:ext cx="2016224" cy="2204014"/>
          </a:xfrm>
        </p:spPr>
        <p:txBody>
          <a:bodyPr>
            <a:normAutofit/>
          </a:bodyPr>
          <a:lstStyle/>
          <a:p>
            <a:r>
              <a:rPr lang="fr-FR" dirty="0" smtClean="0"/>
              <a:t>Carbonnades Flamandes</a:t>
            </a:r>
            <a:endParaRPr lang="tr-TR" dirty="0" smtClean="0"/>
          </a:p>
          <a:p>
            <a:endParaRPr lang="fr-FR" dirty="0"/>
          </a:p>
        </p:txBody>
      </p:sp>
      <p:sp>
        <p:nvSpPr>
          <p:cNvPr id="7" name="Text Placeholder 6"/>
          <p:cNvSpPr>
            <a:spLocks noGrp="1"/>
          </p:cNvSpPr>
          <p:nvPr>
            <p:ph type="body" sz="half" idx="3"/>
          </p:nvPr>
        </p:nvSpPr>
        <p:spPr>
          <a:xfrm>
            <a:off x="5436096" y="1412776"/>
            <a:ext cx="3240360" cy="864096"/>
          </a:xfrm>
        </p:spPr>
        <p:txBody>
          <a:bodyPr>
            <a:normAutofit/>
          </a:bodyPr>
          <a:lstStyle/>
          <a:p>
            <a:r>
              <a:rPr lang="tr-TR" dirty="0" smtClean="0"/>
              <a:t>Estaminet</a:t>
            </a:r>
            <a:endParaRPr lang="fr-FR" dirty="0"/>
          </a:p>
        </p:txBody>
      </p:sp>
      <p:pic>
        <p:nvPicPr>
          <p:cNvPr id="5" name="Content Placeholder 4" descr="7bb39ae15348ac13c741fbbe9eee7d55.jpg"/>
          <p:cNvPicPr>
            <a:picLocks noGrp="1" noChangeAspect="1"/>
          </p:cNvPicPr>
          <p:nvPr>
            <p:ph sz="quarter" idx="2"/>
          </p:nvPr>
        </p:nvPicPr>
        <p:blipFill>
          <a:blip r:embed="rId2" cstate="print"/>
          <a:stretch>
            <a:fillRect/>
          </a:stretch>
        </p:blipFill>
        <p:spPr>
          <a:xfrm>
            <a:off x="221711" y="2884902"/>
            <a:ext cx="2763441" cy="3684588"/>
          </a:xfrm>
        </p:spPr>
      </p:pic>
      <p:pic>
        <p:nvPicPr>
          <p:cNvPr id="8" name="Picture 7" descr="estaminet-chez-la-vieille.jpg"/>
          <p:cNvPicPr>
            <a:picLocks noChangeAspect="1"/>
          </p:cNvPicPr>
          <p:nvPr/>
        </p:nvPicPr>
        <p:blipFill>
          <a:blip r:embed="rId3" cstate="print"/>
          <a:stretch>
            <a:fillRect/>
          </a:stretch>
        </p:blipFill>
        <p:spPr>
          <a:xfrm>
            <a:off x="5004048" y="2420888"/>
            <a:ext cx="3462698" cy="30807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462</Words>
  <Application>Microsoft Office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La maison Kammerzell</vt:lpstr>
      <vt:lpstr>Parc de l’Orangerie </vt:lpstr>
      <vt:lpstr> Sauf Strasbourg, autres villes importantes comme Grand Reims, Mulhouse Alsace Agglomération, Métropole du Grand Nancy, Metz Métropole </vt:lpstr>
      <vt:lpstr>Gastronomie                  bretzel</vt:lpstr>
      <vt:lpstr>Nord-Pas-de-Calais-Picardie  Hauts-de-France (Lille)  </vt:lpstr>
      <vt:lpstr>https://www.lilletourism.com/site-et-monument-historiques-lille/cathedrale-notre-dame-de-la-treille.html</vt:lpstr>
      <vt:lpstr>Slide 7</vt:lpstr>
      <vt:lpstr>Les portes de Paris </vt:lpstr>
      <vt:lpstr> Gastronomie : On mange chez les estaminets à Lille ou au nord de la France ou en Belgique.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maison Kammerzell</dc:title>
  <dc:creator>A</dc:creator>
  <cp:lastModifiedBy>A</cp:lastModifiedBy>
  <cp:revision>1</cp:revision>
  <dcterms:created xsi:type="dcterms:W3CDTF">2020-05-07T20:08:59Z</dcterms:created>
  <dcterms:modified xsi:type="dcterms:W3CDTF">2020-05-07T20:12:51Z</dcterms:modified>
</cp:coreProperties>
</file>