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9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55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2"/>
  </p:notesMasterIdLst>
  <p:sldIdLst>
    <p:sldId id="257" r:id="rId2"/>
    <p:sldId id="259" r:id="rId3"/>
    <p:sldId id="297" r:id="rId4"/>
    <p:sldId id="302" r:id="rId5"/>
    <p:sldId id="306" r:id="rId6"/>
    <p:sldId id="307" r:id="rId7"/>
    <p:sldId id="305" r:id="rId8"/>
    <p:sldId id="304" r:id="rId9"/>
    <p:sldId id="303" r:id="rId10"/>
    <p:sldId id="311" r:id="rId11"/>
    <p:sldId id="310" r:id="rId12"/>
    <p:sldId id="309" r:id="rId13"/>
    <p:sldId id="308" r:id="rId14"/>
    <p:sldId id="314" r:id="rId15"/>
    <p:sldId id="313" r:id="rId16"/>
    <p:sldId id="312" r:id="rId17"/>
    <p:sldId id="317" r:id="rId18"/>
    <p:sldId id="316" r:id="rId19"/>
    <p:sldId id="315" r:id="rId20"/>
    <p:sldId id="319" r:id="rId21"/>
    <p:sldId id="318" r:id="rId22"/>
    <p:sldId id="321" r:id="rId23"/>
    <p:sldId id="320" r:id="rId24"/>
    <p:sldId id="322" r:id="rId25"/>
    <p:sldId id="323" r:id="rId26"/>
    <p:sldId id="324" r:id="rId27"/>
    <p:sldId id="326" r:id="rId28"/>
    <p:sldId id="325" r:id="rId29"/>
    <p:sldId id="327" r:id="rId30"/>
    <p:sldId id="328" r:id="rId31"/>
    <p:sldId id="329" r:id="rId32"/>
    <p:sldId id="332" r:id="rId33"/>
    <p:sldId id="331" r:id="rId34"/>
    <p:sldId id="334" r:id="rId35"/>
    <p:sldId id="333" r:id="rId36"/>
    <p:sldId id="335" r:id="rId37"/>
    <p:sldId id="336" r:id="rId38"/>
    <p:sldId id="346" r:id="rId39"/>
    <p:sldId id="337" r:id="rId40"/>
    <p:sldId id="347" r:id="rId41"/>
    <p:sldId id="341" r:id="rId42"/>
    <p:sldId id="348" r:id="rId43"/>
    <p:sldId id="298" r:id="rId44"/>
    <p:sldId id="296" r:id="rId45"/>
    <p:sldId id="260" r:id="rId46"/>
    <p:sldId id="261" r:id="rId47"/>
    <p:sldId id="262" r:id="rId48"/>
    <p:sldId id="263" r:id="rId49"/>
    <p:sldId id="265" r:id="rId50"/>
    <p:sldId id="264" r:id="rId51"/>
    <p:sldId id="266" r:id="rId52"/>
    <p:sldId id="270" r:id="rId53"/>
    <p:sldId id="271" r:id="rId54"/>
    <p:sldId id="273" r:id="rId55"/>
    <p:sldId id="275" r:id="rId56"/>
    <p:sldId id="277" r:id="rId57"/>
    <p:sldId id="279" r:id="rId58"/>
    <p:sldId id="281" r:id="rId59"/>
    <p:sldId id="283" r:id="rId60"/>
    <p:sldId id="285" r:id="rId6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A25B91-7608-4441-98EA-5D858CA5EA0F}" type="datetimeFigureOut">
              <a:rPr lang="tr-TR" smtClean="0"/>
              <a:pPr/>
              <a:t>07.05.2018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5069AF-740A-4836-9905-8F83D1FA655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27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28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29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30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31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32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33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34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35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36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37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38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39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40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41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42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43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44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45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46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47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48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49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50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51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52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53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54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55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56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57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58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59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60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0611D-7A0C-4433-99A9-E4AF43F10E16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Konsültasyon Liyezon Psikiyatrisi BD</a:t>
            </a:r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E7687-3842-44C4-9214-58242E9851CE}" type="datetimeFigureOut">
              <a:rPr lang="tr-TR" smtClean="0"/>
              <a:pPr/>
              <a:t>07.05.2018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BC5E7-9B56-478A-9678-DD5560C0E7C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E7687-3842-44C4-9214-58242E9851CE}" type="datetimeFigureOut">
              <a:rPr lang="tr-TR" smtClean="0"/>
              <a:pPr/>
              <a:t>07.05.2018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BC5E7-9B56-478A-9678-DD5560C0E7C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E7687-3842-44C4-9214-58242E9851CE}" type="datetimeFigureOut">
              <a:rPr lang="tr-TR" smtClean="0"/>
              <a:pPr/>
              <a:t>07.05.2018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BC5E7-9B56-478A-9678-DD5560C0E7C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E7687-3842-44C4-9214-58242E9851CE}" type="datetimeFigureOut">
              <a:rPr lang="tr-TR" smtClean="0"/>
              <a:pPr/>
              <a:t>07.05.2018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BC5E7-9B56-478A-9678-DD5560C0E7C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E7687-3842-44C4-9214-58242E9851CE}" type="datetimeFigureOut">
              <a:rPr lang="tr-TR" smtClean="0"/>
              <a:pPr/>
              <a:t>07.05.2018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BC5E7-9B56-478A-9678-DD5560C0E7C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E7687-3842-44C4-9214-58242E9851CE}" type="datetimeFigureOut">
              <a:rPr lang="tr-TR" smtClean="0"/>
              <a:pPr/>
              <a:t>07.05.2018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BC5E7-9B56-478A-9678-DD5560C0E7C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E7687-3842-44C4-9214-58242E9851CE}" type="datetimeFigureOut">
              <a:rPr lang="tr-TR" smtClean="0"/>
              <a:pPr/>
              <a:t>07.05.2018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BC5E7-9B56-478A-9678-DD5560C0E7C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E7687-3842-44C4-9214-58242E9851CE}" type="datetimeFigureOut">
              <a:rPr lang="tr-TR" smtClean="0"/>
              <a:pPr/>
              <a:t>07.05.2018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BC5E7-9B56-478A-9678-DD5560C0E7C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E7687-3842-44C4-9214-58242E9851CE}" type="datetimeFigureOut">
              <a:rPr lang="tr-TR" smtClean="0"/>
              <a:pPr/>
              <a:t>07.05.2018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BC5E7-9B56-478A-9678-DD5560C0E7C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E7687-3842-44C4-9214-58242E9851CE}" type="datetimeFigureOut">
              <a:rPr lang="tr-TR" smtClean="0"/>
              <a:pPr/>
              <a:t>07.05.2018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BC5E7-9B56-478A-9678-DD5560C0E7C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E7687-3842-44C4-9214-58242E9851CE}" type="datetimeFigureOut">
              <a:rPr lang="tr-TR" smtClean="0"/>
              <a:pPr/>
              <a:t>07.05.2018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BC5E7-9B56-478A-9678-DD5560C0E7C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E7687-3842-44C4-9214-58242E9851CE}" type="datetimeFigureOut">
              <a:rPr lang="tr-TR" smtClean="0"/>
              <a:pPr/>
              <a:t>07.05.2018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BC5E7-9B56-478A-9678-DD5560C0E7C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Tıbbi Durumlara Eşlik Eden Psikiyatrik Hastalıkların Muayene ve Tedavisi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tr-TR" dirty="0" smtClean="0"/>
          </a:p>
          <a:p>
            <a:r>
              <a:rPr lang="tr-TR" sz="3000" dirty="0" err="1" smtClean="0">
                <a:solidFill>
                  <a:schemeClr val="tx1"/>
                </a:solidFill>
              </a:rPr>
              <a:t>Uzm</a:t>
            </a:r>
            <a:r>
              <a:rPr lang="tr-TR" sz="3000" dirty="0" smtClean="0">
                <a:solidFill>
                  <a:schemeClr val="tx1"/>
                </a:solidFill>
              </a:rPr>
              <a:t>.Dr. </a:t>
            </a:r>
            <a:r>
              <a:rPr lang="tr-TR" sz="3000" dirty="0" err="1" smtClean="0">
                <a:solidFill>
                  <a:schemeClr val="tx1"/>
                </a:solidFill>
              </a:rPr>
              <a:t>Berker</a:t>
            </a:r>
            <a:r>
              <a:rPr lang="tr-TR" sz="3000" dirty="0" smtClean="0">
                <a:solidFill>
                  <a:schemeClr val="tx1"/>
                </a:solidFill>
              </a:rPr>
              <a:t> Duman</a:t>
            </a:r>
          </a:p>
          <a:p>
            <a:r>
              <a:rPr lang="tr-TR" sz="3000" dirty="0" err="1" smtClean="0">
                <a:solidFill>
                  <a:schemeClr val="tx1"/>
                </a:solidFill>
              </a:rPr>
              <a:t>Prof.Dr</a:t>
            </a:r>
            <a:r>
              <a:rPr lang="tr-TR" sz="3000" dirty="0" smtClean="0">
                <a:solidFill>
                  <a:schemeClr val="tx1"/>
                </a:solidFill>
              </a:rPr>
              <a:t>. Hakan </a:t>
            </a:r>
            <a:r>
              <a:rPr lang="tr-TR" sz="3000" smtClean="0">
                <a:solidFill>
                  <a:schemeClr val="tx1"/>
                </a:solidFill>
              </a:rPr>
              <a:t>Kumbasar</a:t>
            </a:r>
            <a:endParaRPr lang="tr-TR" sz="3000" dirty="0" smtClean="0">
              <a:solidFill>
                <a:schemeClr val="tx1"/>
              </a:solidFill>
            </a:endParaRPr>
          </a:p>
          <a:p>
            <a:r>
              <a:rPr lang="tr-TR" sz="3000" dirty="0" smtClean="0">
                <a:solidFill>
                  <a:schemeClr val="tx1"/>
                </a:solidFill>
              </a:rPr>
              <a:t>A.Ü.T.F. Konsültasyon </a:t>
            </a:r>
            <a:r>
              <a:rPr lang="tr-TR" sz="3000" dirty="0" err="1" smtClean="0">
                <a:solidFill>
                  <a:schemeClr val="tx1"/>
                </a:solidFill>
              </a:rPr>
              <a:t>Liyezon</a:t>
            </a:r>
            <a:r>
              <a:rPr lang="tr-TR" sz="3000" dirty="0" smtClean="0">
                <a:solidFill>
                  <a:schemeClr val="tx1"/>
                </a:solidFill>
              </a:rPr>
              <a:t> Psikiyatrisi BD</a:t>
            </a:r>
            <a:endParaRPr lang="tr-TR" sz="3000" dirty="0">
              <a:solidFill>
                <a:schemeClr val="tx1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Patofizyolojisi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Kolinerjik</a:t>
            </a:r>
            <a:r>
              <a:rPr lang="tr-TR" dirty="0" smtClean="0"/>
              <a:t> işlevlerde azalma</a:t>
            </a:r>
          </a:p>
          <a:p>
            <a:r>
              <a:rPr lang="tr-TR" dirty="0" err="1" smtClean="0"/>
              <a:t>Dopaminerjik</a:t>
            </a:r>
            <a:r>
              <a:rPr lang="tr-TR" dirty="0" smtClean="0"/>
              <a:t> işlevlerde artma</a:t>
            </a:r>
          </a:p>
          <a:p>
            <a:r>
              <a:rPr lang="tr-TR" dirty="0" err="1" smtClean="0"/>
              <a:t>Glutamaterjik</a:t>
            </a:r>
            <a:r>
              <a:rPr lang="tr-TR" dirty="0" smtClean="0"/>
              <a:t> işlevlerde artma</a:t>
            </a:r>
          </a:p>
          <a:p>
            <a:r>
              <a:rPr lang="tr-TR" dirty="0" smtClean="0"/>
              <a:t>GABA artma/ azalma</a:t>
            </a:r>
          </a:p>
          <a:p>
            <a:r>
              <a:rPr lang="tr-TR" dirty="0" err="1" smtClean="0"/>
              <a:t>Oksidatif</a:t>
            </a:r>
            <a:r>
              <a:rPr lang="tr-TR" dirty="0" smtClean="0"/>
              <a:t> metabolizmada bozulma</a:t>
            </a:r>
          </a:p>
          <a:p>
            <a:r>
              <a:rPr lang="tr-TR" dirty="0" smtClean="0"/>
              <a:t>Kan- beyin bariyeri geçirgenlik değişiklikleri</a:t>
            </a:r>
          </a:p>
          <a:p>
            <a:r>
              <a:rPr lang="tr-TR" dirty="0" err="1" smtClean="0"/>
              <a:t>Proinflamatuar</a:t>
            </a:r>
            <a:r>
              <a:rPr lang="tr-TR" dirty="0" smtClean="0"/>
              <a:t> </a:t>
            </a:r>
            <a:r>
              <a:rPr lang="tr-TR" dirty="0" err="1" smtClean="0"/>
              <a:t>sitokinlerde</a:t>
            </a:r>
            <a:r>
              <a:rPr lang="tr-TR" dirty="0" smtClean="0"/>
              <a:t> artış</a:t>
            </a:r>
          </a:p>
          <a:p>
            <a:r>
              <a:rPr lang="tr-TR" dirty="0" smtClean="0"/>
              <a:t>Amonyak seviyesinde artış</a:t>
            </a:r>
          </a:p>
          <a:p>
            <a:r>
              <a:rPr lang="tr-TR" dirty="0" smtClean="0"/>
              <a:t>…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Sık görülen nedenleri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MSS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Epileptik nöbet</a:t>
            </a:r>
          </a:p>
          <a:p>
            <a:r>
              <a:rPr lang="tr-TR" dirty="0" smtClean="0"/>
              <a:t>Kafa travması</a:t>
            </a:r>
          </a:p>
          <a:p>
            <a:r>
              <a:rPr lang="tr-TR" dirty="0" smtClean="0"/>
              <a:t>Beyin tümörü</a:t>
            </a:r>
          </a:p>
          <a:p>
            <a:r>
              <a:rPr lang="tr-TR" dirty="0" smtClean="0"/>
              <a:t>SAK</a:t>
            </a:r>
          </a:p>
          <a:p>
            <a:r>
              <a:rPr lang="tr-TR" dirty="0" err="1" smtClean="0"/>
              <a:t>Hematomlar</a:t>
            </a:r>
            <a:endParaRPr lang="tr-TR" dirty="0" smtClean="0"/>
          </a:p>
          <a:p>
            <a:r>
              <a:rPr lang="tr-TR" dirty="0" smtClean="0"/>
              <a:t>Geçici </a:t>
            </a:r>
            <a:r>
              <a:rPr lang="tr-TR" dirty="0" err="1" smtClean="0"/>
              <a:t>iskemi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Metabolik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Elektrolit anormallikleri</a:t>
            </a:r>
          </a:p>
          <a:p>
            <a:r>
              <a:rPr lang="tr-TR" dirty="0" smtClean="0"/>
              <a:t>Diyabet- hipoglisemi, </a:t>
            </a:r>
            <a:r>
              <a:rPr lang="tr-TR" dirty="0" err="1" smtClean="0"/>
              <a:t>hiperglisemi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Sistemik Hastalık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Enfeksiyonlar</a:t>
            </a:r>
          </a:p>
          <a:p>
            <a:r>
              <a:rPr lang="tr-TR" dirty="0" smtClean="0"/>
              <a:t>Travma</a:t>
            </a:r>
          </a:p>
          <a:p>
            <a:r>
              <a:rPr lang="tr-TR" dirty="0" smtClean="0"/>
              <a:t>Volüm değişiklikleri</a:t>
            </a:r>
          </a:p>
          <a:p>
            <a:r>
              <a:rPr lang="tr-TR" dirty="0" err="1" smtClean="0"/>
              <a:t>Malnütrisyon</a:t>
            </a:r>
            <a:endParaRPr lang="tr-TR" dirty="0" smtClean="0"/>
          </a:p>
          <a:p>
            <a:r>
              <a:rPr lang="tr-TR" dirty="0" smtClean="0"/>
              <a:t>Yanık</a:t>
            </a:r>
          </a:p>
          <a:p>
            <a:r>
              <a:rPr lang="tr-TR" dirty="0" smtClean="0"/>
              <a:t>Ağrı</a:t>
            </a:r>
          </a:p>
          <a:p>
            <a:r>
              <a:rPr lang="tr-TR" dirty="0" smtClean="0"/>
              <a:t>Isı çarpması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İlaçlar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16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Narkotik analjezikler</a:t>
            </a:r>
          </a:p>
          <a:p>
            <a:r>
              <a:rPr lang="tr-TR" dirty="0" err="1" smtClean="0"/>
              <a:t>Antibiotikler</a:t>
            </a:r>
            <a:r>
              <a:rPr lang="tr-TR" dirty="0" smtClean="0"/>
              <a:t>, </a:t>
            </a:r>
            <a:r>
              <a:rPr lang="tr-TR" dirty="0" err="1" smtClean="0"/>
              <a:t>antiviraller</a:t>
            </a:r>
            <a:r>
              <a:rPr lang="tr-TR" dirty="0" smtClean="0"/>
              <a:t>, </a:t>
            </a:r>
            <a:r>
              <a:rPr lang="tr-TR" dirty="0" err="1" smtClean="0"/>
              <a:t>antifungaller</a:t>
            </a:r>
            <a:endParaRPr lang="tr-TR" dirty="0" smtClean="0"/>
          </a:p>
          <a:p>
            <a:r>
              <a:rPr lang="tr-TR" dirty="0" err="1" smtClean="0"/>
              <a:t>Steroidler</a:t>
            </a:r>
            <a:endParaRPr lang="tr-TR" dirty="0" smtClean="0"/>
          </a:p>
          <a:p>
            <a:r>
              <a:rPr lang="tr-TR" dirty="0" smtClean="0"/>
              <a:t>Anestezi</a:t>
            </a:r>
          </a:p>
          <a:p>
            <a:r>
              <a:rPr lang="tr-TR" dirty="0" err="1" smtClean="0"/>
              <a:t>Antihipertansifler</a:t>
            </a:r>
            <a:endParaRPr lang="tr-TR" dirty="0" smtClean="0"/>
          </a:p>
          <a:p>
            <a:r>
              <a:rPr lang="tr-TR" dirty="0" err="1" smtClean="0"/>
              <a:t>Antineoplastikler</a:t>
            </a:r>
            <a:endParaRPr lang="tr-TR" dirty="0" smtClean="0"/>
          </a:p>
          <a:p>
            <a:r>
              <a:rPr lang="tr-TR" dirty="0" err="1" smtClean="0"/>
              <a:t>Antikolinerjikler</a:t>
            </a:r>
            <a:endParaRPr lang="tr-TR" dirty="0" smtClean="0"/>
          </a:p>
          <a:p>
            <a:r>
              <a:rPr lang="tr-TR" dirty="0" err="1" smtClean="0"/>
              <a:t>Serotonin</a:t>
            </a:r>
            <a:r>
              <a:rPr lang="tr-TR" dirty="0" smtClean="0"/>
              <a:t> Sendromu, </a:t>
            </a:r>
            <a:r>
              <a:rPr lang="tr-TR" dirty="0" err="1" smtClean="0"/>
              <a:t>Nöroleptik</a:t>
            </a:r>
            <a:r>
              <a:rPr lang="tr-TR" dirty="0" smtClean="0"/>
              <a:t> </a:t>
            </a:r>
            <a:r>
              <a:rPr lang="tr-TR" dirty="0" err="1" smtClean="0"/>
              <a:t>malign</a:t>
            </a:r>
            <a:r>
              <a:rPr lang="tr-TR" dirty="0" smtClean="0"/>
              <a:t> sendrom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Kardiyovasküler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17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Kalp yetmezliği</a:t>
            </a:r>
          </a:p>
          <a:p>
            <a:r>
              <a:rPr lang="tr-TR" dirty="0" smtClean="0"/>
              <a:t>Aritmiler</a:t>
            </a:r>
          </a:p>
          <a:p>
            <a:r>
              <a:rPr lang="tr-TR" dirty="0" smtClean="0"/>
              <a:t>MI</a:t>
            </a:r>
          </a:p>
          <a:p>
            <a:r>
              <a:rPr lang="tr-TR" dirty="0" smtClean="0"/>
              <a:t>LVAD</a:t>
            </a:r>
          </a:p>
          <a:p>
            <a:r>
              <a:rPr lang="tr-TR" dirty="0" smtClean="0"/>
              <a:t>Kalp cerrahisi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Pulmoner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18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KOAH</a:t>
            </a:r>
          </a:p>
          <a:p>
            <a:r>
              <a:rPr lang="tr-TR" dirty="0" err="1" smtClean="0"/>
              <a:t>Hipoksi</a:t>
            </a:r>
            <a:endParaRPr lang="tr-TR" dirty="0" smtClean="0"/>
          </a:p>
          <a:p>
            <a:r>
              <a:rPr lang="tr-TR" dirty="0" err="1" smtClean="0"/>
              <a:t>Asid</a:t>
            </a:r>
            <a:r>
              <a:rPr lang="tr-TR" dirty="0" smtClean="0"/>
              <a:t>-baz dengesizlikleri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Endokrin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19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Adrenal kriz/ yetmezlik</a:t>
            </a:r>
          </a:p>
          <a:p>
            <a:r>
              <a:rPr lang="tr-TR" dirty="0" err="1" smtClean="0"/>
              <a:t>Tiroid</a:t>
            </a:r>
            <a:r>
              <a:rPr lang="tr-TR" dirty="0" smtClean="0"/>
              <a:t> anormallikleri</a:t>
            </a:r>
          </a:p>
          <a:p>
            <a:r>
              <a:rPr lang="tr-TR" dirty="0" err="1" smtClean="0"/>
              <a:t>Paratiroid</a:t>
            </a:r>
            <a:r>
              <a:rPr lang="tr-TR" dirty="0" smtClean="0"/>
              <a:t> anormallikleri</a:t>
            </a:r>
          </a:p>
          <a:p>
            <a:r>
              <a:rPr lang="tr-TR" dirty="0" smtClean="0"/>
              <a:t>Uygunsuz ADH </a:t>
            </a:r>
            <a:r>
              <a:rPr lang="tr-TR" dirty="0" err="1" smtClean="0"/>
              <a:t>salınımı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Deliryum</a:t>
            </a:r>
            <a:endParaRPr lang="tr-TR" dirty="0" smtClean="0"/>
          </a:p>
          <a:p>
            <a:r>
              <a:rPr lang="tr-TR" dirty="0" smtClean="0"/>
              <a:t>Genel Tıbbi Duruma Bağlı Ruhsal Hastalıklar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Hematolojik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20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Anemi</a:t>
            </a:r>
          </a:p>
          <a:p>
            <a:r>
              <a:rPr lang="tr-TR" dirty="0" smtClean="0"/>
              <a:t>Lösemi</a:t>
            </a:r>
          </a:p>
          <a:p>
            <a:r>
              <a:rPr lang="tr-TR" dirty="0" smtClean="0"/>
              <a:t>Kan </a:t>
            </a:r>
            <a:r>
              <a:rPr lang="tr-TR" dirty="0" err="1" smtClean="0"/>
              <a:t>diskrazileri</a:t>
            </a:r>
            <a:endParaRPr lang="tr-TR" dirty="0" smtClean="0"/>
          </a:p>
          <a:p>
            <a:r>
              <a:rPr lang="tr-TR" dirty="0" smtClean="0"/>
              <a:t>Kök hücre nakli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Renal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21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Böbrek yetmezliği/ Üremi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Hepatik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22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Hepatitler</a:t>
            </a:r>
          </a:p>
          <a:p>
            <a:r>
              <a:rPr lang="tr-TR" dirty="0" smtClean="0"/>
              <a:t>Siroz</a:t>
            </a:r>
          </a:p>
          <a:p>
            <a:r>
              <a:rPr lang="tr-TR" dirty="0" smtClean="0"/>
              <a:t>Karaciğer yetmezliği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Tümörler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23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Primer</a:t>
            </a:r>
            <a:r>
              <a:rPr lang="tr-TR" dirty="0" smtClean="0"/>
              <a:t> beyin </a:t>
            </a:r>
            <a:r>
              <a:rPr lang="tr-TR" dirty="0" err="1" smtClean="0"/>
              <a:t>tm</a:t>
            </a:r>
            <a:endParaRPr lang="tr-TR" dirty="0" smtClean="0"/>
          </a:p>
          <a:p>
            <a:r>
              <a:rPr lang="tr-TR" dirty="0" smtClean="0"/>
              <a:t>Beyin metastaz</a:t>
            </a:r>
          </a:p>
          <a:p>
            <a:r>
              <a:rPr lang="tr-TR" dirty="0" err="1" smtClean="0"/>
              <a:t>Paraneoplastik</a:t>
            </a:r>
            <a:r>
              <a:rPr lang="tr-TR" dirty="0" smtClean="0"/>
              <a:t> sendromlar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Diğer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24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Alkol/ Madde çekilmesi ve zehirlenmesi</a:t>
            </a:r>
          </a:p>
          <a:p>
            <a:r>
              <a:rPr lang="tr-TR" dirty="0" smtClean="0"/>
              <a:t>Ağır metal zehirlenmesi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Deliryum</a:t>
            </a:r>
            <a:r>
              <a:rPr lang="tr-TR" dirty="0" smtClean="0"/>
              <a:t> nedenini belirlemek için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25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26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Hasta/ hasta yakını/ aileden ve tıbbi kayıtlardan öykü al</a:t>
            </a:r>
          </a:p>
          <a:p>
            <a:r>
              <a:rPr lang="tr-TR" dirty="0" smtClean="0"/>
              <a:t>Tıbbi hastalıkları gözden geçir gerektiğinde ek tetkik iste</a:t>
            </a:r>
          </a:p>
          <a:p>
            <a:r>
              <a:rPr lang="tr-TR" dirty="0" smtClean="0"/>
              <a:t>Kullandığı ilaçları gözden geçir (Yakında kesilen ya da doz azaltılan ilaçlar dahil)</a:t>
            </a:r>
          </a:p>
          <a:p>
            <a:r>
              <a:rPr lang="tr-TR" dirty="0" smtClean="0"/>
              <a:t>Alkol/ madde kullanım öyküsünü araştır (Yakında kesilen alkol/ madde dahil)</a:t>
            </a:r>
          </a:p>
          <a:p>
            <a:r>
              <a:rPr lang="tr-TR" dirty="0" smtClean="0"/>
              <a:t>Gerektiğinde idrar/ serum toksikoloji iste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27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Bitkisel, ‘ne içerdiği tam belli olmayan’ her şey şüpheli</a:t>
            </a:r>
          </a:p>
          <a:p>
            <a:r>
              <a:rPr lang="tr-TR" dirty="0" smtClean="0"/>
              <a:t>Yakında anestezi/ cerrahi öyküsü sorgula</a:t>
            </a:r>
          </a:p>
          <a:p>
            <a:r>
              <a:rPr lang="tr-TR" dirty="0" smtClean="0"/>
              <a:t>Otonom değişiklikleri takip et</a:t>
            </a:r>
          </a:p>
          <a:p>
            <a:r>
              <a:rPr lang="tr-TR" dirty="0" smtClean="0"/>
              <a:t>Enfeksiyon odağı olabilecek </a:t>
            </a:r>
            <a:r>
              <a:rPr lang="tr-TR" dirty="0" err="1" smtClean="0"/>
              <a:t>kateterleri</a:t>
            </a:r>
            <a:r>
              <a:rPr lang="tr-TR" dirty="0" smtClean="0"/>
              <a:t> ve cilt yüzeyini kontrol et</a:t>
            </a:r>
          </a:p>
          <a:p>
            <a:r>
              <a:rPr lang="tr-TR" dirty="0" smtClean="0"/>
              <a:t>Ağrı açısından değerlendir</a:t>
            </a:r>
          </a:p>
          <a:p>
            <a:r>
              <a:rPr lang="tr-TR" dirty="0" smtClean="0"/>
              <a:t>Kabızlık/ </a:t>
            </a:r>
            <a:r>
              <a:rPr lang="tr-TR" dirty="0" err="1" smtClean="0"/>
              <a:t>diyare</a:t>
            </a:r>
            <a:r>
              <a:rPr lang="tr-TR" dirty="0" smtClean="0"/>
              <a:t> açısından değerlendir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Diğer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28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İYE açısından araştır</a:t>
            </a:r>
          </a:p>
          <a:p>
            <a:r>
              <a:rPr lang="tr-TR" dirty="0" err="1" smtClean="0"/>
              <a:t>Asid</a:t>
            </a:r>
            <a:r>
              <a:rPr lang="tr-TR" dirty="0" smtClean="0"/>
              <a:t>-baz değerlerine bak</a:t>
            </a:r>
          </a:p>
          <a:p>
            <a:r>
              <a:rPr lang="tr-TR" dirty="0" smtClean="0"/>
              <a:t>Derin </a:t>
            </a:r>
            <a:r>
              <a:rPr lang="tr-TR" dirty="0" err="1" smtClean="0"/>
              <a:t>ven</a:t>
            </a:r>
            <a:r>
              <a:rPr lang="tr-TR" dirty="0" smtClean="0"/>
              <a:t> </a:t>
            </a:r>
            <a:r>
              <a:rPr lang="tr-TR" dirty="0" err="1" smtClean="0"/>
              <a:t>trombozu</a:t>
            </a:r>
            <a:r>
              <a:rPr lang="tr-TR" dirty="0" smtClean="0"/>
              <a:t> ve </a:t>
            </a:r>
            <a:r>
              <a:rPr lang="tr-TR" dirty="0" err="1" smtClean="0"/>
              <a:t>pulmoner</a:t>
            </a:r>
            <a:r>
              <a:rPr lang="tr-TR" dirty="0" smtClean="0"/>
              <a:t> </a:t>
            </a:r>
            <a:r>
              <a:rPr lang="tr-TR" dirty="0" err="1" smtClean="0"/>
              <a:t>emboliyi</a:t>
            </a:r>
            <a:r>
              <a:rPr lang="tr-TR" dirty="0" smtClean="0"/>
              <a:t> dışla</a:t>
            </a:r>
          </a:p>
          <a:p>
            <a:r>
              <a:rPr lang="tr-TR" dirty="0" smtClean="0"/>
              <a:t>Nöbet ve </a:t>
            </a:r>
            <a:r>
              <a:rPr lang="tr-TR" dirty="0" err="1" smtClean="0"/>
              <a:t>postiktal</a:t>
            </a:r>
            <a:r>
              <a:rPr lang="tr-TR" dirty="0" smtClean="0"/>
              <a:t> </a:t>
            </a:r>
            <a:r>
              <a:rPr lang="tr-TR" dirty="0" err="1" smtClean="0"/>
              <a:t>konfüzyonu</a:t>
            </a:r>
            <a:r>
              <a:rPr lang="tr-TR" dirty="0" smtClean="0"/>
              <a:t> dışla (EEG çekilebilir)</a:t>
            </a:r>
          </a:p>
          <a:p>
            <a:r>
              <a:rPr lang="tr-TR" dirty="0" smtClean="0"/>
              <a:t>Böbrek, karaciğer, akciğer, kalp yetmezliği ve hematolojik sorunlar </a:t>
            </a:r>
            <a:r>
              <a:rPr lang="tr-TR" dirty="0" err="1" smtClean="0"/>
              <a:t>açısıdan</a:t>
            </a:r>
            <a:r>
              <a:rPr lang="tr-TR" dirty="0" smtClean="0"/>
              <a:t> </a:t>
            </a:r>
            <a:r>
              <a:rPr lang="tr-TR" dirty="0" err="1" smtClean="0"/>
              <a:t>lab</a:t>
            </a:r>
            <a:r>
              <a:rPr lang="tr-TR" dirty="0" smtClean="0"/>
              <a:t> değerlerini kontrol et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Klinik Özellikler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29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Deliryum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30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Odaklanma ve dikkati sürdürmede güçlük</a:t>
            </a:r>
          </a:p>
          <a:p>
            <a:r>
              <a:rPr lang="tr-TR" dirty="0" smtClean="0"/>
              <a:t>Kolay çelinebilirlik ve bellek kusurları, yönelim bozukluğu</a:t>
            </a:r>
          </a:p>
          <a:p>
            <a:r>
              <a:rPr lang="tr-TR" dirty="0" smtClean="0"/>
              <a:t>Çeşitli </a:t>
            </a:r>
            <a:r>
              <a:rPr lang="tr-TR" dirty="0" err="1" smtClean="0"/>
              <a:t>affektif</a:t>
            </a:r>
            <a:r>
              <a:rPr lang="tr-TR" dirty="0" smtClean="0"/>
              <a:t> semptomlar (</a:t>
            </a:r>
            <a:r>
              <a:rPr lang="tr-TR" dirty="0" err="1" smtClean="0"/>
              <a:t>anksiyete</a:t>
            </a:r>
            <a:r>
              <a:rPr lang="tr-TR" dirty="0" smtClean="0"/>
              <a:t>, korku, </a:t>
            </a:r>
            <a:r>
              <a:rPr lang="tr-TR" dirty="0" err="1" smtClean="0"/>
              <a:t>öfori</a:t>
            </a:r>
            <a:r>
              <a:rPr lang="tr-TR" dirty="0" smtClean="0"/>
              <a:t>, </a:t>
            </a:r>
            <a:r>
              <a:rPr lang="tr-TR" dirty="0" err="1" smtClean="0"/>
              <a:t>apati</a:t>
            </a:r>
            <a:r>
              <a:rPr lang="tr-TR" dirty="0" smtClean="0"/>
              <a:t> gibi…)</a:t>
            </a:r>
          </a:p>
          <a:p>
            <a:r>
              <a:rPr lang="tr-TR" dirty="0" smtClean="0"/>
              <a:t>PMA değişiklikleri</a:t>
            </a:r>
          </a:p>
          <a:p>
            <a:r>
              <a:rPr lang="tr-TR" dirty="0" smtClean="0"/>
              <a:t>Görsel </a:t>
            </a:r>
            <a:r>
              <a:rPr lang="tr-TR" dirty="0" err="1" smtClean="0"/>
              <a:t>varsanılar</a:t>
            </a:r>
            <a:endParaRPr lang="tr-TR" dirty="0" smtClean="0"/>
          </a:p>
          <a:p>
            <a:r>
              <a:rPr lang="tr-TR" dirty="0" err="1" smtClean="0"/>
              <a:t>Kateter</a:t>
            </a:r>
            <a:r>
              <a:rPr lang="tr-TR" dirty="0" smtClean="0"/>
              <a:t> çekme gibi tipik davranışlar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31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Genellikle PMA ve uyanıklık düzeyine göre 2’ye ayrılır</a:t>
            </a:r>
          </a:p>
          <a:p>
            <a:r>
              <a:rPr lang="tr-TR" dirty="0" err="1" smtClean="0"/>
              <a:t>Hiperaktif</a:t>
            </a:r>
            <a:r>
              <a:rPr lang="tr-TR" dirty="0" smtClean="0"/>
              <a:t> </a:t>
            </a:r>
            <a:r>
              <a:rPr lang="tr-TR" dirty="0" err="1" smtClean="0"/>
              <a:t>Deliryum</a:t>
            </a:r>
            <a:r>
              <a:rPr lang="tr-TR" dirty="0" smtClean="0"/>
              <a:t>: PMA artışı, </a:t>
            </a:r>
            <a:r>
              <a:rPr lang="tr-TR" dirty="0" err="1" smtClean="0"/>
              <a:t>hipervijil</a:t>
            </a:r>
            <a:r>
              <a:rPr lang="tr-TR" dirty="0" smtClean="0"/>
              <a:t>, huzursuz</a:t>
            </a:r>
          </a:p>
          <a:p>
            <a:r>
              <a:rPr lang="tr-TR" dirty="0" err="1" smtClean="0"/>
              <a:t>Hipoaktif</a:t>
            </a:r>
            <a:r>
              <a:rPr lang="tr-TR" dirty="0" smtClean="0"/>
              <a:t> </a:t>
            </a:r>
            <a:r>
              <a:rPr lang="tr-TR" dirty="0" err="1" smtClean="0"/>
              <a:t>Deliryum</a:t>
            </a:r>
            <a:r>
              <a:rPr lang="tr-TR" dirty="0" smtClean="0"/>
              <a:t>. PMA azalma, sessiz, konuşma azalır, uykuya meyil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Ayırıcı Tanı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32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33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Demans</a:t>
            </a:r>
            <a:endParaRPr lang="tr-TR" dirty="0" smtClean="0"/>
          </a:p>
          <a:p>
            <a:r>
              <a:rPr lang="tr-TR" dirty="0" smtClean="0"/>
              <a:t>Şizofreni</a:t>
            </a:r>
          </a:p>
          <a:p>
            <a:r>
              <a:rPr lang="tr-TR" dirty="0" err="1" smtClean="0"/>
              <a:t>Duygudurum</a:t>
            </a:r>
            <a:r>
              <a:rPr lang="tr-TR" dirty="0" smtClean="0"/>
              <a:t> Bozuklukları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Seyir ve </a:t>
            </a:r>
            <a:r>
              <a:rPr lang="tr-TR" dirty="0" err="1" smtClean="0"/>
              <a:t>Prognoz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34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35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Genellikle birkaç gün sürer</a:t>
            </a:r>
          </a:p>
          <a:p>
            <a:r>
              <a:rPr lang="tr-TR" dirty="0" smtClean="0"/>
              <a:t>Değişkenlik çok, etiyolojiye bağlı olarak aylarca sürebilir</a:t>
            </a:r>
          </a:p>
          <a:p>
            <a:r>
              <a:rPr lang="tr-TR" dirty="0" err="1" smtClean="0"/>
              <a:t>Deliryum</a:t>
            </a:r>
            <a:r>
              <a:rPr lang="tr-TR" dirty="0" smtClean="0"/>
              <a:t> erken tanısı ve  tedavisi genellikle </a:t>
            </a:r>
            <a:r>
              <a:rPr lang="tr-TR" dirty="0" err="1" smtClean="0"/>
              <a:t>prognozu</a:t>
            </a:r>
            <a:r>
              <a:rPr lang="tr-TR" dirty="0" smtClean="0"/>
              <a:t> olumlu etkiler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Tedavi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36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3 tedavi hedefi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37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Altta yatan nedenin tespiti ve düzeltilmesi</a:t>
            </a:r>
          </a:p>
          <a:p>
            <a:r>
              <a:rPr lang="tr-TR" dirty="0" smtClean="0"/>
              <a:t>Bu sırada hastanın güvenliğinin sağlanması</a:t>
            </a:r>
          </a:p>
          <a:p>
            <a:r>
              <a:rPr lang="tr-TR" dirty="0" smtClean="0"/>
              <a:t>Davranışsal semptomların </a:t>
            </a:r>
            <a:r>
              <a:rPr lang="tr-TR" dirty="0" err="1" smtClean="0"/>
              <a:t>semptomatik</a:t>
            </a:r>
            <a:r>
              <a:rPr lang="tr-TR" dirty="0" smtClean="0"/>
              <a:t> tedavisi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Tedavi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38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39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Çevresel</a:t>
            </a:r>
            <a:r>
              <a:rPr lang="en-US" dirty="0" smtClean="0"/>
              <a:t> </a:t>
            </a:r>
            <a:r>
              <a:rPr lang="en-US" dirty="0" err="1" smtClean="0"/>
              <a:t>değişiklikler</a:t>
            </a:r>
            <a:r>
              <a:rPr lang="en-US" dirty="0" smtClean="0"/>
              <a:t> (</a:t>
            </a:r>
            <a:r>
              <a:rPr lang="en-US" dirty="0" err="1" smtClean="0"/>
              <a:t>saat</a:t>
            </a:r>
            <a:r>
              <a:rPr lang="en-US" dirty="0" smtClean="0"/>
              <a:t>, </a:t>
            </a:r>
            <a:r>
              <a:rPr lang="en-US" dirty="0" err="1" smtClean="0"/>
              <a:t>takvim</a:t>
            </a:r>
            <a:r>
              <a:rPr lang="en-US" dirty="0" smtClean="0"/>
              <a:t>, </a:t>
            </a:r>
            <a:r>
              <a:rPr lang="en-US" dirty="0" err="1" smtClean="0"/>
              <a:t>hafif</a:t>
            </a:r>
            <a:r>
              <a:rPr lang="en-US" dirty="0" smtClean="0"/>
              <a:t> </a:t>
            </a:r>
            <a:r>
              <a:rPr lang="en-US" dirty="0" err="1" smtClean="0"/>
              <a:t>ışık</a:t>
            </a:r>
            <a:r>
              <a:rPr lang="en-US" dirty="0" smtClean="0"/>
              <a:t>,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refakatçinin</a:t>
            </a:r>
            <a:r>
              <a:rPr lang="en-US" dirty="0" smtClean="0"/>
              <a:t> </a:t>
            </a:r>
            <a:r>
              <a:rPr lang="en-US" dirty="0" err="1" smtClean="0"/>
              <a:t>varlığı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Altta</a:t>
            </a:r>
            <a:r>
              <a:rPr lang="en-US" dirty="0" smtClean="0"/>
              <a:t> </a:t>
            </a:r>
            <a:r>
              <a:rPr lang="en-US" dirty="0" err="1" smtClean="0"/>
              <a:t>yatan</a:t>
            </a:r>
            <a:r>
              <a:rPr lang="en-US" dirty="0" smtClean="0"/>
              <a:t> </a:t>
            </a:r>
            <a:r>
              <a:rPr lang="en-US" dirty="0" err="1" smtClean="0"/>
              <a:t>durumun</a:t>
            </a:r>
            <a:r>
              <a:rPr lang="en-US" dirty="0" smtClean="0"/>
              <a:t> </a:t>
            </a:r>
            <a:r>
              <a:rPr lang="en-US" dirty="0" err="1" smtClean="0"/>
              <a:t>tx</a:t>
            </a:r>
            <a:r>
              <a:rPr lang="en-US" dirty="0" smtClean="0"/>
              <a:t> (vitamin </a:t>
            </a:r>
            <a:r>
              <a:rPr lang="en-US" dirty="0" err="1" smtClean="0"/>
              <a:t>eksikliği</a:t>
            </a:r>
            <a:r>
              <a:rPr lang="en-US" dirty="0" smtClean="0"/>
              <a:t>, </a:t>
            </a:r>
            <a:r>
              <a:rPr lang="en-US" dirty="0" err="1" smtClean="0"/>
              <a:t>hipoglisemi</a:t>
            </a:r>
            <a:r>
              <a:rPr lang="en-US" dirty="0" smtClean="0"/>
              <a:t>, </a:t>
            </a:r>
            <a:r>
              <a:rPr lang="en-US" dirty="0" err="1" smtClean="0"/>
              <a:t>pulmoner</a:t>
            </a:r>
            <a:r>
              <a:rPr lang="en-US" dirty="0" smtClean="0"/>
              <a:t> </a:t>
            </a:r>
            <a:r>
              <a:rPr lang="en-US" dirty="0" err="1" smtClean="0"/>
              <a:t>ödem</a:t>
            </a:r>
            <a:r>
              <a:rPr lang="en-US" dirty="0" smtClean="0"/>
              <a:t>, </a:t>
            </a:r>
            <a:r>
              <a:rPr lang="en-US" dirty="0" err="1" smtClean="0"/>
              <a:t>antibiyotik</a:t>
            </a:r>
            <a:r>
              <a:rPr lang="en-US" dirty="0" smtClean="0"/>
              <a:t> </a:t>
            </a:r>
            <a:r>
              <a:rPr lang="en-US" dirty="0" err="1" smtClean="0"/>
              <a:t>kullanımı</a:t>
            </a:r>
            <a:r>
              <a:rPr lang="en-US" dirty="0" smtClean="0"/>
              <a:t>, …)</a:t>
            </a:r>
          </a:p>
          <a:p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intoksikasyon</a:t>
            </a:r>
            <a:r>
              <a:rPr lang="en-US" dirty="0" smtClean="0"/>
              <a:t> </a:t>
            </a:r>
            <a:r>
              <a:rPr lang="en-US" dirty="0" err="1" smtClean="0"/>
              <a:t>varsa</a:t>
            </a:r>
            <a:r>
              <a:rPr lang="en-US" dirty="0" smtClean="0"/>
              <a:t> </a:t>
            </a:r>
            <a:r>
              <a:rPr lang="en-US" dirty="0" err="1" smtClean="0"/>
              <a:t>flumanezil</a:t>
            </a:r>
            <a:r>
              <a:rPr lang="en-US" dirty="0" smtClean="0"/>
              <a:t>, </a:t>
            </a:r>
            <a:r>
              <a:rPr lang="en-US" dirty="0" err="1" smtClean="0"/>
              <a:t>naloxane</a:t>
            </a:r>
            <a:r>
              <a:rPr lang="en-US" dirty="0" smtClean="0"/>
              <a:t> </a:t>
            </a:r>
            <a:r>
              <a:rPr lang="en-US" dirty="0" err="1" smtClean="0"/>
              <a:t>kullanılabilir</a:t>
            </a:r>
            <a:endParaRPr lang="en-US" dirty="0" smtClean="0"/>
          </a:p>
          <a:p>
            <a:r>
              <a:rPr lang="en-US" dirty="0" err="1" smtClean="0"/>
              <a:t>Antikolinerjik</a:t>
            </a:r>
            <a:r>
              <a:rPr lang="en-US" dirty="0" smtClean="0"/>
              <a:t> </a:t>
            </a:r>
            <a:r>
              <a:rPr lang="en-US" dirty="0" err="1" smtClean="0"/>
              <a:t>deliryum</a:t>
            </a:r>
            <a:r>
              <a:rPr lang="en-US" dirty="0" smtClean="0"/>
              <a:t>, IV </a:t>
            </a:r>
            <a:r>
              <a:rPr lang="en-US" dirty="0" err="1" smtClean="0"/>
              <a:t>fizostigmin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tx</a:t>
            </a:r>
            <a:endParaRPr lang="en-US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Akut dalgalı seyir</a:t>
            </a:r>
          </a:p>
          <a:p>
            <a:r>
              <a:rPr lang="tr-TR" dirty="0" smtClean="0"/>
              <a:t>Bilişsel işlevler</a:t>
            </a:r>
          </a:p>
          <a:p>
            <a:r>
              <a:rPr lang="tr-TR" dirty="0" smtClean="0"/>
              <a:t>Algı</a:t>
            </a:r>
          </a:p>
          <a:p>
            <a:r>
              <a:rPr lang="tr-TR" dirty="0" smtClean="0"/>
              <a:t>Uyku/ uyanıklık döngüsü </a:t>
            </a:r>
          </a:p>
          <a:p>
            <a:r>
              <a:rPr lang="tr-TR" dirty="0" smtClean="0"/>
              <a:t>Düşünce süreçleri</a:t>
            </a:r>
          </a:p>
          <a:p>
            <a:r>
              <a:rPr lang="tr-TR" dirty="0" smtClean="0"/>
              <a:t>PMA</a:t>
            </a:r>
          </a:p>
          <a:p>
            <a:pPr>
              <a:buNone/>
            </a:pPr>
            <a:r>
              <a:rPr lang="tr-TR" dirty="0" smtClean="0"/>
              <a:t>etkilenir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40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Altta</a:t>
            </a:r>
            <a:r>
              <a:rPr lang="en-US" dirty="0" smtClean="0"/>
              <a:t> </a:t>
            </a:r>
            <a:r>
              <a:rPr lang="en-US" dirty="0" err="1" smtClean="0"/>
              <a:t>yatan</a:t>
            </a:r>
            <a:r>
              <a:rPr lang="en-US" dirty="0" smtClean="0"/>
              <a:t> </a:t>
            </a:r>
            <a:r>
              <a:rPr lang="en-US" dirty="0" err="1" smtClean="0"/>
              <a:t>durumu</a:t>
            </a:r>
            <a:r>
              <a:rPr lang="en-US" dirty="0" smtClean="0"/>
              <a:t> her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hızlıca</a:t>
            </a:r>
            <a:r>
              <a:rPr lang="en-US" dirty="0" smtClean="0"/>
              <a:t> </a:t>
            </a:r>
            <a:r>
              <a:rPr lang="en-US" dirty="0" err="1" smtClean="0"/>
              <a:t>tx</a:t>
            </a:r>
            <a:r>
              <a:rPr lang="en-US" dirty="0" smtClean="0"/>
              <a:t> </a:t>
            </a:r>
            <a:r>
              <a:rPr lang="en-US" dirty="0" err="1" smtClean="0"/>
              <a:t>etmek</a:t>
            </a:r>
            <a:r>
              <a:rPr lang="en-US" dirty="0" smtClean="0"/>
              <a:t> </a:t>
            </a:r>
            <a:r>
              <a:rPr lang="en-US" dirty="0" err="1" smtClean="0"/>
              <a:t>mümkün</a:t>
            </a:r>
            <a:r>
              <a:rPr lang="en-US" dirty="0" smtClean="0"/>
              <a:t> </a:t>
            </a:r>
            <a:r>
              <a:rPr lang="en-US" dirty="0" err="1" smtClean="0"/>
              <a:t>değil</a:t>
            </a:r>
            <a:endParaRPr lang="en-US" dirty="0" smtClean="0"/>
          </a:p>
          <a:p>
            <a:r>
              <a:rPr lang="en-US" dirty="0" err="1" smtClean="0"/>
              <a:t>Bz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morfin</a:t>
            </a:r>
            <a:r>
              <a:rPr lang="en-US" dirty="0" smtClean="0"/>
              <a:t> 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bazı</a:t>
            </a:r>
            <a:r>
              <a:rPr lang="en-US" dirty="0" smtClean="0"/>
              <a:t> </a:t>
            </a:r>
            <a:r>
              <a:rPr lang="en-US" dirty="0" err="1" smtClean="0"/>
              <a:t>durumlarda</a:t>
            </a:r>
            <a:r>
              <a:rPr lang="en-US" dirty="0" smtClean="0"/>
              <a:t> (</a:t>
            </a:r>
            <a:r>
              <a:rPr lang="en-US" dirty="0" err="1" smtClean="0"/>
              <a:t>örn</a:t>
            </a:r>
            <a:r>
              <a:rPr lang="en-US" dirty="0" smtClean="0"/>
              <a:t>; </a:t>
            </a:r>
            <a:r>
              <a:rPr lang="en-US" dirty="0" err="1" smtClean="0"/>
              <a:t>ilaç</a:t>
            </a:r>
            <a:r>
              <a:rPr lang="en-US" dirty="0" smtClean="0"/>
              <a:t> </a:t>
            </a:r>
            <a:r>
              <a:rPr lang="en-US" dirty="0" err="1" smtClean="0"/>
              <a:t>çekilmesi</a:t>
            </a:r>
            <a:r>
              <a:rPr lang="en-US" dirty="0" smtClean="0"/>
              <a:t>) </a:t>
            </a:r>
            <a:r>
              <a:rPr lang="en-US" dirty="0" err="1" smtClean="0"/>
              <a:t>kullanılabilir</a:t>
            </a:r>
            <a:endParaRPr lang="en-US" dirty="0" smtClean="0"/>
          </a:p>
          <a:p>
            <a:r>
              <a:rPr lang="en-US" dirty="0" smtClean="0"/>
              <a:t>Haloperidol, en </a:t>
            </a:r>
            <a:r>
              <a:rPr lang="en-US" dirty="0" err="1" smtClean="0"/>
              <a:t>sık</a:t>
            </a:r>
            <a:r>
              <a:rPr lang="en-US" dirty="0" smtClean="0"/>
              <a:t> </a:t>
            </a:r>
            <a:r>
              <a:rPr lang="en-US" dirty="0" err="1" smtClean="0"/>
              <a:t>kullanılan</a:t>
            </a:r>
            <a:r>
              <a:rPr lang="en-US" dirty="0" smtClean="0"/>
              <a:t> </a:t>
            </a:r>
            <a:r>
              <a:rPr lang="en-US" dirty="0" err="1" smtClean="0"/>
              <a:t>ilaç</a:t>
            </a:r>
            <a:r>
              <a:rPr lang="en-US" dirty="0" smtClean="0"/>
              <a:t> (</a:t>
            </a:r>
            <a:r>
              <a:rPr lang="en-US" dirty="0" err="1" smtClean="0"/>
              <a:t>Sistemik</a:t>
            </a:r>
            <a:r>
              <a:rPr lang="en-US" dirty="0" smtClean="0"/>
              <a:t> </a:t>
            </a:r>
            <a:r>
              <a:rPr lang="en-US" dirty="0" err="1" smtClean="0"/>
              <a:t>yan</a:t>
            </a:r>
            <a:r>
              <a:rPr lang="en-US" dirty="0" smtClean="0"/>
              <a:t> </a:t>
            </a:r>
            <a:r>
              <a:rPr lang="en-US" dirty="0" err="1" smtClean="0"/>
              <a:t>etkileri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az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Tipik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i.v</a:t>
            </a:r>
            <a:r>
              <a:rPr lang="en-US" dirty="0" smtClean="0"/>
              <a:t>. </a:t>
            </a:r>
            <a:r>
              <a:rPr lang="en-US" dirty="0" err="1" smtClean="0"/>
              <a:t>uygulama</a:t>
            </a:r>
            <a:endParaRPr lang="en-US" dirty="0" smtClean="0"/>
          </a:p>
          <a:p>
            <a:r>
              <a:rPr lang="en-US" dirty="0" err="1" smtClean="0"/>
              <a:t>Damar</a:t>
            </a:r>
            <a:r>
              <a:rPr lang="en-US" dirty="0" smtClean="0"/>
              <a:t> </a:t>
            </a:r>
            <a:r>
              <a:rPr lang="en-US" dirty="0" err="1" smtClean="0"/>
              <a:t>yolu</a:t>
            </a:r>
            <a:r>
              <a:rPr lang="en-US" dirty="0" smtClean="0"/>
              <a:t> </a:t>
            </a:r>
            <a:r>
              <a:rPr lang="en-US" dirty="0" err="1" smtClean="0"/>
              <a:t>öncelikle</a:t>
            </a:r>
            <a:r>
              <a:rPr lang="en-US" dirty="0" smtClean="0"/>
              <a:t> SF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temizlenmeli</a:t>
            </a:r>
            <a:r>
              <a:rPr lang="en-US" dirty="0" smtClean="0"/>
              <a:t> (Heparin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fenitoin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presipitasyon</a:t>
            </a:r>
            <a:r>
              <a:rPr lang="en-US" dirty="0" smtClean="0"/>
              <a:t> </a:t>
            </a:r>
            <a:r>
              <a:rPr lang="en-US" dirty="0" err="1" smtClean="0"/>
              <a:t>riski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41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Haloperidol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dozlara</a:t>
            </a:r>
            <a:r>
              <a:rPr lang="en-US" dirty="0" smtClean="0"/>
              <a:t> </a:t>
            </a:r>
            <a:r>
              <a:rPr lang="en-US" dirty="0" err="1" smtClean="0"/>
              <a:t>çıkılabilse</a:t>
            </a:r>
            <a:r>
              <a:rPr lang="en-US" dirty="0" smtClean="0"/>
              <a:t> de 20 </a:t>
            </a:r>
            <a:r>
              <a:rPr lang="en-US" dirty="0" err="1" smtClean="0"/>
              <a:t>mg’a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öncelikle</a:t>
            </a:r>
            <a:r>
              <a:rPr lang="en-US" dirty="0" smtClean="0"/>
              <a:t> </a:t>
            </a:r>
            <a:r>
              <a:rPr lang="en-US" dirty="0" err="1" smtClean="0"/>
              <a:t>çıkılabilir</a:t>
            </a:r>
            <a:endParaRPr lang="en-US" dirty="0" smtClean="0"/>
          </a:p>
          <a:p>
            <a:r>
              <a:rPr lang="en-US" dirty="0" err="1" smtClean="0"/>
              <a:t>Sürekli</a:t>
            </a:r>
            <a:r>
              <a:rPr lang="en-US" dirty="0" smtClean="0"/>
              <a:t> </a:t>
            </a:r>
            <a:r>
              <a:rPr lang="en-US" dirty="0" err="1" smtClean="0"/>
              <a:t>yavaş</a:t>
            </a:r>
            <a:r>
              <a:rPr lang="en-US" dirty="0" smtClean="0"/>
              <a:t> </a:t>
            </a:r>
            <a:r>
              <a:rPr lang="en-US" dirty="0" err="1" smtClean="0"/>
              <a:t>infüzyon</a:t>
            </a:r>
            <a:r>
              <a:rPr lang="en-US" dirty="0" smtClean="0"/>
              <a:t> </a:t>
            </a:r>
            <a:r>
              <a:rPr lang="en-US" dirty="0" err="1" smtClean="0"/>
              <a:t>tx</a:t>
            </a:r>
            <a:r>
              <a:rPr lang="en-US" dirty="0" smtClean="0"/>
              <a:t> de </a:t>
            </a:r>
            <a:r>
              <a:rPr lang="en-US" dirty="0" err="1" smtClean="0"/>
              <a:t>bildirilmiş</a:t>
            </a:r>
            <a:endParaRPr lang="en-US" dirty="0" smtClean="0"/>
          </a:p>
          <a:p>
            <a:r>
              <a:rPr lang="en-US" dirty="0" err="1" smtClean="0"/>
              <a:t>Eğer</a:t>
            </a:r>
            <a:r>
              <a:rPr lang="en-US" dirty="0" smtClean="0"/>
              <a:t> </a:t>
            </a:r>
            <a:r>
              <a:rPr lang="en-US" dirty="0" err="1" smtClean="0"/>
              <a:t>yanıt</a:t>
            </a:r>
            <a:r>
              <a:rPr lang="en-US" dirty="0" smtClean="0"/>
              <a:t> </a:t>
            </a:r>
            <a:r>
              <a:rPr lang="en-US" dirty="0" err="1" smtClean="0"/>
              <a:t>alınamıyor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hasta</a:t>
            </a:r>
            <a:r>
              <a:rPr lang="en-US" dirty="0" smtClean="0"/>
              <a:t> </a:t>
            </a:r>
            <a:r>
              <a:rPr lang="en-US" dirty="0" err="1" smtClean="0"/>
              <a:t>ajite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, </a:t>
            </a:r>
            <a:r>
              <a:rPr lang="en-US" dirty="0" err="1" smtClean="0"/>
              <a:t>hastayı</a:t>
            </a:r>
            <a:r>
              <a:rPr lang="en-US" dirty="0" smtClean="0"/>
              <a:t> </a:t>
            </a:r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değerlendir</a:t>
            </a:r>
            <a:endParaRPr lang="en-US" dirty="0" smtClean="0"/>
          </a:p>
          <a:p>
            <a:r>
              <a:rPr lang="en-US" dirty="0" err="1" smtClean="0"/>
              <a:t>Akatizi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Epilepsi</a:t>
            </a:r>
            <a:r>
              <a:rPr lang="en-US" dirty="0" smtClean="0"/>
              <a:t> </a:t>
            </a:r>
            <a:r>
              <a:rPr lang="en-US" dirty="0" err="1" smtClean="0"/>
              <a:t>hastalarında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nispeten</a:t>
            </a:r>
            <a:r>
              <a:rPr lang="en-US" dirty="0" smtClean="0"/>
              <a:t> </a:t>
            </a:r>
            <a:r>
              <a:rPr lang="en-US" dirty="0" err="1" smtClean="0"/>
              <a:t>güvenli</a:t>
            </a:r>
            <a:endParaRPr lang="en-US" dirty="0" smtClean="0"/>
          </a:p>
          <a:p>
            <a:r>
              <a:rPr lang="en-US" dirty="0" err="1" smtClean="0"/>
              <a:t>Torsades</a:t>
            </a:r>
            <a:r>
              <a:rPr lang="en-US" dirty="0" smtClean="0"/>
              <a:t> de pointes (</a:t>
            </a:r>
            <a:r>
              <a:rPr lang="en-US" dirty="0" err="1" smtClean="0"/>
              <a:t>özellikle</a:t>
            </a:r>
            <a:r>
              <a:rPr lang="en-US" dirty="0" smtClean="0"/>
              <a:t> </a:t>
            </a:r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dozlarda</a:t>
            </a:r>
            <a:r>
              <a:rPr lang="en-US" dirty="0" smtClean="0"/>
              <a:t> QT </a:t>
            </a:r>
            <a:r>
              <a:rPr lang="en-US" dirty="0" err="1" smtClean="0"/>
              <a:t>uzunluğuna</a:t>
            </a:r>
            <a:r>
              <a:rPr lang="en-US" dirty="0" smtClean="0"/>
              <a:t> </a:t>
            </a:r>
            <a:r>
              <a:rPr lang="en-US" dirty="0" err="1" smtClean="0"/>
              <a:t>dikkat</a:t>
            </a:r>
            <a:r>
              <a:rPr lang="en-US" dirty="0" smtClean="0"/>
              <a:t> </a:t>
            </a:r>
            <a:r>
              <a:rPr lang="en-US" dirty="0" err="1" smtClean="0"/>
              <a:t>edilmeli</a:t>
            </a:r>
            <a:r>
              <a:rPr lang="en-US" dirty="0" smtClean="0"/>
              <a:t> // K </a:t>
            </a:r>
            <a:r>
              <a:rPr lang="en-US" dirty="0" err="1" smtClean="0"/>
              <a:t>ve</a:t>
            </a:r>
            <a:r>
              <a:rPr lang="en-US" dirty="0" smtClean="0"/>
              <a:t> Mg </a:t>
            </a:r>
            <a:r>
              <a:rPr lang="en-US" dirty="0" err="1" smtClean="0"/>
              <a:t>seviyelerine</a:t>
            </a:r>
            <a:r>
              <a:rPr lang="en-US" dirty="0" smtClean="0"/>
              <a:t> de </a:t>
            </a:r>
            <a:r>
              <a:rPr lang="en-US" dirty="0" err="1" smtClean="0"/>
              <a:t>bakılmalı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42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Diğer</a:t>
            </a:r>
            <a:r>
              <a:rPr lang="en-US" dirty="0" smtClean="0"/>
              <a:t> AP </a:t>
            </a:r>
            <a:r>
              <a:rPr lang="en-US" dirty="0" err="1" smtClean="0"/>
              <a:t>ilaçlardan</a:t>
            </a:r>
            <a:r>
              <a:rPr lang="en-US" dirty="0" smtClean="0"/>
              <a:t> </a:t>
            </a:r>
            <a:r>
              <a:rPr lang="en-US" dirty="0" err="1" smtClean="0"/>
              <a:t>Risperidon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 </a:t>
            </a:r>
            <a:r>
              <a:rPr lang="en-US" dirty="0" err="1" smtClean="0"/>
              <a:t>seçenek</a:t>
            </a:r>
            <a:r>
              <a:rPr lang="en-US" dirty="0" smtClean="0"/>
              <a:t> </a:t>
            </a:r>
            <a:r>
              <a:rPr lang="en-US" dirty="0" err="1" smtClean="0"/>
              <a:t>olabilir</a:t>
            </a:r>
            <a:endParaRPr lang="en-US" dirty="0" smtClean="0"/>
          </a:p>
          <a:p>
            <a:r>
              <a:rPr lang="en-US" dirty="0" smtClean="0"/>
              <a:t>Parkinson </a:t>
            </a:r>
            <a:r>
              <a:rPr lang="en-US" dirty="0" err="1" smtClean="0"/>
              <a:t>hastalarında</a:t>
            </a:r>
            <a:r>
              <a:rPr lang="en-US" dirty="0" smtClean="0"/>
              <a:t> </a:t>
            </a:r>
            <a:r>
              <a:rPr lang="en-US" dirty="0" err="1" smtClean="0"/>
              <a:t>Ketiapin</a:t>
            </a:r>
            <a:r>
              <a:rPr lang="en-US" dirty="0" smtClean="0"/>
              <a:t>/ </a:t>
            </a:r>
            <a:r>
              <a:rPr lang="en-US" dirty="0" err="1" smtClean="0"/>
              <a:t>Klozapin</a:t>
            </a:r>
            <a:endParaRPr lang="en-US" dirty="0" smtClean="0"/>
          </a:p>
          <a:p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bazı</a:t>
            </a:r>
            <a:r>
              <a:rPr lang="en-US" dirty="0" smtClean="0"/>
              <a:t> </a:t>
            </a:r>
            <a:r>
              <a:rPr lang="en-US" dirty="0" err="1" smtClean="0"/>
              <a:t>durumlarda</a:t>
            </a:r>
            <a:r>
              <a:rPr lang="en-US" dirty="0" smtClean="0"/>
              <a:t> </a:t>
            </a:r>
            <a:r>
              <a:rPr lang="en-US" dirty="0" err="1" smtClean="0"/>
              <a:t>Propofol</a:t>
            </a:r>
            <a:r>
              <a:rPr lang="en-US" dirty="0" smtClean="0"/>
              <a:t>, </a:t>
            </a:r>
            <a:r>
              <a:rPr lang="en-US" dirty="0" err="1" smtClean="0"/>
              <a:t>dexmedetomidine</a:t>
            </a:r>
            <a:r>
              <a:rPr lang="en-US" dirty="0" smtClean="0"/>
              <a:t> (alpha 2 agonist)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Genel Tıbbi Duruma Bağlı Ruhsal Hastalıklar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43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44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Genel Tıbbi Duruma Bağlı Ruhsal Hastalık</a:t>
            </a:r>
          </a:p>
          <a:p>
            <a:pPr>
              <a:buNone/>
            </a:pPr>
            <a:r>
              <a:rPr lang="tr-TR" dirty="0" smtClean="0"/>
              <a:t>**O tıbbi durumun doğrudan etkisine bağlı hastalıklar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smtClean="0"/>
              <a:t>*Tıbbi duruma bağlı psikolojik sıkıntılar ya da psikolojik tepkiler farklı!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Etiyoloji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45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46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I- Nörolojik</a:t>
            </a:r>
          </a:p>
          <a:p>
            <a:pPr>
              <a:buNone/>
            </a:pPr>
            <a:r>
              <a:rPr lang="tr-TR" dirty="0" smtClean="0"/>
              <a:t>II- Enfeksiyon/ </a:t>
            </a:r>
            <a:r>
              <a:rPr lang="tr-TR" dirty="0" err="1" smtClean="0"/>
              <a:t>Enflamasyon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III- </a:t>
            </a:r>
            <a:r>
              <a:rPr lang="tr-TR" dirty="0" err="1" smtClean="0"/>
              <a:t>Metabolik</a:t>
            </a:r>
            <a:r>
              <a:rPr lang="tr-TR" dirty="0" smtClean="0"/>
              <a:t>/ Endokrin</a:t>
            </a:r>
          </a:p>
          <a:p>
            <a:pPr>
              <a:buNone/>
            </a:pPr>
            <a:r>
              <a:rPr lang="tr-TR" dirty="0" smtClean="0"/>
              <a:t>IV- Madde İle İlişkili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Genel Tanısal ve Klinik Özellikler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47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48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Belirtilerin başlangıcı, seyri</a:t>
            </a:r>
          </a:p>
          <a:p>
            <a:r>
              <a:rPr lang="tr-TR" dirty="0" smtClean="0"/>
              <a:t>Ruhsal belirtilerin niteliği</a:t>
            </a:r>
          </a:p>
          <a:p>
            <a:r>
              <a:rPr lang="tr-TR" dirty="0" smtClean="0"/>
              <a:t>Ruhsal/ Bedensel hastalık öyküsü</a:t>
            </a:r>
          </a:p>
          <a:p>
            <a:r>
              <a:rPr lang="tr-TR" dirty="0" smtClean="0"/>
              <a:t>Ailede ruhsal/ bedensel hastalık öyküsü</a:t>
            </a:r>
          </a:p>
          <a:p>
            <a:r>
              <a:rPr lang="tr-TR" dirty="0" smtClean="0"/>
              <a:t>Alkol/ Madde kullanım öyküsü</a:t>
            </a:r>
          </a:p>
          <a:p>
            <a:r>
              <a:rPr lang="tr-TR" dirty="0" smtClean="0"/>
              <a:t>Ruhsal </a:t>
            </a:r>
            <a:r>
              <a:rPr lang="tr-TR" dirty="0"/>
              <a:t>d</a:t>
            </a:r>
            <a:r>
              <a:rPr lang="tr-TR" dirty="0" smtClean="0"/>
              <a:t>urum muayenesi (Bilişsel muayene dahil)</a:t>
            </a:r>
          </a:p>
          <a:p>
            <a:r>
              <a:rPr lang="tr-TR" dirty="0" smtClean="0"/>
              <a:t>Fizik muayene/ </a:t>
            </a:r>
            <a:r>
              <a:rPr lang="tr-TR" dirty="0" err="1" smtClean="0"/>
              <a:t>Vital</a:t>
            </a:r>
            <a:r>
              <a:rPr lang="tr-TR" dirty="0" smtClean="0"/>
              <a:t> bulgular</a:t>
            </a:r>
          </a:p>
          <a:p>
            <a:r>
              <a:rPr lang="tr-TR" dirty="0" smtClean="0"/>
              <a:t>Nörolojik muayene</a:t>
            </a:r>
          </a:p>
          <a:p>
            <a:r>
              <a:rPr lang="tr-TR" dirty="0" smtClean="0"/>
              <a:t>İlişkili olabilecek Görüntüleme ve </a:t>
            </a:r>
            <a:r>
              <a:rPr lang="tr-TR" dirty="0" err="1" smtClean="0"/>
              <a:t>Lab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Tanı için gereklidir.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Tıbbi Duruma Bağlı Ruhsal Bozukluk tanısı koyabilmek için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49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Anamnez</a:t>
            </a:r>
            <a:r>
              <a:rPr lang="tr-TR" dirty="0" smtClean="0"/>
              <a:t>, fizik muayene ve </a:t>
            </a:r>
            <a:r>
              <a:rPr lang="tr-TR" dirty="0" err="1" smtClean="0"/>
              <a:t>lab</a:t>
            </a:r>
            <a:r>
              <a:rPr lang="tr-TR" dirty="0" smtClean="0"/>
              <a:t>. </a:t>
            </a:r>
            <a:r>
              <a:rPr lang="tr-TR" dirty="0"/>
              <a:t>b</a:t>
            </a:r>
            <a:r>
              <a:rPr lang="tr-TR" dirty="0" smtClean="0"/>
              <a:t>ulgularına göre rahatsızlık doğrudan genel tıbbi durumun fizyolojik sonucu olmalıdır</a:t>
            </a:r>
          </a:p>
          <a:p>
            <a:r>
              <a:rPr lang="tr-TR" dirty="0" smtClean="0"/>
              <a:t>Bu durum başka bir ruhsal hastalıkla ilişkili olmamalıdır</a:t>
            </a:r>
          </a:p>
          <a:p>
            <a:r>
              <a:rPr lang="tr-TR" dirty="0" smtClean="0"/>
              <a:t>Belirtiler sadece </a:t>
            </a:r>
            <a:r>
              <a:rPr lang="tr-TR" dirty="0" err="1" smtClean="0"/>
              <a:t>deliryumun</a:t>
            </a:r>
            <a:r>
              <a:rPr lang="tr-TR" dirty="0" smtClean="0"/>
              <a:t> seyrinde gözlenmemelidir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Yatan hastalarda sık (%10)</a:t>
            </a:r>
          </a:p>
          <a:p>
            <a:r>
              <a:rPr lang="tr-TR" dirty="0" smtClean="0"/>
              <a:t>Terminal dönem hastalarda %40’lara yakın</a:t>
            </a:r>
          </a:p>
          <a:p>
            <a:r>
              <a:rPr lang="tr-TR" dirty="0" smtClean="0"/>
              <a:t>Tanı genellikle atlanıyor </a:t>
            </a:r>
          </a:p>
          <a:p>
            <a:pPr>
              <a:buNone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Bu bağlantı nasıl kurulabilir?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50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51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Tıbbi durumun varlığı kanıtlanmalıdır</a:t>
            </a:r>
          </a:p>
          <a:p>
            <a:r>
              <a:rPr lang="tr-TR" dirty="0" smtClean="0"/>
              <a:t>Tıbbi durum ile ruhsal hastalık arasında zamansal ilişki olmalıdır (başlangıç, şiddetlenme, </a:t>
            </a:r>
            <a:r>
              <a:rPr lang="tr-TR" dirty="0" err="1" smtClean="0"/>
              <a:t>remisyon</a:t>
            </a:r>
            <a:r>
              <a:rPr lang="tr-TR" dirty="0" smtClean="0"/>
              <a:t>) (Kural değil!)</a:t>
            </a:r>
          </a:p>
          <a:p>
            <a:r>
              <a:rPr lang="tr-TR" dirty="0" err="1" smtClean="0"/>
              <a:t>Atipik</a:t>
            </a:r>
            <a:r>
              <a:rPr lang="tr-TR" dirty="0" smtClean="0"/>
              <a:t> özelliklerin varlığı (geç başlangıçlı psikoz, depresyona görsel </a:t>
            </a:r>
            <a:r>
              <a:rPr lang="tr-TR" dirty="0" err="1" smtClean="0"/>
              <a:t>varsanıların</a:t>
            </a:r>
            <a:r>
              <a:rPr lang="tr-TR" dirty="0" smtClean="0"/>
              <a:t> eşlik etmesi, hafif depresyonda şiddetli kilo kaybı gibi)</a:t>
            </a:r>
          </a:p>
          <a:p>
            <a:r>
              <a:rPr lang="tr-TR" dirty="0" smtClean="0"/>
              <a:t>Bilişsel bozuklukların ön planda olması</a:t>
            </a:r>
          </a:p>
          <a:p>
            <a:r>
              <a:rPr lang="tr-TR" dirty="0" smtClean="0"/>
              <a:t>Ailede ruhsal hastalık öyküsünün olmaması</a:t>
            </a:r>
          </a:p>
          <a:p>
            <a:r>
              <a:rPr lang="tr-TR" dirty="0" smtClean="0"/>
              <a:t>Literatürde ilişkinin gösterilmiş olması (</a:t>
            </a:r>
            <a:r>
              <a:rPr lang="tr-TR" dirty="0" err="1" smtClean="0"/>
              <a:t>Huntington</a:t>
            </a:r>
            <a:r>
              <a:rPr lang="tr-TR" dirty="0" smtClean="0"/>
              <a:t>- Depresyon, </a:t>
            </a:r>
            <a:r>
              <a:rPr lang="tr-TR" dirty="0" err="1" smtClean="0"/>
              <a:t>parkinson</a:t>
            </a:r>
            <a:r>
              <a:rPr lang="tr-TR" dirty="0" smtClean="0"/>
              <a:t>- </a:t>
            </a:r>
            <a:r>
              <a:rPr lang="tr-TR" dirty="0" err="1" smtClean="0"/>
              <a:t>demans</a:t>
            </a:r>
            <a:r>
              <a:rPr lang="tr-TR" dirty="0" smtClean="0"/>
              <a:t>, </a:t>
            </a:r>
            <a:r>
              <a:rPr lang="tr-TR" dirty="0" err="1" smtClean="0"/>
              <a:t>hipertiroidi</a:t>
            </a:r>
            <a:r>
              <a:rPr lang="tr-TR" dirty="0" smtClean="0"/>
              <a:t>- </a:t>
            </a:r>
            <a:r>
              <a:rPr lang="tr-TR" dirty="0" err="1" smtClean="0"/>
              <a:t>anksiyete</a:t>
            </a:r>
            <a:r>
              <a:rPr lang="tr-TR" dirty="0" smtClean="0"/>
              <a:t> gibi)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Genel Tıbbi Duruma Bağlı </a:t>
            </a:r>
            <a:r>
              <a:rPr lang="tr-TR" dirty="0" err="1" smtClean="0"/>
              <a:t>Demans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52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Genel Tıbbi Duruma Bağlı </a:t>
            </a:r>
            <a:r>
              <a:rPr lang="tr-TR" dirty="0" err="1" smtClean="0"/>
              <a:t>Amnestik</a:t>
            </a:r>
            <a:r>
              <a:rPr lang="tr-TR" dirty="0" smtClean="0"/>
              <a:t> Bozukluklar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53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Genel Tıbbi Duruma Bağlı </a:t>
            </a:r>
            <a:r>
              <a:rPr lang="tr-TR" dirty="0" err="1" smtClean="0"/>
              <a:t>Duygudurum</a:t>
            </a:r>
            <a:r>
              <a:rPr lang="tr-TR" dirty="0" smtClean="0"/>
              <a:t> Bozukluğu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54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Genel Tıbbi Duruma Bağlı </a:t>
            </a:r>
            <a:r>
              <a:rPr lang="tr-TR" dirty="0" err="1" smtClean="0"/>
              <a:t>Psikotik</a:t>
            </a:r>
            <a:r>
              <a:rPr lang="tr-TR" dirty="0" smtClean="0"/>
              <a:t> Bozukluklar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55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Genel Tıbbi Duruma Bağlı </a:t>
            </a:r>
            <a:r>
              <a:rPr lang="tr-TR" dirty="0" err="1" smtClean="0"/>
              <a:t>Anksiyete</a:t>
            </a:r>
            <a:r>
              <a:rPr lang="tr-TR" dirty="0" smtClean="0"/>
              <a:t> Bozuklukları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56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Genel Tıbbi Duruma Bağlı Uyku Bozuklukları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57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Genel Tıbbi Duruma Bağlı Cinsel İşlev Bozuklukları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58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Genel Tıbbi Duruma Bağlı </a:t>
            </a:r>
            <a:r>
              <a:rPr lang="tr-TR" dirty="0" err="1" smtClean="0"/>
              <a:t>Katatoni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59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Risk Faktörleri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Genel Tıbbi Duruma Bağlı Kişilik Değişikliği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60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smtClean="0"/>
              <a:t>Yaş &gt; 70</a:t>
            </a:r>
          </a:p>
          <a:p>
            <a:r>
              <a:rPr lang="tr-TR" dirty="0" smtClean="0"/>
              <a:t>Görme Bozukluğu</a:t>
            </a:r>
          </a:p>
          <a:p>
            <a:r>
              <a:rPr lang="tr-TR" dirty="0" err="1" smtClean="0"/>
              <a:t>Komorbid</a:t>
            </a:r>
            <a:r>
              <a:rPr lang="tr-TR" dirty="0" smtClean="0"/>
              <a:t> hastalıkların çokluğu</a:t>
            </a:r>
          </a:p>
          <a:p>
            <a:r>
              <a:rPr lang="tr-TR" dirty="0" err="1" smtClean="0"/>
              <a:t>Malnütrisyon</a:t>
            </a:r>
            <a:endParaRPr lang="tr-TR" dirty="0" smtClean="0"/>
          </a:p>
          <a:p>
            <a:r>
              <a:rPr lang="tr-TR" dirty="0" smtClean="0"/>
              <a:t>Çoklu ilaç kullanımı</a:t>
            </a:r>
          </a:p>
          <a:p>
            <a:r>
              <a:rPr lang="tr-TR" dirty="0" smtClean="0"/>
              <a:t>Hipertansiyon</a:t>
            </a:r>
          </a:p>
          <a:p>
            <a:r>
              <a:rPr lang="tr-TR" dirty="0" smtClean="0"/>
              <a:t>KOAH</a:t>
            </a:r>
          </a:p>
          <a:p>
            <a:r>
              <a:rPr lang="tr-TR" dirty="0" smtClean="0"/>
              <a:t>Alkol kötüye kullanım öyküsü</a:t>
            </a:r>
          </a:p>
          <a:p>
            <a:r>
              <a:rPr lang="tr-TR" dirty="0" smtClean="0"/>
              <a:t>Sigara kullanımı</a:t>
            </a:r>
          </a:p>
          <a:p>
            <a:r>
              <a:rPr lang="tr-TR" dirty="0" smtClean="0"/>
              <a:t>Anormal sodyum/ </a:t>
            </a:r>
            <a:r>
              <a:rPr lang="tr-TR" dirty="0" err="1" smtClean="0"/>
              <a:t>glukoz</a:t>
            </a:r>
            <a:r>
              <a:rPr lang="tr-TR" dirty="0" smtClean="0"/>
              <a:t>/ </a:t>
            </a:r>
            <a:r>
              <a:rPr lang="tr-TR" dirty="0" err="1" smtClean="0"/>
              <a:t>bilirubin</a:t>
            </a:r>
            <a:r>
              <a:rPr lang="tr-TR" dirty="0" smtClean="0"/>
              <a:t> seviyeleri</a:t>
            </a:r>
          </a:p>
          <a:p>
            <a:r>
              <a:rPr lang="tr-TR" dirty="0" smtClean="0"/>
              <a:t>Öncesinde bilişsel bozukluk varlığı</a:t>
            </a:r>
          </a:p>
          <a:p>
            <a:r>
              <a:rPr lang="tr-TR" dirty="0" err="1" smtClean="0"/>
              <a:t>Deliryum</a:t>
            </a:r>
            <a:r>
              <a:rPr lang="tr-TR" dirty="0" smtClean="0"/>
              <a:t> öyküsü</a:t>
            </a:r>
          </a:p>
          <a:p>
            <a:r>
              <a:rPr lang="tr-TR" dirty="0" err="1" smtClean="0"/>
              <a:t>Preop</a:t>
            </a:r>
            <a:r>
              <a:rPr lang="tr-TR" dirty="0" smtClean="0"/>
              <a:t> narkotik analjezik/ </a:t>
            </a:r>
            <a:r>
              <a:rPr lang="tr-TR" dirty="0" err="1" smtClean="0"/>
              <a:t>Benzodiazepin</a:t>
            </a:r>
            <a:r>
              <a:rPr lang="tr-TR" dirty="0" smtClean="0"/>
              <a:t> öyküsü</a:t>
            </a:r>
          </a:p>
          <a:p>
            <a:r>
              <a:rPr lang="tr-TR" dirty="0" err="1" smtClean="0"/>
              <a:t>Kateter</a:t>
            </a:r>
            <a:r>
              <a:rPr lang="tr-TR" dirty="0" smtClean="0"/>
              <a:t>/ sonda varlığı</a:t>
            </a:r>
          </a:p>
          <a:p>
            <a:r>
              <a:rPr lang="tr-TR" dirty="0" smtClean="0"/>
              <a:t>Fonksiyonel kısıtlılık </a:t>
            </a:r>
          </a:p>
          <a:p>
            <a:r>
              <a:rPr lang="tr-TR" dirty="0" smtClean="0"/>
              <a:t>BUN/</a:t>
            </a:r>
            <a:r>
              <a:rPr lang="tr-TR" dirty="0" err="1" smtClean="0"/>
              <a:t>Cre</a:t>
            </a:r>
            <a:r>
              <a:rPr lang="tr-TR" dirty="0" smtClean="0"/>
              <a:t> oranının &gt;18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Etiyoloji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00034" y="6286520"/>
            <a:ext cx="82153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Ankara Üniversitesi Konsültasyon </a:t>
            </a:r>
            <a:r>
              <a:rPr lang="tr-TR" dirty="0" err="1" smtClean="0"/>
              <a:t>Liyezon</a:t>
            </a:r>
            <a:r>
              <a:rPr lang="tr-TR" dirty="0" smtClean="0"/>
              <a:t> Psikiyatrisi BD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6215082"/>
            <a:ext cx="857257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A4E4B-7E80-45E4-95A6-2CAFBCD15299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Genellikle çoklu etiyoloji</a:t>
            </a:r>
          </a:p>
          <a:p>
            <a:r>
              <a:rPr lang="tr-TR" dirty="0" smtClean="0"/>
              <a:t>Enfeksiyon</a:t>
            </a:r>
          </a:p>
          <a:p>
            <a:r>
              <a:rPr lang="tr-TR" dirty="0" err="1" smtClean="0"/>
              <a:t>Metabolik</a:t>
            </a:r>
            <a:r>
              <a:rPr lang="tr-TR" dirty="0" smtClean="0"/>
              <a:t> sorunlar</a:t>
            </a:r>
          </a:p>
          <a:p>
            <a:r>
              <a:rPr lang="tr-TR" dirty="0" err="1" smtClean="0"/>
              <a:t>Endokrinopatiler</a:t>
            </a:r>
            <a:endParaRPr lang="tr-TR" dirty="0" smtClean="0"/>
          </a:p>
          <a:p>
            <a:r>
              <a:rPr lang="tr-TR" dirty="0" smtClean="0"/>
              <a:t>Alkol/ madde </a:t>
            </a:r>
            <a:r>
              <a:rPr lang="tr-TR" dirty="0" err="1" smtClean="0"/>
              <a:t>entoksikasyonu</a:t>
            </a:r>
            <a:r>
              <a:rPr lang="tr-TR" dirty="0" smtClean="0"/>
              <a:t> ve çekilmesi</a:t>
            </a:r>
          </a:p>
          <a:p>
            <a:r>
              <a:rPr lang="tr-TR" dirty="0" smtClean="0"/>
              <a:t>…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1759</Words>
  <Application>Microsoft Office PowerPoint</Application>
  <PresentationFormat>Ekran Gösterisi (4:3)</PresentationFormat>
  <Paragraphs>451</Paragraphs>
  <Slides>60</Slides>
  <Notes>59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60</vt:i4>
      </vt:variant>
    </vt:vector>
  </HeadingPairs>
  <TitlesOfParts>
    <vt:vector size="61" baseType="lpstr">
      <vt:lpstr>Ofis Teması</vt:lpstr>
      <vt:lpstr>Tıbbi Durumlara Eşlik Eden Psikiyatrik Hastalıkların Muayene ve Tedavisi</vt:lpstr>
      <vt:lpstr>Slayt 2</vt:lpstr>
      <vt:lpstr>       Deliryum</vt:lpstr>
      <vt:lpstr>Slayt 4</vt:lpstr>
      <vt:lpstr>Slayt 5</vt:lpstr>
      <vt:lpstr>       Risk Faktörleri</vt:lpstr>
      <vt:lpstr>Slayt 7</vt:lpstr>
      <vt:lpstr>        Etiyoloji</vt:lpstr>
      <vt:lpstr>Slayt 9</vt:lpstr>
      <vt:lpstr>        Patofizyolojisi</vt:lpstr>
      <vt:lpstr>Slayt 11</vt:lpstr>
      <vt:lpstr>        Sık görülen nedenleri</vt:lpstr>
      <vt:lpstr>MSS</vt:lpstr>
      <vt:lpstr>Metabolik</vt:lpstr>
      <vt:lpstr>Sistemik Hastalık</vt:lpstr>
      <vt:lpstr>İlaçlar</vt:lpstr>
      <vt:lpstr>Kardiyovasküler</vt:lpstr>
      <vt:lpstr>Pulmoner</vt:lpstr>
      <vt:lpstr>Endokrin</vt:lpstr>
      <vt:lpstr>Hematolojik</vt:lpstr>
      <vt:lpstr>Renal</vt:lpstr>
      <vt:lpstr>Hepatik</vt:lpstr>
      <vt:lpstr>Tümörler</vt:lpstr>
      <vt:lpstr>Diğer</vt:lpstr>
      <vt:lpstr>        Deliryum nedenini belirlemek için</vt:lpstr>
      <vt:lpstr>Slayt 26</vt:lpstr>
      <vt:lpstr>Slayt 27</vt:lpstr>
      <vt:lpstr>Diğer</vt:lpstr>
      <vt:lpstr>       Klinik Özellikler</vt:lpstr>
      <vt:lpstr>Slayt 30</vt:lpstr>
      <vt:lpstr>Slayt 31</vt:lpstr>
      <vt:lpstr>        Ayırıcı Tanı</vt:lpstr>
      <vt:lpstr>Slayt 33</vt:lpstr>
      <vt:lpstr>        Seyir ve Prognoz</vt:lpstr>
      <vt:lpstr>Slayt 35</vt:lpstr>
      <vt:lpstr>       Tedavi</vt:lpstr>
      <vt:lpstr>3 tedavi hedefi</vt:lpstr>
      <vt:lpstr>       Tedavi</vt:lpstr>
      <vt:lpstr>Slayt 39</vt:lpstr>
      <vt:lpstr>Slayt 40</vt:lpstr>
      <vt:lpstr>Slayt 41</vt:lpstr>
      <vt:lpstr>Slayt 42</vt:lpstr>
      <vt:lpstr>       Genel Tıbbi Duruma Bağlı Ruhsal Hastalıklar</vt:lpstr>
      <vt:lpstr>Slayt 44</vt:lpstr>
      <vt:lpstr>       Etiyoloji</vt:lpstr>
      <vt:lpstr>Slayt 46</vt:lpstr>
      <vt:lpstr>        Genel Tanısal ve Klinik Özellikler</vt:lpstr>
      <vt:lpstr>Slayt 48</vt:lpstr>
      <vt:lpstr>Tıbbi Duruma Bağlı Ruhsal Bozukluk tanısı koyabilmek için</vt:lpstr>
      <vt:lpstr>       Bu bağlantı nasıl kurulabilir?</vt:lpstr>
      <vt:lpstr>Slayt 51</vt:lpstr>
      <vt:lpstr>        Genel Tıbbi Duruma Bağlı Demans</vt:lpstr>
      <vt:lpstr>        Genel Tıbbi Duruma Bağlı Amnestik Bozukluklar</vt:lpstr>
      <vt:lpstr>        Genel Tıbbi Duruma Bağlı Duygudurum Bozukluğu</vt:lpstr>
      <vt:lpstr>       Genel Tıbbi Duruma Bağlı Psikotik Bozukluklar</vt:lpstr>
      <vt:lpstr>        Genel Tıbbi Duruma Bağlı Anksiyete Bozuklukları</vt:lpstr>
      <vt:lpstr>       Genel Tıbbi Duruma Bağlı Uyku Bozuklukları</vt:lpstr>
      <vt:lpstr>         Genel Tıbbi Duruma Bağlı Cinsel İşlev Bozuklukları</vt:lpstr>
      <vt:lpstr>       Genel Tıbbi Duruma Bağlı Katatoni</vt:lpstr>
      <vt:lpstr>        Genel Tıbbi Duruma Bağlı Kişilik Değişikliği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Tıbbi Durumlara Eşlik Eden Psikiyatrik Hastalıkların Muayene ve Tedavisi</dc:title>
  <dc:creator>user</dc:creator>
  <cp:lastModifiedBy>radonko1927</cp:lastModifiedBy>
  <cp:revision>38</cp:revision>
  <dcterms:created xsi:type="dcterms:W3CDTF">2014-11-20T07:27:08Z</dcterms:created>
  <dcterms:modified xsi:type="dcterms:W3CDTF">2018-05-07T10:29:42Z</dcterms:modified>
</cp:coreProperties>
</file>