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9144000" cy="6858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3201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019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54681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612397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27689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734993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4142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04918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1421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91124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9172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0574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7556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2441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2773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0244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419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0166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476043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81" r:id="rId15"/>
    <p:sldLayoutId id="2147483682" r:id="rId16"/>
    <p:sldLayoutId id="2147483683" r:id="rId17"/>
    <p:sldLayoutId id="2147483684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mekatronik.erciyes.edu.tr/sertacsavas/doc/ted_lab_deney_4_dugum&amp;goz.pdf" TargetMode="External"/><Relationship Id="rId2" Type="http://schemas.openxmlformats.org/officeDocument/2006/relationships/hyperlink" Target="http://physics.science.ankara.edu.tr/files/2015/10/Deney1-2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diyot.net/kirchoff-gerilimler-kanunu/" TargetMode="External"/><Relationship Id="rId5" Type="http://schemas.openxmlformats.org/officeDocument/2006/relationships/hyperlink" Target="http://tec.ege.edu.tr/dersler/aa%20devre%20analizi%20ders.pdf" TargetMode="External"/><Relationship Id="rId4" Type="http://schemas.openxmlformats.org/officeDocument/2006/relationships/hyperlink" Target="http://ehm.kocaeli.edu.tr/dersnotlari_data/kgullu/Elektrik%20Devre%20Temelleri/Ders-2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3676" y="473405"/>
            <a:ext cx="2623185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35" dirty="0"/>
              <a:t>İçindekiler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06576" y="1954250"/>
            <a:ext cx="2469515" cy="889000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5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165" dirty="0">
                <a:solidFill>
                  <a:srgbClr val="FFFFFF"/>
                </a:solidFill>
                <a:latin typeface="Arial"/>
                <a:cs typeface="Arial"/>
              </a:rPr>
              <a:t>Ohm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90" dirty="0">
                <a:solidFill>
                  <a:srgbClr val="FFFFFF"/>
                </a:solidFill>
                <a:latin typeface="Arial"/>
                <a:cs typeface="Arial"/>
              </a:rPr>
              <a:t>Kanunu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65" dirty="0">
                <a:solidFill>
                  <a:srgbClr val="FFFFFF"/>
                </a:solidFill>
                <a:latin typeface="Arial"/>
                <a:cs typeface="Arial"/>
              </a:rPr>
              <a:t>Kirchhoff</a:t>
            </a:r>
            <a:r>
              <a:rPr sz="2000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15" dirty="0">
                <a:solidFill>
                  <a:srgbClr val="FFFFFF"/>
                </a:solidFill>
                <a:latin typeface="Arial"/>
                <a:cs typeface="Arial"/>
              </a:rPr>
              <a:t>Yasaları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3676" y="476453"/>
            <a:ext cx="3663950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dirty="0">
                <a:latin typeface="TeXGyreAdventor"/>
                <a:cs typeface="TeXGyreAdventor"/>
              </a:rPr>
              <a:t>OHM</a:t>
            </a:r>
            <a:r>
              <a:rPr b="1" spc="-80" dirty="0">
                <a:latin typeface="TeXGyreAdventor"/>
                <a:cs typeface="TeXGyreAdventor"/>
              </a:rPr>
              <a:t> </a:t>
            </a:r>
            <a:r>
              <a:rPr b="1" spc="-5" dirty="0">
                <a:latin typeface="TeXGyreAdventor"/>
                <a:cs typeface="TeXGyreAdventor"/>
              </a:rPr>
              <a:t>KANUNU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06576" y="2080387"/>
            <a:ext cx="6402705" cy="2287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165" dirty="0">
                <a:solidFill>
                  <a:srgbClr val="FFFFFF"/>
                </a:solidFill>
                <a:latin typeface="Arial"/>
                <a:cs typeface="Arial"/>
              </a:rPr>
              <a:t>Ohm</a:t>
            </a:r>
            <a:r>
              <a:rPr sz="2000" spc="-3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yasası </a:t>
            </a:r>
            <a:r>
              <a:rPr sz="2000" spc="45" dirty="0">
                <a:solidFill>
                  <a:srgbClr val="FFFFFF"/>
                </a:solidFill>
                <a:latin typeface="Arial"/>
                <a:cs typeface="Arial"/>
              </a:rPr>
              <a:t>bir elektrik </a:t>
            </a:r>
            <a:r>
              <a:rPr sz="2000" spc="60" dirty="0">
                <a:solidFill>
                  <a:srgbClr val="FFFFFF"/>
                </a:solidFill>
                <a:latin typeface="Arial"/>
                <a:cs typeface="Arial"/>
              </a:rPr>
              <a:t>devresinin </a:t>
            </a:r>
            <a:r>
              <a:rPr sz="2000" spc="105" dirty="0">
                <a:solidFill>
                  <a:srgbClr val="FFFFFF"/>
                </a:solidFill>
                <a:latin typeface="Arial"/>
                <a:cs typeface="Arial"/>
              </a:rPr>
              <a:t>incelenmesinde</a:t>
            </a:r>
            <a:endParaRPr sz="200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</a:pPr>
            <a:r>
              <a:rPr sz="2000" spc="150" dirty="0">
                <a:solidFill>
                  <a:srgbClr val="FFFFFF"/>
                </a:solidFill>
                <a:latin typeface="Arial"/>
                <a:cs typeface="Arial"/>
              </a:rPr>
              <a:t>en </a:t>
            </a:r>
            <a:r>
              <a:rPr sz="2000" spc="135" dirty="0">
                <a:solidFill>
                  <a:srgbClr val="FFFFFF"/>
                </a:solidFill>
                <a:latin typeface="Arial"/>
                <a:cs typeface="Arial"/>
              </a:rPr>
              <a:t>temel</a:t>
            </a:r>
            <a:r>
              <a:rPr sz="2000" spc="-2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yasasıdır.</a:t>
            </a:r>
            <a:endParaRPr sz="2000">
              <a:latin typeface="Arial"/>
              <a:cs typeface="Arial"/>
            </a:endParaRPr>
          </a:p>
          <a:p>
            <a:pPr marL="355600" marR="53340" indent="-3429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Basit </a:t>
            </a:r>
            <a:r>
              <a:rPr sz="2000" spc="45" dirty="0">
                <a:solidFill>
                  <a:srgbClr val="FFFFFF"/>
                </a:solidFill>
                <a:latin typeface="Arial"/>
                <a:cs typeface="Arial"/>
              </a:rPr>
              <a:t>bir </a:t>
            </a:r>
            <a:r>
              <a:rPr sz="2000" spc="155" dirty="0">
                <a:solidFill>
                  <a:srgbClr val="FFFFFF"/>
                </a:solidFill>
                <a:latin typeface="Arial"/>
                <a:cs typeface="Arial"/>
              </a:rPr>
              <a:t>biçimde </a:t>
            </a:r>
            <a:r>
              <a:rPr sz="2000" spc="140" dirty="0">
                <a:solidFill>
                  <a:srgbClr val="FFFFFF"/>
                </a:solidFill>
                <a:latin typeface="Arial"/>
                <a:cs typeface="Arial"/>
              </a:rPr>
              <a:t>ifade </a:t>
            </a:r>
            <a:r>
              <a:rPr sz="2000" spc="145" dirty="0">
                <a:solidFill>
                  <a:srgbClr val="FFFFFF"/>
                </a:solidFill>
                <a:latin typeface="Arial"/>
                <a:cs typeface="Arial"/>
              </a:rPr>
              <a:t>etmek </a:t>
            </a:r>
            <a:r>
              <a:rPr sz="2000" spc="45" dirty="0">
                <a:solidFill>
                  <a:srgbClr val="FFFFFF"/>
                </a:solidFill>
                <a:latin typeface="Arial"/>
                <a:cs typeface="Arial"/>
              </a:rPr>
              <a:t>gerekirse </a:t>
            </a:r>
            <a:r>
              <a:rPr sz="2000" spc="40" dirty="0">
                <a:solidFill>
                  <a:srgbClr val="FFFFFF"/>
                </a:solidFill>
                <a:latin typeface="Arial"/>
                <a:cs typeface="Arial"/>
              </a:rPr>
              <a:t>bir  </a:t>
            </a:r>
            <a:r>
              <a:rPr sz="2000" spc="85" dirty="0">
                <a:solidFill>
                  <a:srgbClr val="FFFFFF"/>
                </a:solidFill>
                <a:latin typeface="Arial"/>
                <a:cs typeface="Arial"/>
              </a:rPr>
              <a:t>direncinin </a:t>
            </a:r>
            <a:r>
              <a:rPr sz="2000" spc="65" dirty="0">
                <a:solidFill>
                  <a:srgbClr val="FFFFFF"/>
                </a:solidFill>
                <a:latin typeface="Arial"/>
                <a:cs typeface="Arial"/>
              </a:rPr>
              <a:t>uçları </a:t>
            </a:r>
            <a:r>
              <a:rPr sz="2000" spc="60" dirty="0">
                <a:solidFill>
                  <a:srgbClr val="FFFFFF"/>
                </a:solidFill>
                <a:latin typeface="Arial"/>
                <a:cs typeface="Arial"/>
              </a:rPr>
              <a:t>arasındaki </a:t>
            </a:r>
            <a:r>
              <a:rPr sz="2000" spc="25" dirty="0">
                <a:solidFill>
                  <a:srgbClr val="FFFFFF"/>
                </a:solidFill>
                <a:latin typeface="Arial"/>
                <a:cs typeface="Arial"/>
              </a:rPr>
              <a:t>elektriksel </a:t>
            </a:r>
            <a:r>
              <a:rPr sz="2000" spc="85" dirty="0">
                <a:solidFill>
                  <a:srgbClr val="FFFFFF"/>
                </a:solidFill>
                <a:latin typeface="Arial"/>
                <a:cs typeface="Arial"/>
              </a:rPr>
              <a:t>potansiyel  </a:t>
            </a:r>
            <a:r>
              <a:rPr sz="2000" spc="20" dirty="0">
                <a:solidFill>
                  <a:srgbClr val="FFFFFF"/>
                </a:solidFill>
                <a:latin typeface="Arial"/>
                <a:cs typeface="Arial"/>
              </a:rPr>
              <a:t>farkı </a:t>
            </a:r>
            <a:r>
              <a:rPr sz="2000" spc="35" dirty="0">
                <a:solidFill>
                  <a:srgbClr val="FFFFFF"/>
                </a:solidFill>
                <a:latin typeface="Arial"/>
                <a:cs typeface="Arial"/>
              </a:rPr>
              <a:t>(V), </a:t>
            </a:r>
            <a:r>
              <a:rPr sz="2000" spc="120" dirty="0">
                <a:solidFill>
                  <a:srgbClr val="FFFFFF"/>
                </a:solidFill>
                <a:latin typeface="Arial"/>
                <a:cs typeface="Arial"/>
              </a:rPr>
              <a:t>direnç </a:t>
            </a:r>
            <a:r>
              <a:rPr sz="2000" spc="75" dirty="0">
                <a:solidFill>
                  <a:srgbClr val="FFFFFF"/>
                </a:solidFill>
                <a:latin typeface="Arial"/>
                <a:cs typeface="Arial"/>
              </a:rPr>
              <a:t>üzerinden </a:t>
            </a:r>
            <a:r>
              <a:rPr sz="2000" spc="200" dirty="0">
                <a:solidFill>
                  <a:srgbClr val="FFFFFF"/>
                </a:solidFill>
                <a:latin typeface="Arial"/>
                <a:cs typeface="Arial"/>
              </a:rPr>
              <a:t>geçen</a:t>
            </a:r>
            <a:r>
              <a:rPr sz="2000" spc="-3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75" dirty="0">
                <a:solidFill>
                  <a:srgbClr val="FFFFFF"/>
                </a:solidFill>
                <a:latin typeface="Arial"/>
                <a:cs typeface="Arial"/>
              </a:rPr>
              <a:t>akım </a:t>
            </a:r>
            <a:r>
              <a:rPr sz="2000" spc="-105" dirty="0">
                <a:solidFill>
                  <a:srgbClr val="FFFFFF"/>
                </a:solidFill>
                <a:latin typeface="Arial"/>
                <a:cs typeface="Arial"/>
              </a:rPr>
              <a:t>I </a:t>
            </a:r>
            <a:r>
              <a:rPr sz="2000" spc="30" dirty="0">
                <a:solidFill>
                  <a:srgbClr val="FFFFFF"/>
                </a:solidFill>
                <a:latin typeface="Arial"/>
                <a:cs typeface="Arial"/>
              </a:rPr>
              <a:t>ile </a:t>
            </a:r>
            <a:r>
              <a:rPr sz="2000" spc="140" dirty="0">
                <a:solidFill>
                  <a:srgbClr val="FFFFFF"/>
                </a:solidFill>
                <a:latin typeface="Arial"/>
                <a:cs typeface="Arial"/>
              </a:rPr>
              <a:t>doğru  </a:t>
            </a:r>
            <a:r>
              <a:rPr sz="2000" spc="25" dirty="0">
                <a:solidFill>
                  <a:srgbClr val="FFFFFF"/>
                </a:solidFill>
                <a:latin typeface="Arial"/>
                <a:cs typeface="Arial"/>
              </a:rPr>
              <a:t>orantılıdır </a:t>
            </a:r>
            <a:r>
              <a:rPr sz="2000" spc="155" dirty="0">
                <a:solidFill>
                  <a:srgbClr val="FFFFFF"/>
                </a:solidFill>
                <a:latin typeface="Arial"/>
                <a:cs typeface="Arial"/>
              </a:rPr>
              <a:t>ve </a:t>
            </a:r>
            <a:r>
              <a:rPr sz="2000" spc="75" dirty="0">
                <a:solidFill>
                  <a:srgbClr val="FFFFFF"/>
                </a:solidFill>
                <a:latin typeface="Arial"/>
                <a:cs typeface="Arial"/>
              </a:rPr>
              <a:t>orantı </a:t>
            </a:r>
            <a:r>
              <a:rPr sz="2000" spc="50" dirty="0">
                <a:solidFill>
                  <a:srgbClr val="FFFFFF"/>
                </a:solidFill>
                <a:latin typeface="Arial"/>
                <a:cs typeface="Arial"/>
              </a:rPr>
              <a:t>sabiti </a:t>
            </a:r>
            <a:r>
              <a:rPr sz="2000" spc="95" dirty="0">
                <a:solidFill>
                  <a:srgbClr val="FFFFFF"/>
                </a:solidFill>
                <a:latin typeface="Arial"/>
                <a:cs typeface="Arial"/>
              </a:rPr>
              <a:t>direncin </a:t>
            </a:r>
            <a:r>
              <a:rPr sz="2000" spc="-229" dirty="0">
                <a:solidFill>
                  <a:srgbClr val="FFFFFF"/>
                </a:solidFill>
                <a:latin typeface="Arial"/>
                <a:cs typeface="Arial"/>
              </a:rPr>
              <a:t>R </a:t>
            </a:r>
            <a:r>
              <a:rPr sz="2000" spc="100" dirty="0">
                <a:solidFill>
                  <a:srgbClr val="FFFFFF"/>
                </a:solidFill>
                <a:latin typeface="Arial"/>
                <a:cs typeface="Arial"/>
              </a:rPr>
              <a:t>değerini</a:t>
            </a:r>
            <a:r>
              <a:rPr sz="2000" spc="-2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20" dirty="0">
                <a:solidFill>
                  <a:srgbClr val="FFFFFF"/>
                </a:solidFill>
                <a:latin typeface="Arial"/>
                <a:cs typeface="Arial"/>
              </a:rPr>
              <a:t>verir:  </a:t>
            </a:r>
            <a:r>
              <a:rPr sz="2000" spc="70" dirty="0">
                <a:solidFill>
                  <a:srgbClr val="FFFFFF"/>
                </a:solidFill>
                <a:latin typeface="Arial"/>
                <a:cs typeface="Arial"/>
              </a:rPr>
              <a:t>V </a:t>
            </a:r>
            <a:r>
              <a:rPr sz="2000" spc="45" dirty="0">
                <a:solidFill>
                  <a:srgbClr val="FFFFFF"/>
                </a:solidFill>
                <a:latin typeface="Arial"/>
                <a:cs typeface="Arial"/>
              </a:rPr>
              <a:t>=</a:t>
            </a:r>
            <a:r>
              <a:rPr sz="2000" spc="-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20" dirty="0">
                <a:solidFill>
                  <a:srgbClr val="FFFFFF"/>
                </a:solidFill>
                <a:latin typeface="Arial"/>
                <a:cs typeface="Arial"/>
              </a:rPr>
              <a:t>I.R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287782"/>
            <a:ext cx="8037830" cy="51066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3535">
              <a:lnSpc>
                <a:spcPct val="100000"/>
              </a:lnSpc>
              <a:spcBef>
                <a:spcPts val="100"/>
              </a:spcBef>
              <a:tabLst>
                <a:tab pos="355600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165" dirty="0">
                <a:solidFill>
                  <a:srgbClr val="FFFFFF"/>
                </a:solidFill>
                <a:latin typeface="Arial"/>
                <a:cs typeface="Arial"/>
              </a:rPr>
              <a:t>Ohm </a:t>
            </a:r>
            <a:r>
              <a:rPr sz="2000" spc="40" dirty="0">
                <a:solidFill>
                  <a:srgbClr val="FFFFFF"/>
                </a:solidFill>
                <a:latin typeface="Arial"/>
                <a:cs typeface="Arial"/>
              </a:rPr>
              <a:t>yasasına </a:t>
            </a:r>
            <a:r>
              <a:rPr sz="2000" spc="135" dirty="0">
                <a:solidFill>
                  <a:srgbClr val="FFFFFF"/>
                </a:solidFill>
                <a:latin typeface="Arial"/>
                <a:cs typeface="Arial"/>
              </a:rPr>
              <a:t>göre </a:t>
            </a:r>
            <a:r>
              <a:rPr sz="2000" spc="120" dirty="0">
                <a:solidFill>
                  <a:srgbClr val="FFFFFF"/>
                </a:solidFill>
                <a:latin typeface="Arial"/>
                <a:cs typeface="Arial"/>
              </a:rPr>
              <a:t>direnç </a:t>
            </a:r>
            <a:r>
              <a:rPr sz="2000" spc="75" dirty="0">
                <a:solidFill>
                  <a:srgbClr val="FFFFFF"/>
                </a:solidFill>
                <a:latin typeface="Arial"/>
                <a:cs typeface="Arial"/>
              </a:rPr>
              <a:t>üzerinden </a:t>
            </a:r>
            <a:r>
              <a:rPr sz="2000" spc="200" dirty="0">
                <a:solidFill>
                  <a:srgbClr val="FFFFFF"/>
                </a:solidFill>
                <a:latin typeface="Arial"/>
                <a:cs typeface="Arial"/>
              </a:rPr>
              <a:t>geçen </a:t>
            </a:r>
            <a:r>
              <a:rPr sz="2000" spc="75" dirty="0">
                <a:solidFill>
                  <a:srgbClr val="FFFFFF"/>
                </a:solidFill>
                <a:latin typeface="Arial"/>
                <a:cs typeface="Arial"/>
              </a:rPr>
              <a:t>akım </a:t>
            </a:r>
            <a:r>
              <a:rPr sz="2000" spc="90" dirty="0">
                <a:solidFill>
                  <a:srgbClr val="FFFFFF"/>
                </a:solidFill>
                <a:latin typeface="Arial"/>
                <a:cs typeface="Arial"/>
              </a:rPr>
              <a:t>arttıkça,  </a:t>
            </a:r>
            <a:r>
              <a:rPr sz="2000" spc="95" dirty="0">
                <a:solidFill>
                  <a:srgbClr val="FFFFFF"/>
                </a:solidFill>
                <a:latin typeface="Arial"/>
                <a:cs typeface="Arial"/>
              </a:rPr>
              <a:t>direncin</a:t>
            </a:r>
            <a:r>
              <a:rPr sz="200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65" dirty="0">
                <a:solidFill>
                  <a:srgbClr val="FFFFFF"/>
                </a:solidFill>
                <a:latin typeface="Arial"/>
                <a:cs typeface="Arial"/>
              </a:rPr>
              <a:t>uçları</a:t>
            </a:r>
            <a:r>
              <a:rPr sz="20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60" dirty="0">
                <a:solidFill>
                  <a:srgbClr val="FFFFFF"/>
                </a:solidFill>
                <a:latin typeface="Arial"/>
                <a:cs typeface="Arial"/>
              </a:rPr>
              <a:t>arasındaki</a:t>
            </a:r>
            <a:r>
              <a:rPr sz="20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85" dirty="0">
                <a:solidFill>
                  <a:srgbClr val="FFFFFF"/>
                </a:solidFill>
                <a:latin typeface="Arial"/>
                <a:cs typeface="Arial"/>
              </a:rPr>
              <a:t>potansiyel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65" dirty="0">
                <a:solidFill>
                  <a:srgbClr val="FFFFFF"/>
                </a:solidFill>
                <a:latin typeface="Arial"/>
                <a:cs typeface="Arial"/>
              </a:rPr>
              <a:t>fark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114" dirty="0">
                <a:solidFill>
                  <a:srgbClr val="FFFFFF"/>
                </a:solidFill>
                <a:latin typeface="Arial"/>
                <a:cs typeface="Arial"/>
              </a:rPr>
              <a:t>(ya</a:t>
            </a:r>
            <a:r>
              <a:rPr sz="2000" spc="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254" dirty="0">
                <a:solidFill>
                  <a:srgbClr val="FFFFFF"/>
                </a:solidFill>
                <a:latin typeface="Arial"/>
                <a:cs typeface="Arial"/>
              </a:rPr>
              <a:t>da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60" dirty="0">
                <a:solidFill>
                  <a:srgbClr val="FFFFFF"/>
                </a:solidFill>
                <a:latin typeface="Arial"/>
                <a:cs typeface="Arial"/>
              </a:rPr>
              <a:t>gerilim)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95" dirty="0">
                <a:solidFill>
                  <a:srgbClr val="FFFFFF"/>
                </a:solidFill>
                <a:latin typeface="Arial"/>
                <a:cs typeface="Arial"/>
              </a:rPr>
              <a:t>direnci  </a:t>
            </a:r>
            <a:r>
              <a:rPr sz="2000" spc="65" dirty="0">
                <a:solidFill>
                  <a:srgbClr val="FFFFFF"/>
                </a:solidFill>
                <a:latin typeface="Arial"/>
                <a:cs typeface="Arial"/>
              </a:rPr>
              <a:t>sabit </a:t>
            </a:r>
            <a:r>
              <a:rPr sz="2000" spc="120" dirty="0">
                <a:solidFill>
                  <a:srgbClr val="FFFFFF"/>
                </a:solidFill>
                <a:latin typeface="Arial"/>
                <a:cs typeface="Arial"/>
              </a:rPr>
              <a:t>bırakacak </a:t>
            </a:r>
            <a:r>
              <a:rPr sz="2000" spc="155" dirty="0">
                <a:solidFill>
                  <a:srgbClr val="FFFFFF"/>
                </a:solidFill>
                <a:latin typeface="Arial"/>
                <a:cs typeface="Arial"/>
              </a:rPr>
              <a:t>biçimde</a:t>
            </a:r>
            <a:r>
              <a:rPr sz="2000" spc="-2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80" dirty="0">
                <a:solidFill>
                  <a:srgbClr val="FFFFFF"/>
                </a:solidFill>
                <a:latin typeface="Arial"/>
                <a:cs typeface="Arial"/>
              </a:rPr>
              <a:t>artar.</a:t>
            </a:r>
            <a:endParaRPr sz="2000">
              <a:latin typeface="Arial"/>
              <a:cs typeface="Arial"/>
            </a:endParaRPr>
          </a:p>
          <a:p>
            <a:pPr marL="355600" marR="120014" indent="-343535">
              <a:lnSpc>
                <a:spcPct val="100000"/>
              </a:lnSpc>
              <a:spcBef>
                <a:spcPts val="1000"/>
              </a:spcBef>
              <a:tabLst>
                <a:tab pos="355600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165" dirty="0">
                <a:solidFill>
                  <a:srgbClr val="FFFFFF"/>
                </a:solidFill>
                <a:latin typeface="Arial"/>
                <a:cs typeface="Arial"/>
              </a:rPr>
              <a:t>Ohm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yasasının </a:t>
            </a:r>
            <a:r>
              <a:rPr sz="2000" spc="70" dirty="0">
                <a:solidFill>
                  <a:srgbClr val="FFFFFF"/>
                </a:solidFill>
                <a:latin typeface="Arial"/>
                <a:cs typeface="Arial"/>
              </a:rPr>
              <a:t>geçerliliğinin </a:t>
            </a:r>
            <a:r>
              <a:rPr sz="2000" spc="15" dirty="0">
                <a:solidFill>
                  <a:srgbClr val="FFFFFF"/>
                </a:solidFill>
                <a:latin typeface="Arial"/>
                <a:cs typeface="Arial"/>
              </a:rPr>
              <a:t>sınanması </a:t>
            </a:r>
            <a:r>
              <a:rPr sz="2000" spc="75" dirty="0">
                <a:solidFill>
                  <a:srgbClr val="FFFFFF"/>
                </a:solidFill>
                <a:latin typeface="Arial"/>
                <a:cs typeface="Arial"/>
              </a:rPr>
              <a:t>için </a:t>
            </a:r>
            <a:r>
              <a:rPr sz="2000" spc="120" dirty="0">
                <a:solidFill>
                  <a:srgbClr val="FFFFFF"/>
                </a:solidFill>
                <a:latin typeface="Arial"/>
                <a:cs typeface="Arial"/>
              </a:rPr>
              <a:t>direnç </a:t>
            </a:r>
            <a:r>
              <a:rPr sz="2000" spc="75" dirty="0">
                <a:solidFill>
                  <a:srgbClr val="FFFFFF"/>
                </a:solidFill>
                <a:latin typeface="Arial"/>
                <a:cs typeface="Arial"/>
              </a:rPr>
              <a:t>üzerinden  </a:t>
            </a:r>
            <a:r>
              <a:rPr sz="2000" spc="200" dirty="0">
                <a:solidFill>
                  <a:srgbClr val="FFFFFF"/>
                </a:solidFill>
                <a:latin typeface="Arial"/>
                <a:cs typeface="Arial"/>
              </a:rPr>
              <a:t>geçen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40" dirty="0">
                <a:solidFill>
                  <a:srgbClr val="FFFFFF"/>
                </a:solidFill>
                <a:latin typeface="Arial"/>
                <a:cs typeface="Arial"/>
              </a:rPr>
              <a:t>akımın,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95" dirty="0">
                <a:solidFill>
                  <a:srgbClr val="FFFFFF"/>
                </a:solidFill>
                <a:latin typeface="Arial"/>
                <a:cs typeface="Arial"/>
              </a:rPr>
              <a:t>direncin</a:t>
            </a:r>
            <a:r>
              <a:rPr sz="200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65" dirty="0">
                <a:solidFill>
                  <a:srgbClr val="FFFFFF"/>
                </a:solidFill>
                <a:latin typeface="Arial"/>
                <a:cs typeface="Arial"/>
              </a:rPr>
              <a:t>uçları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60" dirty="0">
                <a:solidFill>
                  <a:srgbClr val="FFFFFF"/>
                </a:solidFill>
                <a:latin typeface="Arial"/>
                <a:cs typeface="Arial"/>
              </a:rPr>
              <a:t>arasındaki</a:t>
            </a:r>
            <a:r>
              <a:rPr sz="20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85" dirty="0">
                <a:solidFill>
                  <a:srgbClr val="FFFFFF"/>
                </a:solidFill>
                <a:latin typeface="Arial"/>
                <a:cs typeface="Arial"/>
              </a:rPr>
              <a:t>potansiyel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100" dirty="0">
                <a:solidFill>
                  <a:srgbClr val="FFFFFF"/>
                </a:solidFill>
                <a:latin typeface="Arial"/>
                <a:cs typeface="Arial"/>
              </a:rPr>
              <a:t>farka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135" dirty="0">
                <a:solidFill>
                  <a:srgbClr val="FFFFFF"/>
                </a:solidFill>
                <a:latin typeface="Arial"/>
                <a:cs typeface="Arial"/>
              </a:rPr>
              <a:t>göre  </a:t>
            </a:r>
            <a:r>
              <a:rPr sz="2000" spc="75" dirty="0">
                <a:solidFill>
                  <a:srgbClr val="FFFFFF"/>
                </a:solidFill>
                <a:latin typeface="Arial"/>
                <a:cs typeface="Arial"/>
              </a:rPr>
              <a:t>grafiğinin </a:t>
            </a:r>
            <a:r>
              <a:rPr sz="2000" spc="15" dirty="0">
                <a:solidFill>
                  <a:srgbClr val="FFFFFF"/>
                </a:solidFill>
                <a:latin typeface="Arial"/>
                <a:cs typeface="Arial"/>
              </a:rPr>
              <a:t>çizilmesi</a:t>
            </a: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50" dirty="0">
                <a:solidFill>
                  <a:srgbClr val="FFFFFF"/>
                </a:solidFill>
                <a:latin typeface="Arial"/>
                <a:cs typeface="Arial"/>
              </a:rPr>
              <a:t>gereklidir.</a:t>
            </a:r>
            <a:endParaRPr sz="2000">
              <a:latin typeface="Arial"/>
              <a:cs typeface="Arial"/>
            </a:endParaRPr>
          </a:p>
          <a:p>
            <a:pPr marL="355600" marR="353695" indent="-343535">
              <a:lnSpc>
                <a:spcPct val="100000"/>
              </a:lnSpc>
              <a:spcBef>
                <a:spcPts val="1010"/>
              </a:spcBef>
              <a:tabLst>
                <a:tab pos="355600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45" dirty="0">
                <a:solidFill>
                  <a:srgbClr val="FFFFFF"/>
                </a:solidFill>
                <a:latin typeface="Arial"/>
                <a:cs typeface="Arial"/>
              </a:rPr>
              <a:t>Bu </a:t>
            </a:r>
            <a:r>
              <a:rPr sz="2000" spc="70" dirty="0">
                <a:solidFill>
                  <a:srgbClr val="FFFFFF"/>
                </a:solidFill>
                <a:latin typeface="Arial"/>
                <a:cs typeface="Arial"/>
              </a:rPr>
              <a:t>grafik </a:t>
            </a:r>
            <a:r>
              <a:rPr sz="2000" spc="85" dirty="0">
                <a:solidFill>
                  <a:srgbClr val="FFFFFF"/>
                </a:solidFill>
                <a:latin typeface="Arial"/>
                <a:cs typeface="Arial"/>
              </a:rPr>
              <a:t>doğrusal 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ise </a:t>
            </a:r>
            <a:r>
              <a:rPr sz="2000" spc="130" dirty="0">
                <a:solidFill>
                  <a:srgbClr val="FFFFFF"/>
                </a:solidFill>
                <a:latin typeface="Arial"/>
                <a:cs typeface="Arial"/>
              </a:rPr>
              <a:t>doğrunun </a:t>
            </a:r>
            <a:r>
              <a:rPr sz="2000" spc="105" dirty="0">
                <a:solidFill>
                  <a:srgbClr val="FFFFFF"/>
                </a:solidFill>
                <a:latin typeface="Arial"/>
                <a:cs typeface="Arial"/>
              </a:rPr>
              <a:t>eğimi </a:t>
            </a:r>
            <a:r>
              <a:rPr sz="2000" spc="95" dirty="0">
                <a:solidFill>
                  <a:srgbClr val="FFFFFF"/>
                </a:solidFill>
                <a:latin typeface="Arial"/>
                <a:cs typeface="Arial"/>
              </a:rPr>
              <a:t>direnci</a:t>
            </a:r>
            <a:r>
              <a:rPr sz="2000" spc="-3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145" dirty="0">
                <a:solidFill>
                  <a:srgbClr val="FFFFFF"/>
                </a:solidFill>
                <a:latin typeface="Arial"/>
                <a:cs typeface="Arial"/>
              </a:rPr>
              <a:t>vereceğinden  </a:t>
            </a:r>
            <a:r>
              <a:rPr sz="2000" spc="175" dirty="0">
                <a:solidFill>
                  <a:srgbClr val="FFFFFF"/>
                </a:solidFill>
                <a:latin typeface="Arial"/>
                <a:cs typeface="Arial"/>
              </a:rPr>
              <a:t>bu </a:t>
            </a:r>
            <a:r>
              <a:rPr sz="2000" spc="135" dirty="0">
                <a:solidFill>
                  <a:srgbClr val="FFFFFF"/>
                </a:solidFill>
                <a:latin typeface="Arial"/>
                <a:cs typeface="Arial"/>
              </a:rPr>
              <a:t>devre </a:t>
            </a:r>
            <a:r>
              <a:rPr sz="2000" spc="105" dirty="0">
                <a:solidFill>
                  <a:srgbClr val="FFFFFF"/>
                </a:solidFill>
                <a:latin typeface="Arial"/>
                <a:cs typeface="Arial"/>
              </a:rPr>
              <a:t>elemanı </a:t>
            </a:r>
            <a:r>
              <a:rPr sz="2000" spc="165" dirty="0">
                <a:solidFill>
                  <a:srgbClr val="FFFFFF"/>
                </a:solidFill>
                <a:latin typeface="Arial"/>
                <a:cs typeface="Arial"/>
              </a:rPr>
              <a:t>Ohm </a:t>
            </a:r>
            <a:r>
              <a:rPr sz="2000" spc="40" dirty="0">
                <a:solidFill>
                  <a:srgbClr val="FFFFFF"/>
                </a:solidFill>
                <a:latin typeface="Arial"/>
                <a:cs typeface="Arial"/>
              </a:rPr>
              <a:t>yasasına </a:t>
            </a:r>
            <a:r>
              <a:rPr sz="2000" spc="70" dirty="0">
                <a:solidFill>
                  <a:srgbClr val="FFFFFF"/>
                </a:solidFill>
                <a:latin typeface="Arial"/>
                <a:cs typeface="Arial"/>
              </a:rPr>
              <a:t>uyar. </a:t>
            </a:r>
            <a:r>
              <a:rPr sz="2000" spc="50" dirty="0">
                <a:solidFill>
                  <a:srgbClr val="FFFFFF"/>
                </a:solidFill>
                <a:latin typeface="Arial"/>
                <a:cs typeface="Arial"/>
              </a:rPr>
              <a:t>Akım-gerilim </a:t>
            </a:r>
            <a:r>
              <a:rPr sz="2000" spc="85" dirty="0">
                <a:solidFill>
                  <a:srgbClr val="FFFFFF"/>
                </a:solidFill>
                <a:latin typeface="Arial"/>
                <a:cs typeface="Arial"/>
              </a:rPr>
              <a:t>grafiği  doğrusal </a:t>
            </a:r>
            <a:r>
              <a:rPr sz="2000" spc="130" dirty="0">
                <a:solidFill>
                  <a:srgbClr val="FFFFFF"/>
                </a:solidFill>
                <a:latin typeface="Arial"/>
                <a:cs typeface="Arial"/>
              </a:rPr>
              <a:t>olan </a:t>
            </a:r>
            <a:r>
              <a:rPr sz="2000" spc="175" dirty="0">
                <a:solidFill>
                  <a:srgbClr val="FFFFFF"/>
                </a:solidFill>
                <a:latin typeface="Arial"/>
                <a:cs typeface="Arial"/>
              </a:rPr>
              <a:t>bu </a:t>
            </a:r>
            <a:r>
              <a:rPr sz="2000" spc="110" dirty="0">
                <a:solidFill>
                  <a:srgbClr val="FFFFFF"/>
                </a:solidFill>
                <a:latin typeface="Arial"/>
                <a:cs typeface="Arial"/>
              </a:rPr>
              <a:t>tip </a:t>
            </a:r>
            <a:r>
              <a:rPr sz="2000" spc="135" dirty="0">
                <a:solidFill>
                  <a:srgbClr val="FFFFFF"/>
                </a:solidFill>
                <a:latin typeface="Arial"/>
                <a:cs typeface="Arial"/>
              </a:rPr>
              <a:t>devre </a:t>
            </a:r>
            <a:r>
              <a:rPr sz="2000" spc="85" dirty="0">
                <a:solidFill>
                  <a:srgbClr val="FFFFFF"/>
                </a:solidFill>
                <a:latin typeface="Arial"/>
                <a:cs typeface="Arial"/>
              </a:rPr>
              <a:t>elemanları </a:t>
            </a:r>
            <a:r>
              <a:rPr sz="2000" spc="90" dirty="0">
                <a:solidFill>
                  <a:srgbClr val="FFFFFF"/>
                </a:solidFill>
                <a:latin typeface="Arial"/>
                <a:cs typeface="Arial"/>
              </a:rPr>
              <a:t>omik </a:t>
            </a:r>
            <a:r>
              <a:rPr sz="2000" spc="80" dirty="0">
                <a:solidFill>
                  <a:srgbClr val="FFFFFF"/>
                </a:solidFill>
                <a:latin typeface="Arial"/>
                <a:cs typeface="Arial"/>
              </a:rPr>
              <a:t>(ohmik) </a:t>
            </a:r>
            <a:r>
              <a:rPr sz="2000" spc="135" dirty="0">
                <a:solidFill>
                  <a:srgbClr val="FFFFFF"/>
                </a:solidFill>
                <a:latin typeface="Arial"/>
                <a:cs typeface="Arial"/>
              </a:rPr>
              <a:t>devre  </a:t>
            </a:r>
            <a:r>
              <a:rPr sz="2000" spc="85" dirty="0">
                <a:solidFill>
                  <a:srgbClr val="FFFFFF"/>
                </a:solidFill>
                <a:latin typeface="Arial"/>
                <a:cs typeface="Arial"/>
              </a:rPr>
              <a:t>elemanları </a:t>
            </a:r>
            <a:r>
              <a:rPr sz="2000" spc="100" dirty="0">
                <a:solidFill>
                  <a:srgbClr val="FFFFFF"/>
                </a:solidFill>
                <a:latin typeface="Arial"/>
                <a:cs typeface="Arial"/>
              </a:rPr>
              <a:t>olarak</a:t>
            </a:r>
            <a:r>
              <a:rPr sz="2000" spc="-1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30" dirty="0">
                <a:solidFill>
                  <a:srgbClr val="FFFFFF"/>
                </a:solidFill>
                <a:latin typeface="Arial"/>
                <a:cs typeface="Arial"/>
              </a:rPr>
              <a:t>adlandırılır.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5600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65" dirty="0">
                <a:solidFill>
                  <a:srgbClr val="FFFFFF"/>
                </a:solidFill>
                <a:latin typeface="Arial"/>
                <a:cs typeface="Arial"/>
              </a:rPr>
              <a:t>Grafik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85" dirty="0">
                <a:solidFill>
                  <a:srgbClr val="FFFFFF"/>
                </a:solidFill>
                <a:latin typeface="Arial"/>
                <a:cs typeface="Arial"/>
              </a:rPr>
              <a:t>doğrusal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75" dirty="0">
                <a:solidFill>
                  <a:srgbClr val="FFFFFF"/>
                </a:solidFill>
                <a:latin typeface="Arial"/>
                <a:cs typeface="Arial"/>
              </a:rPr>
              <a:t>değilse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140" dirty="0">
                <a:solidFill>
                  <a:srgbClr val="FFFFFF"/>
                </a:solidFill>
                <a:latin typeface="Arial"/>
                <a:cs typeface="Arial"/>
              </a:rPr>
              <a:t>devre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110" dirty="0">
                <a:solidFill>
                  <a:srgbClr val="FFFFFF"/>
                </a:solidFill>
                <a:latin typeface="Arial"/>
                <a:cs typeface="Arial"/>
              </a:rPr>
              <a:t>elemanı</a:t>
            </a:r>
            <a:r>
              <a:rPr sz="20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90" dirty="0">
                <a:solidFill>
                  <a:srgbClr val="FFFFFF"/>
                </a:solidFill>
                <a:latin typeface="Arial"/>
                <a:cs typeface="Arial"/>
              </a:rPr>
              <a:t>omik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150" dirty="0">
                <a:solidFill>
                  <a:srgbClr val="FFFFFF"/>
                </a:solidFill>
                <a:latin typeface="Arial"/>
                <a:cs typeface="Arial"/>
              </a:rPr>
              <a:t>olmayan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45" dirty="0">
                <a:solidFill>
                  <a:srgbClr val="FFFFFF"/>
                </a:solidFill>
                <a:latin typeface="Arial"/>
                <a:cs typeface="Arial"/>
              </a:rPr>
              <a:t>bir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135" dirty="0">
                <a:solidFill>
                  <a:srgbClr val="FFFFFF"/>
                </a:solidFill>
                <a:latin typeface="Arial"/>
                <a:cs typeface="Arial"/>
              </a:rPr>
              <a:t>devre</a:t>
            </a:r>
            <a:endParaRPr sz="200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2000" spc="105" dirty="0">
                <a:solidFill>
                  <a:srgbClr val="FFFFFF"/>
                </a:solidFill>
                <a:latin typeface="Arial"/>
                <a:cs typeface="Arial"/>
              </a:rPr>
              <a:t>elemanı </a:t>
            </a:r>
            <a:r>
              <a:rPr sz="2000" spc="100" dirty="0">
                <a:solidFill>
                  <a:srgbClr val="FFFFFF"/>
                </a:solidFill>
                <a:latin typeface="Arial"/>
                <a:cs typeface="Arial"/>
              </a:rPr>
              <a:t>olarak </a:t>
            </a:r>
            <a:r>
              <a:rPr sz="2000" spc="140" dirty="0">
                <a:solidFill>
                  <a:srgbClr val="FFFFFF"/>
                </a:solidFill>
                <a:latin typeface="Arial"/>
                <a:cs typeface="Arial"/>
              </a:rPr>
              <a:t>ifade</a:t>
            </a:r>
            <a:r>
              <a:rPr sz="2000" spc="-2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30" dirty="0">
                <a:solidFill>
                  <a:srgbClr val="FFFFFF"/>
                </a:solidFill>
                <a:latin typeface="Arial"/>
                <a:cs typeface="Arial"/>
              </a:rPr>
              <a:t>edilir.</a:t>
            </a:r>
            <a:endParaRPr sz="2000">
              <a:latin typeface="Arial"/>
              <a:cs typeface="Arial"/>
            </a:endParaRPr>
          </a:p>
          <a:p>
            <a:pPr marL="355600" marR="22860" indent="-343535">
              <a:lnSpc>
                <a:spcPct val="100000"/>
              </a:lnSpc>
              <a:spcBef>
                <a:spcPts val="994"/>
              </a:spcBef>
              <a:tabLst>
                <a:tab pos="355600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100" dirty="0">
                <a:solidFill>
                  <a:srgbClr val="FFFFFF"/>
                </a:solidFill>
                <a:latin typeface="Arial"/>
                <a:cs typeface="Arial"/>
              </a:rPr>
              <a:t>Hesaplarda </a:t>
            </a:r>
            <a:r>
              <a:rPr sz="2000" spc="95" dirty="0">
                <a:solidFill>
                  <a:srgbClr val="FFFFFF"/>
                </a:solidFill>
                <a:latin typeface="Arial"/>
                <a:cs typeface="Arial"/>
              </a:rPr>
              <a:t>yaygın </a:t>
            </a:r>
            <a:r>
              <a:rPr sz="2000" spc="100" dirty="0">
                <a:solidFill>
                  <a:srgbClr val="FFFFFF"/>
                </a:solidFill>
                <a:latin typeface="Arial"/>
                <a:cs typeface="Arial"/>
              </a:rPr>
              <a:t>olarak </a:t>
            </a:r>
            <a:r>
              <a:rPr sz="2000" spc="-225" dirty="0">
                <a:solidFill>
                  <a:srgbClr val="FFFFFF"/>
                </a:solidFill>
                <a:latin typeface="Arial"/>
                <a:cs typeface="Arial"/>
              </a:rPr>
              <a:t>SI </a:t>
            </a:r>
            <a:r>
              <a:rPr sz="2000" spc="25" dirty="0">
                <a:solidFill>
                  <a:srgbClr val="FFFFFF"/>
                </a:solidFill>
                <a:latin typeface="Arial"/>
                <a:cs typeface="Arial"/>
              </a:rPr>
              <a:t>(ulusal </a:t>
            </a:r>
            <a:r>
              <a:rPr sz="2000" spc="60" dirty="0">
                <a:solidFill>
                  <a:srgbClr val="FFFFFF"/>
                </a:solidFill>
                <a:latin typeface="Arial"/>
                <a:cs typeface="Arial"/>
              </a:rPr>
              <a:t>birim) </a:t>
            </a:r>
            <a:r>
              <a:rPr sz="2000" spc="55" dirty="0">
                <a:solidFill>
                  <a:srgbClr val="FFFFFF"/>
                </a:solidFill>
                <a:latin typeface="Arial"/>
                <a:cs typeface="Arial"/>
              </a:rPr>
              <a:t>birim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sistemi kullanılır:  </a:t>
            </a:r>
            <a:r>
              <a:rPr sz="2000" spc="120" dirty="0">
                <a:solidFill>
                  <a:srgbClr val="FFFFFF"/>
                </a:solidFill>
                <a:latin typeface="Arial"/>
                <a:cs typeface="Arial"/>
              </a:rPr>
              <a:t>direnç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70" dirty="0">
                <a:solidFill>
                  <a:srgbClr val="FFFFFF"/>
                </a:solidFill>
                <a:latin typeface="Arial"/>
                <a:cs typeface="Arial"/>
              </a:rPr>
              <a:t>(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229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30" dirty="0">
                <a:solidFill>
                  <a:srgbClr val="FFFFFF"/>
                </a:solidFill>
                <a:latin typeface="Arial"/>
                <a:cs typeface="Arial"/>
              </a:rPr>
              <a:t>),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170" dirty="0">
                <a:solidFill>
                  <a:srgbClr val="FFFFFF"/>
                </a:solidFill>
                <a:latin typeface="Arial"/>
                <a:cs typeface="Arial"/>
              </a:rPr>
              <a:t>ohm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45" dirty="0">
                <a:solidFill>
                  <a:srgbClr val="FFFFFF"/>
                </a:solidFill>
                <a:latin typeface="Arial"/>
                <a:cs typeface="Arial"/>
              </a:rPr>
              <a:t>≡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85" dirty="0">
                <a:solidFill>
                  <a:srgbClr val="FFFFFF"/>
                </a:solidFill>
                <a:latin typeface="Arial"/>
                <a:cs typeface="Arial"/>
              </a:rPr>
              <a:t>Ω;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75" dirty="0">
                <a:solidFill>
                  <a:srgbClr val="FFFFFF"/>
                </a:solidFill>
                <a:latin typeface="Arial"/>
                <a:cs typeface="Arial"/>
              </a:rPr>
              <a:t>akım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70" dirty="0">
                <a:solidFill>
                  <a:srgbClr val="FFFFFF"/>
                </a:solidFill>
                <a:latin typeface="Arial"/>
                <a:cs typeface="Arial"/>
              </a:rPr>
              <a:t>(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5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30" dirty="0">
                <a:solidFill>
                  <a:srgbClr val="FFFFFF"/>
                </a:solidFill>
                <a:latin typeface="Arial"/>
                <a:cs typeface="Arial"/>
              </a:rPr>
              <a:t>),</a:t>
            </a:r>
            <a:r>
              <a:rPr sz="200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165" dirty="0">
                <a:solidFill>
                  <a:srgbClr val="FFFFFF"/>
                </a:solidFill>
                <a:latin typeface="Arial"/>
                <a:cs typeface="Arial"/>
              </a:rPr>
              <a:t>amper</a:t>
            </a:r>
            <a:r>
              <a:rPr sz="20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45" dirty="0">
                <a:solidFill>
                  <a:srgbClr val="FFFFFF"/>
                </a:solidFill>
                <a:latin typeface="Arial"/>
                <a:cs typeface="Arial"/>
              </a:rPr>
              <a:t>≡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65" dirty="0">
                <a:solidFill>
                  <a:srgbClr val="FFFFFF"/>
                </a:solidFill>
                <a:latin typeface="Arial"/>
                <a:cs typeface="Arial"/>
              </a:rPr>
              <a:t>A;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155" dirty="0">
                <a:solidFill>
                  <a:srgbClr val="FFFFFF"/>
                </a:solidFill>
                <a:latin typeface="Arial"/>
                <a:cs typeface="Arial"/>
              </a:rPr>
              <a:t>ve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60" dirty="0">
                <a:solidFill>
                  <a:srgbClr val="FFFFFF"/>
                </a:solidFill>
                <a:latin typeface="Arial"/>
                <a:cs typeface="Arial"/>
              </a:rPr>
              <a:t>gerilim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70" dirty="0">
                <a:solidFill>
                  <a:srgbClr val="FFFFFF"/>
                </a:solidFill>
                <a:latin typeface="Arial"/>
                <a:cs typeface="Arial"/>
              </a:rPr>
              <a:t>(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70" dirty="0">
                <a:solidFill>
                  <a:srgbClr val="FFFFFF"/>
                </a:solidFill>
                <a:latin typeface="Arial"/>
                <a:cs typeface="Arial"/>
              </a:rPr>
              <a:t>V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30" dirty="0">
                <a:solidFill>
                  <a:srgbClr val="FFFFFF"/>
                </a:solidFill>
                <a:latin typeface="Arial"/>
                <a:cs typeface="Arial"/>
              </a:rPr>
              <a:t>),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100" dirty="0">
                <a:solidFill>
                  <a:srgbClr val="FFFFFF"/>
                </a:solidFill>
                <a:latin typeface="Arial"/>
                <a:cs typeface="Arial"/>
              </a:rPr>
              <a:t>volt</a:t>
            </a:r>
            <a:endParaRPr sz="200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</a:pPr>
            <a:r>
              <a:rPr sz="2000" spc="45" dirty="0">
                <a:solidFill>
                  <a:srgbClr val="FFFFFF"/>
                </a:solidFill>
                <a:latin typeface="Arial"/>
                <a:cs typeface="Arial"/>
              </a:rPr>
              <a:t>≡ </a:t>
            </a:r>
            <a:r>
              <a:rPr sz="2000" spc="70" dirty="0">
                <a:solidFill>
                  <a:srgbClr val="FFFFFF"/>
                </a:solidFill>
                <a:latin typeface="Arial"/>
                <a:cs typeface="Arial"/>
              </a:rPr>
              <a:t>V</a:t>
            </a:r>
            <a:r>
              <a:rPr sz="2000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110" dirty="0">
                <a:solidFill>
                  <a:srgbClr val="FFFFFF"/>
                </a:solidFill>
                <a:latin typeface="Arial"/>
                <a:cs typeface="Arial"/>
              </a:rPr>
              <a:t>basamağındadır.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2000" y="-228600"/>
            <a:ext cx="6554867" cy="152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b="1" spc="-5" dirty="0">
                <a:latin typeface="TeXGyreAdventor"/>
                <a:cs typeface="TeXGyreAdventor"/>
              </a:rPr>
              <a:t>DÜĞÜM, DAL VE</a:t>
            </a:r>
            <a:r>
              <a:rPr b="1" spc="-85" dirty="0">
                <a:latin typeface="TeXGyreAdventor"/>
                <a:cs typeface="TeXGyreAdventor"/>
              </a:rPr>
              <a:t> </a:t>
            </a:r>
            <a:r>
              <a:rPr b="1" spc="-5" dirty="0">
                <a:latin typeface="TeXGyreAdventor"/>
                <a:cs typeface="TeXGyreAdventor"/>
              </a:rPr>
              <a:t>ÇEVRE  </a:t>
            </a:r>
            <a:r>
              <a:rPr b="1" spc="-10" dirty="0">
                <a:latin typeface="TeXGyreAdventor"/>
                <a:cs typeface="TeXGyreAdventor"/>
              </a:rPr>
              <a:t>KAVRAMLARI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idx="1"/>
          </p:nvPr>
        </p:nvSpPr>
        <p:spPr>
          <a:xfrm>
            <a:off x="457200" y="1498682"/>
            <a:ext cx="8762999" cy="473270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72745" marR="5080" indent="-343535">
              <a:lnSpc>
                <a:spcPct val="100000"/>
              </a:lnSpc>
              <a:spcBef>
                <a:spcPts val="105"/>
              </a:spcBef>
              <a:tabLst>
                <a:tab pos="372745" algn="l"/>
              </a:tabLst>
            </a:pPr>
            <a:r>
              <a:rPr sz="1600" spc="270" dirty="0">
                <a:solidFill>
                  <a:srgbClr val="89D0D5"/>
                </a:solidFill>
              </a:rPr>
              <a:t>	</a:t>
            </a:r>
            <a:r>
              <a:rPr u="heavy" spc="15" dirty="0">
                <a:uFill>
                  <a:solidFill>
                    <a:srgbClr val="FFFFFF"/>
                  </a:solidFill>
                </a:uFill>
              </a:rPr>
              <a:t>DÜĞÜM:</a:t>
            </a:r>
            <a:r>
              <a:rPr spc="15" dirty="0"/>
              <a:t> </a:t>
            </a:r>
            <a:r>
              <a:rPr spc="-45" dirty="0"/>
              <a:t>İki </a:t>
            </a:r>
            <a:r>
              <a:rPr spc="160" dirty="0"/>
              <a:t>ya </a:t>
            </a:r>
            <a:r>
              <a:rPr spc="250" dirty="0"/>
              <a:t>da </a:t>
            </a:r>
            <a:r>
              <a:rPr spc="215" dirty="0"/>
              <a:t>daha </a:t>
            </a:r>
            <a:r>
              <a:rPr spc="75" dirty="0"/>
              <a:t>fazla </a:t>
            </a:r>
            <a:r>
              <a:rPr spc="80" dirty="0"/>
              <a:t>dalın </a:t>
            </a:r>
            <a:r>
              <a:rPr spc="30" dirty="0"/>
              <a:t>birleştiği </a:t>
            </a:r>
            <a:r>
              <a:rPr spc="70" dirty="0"/>
              <a:t>noktalardır. </a:t>
            </a:r>
            <a:r>
              <a:rPr spc="-45" dirty="0"/>
              <a:t>Bu  </a:t>
            </a:r>
            <a:r>
              <a:rPr spc="60" dirty="0"/>
              <a:t>analiz </a:t>
            </a:r>
            <a:r>
              <a:rPr spc="140" dirty="0"/>
              <a:t>yönteminde </a:t>
            </a:r>
            <a:r>
              <a:rPr spc="65" dirty="0"/>
              <a:t>gözlü </a:t>
            </a:r>
            <a:r>
              <a:rPr spc="105" dirty="0"/>
              <a:t>devrenin </a:t>
            </a:r>
            <a:r>
              <a:rPr spc="75" dirty="0"/>
              <a:t>her </a:t>
            </a:r>
            <a:r>
              <a:rPr spc="45" dirty="0"/>
              <a:t>bir </a:t>
            </a:r>
            <a:r>
              <a:rPr spc="180" dirty="0"/>
              <a:t>düğüm </a:t>
            </a:r>
            <a:r>
              <a:rPr spc="40" dirty="0"/>
              <a:t>noktası  </a:t>
            </a:r>
            <a:r>
              <a:rPr spc="140" dirty="0"/>
              <a:t>(node)</a:t>
            </a:r>
            <a:r>
              <a:rPr spc="30" dirty="0"/>
              <a:t> </a:t>
            </a:r>
            <a:r>
              <a:rPr spc="75" dirty="0"/>
              <a:t>için</a:t>
            </a:r>
            <a:r>
              <a:rPr dirty="0"/>
              <a:t> </a:t>
            </a:r>
            <a:r>
              <a:rPr spc="45" dirty="0"/>
              <a:t>bir</a:t>
            </a:r>
            <a:r>
              <a:rPr spc="-10" dirty="0"/>
              <a:t> </a:t>
            </a:r>
            <a:r>
              <a:rPr spc="60" dirty="0"/>
              <a:t>gerilim</a:t>
            </a:r>
            <a:r>
              <a:rPr spc="-15" dirty="0"/>
              <a:t> </a:t>
            </a:r>
            <a:r>
              <a:rPr spc="60" dirty="0"/>
              <a:t>ifadesi</a:t>
            </a:r>
            <a:r>
              <a:rPr spc="-20" dirty="0"/>
              <a:t> </a:t>
            </a:r>
            <a:r>
              <a:rPr spc="55" dirty="0"/>
              <a:t>tanımlanır.</a:t>
            </a:r>
            <a:r>
              <a:rPr spc="-40" dirty="0"/>
              <a:t> Bu</a:t>
            </a:r>
            <a:r>
              <a:rPr spc="-25" dirty="0"/>
              <a:t> </a:t>
            </a:r>
            <a:r>
              <a:rPr spc="125" dirty="0"/>
              <a:t>düğümler</a:t>
            </a:r>
            <a:r>
              <a:rPr spc="-35" dirty="0"/>
              <a:t> </a:t>
            </a:r>
            <a:r>
              <a:rPr spc="85" dirty="0"/>
              <a:t>arasından  </a:t>
            </a:r>
            <a:r>
              <a:rPr spc="45" dirty="0"/>
              <a:t>bir</a:t>
            </a:r>
            <a:r>
              <a:rPr spc="-10" dirty="0"/>
              <a:t> </a:t>
            </a:r>
            <a:r>
              <a:rPr spc="55" dirty="0"/>
              <a:t>tanesi,</a:t>
            </a:r>
            <a:r>
              <a:rPr spc="-50" dirty="0"/>
              <a:t> </a:t>
            </a:r>
            <a:r>
              <a:rPr spc="75" dirty="0"/>
              <a:t>genellikle</a:t>
            </a:r>
            <a:r>
              <a:rPr spc="-35" dirty="0"/>
              <a:t> </a:t>
            </a:r>
            <a:r>
              <a:rPr spc="220" dirty="0"/>
              <a:t>de</a:t>
            </a:r>
            <a:r>
              <a:rPr spc="-15" dirty="0"/>
              <a:t> </a:t>
            </a:r>
            <a:r>
              <a:rPr spc="125" dirty="0"/>
              <a:t>toprak</a:t>
            </a:r>
            <a:r>
              <a:rPr spc="-40" dirty="0"/>
              <a:t> </a:t>
            </a:r>
            <a:r>
              <a:rPr spc="40" dirty="0"/>
              <a:t>noktası,</a:t>
            </a:r>
            <a:r>
              <a:rPr spc="-60" dirty="0"/>
              <a:t> </a:t>
            </a:r>
            <a:r>
              <a:rPr spc="55" dirty="0"/>
              <a:t>referans</a:t>
            </a:r>
            <a:r>
              <a:rPr spc="-25" dirty="0"/>
              <a:t> </a:t>
            </a:r>
            <a:r>
              <a:rPr spc="165" dirty="0"/>
              <a:t>düğümü</a:t>
            </a:r>
            <a:r>
              <a:rPr spc="-35" dirty="0"/>
              <a:t> </a:t>
            </a:r>
            <a:r>
              <a:rPr spc="100" dirty="0"/>
              <a:t>olarak  </a:t>
            </a:r>
            <a:r>
              <a:rPr spc="5" dirty="0"/>
              <a:t>seçilir. </a:t>
            </a:r>
            <a:r>
              <a:rPr spc="25" dirty="0"/>
              <a:t>Akımın yüksek </a:t>
            </a:r>
            <a:r>
              <a:rPr spc="95" dirty="0"/>
              <a:t>gerilimden </a:t>
            </a:r>
            <a:r>
              <a:rPr spc="45" dirty="0"/>
              <a:t>düşük </a:t>
            </a:r>
            <a:r>
              <a:rPr spc="75" dirty="0"/>
              <a:t>gerilime </a:t>
            </a:r>
            <a:r>
              <a:rPr spc="140" dirty="0"/>
              <a:t>doğru  </a:t>
            </a:r>
            <a:r>
              <a:rPr spc="114" dirty="0"/>
              <a:t>akacağını </a:t>
            </a:r>
            <a:r>
              <a:rPr spc="110" dirty="0"/>
              <a:t>dikkate </a:t>
            </a:r>
            <a:r>
              <a:rPr spc="105" dirty="0"/>
              <a:t>alarak </a:t>
            </a:r>
            <a:r>
              <a:rPr spc="120" dirty="0"/>
              <a:t>düğümler </a:t>
            </a:r>
            <a:r>
              <a:rPr spc="10" dirty="0"/>
              <a:t>arası </a:t>
            </a:r>
            <a:r>
              <a:rPr spc="75" dirty="0"/>
              <a:t>akım </a:t>
            </a:r>
            <a:r>
              <a:rPr spc="80" dirty="0"/>
              <a:t>ifadeleri </a:t>
            </a:r>
            <a:r>
              <a:rPr spc="135" dirty="0"/>
              <a:t>(Ohm  </a:t>
            </a:r>
            <a:r>
              <a:rPr spc="85" dirty="0"/>
              <a:t>Kanunu)</a:t>
            </a:r>
            <a:r>
              <a:rPr spc="-45" dirty="0"/>
              <a:t> </a:t>
            </a:r>
            <a:r>
              <a:rPr spc="-35" dirty="0"/>
              <a:t>yazılır.</a:t>
            </a:r>
            <a:endParaRPr sz="1600" dirty="0"/>
          </a:p>
          <a:p>
            <a:pPr marL="29845">
              <a:lnSpc>
                <a:spcPct val="100000"/>
              </a:lnSpc>
              <a:spcBef>
                <a:spcPts val="1000"/>
              </a:spcBef>
              <a:tabLst>
                <a:tab pos="372745" algn="l"/>
              </a:tabLst>
            </a:pPr>
            <a:r>
              <a:rPr sz="1600" spc="270" dirty="0">
                <a:solidFill>
                  <a:srgbClr val="89D0D5"/>
                </a:solidFill>
              </a:rPr>
              <a:t>	</a:t>
            </a:r>
            <a:r>
              <a:rPr u="heavy" spc="-5" dirty="0">
                <a:uFill>
                  <a:solidFill>
                    <a:srgbClr val="FFFFFF"/>
                  </a:solidFill>
                </a:uFill>
              </a:rPr>
              <a:t>DAL:</a:t>
            </a:r>
            <a:r>
              <a:rPr u="heavy" spc="-10" dirty="0">
                <a:uFill>
                  <a:solidFill>
                    <a:srgbClr val="FFFFFF"/>
                  </a:solidFill>
                </a:uFill>
              </a:rPr>
              <a:t> </a:t>
            </a:r>
            <a:r>
              <a:rPr spc="55" dirty="0"/>
              <a:t>Gerilim</a:t>
            </a:r>
            <a:r>
              <a:rPr spc="-25" dirty="0"/>
              <a:t> </a:t>
            </a:r>
            <a:r>
              <a:rPr spc="95" dirty="0"/>
              <a:t>kaynağı,</a:t>
            </a:r>
            <a:r>
              <a:rPr spc="-25" dirty="0"/>
              <a:t> </a:t>
            </a:r>
            <a:r>
              <a:rPr spc="120" dirty="0"/>
              <a:t>direnç</a:t>
            </a:r>
            <a:r>
              <a:rPr spc="10" dirty="0"/>
              <a:t> </a:t>
            </a:r>
            <a:r>
              <a:rPr spc="95" dirty="0"/>
              <a:t>gibi</a:t>
            </a:r>
            <a:r>
              <a:rPr spc="-5" dirty="0"/>
              <a:t> </a:t>
            </a:r>
            <a:r>
              <a:rPr spc="-35" dirty="0"/>
              <a:t>iki</a:t>
            </a:r>
            <a:r>
              <a:rPr spc="-15" dirty="0"/>
              <a:t> </a:t>
            </a:r>
            <a:r>
              <a:rPr spc="114" dirty="0"/>
              <a:t>uçlu</a:t>
            </a:r>
            <a:r>
              <a:rPr spc="-20" dirty="0"/>
              <a:t> </a:t>
            </a:r>
            <a:r>
              <a:rPr spc="85" dirty="0"/>
              <a:t>elemanları</a:t>
            </a:r>
            <a:r>
              <a:rPr spc="-45" dirty="0"/>
              <a:t> </a:t>
            </a:r>
            <a:r>
              <a:rPr spc="140" dirty="0"/>
              <a:t>ifade</a:t>
            </a:r>
            <a:r>
              <a:rPr spc="-5" dirty="0"/>
              <a:t> </a:t>
            </a:r>
            <a:r>
              <a:rPr spc="114" dirty="0"/>
              <a:t>eder.</a:t>
            </a:r>
            <a:endParaRPr sz="1600" dirty="0"/>
          </a:p>
          <a:p>
            <a:pPr marL="372745" marR="318135" indent="-343535">
              <a:lnSpc>
                <a:spcPct val="100000"/>
              </a:lnSpc>
              <a:spcBef>
                <a:spcPts val="1005"/>
              </a:spcBef>
              <a:tabLst>
                <a:tab pos="372745" algn="l"/>
              </a:tabLst>
            </a:pPr>
            <a:r>
              <a:rPr sz="1600" spc="270" dirty="0">
                <a:solidFill>
                  <a:srgbClr val="89D0D5"/>
                </a:solidFill>
              </a:rPr>
              <a:t>	</a:t>
            </a:r>
            <a:r>
              <a:rPr u="heavy" spc="-90" dirty="0">
                <a:uFill>
                  <a:solidFill>
                    <a:srgbClr val="FFFFFF"/>
                  </a:solidFill>
                </a:uFill>
              </a:rPr>
              <a:t>ÇEVRE:</a:t>
            </a:r>
            <a:r>
              <a:rPr spc="-90" dirty="0"/>
              <a:t> </a:t>
            </a:r>
            <a:r>
              <a:rPr spc="-100" dirty="0"/>
              <a:t>Bir </a:t>
            </a:r>
            <a:r>
              <a:rPr spc="180" dirty="0"/>
              <a:t>düğümden </a:t>
            </a:r>
            <a:r>
              <a:rPr spc="75" dirty="0"/>
              <a:t>başlanıp, </a:t>
            </a:r>
            <a:r>
              <a:rPr spc="110" dirty="0"/>
              <a:t>diğer </a:t>
            </a:r>
            <a:r>
              <a:rPr spc="140" dirty="0"/>
              <a:t>düğümlerden</a:t>
            </a:r>
            <a:r>
              <a:rPr spc="-365" dirty="0"/>
              <a:t> </a:t>
            </a:r>
            <a:r>
              <a:rPr spc="50" dirty="0"/>
              <a:t>birer </a:t>
            </a:r>
            <a:r>
              <a:rPr spc="15" dirty="0"/>
              <a:t>kez  </a:t>
            </a:r>
            <a:r>
              <a:rPr spc="105" dirty="0"/>
              <a:t>geçilerek başlangıç </a:t>
            </a:r>
            <a:r>
              <a:rPr spc="165" dirty="0"/>
              <a:t>düğümüne </a:t>
            </a:r>
            <a:r>
              <a:rPr spc="75" dirty="0"/>
              <a:t>varıldığında </a:t>
            </a:r>
            <a:r>
              <a:rPr spc="65" dirty="0"/>
              <a:t>oluşan </a:t>
            </a:r>
            <a:r>
              <a:rPr spc="95" dirty="0"/>
              <a:t>kapalı  </a:t>
            </a:r>
            <a:r>
              <a:rPr spc="70" dirty="0"/>
              <a:t>yoldur. </a:t>
            </a:r>
            <a:r>
              <a:rPr spc="-100" dirty="0"/>
              <a:t>Bir </a:t>
            </a:r>
            <a:r>
              <a:rPr spc="145" dirty="0"/>
              <a:t>çevre </a:t>
            </a:r>
            <a:r>
              <a:rPr spc="105" dirty="0"/>
              <a:t>başka </a:t>
            </a:r>
            <a:r>
              <a:rPr spc="125" dirty="0"/>
              <a:t>çevrelerde </a:t>
            </a:r>
            <a:r>
              <a:rPr spc="140" dirty="0"/>
              <a:t>bulunmayan </a:t>
            </a:r>
            <a:r>
              <a:rPr spc="60" dirty="0"/>
              <a:t>dalları  </a:t>
            </a:r>
            <a:r>
              <a:rPr spc="50" dirty="0"/>
              <a:t>içeriyorsa </a:t>
            </a:r>
            <a:r>
              <a:rPr spc="25" dirty="0"/>
              <a:t>bağımsızdır. </a:t>
            </a:r>
            <a:r>
              <a:rPr spc="-25" dirty="0"/>
              <a:t>Bağımsız </a:t>
            </a:r>
            <a:r>
              <a:rPr spc="100" dirty="0"/>
              <a:t>çevreler </a:t>
            </a:r>
            <a:r>
              <a:rPr spc="30" dirty="0"/>
              <a:t>bağımsız </a:t>
            </a:r>
            <a:r>
              <a:rPr spc="-5" dirty="0"/>
              <a:t>eşitlik  </a:t>
            </a:r>
            <a:r>
              <a:rPr spc="5" dirty="0"/>
              <a:t>sistemleri</a:t>
            </a:r>
            <a:r>
              <a:rPr spc="-60" dirty="0"/>
              <a:t> </a:t>
            </a:r>
            <a:r>
              <a:rPr spc="25" dirty="0"/>
              <a:t>oluştururlar.</a:t>
            </a:r>
            <a:endParaRPr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3676" y="476453"/>
            <a:ext cx="3919220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5" dirty="0">
                <a:latin typeface="TeXGyreAdventor"/>
                <a:cs typeface="TeXGyreAdventor"/>
              </a:rPr>
              <a:t>DEVRE</a:t>
            </a:r>
            <a:r>
              <a:rPr b="1" spc="-60" dirty="0">
                <a:latin typeface="TeXGyreAdventor"/>
                <a:cs typeface="TeXGyreAdventor"/>
              </a:rPr>
              <a:t> </a:t>
            </a:r>
            <a:r>
              <a:rPr b="1" spc="-5" dirty="0">
                <a:latin typeface="TeXGyreAdventor"/>
                <a:cs typeface="TeXGyreAdventor"/>
              </a:rPr>
              <a:t>GÖZLERİ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06576" y="2080387"/>
            <a:ext cx="6445885" cy="2160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45" dirty="0">
                <a:solidFill>
                  <a:srgbClr val="FFFFFF"/>
                </a:solidFill>
                <a:latin typeface="Arial"/>
                <a:cs typeface="Arial"/>
              </a:rPr>
              <a:t>Bu </a:t>
            </a:r>
            <a:r>
              <a:rPr sz="2000" spc="170" dirty="0">
                <a:solidFill>
                  <a:srgbClr val="FFFFFF"/>
                </a:solidFill>
                <a:latin typeface="Arial"/>
                <a:cs typeface="Arial"/>
              </a:rPr>
              <a:t>yöntemde 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ise </a:t>
            </a:r>
            <a:r>
              <a:rPr sz="2000" spc="105" dirty="0">
                <a:solidFill>
                  <a:srgbClr val="FFFFFF"/>
                </a:solidFill>
                <a:latin typeface="Arial"/>
                <a:cs typeface="Arial"/>
              </a:rPr>
              <a:t>devrenin </a:t>
            </a:r>
            <a:r>
              <a:rPr sz="2000" spc="75" dirty="0">
                <a:solidFill>
                  <a:srgbClr val="FFFFFF"/>
                </a:solidFill>
                <a:latin typeface="Arial"/>
                <a:cs typeface="Arial"/>
              </a:rPr>
              <a:t>her </a:t>
            </a:r>
            <a:r>
              <a:rPr sz="2000" spc="45" dirty="0">
                <a:solidFill>
                  <a:srgbClr val="FFFFFF"/>
                </a:solidFill>
                <a:latin typeface="Arial"/>
                <a:cs typeface="Arial"/>
              </a:rPr>
              <a:t>bir </a:t>
            </a:r>
            <a:r>
              <a:rPr sz="2000" spc="95" dirty="0">
                <a:solidFill>
                  <a:srgbClr val="FFFFFF"/>
                </a:solidFill>
                <a:latin typeface="Arial"/>
                <a:cs typeface="Arial"/>
              </a:rPr>
              <a:t>gözü </a:t>
            </a:r>
            <a:r>
              <a:rPr sz="2000" spc="70" dirty="0">
                <a:solidFill>
                  <a:srgbClr val="FFFFFF"/>
                </a:solidFill>
                <a:latin typeface="Arial"/>
                <a:cs typeface="Arial"/>
              </a:rPr>
              <a:t>için </a:t>
            </a:r>
            <a:r>
              <a:rPr sz="2000" spc="20" dirty="0">
                <a:solidFill>
                  <a:srgbClr val="FFFFFF"/>
                </a:solidFill>
                <a:latin typeface="Arial"/>
                <a:cs typeface="Arial"/>
              </a:rPr>
              <a:t>ayrı  </a:t>
            </a:r>
            <a:r>
              <a:rPr sz="2000" spc="75" dirty="0">
                <a:solidFill>
                  <a:srgbClr val="FFFFFF"/>
                </a:solidFill>
                <a:latin typeface="Arial"/>
                <a:cs typeface="Arial"/>
              </a:rPr>
              <a:t>akım </a:t>
            </a:r>
            <a:r>
              <a:rPr sz="2000" spc="80" dirty="0">
                <a:solidFill>
                  <a:srgbClr val="FFFFFF"/>
                </a:solidFill>
                <a:latin typeface="Arial"/>
                <a:cs typeface="Arial"/>
              </a:rPr>
              <a:t>ifadeleri </a:t>
            </a:r>
            <a:r>
              <a:rPr sz="2000" spc="55" dirty="0">
                <a:solidFill>
                  <a:srgbClr val="FFFFFF"/>
                </a:solidFill>
                <a:latin typeface="Arial"/>
                <a:cs typeface="Arial"/>
              </a:rPr>
              <a:t>tanımlanır. </a:t>
            </a:r>
            <a:r>
              <a:rPr sz="2000" spc="50" dirty="0">
                <a:solidFill>
                  <a:srgbClr val="FFFFFF"/>
                </a:solidFill>
                <a:latin typeface="Arial"/>
                <a:cs typeface="Arial"/>
              </a:rPr>
              <a:t>Yalnızca </a:t>
            </a:r>
            <a:r>
              <a:rPr sz="2000" spc="175" dirty="0">
                <a:solidFill>
                  <a:srgbClr val="FFFFFF"/>
                </a:solidFill>
                <a:latin typeface="Arial"/>
                <a:cs typeface="Arial"/>
              </a:rPr>
              <a:t>bu </a:t>
            </a:r>
            <a:r>
              <a:rPr sz="2000" spc="75" dirty="0">
                <a:solidFill>
                  <a:srgbClr val="FFFFFF"/>
                </a:solidFill>
                <a:latin typeface="Arial"/>
                <a:cs typeface="Arial"/>
              </a:rPr>
              <a:t>akım  </a:t>
            </a:r>
            <a:r>
              <a:rPr sz="2000" spc="80" dirty="0">
                <a:solidFill>
                  <a:srgbClr val="FFFFFF"/>
                </a:solidFill>
                <a:latin typeface="Arial"/>
                <a:cs typeface="Arial"/>
              </a:rPr>
              <a:t>ifadeleri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114" dirty="0">
                <a:solidFill>
                  <a:srgbClr val="FFFFFF"/>
                </a:solidFill>
                <a:latin typeface="Arial"/>
                <a:cs typeface="Arial"/>
              </a:rPr>
              <a:t>baz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75" dirty="0">
                <a:solidFill>
                  <a:srgbClr val="FFFFFF"/>
                </a:solidFill>
                <a:latin typeface="Arial"/>
                <a:cs typeface="Arial"/>
              </a:rPr>
              <a:t>alınarak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105" dirty="0">
                <a:solidFill>
                  <a:srgbClr val="FFFFFF"/>
                </a:solidFill>
                <a:latin typeface="Arial"/>
                <a:cs typeface="Arial"/>
              </a:rPr>
              <a:t>devrenin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45" dirty="0">
                <a:solidFill>
                  <a:srgbClr val="FFFFFF"/>
                </a:solidFill>
                <a:latin typeface="Arial"/>
                <a:cs typeface="Arial"/>
              </a:rPr>
              <a:t>gözleri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75" dirty="0">
                <a:solidFill>
                  <a:srgbClr val="FFFFFF"/>
                </a:solidFill>
                <a:latin typeface="Arial"/>
                <a:cs typeface="Arial"/>
              </a:rPr>
              <a:t>için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20" dirty="0">
                <a:solidFill>
                  <a:srgbClr val="FFFFFF"/>
                </a:solidFill>
                <a:latin typeface="Arial"/>
                <a:cs typeface="Arial"/>
              </a:rPr>
              <a:t>ayrı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20" dirty="0">
                <a:solidFill>
                  <a:srgbClr val="FFFFFF"/>
                </a:solidFill>
                <a:latin typeface="Arial"/>
                <a:cs typeface="Arial"/>
              </a:rPr>
              <a:t>ayrı  </a:t>
            </a:r>
            <a:r>
              <a:rPr sz="2000" spc="65" dirty="0">
                <a:solidFill>
                  <a:srgbClr val="FFFFFF"/>
                </a:solidFill>
                <a:latin typeface="Arial"/>
                <a:cs typeface="Arial"/>
              </a:rPr>
              <a:t>Kirchhoff </a:t>
            </a:r>
            <a:r>
              <a:rPr sz="2000" spc="50" dirty="0">
                <a:solidFill>
                  <a:srgbClr val="FFFFFF"/>
                </a:solidFill>
                <a:latin typeface="Arial"/>
                <a:cs typeface="Arial"/>
              </a:rPr>
              <a:t>gerilimler </a:t>
            </a:r>
            <a:r>
              <a:rPr sz="2000" spc="114" dirty="0">
                <a:solidFill>
                  <a:srgbClr val="FFFFFF"/>
                </a:solidFill>
                <a:latin typeface="Arial"/>
                <a:cs typeface="Arial"/>
              </a:rPr>
              <a:t>kanunu </a:t>
            </a:r>
            <a:r>
              <a:rPr sz="2000" spc="60" dirty="0">
                <a:solidFill>
                  <a:srgbClr val="FFFFFF"/>
                </a:solidFill>
                <a:latin typeface="Arial"/>
                <a:cs typeface="Arial"/>
              </a:rPr>
              <a:t>uygulanır. </a:t>
            </a:r>
            <a:r>
              <a:rPr sz="2000" spc="70" dirty="0">
                <a:solidFill>
                  <a:srgbClr val="FFFFFF"/>
                </a:solidFill>
                <a:latin typeface="Arial"/>
                <a:cs typeface="Arial"/>
              </a:rPr>
              <a:t>Tanımlanan  </a:t>
            </a:r>
            <a:r>
              <a:rPr sz="2000" spc="90" dirty="0">
                <a:solidFill>
                  <a:srgbClr val="FFFFFF"/>
                </a:solidFill>
                <a:latin typeface="Arial"/>
                <a:cs typeface="Arial"/>
              </a:rPr>
              <a:t>göz </a:t>
            </a:r>
            <a:r>
              <a:rPr sz="2000" spc="30" dirty="0">
                <a:solidFill>
                  <a:srgbClr val="FFFFFF"/>
                </a:solidFill>
                <a:latin typeface="Arial"/>
                <a:cs typeface="Arial"/>
              </a:rPr>
              <a:t>akımlarının </a:t>
            </a:r>
            <a:r>
              <a:rPr sz="2000" spc="60" dirty="0">
                <a:solidFill>
                  <a:srgbClr val="FFFFFF"/>
                </a:solidFill>
                <a:latin typeface="Arial"/>
                <a:cs typeface="Arial"/>
              </a:rPr>
              <a:t>yerine, </a:t>
            </a:r>
            <a:r>
              <a:rPr sz="2000" spc="105" dirty="0">
                <a:solidFill>
                  <a:srgbClr val="FFFFFF"/>
                </a:solidFill>
                <a:latin typeface="Arial"/>
                <a:cs typeface="Arial"/>
              </a:rPr>
              <a:t>eşdeğer </a:t>
            </a:r>
            <a:r>
              <a:rPr sz="2000" spc="140" dirty="0">
                <a:solidFill>
                  <a:srgbClr val="FFFFFF"/>
                </a:solidFill>
                <a:latin typeface="Arial"/>
                <a:cs typeface="Arial"/>
              </a:rPr>
              <a:t>gerçek </a:t>
            </a:r>
            <a:r>
              <a:rPr sz="2000" spc="75" dirty="0">
                <a:solidFill>
                  <a:srgbClr val="FFFFFF"/>
                </a:solidFill>
                <a:latin typeface="Arial"/>
                <a:cs typeface="Arial"/>
              </a:rPr>
              <a:t>akım  </a:t>
            </a:r>
            <a:r>
              <a:rPr sz="2000" spc="80" dirty="0">
                <a:solidFill>
                  <a:srgbClr val="FFFFFF"/>
                </a:solidFill>
                <a:latin typeface="Arial"/>
                <a:cs typeface="Arial"/>
              </a:rPr>
              <a:t>ifadeleri </a:t>
            </a:r>
            <a:r>
              <a:rPr sz="2000" spc="45" dirty="0">
                <a:solidFill>
                  <a:srgbClr val="FFFFFF"/>
                </a:solidFill>
                <a:latin typeface="Arial"/>
                <a:cs typeface="Arial"/>
              </a:rPr>
              <a:t>yazılarak </a:t>
            </a:r>
            <a:r>
              <a:rPr sz="2000" spc="145" dirty="0">
                <a:solidFill>
                  <a:srgbClr val="FFFFFF"/>
                </a:solidFill>
                <a:latin typeface="Arial"/>
                <a:cs typeface="Arial"/>
              </a:rPr>
              <a:t>elde </a:t>
            </a:r>
            <a:r>
              <a:rPr sz="2000" spc="110" dirty="0">
                <a:solidFill>
                  <a:srgbClr val="FFFFFF"/>
                </a:solidFill>
                <a:latin typeface="Arial"/>
                <a:cs typeface="Arial"/>
              </a:rPr>
              <a:t>edilen </a:t>
            </a:r>
            <a:r>
              <a:rPr sz="2000" spc="100" dirty="0">
                <a:solidFill>
                  <a:srgbClr val="FFFFFF"/>
                </a:solidFill>
                <a:latin typeface="Arial"/>
                <a:cs typeface="Arial"/>
              </a:rPr>
              <a:t>denklemler  </a:t>
            </a:r>
            <a:r>
              <a:rPr sz="2000" spc="70" dirty="0">
                <a:solidFill>
                  <a:srgbClr val="FFFFFF"/>
                </a:solidFill>
                <a:latin typeface="Arial"/>
                <a:cs typeface="Arial"/>
              </a:rPr>
              <a:t>çözümlenir.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3676" y="473405"/>
            <a:ext cx="5534660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85" dirty="0"/>
              <a:t>KIRCHHOFF</a:t>
            </a:r>
            <a:r>
              <a:rPr spc="-40" dirty="0"/>
              <a:t> </a:t>
            </a:r>
            <a:r>
              <a:rPr spc="-155" dirty="0"/>
              <a:t>YASALARI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818487"/>
            <a:ext cx="7569834" cy="2488565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5"/>
              </a:spcBef>
              <a:tabLst>
                <a:tab pos="355600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165" dirty="0">
                <a:solidFill>
                  <a:srgbClr val="FFFFFF"/>
                </a:solidFill>
                <a:latin typeface="Arial"/>
                <a:cs typeface="Arial"/>
              </a:rPr>
              <a:t>Ohm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114" dirty="0">
                <a:solidFill>
                  <a:srgbClr val="FFFFFF"/>
                </a:solidFill>
                <a:latin typeface="Arial"/>
                <a:cs typeface="Arial"/>
              </a:rPr>
              <a:t>kanunu</a:t>
            </a:r>
            <a:r>
              <a:rPr sz="20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105" dirty="0">
                <a:solidFill>
                  <a:srgbClr val="FFFFFF"/>
                </a:solidFill>
                <a:latin typeface="Arial"/>
                <a:cs typeface="Arial"/>
              </a:rPr>
              <a:t>tek</a:t>
            </a:r>
            <a:r>
              <a:rPr sz="20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80" dirty="0">
                <a:solidFill>
                  <a:srgbClr val="FFFFFF"/>
                </a:solidFill>
                <a:latin typeface="Arial"/>
                <a:cs typeface="Arial"/>
              </a:rPr>
              <a:t>başına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135" dirty="0">
                <a:solidFill>
                  <a:srgbClr val="FFFFFF"/>
                </a:solidFill>
                <a:latin typeface="Arial"/>
                <a:cs typeface="Arial"/>
              </a:rPr>
              <a:t>devre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85" dirty="0">
                <a:solidFill>
                  <a:srgbClr val="FFFFFF"/>
                </a:solidFill>
                <a:latin typeface="Arial"/>
                <a:cs typeface="Arial"/>
              </a:rPr>
              <a:t>analizinde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35" dirty="0">
                <a:solidFill>
                  <a:srgbClr val="FFFFFF"/>
                </a:solidFill>
                <a:latin typeface="Arial"/>
                <a:cs typeface="Arial"/>
              </a:rPr>
              <a:t>yetersidir.</a:t>
            </a:r>
            <a:endParaRPr sz="2000">
              <a:latin typeface="Arial"/>
              <a:cs typeface="Arial"/>
            </a:endParaRPr>
          </a:p>
          <a:p>
            <a:pPr marL="355600" marR="5080" indent="-343535">
              <a:lnSpc>
                <a:spcPct val="100000"/>
              </a:lnSpc>
              <a:spcBef>
                <a:spcPts val="994"/>
              </a:spcBef>
              <a:tabLst>
                <a:tab pos="355600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85" dirty="0">
                <a:solidFill>
                  <a:srgbClr val="FFFFFF"/>
                </a:solidFill>
                <a:latin typeface="Arial"/>
                <a:cs typeface="Arial"/>
              </a:rPr>
              <a:t>Kirchhoff’un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35" dirty="0">
                <a:solidFill>
                  <a:srgbClr val="FFFFFF"/>
                </a:solidFill>
                <a:latin typeface="Arial"/>
                <a:cs typeface="Arial"/>
              </a:rPr>
              <a:t>iki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114" dirty="0">
                <a:solidFill>
                  <a:srgbClr val="FFFFFF"/>
                </a:solidFill>
                <a:latin typeface="Arial"/>
                <a:cs typeface="Arial"/>
              </a:rPr>
              <a:t>kanunu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114" dirty="0">
                <a:solidFill>
                  <a:srgbClr val="FFFFFF"/>
                </a:solidFill>
                <a:latin typeface="Arial"/>
                <a:cs typeface="Arial"/>
              </a:rPr>
              <a:t>eklendiğinde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45" dirty="0">
                <a:solidFill>
                  <a:srgbClr val="FFFFFF"/>
                </a:solidFill>
                <a:latin typeface="Arial"/>
                <a:cs typeface="Arial"/>
              </a:rPr>
              <a:t>bir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160" dirty="0">
                <a:solidFill>
                  <a:srgbClr val="FFFFFF"/>
                </a:solidFill>
                <a:latin typeface="Arial"/>
                <a:cs typeface="Arial"/>
              </a:rPr>
              <a:t>çok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45" dirty="0">
                <a:solidFill>
                  <a:srgbClr val="FFFFFF"/>
                </a:solidFill>
                <a:latin typeface="Arial"/>
                <a:cs typeface="Arial"/>
              </a:rPr>
              <a:t>elektrik</a:t>
            </a:r>
            <a:r>
              <a:rPr sz="20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60" dirty="0">
                <a:solidFill>
                  <a:srgbClr val="FFFFFF"/>
                </a:solidFill>
                <a:latin typeface="Arial"/>
                <a:cs typeface="Arial"/>
              </a:rPr>
              <a:t>devresi  </a:t>
            </a:r>
            <a:r>
              <a:rPr sz="2000" spc="145" dirty="0">
                <a:solidFill>
                  <a:srgbClr val="FFFFFF"/>
                </a:solidFill>
                <a:latin typeface="Arial"/>
                <a:cs typeface="Arial"/>
              </a:rPr>
              <a:t>kolayca </a:t>
            </a:r>
            <a:r>
              <a:rPr sz="2000" spc="60" dirty="0">
                <a:solidFill>
                  <a:srgbClr val="FFFFFF"/>
                </a:solidFill>
                <a:latin typeface="Arial"/>
                <a:cs typeface="Arial"/>
              </a:rPr>
              <a:t>analiz</a:t>
            </a:r>
            <a:r>
              <a:rPr sz="2000" spc="-20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90" dirty="0">
                <a:solidFill>
                  <a:srgbClr val="FFFFFF"/>
                </a:solidFill>
                <a:latin typeface="Arial"/>
                <a:cs typeface="Arial"/>
              </a:rPr>
              <a:t>edilebilmektedir.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  <a:tabLst>
                <a:tab pos="355600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85" dirty="0">
                <a:solidFill>
                  <a:srgbClr val="FFFFFF"/>
                </a:solidFill>
                <a:latin typeface="Arial"/>
                <a:cs typeface="Arial"/>
              </a:rPr>
              <a:t>Kirchhoff’un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40" dirty="0">
                <a:solidFill>
                  <a:srgbClr val="FFFFFF"/>
                </a:solidFill>
                <a:latin typeface="Arial"/>
                <a:cs typeface="Arial"/>
              </a:rPr>
              <a:t>Kanunları:</a:t>
            </a:r>
            <a:endParaRPr sz="2000">
              <a:latin typeface="Arial"/>
              <a:cs typeface="Arial"/>
            </a:endParaRPr>
          </a:p>
          <a:p>
            <a:pPr marL="208915" indent="-196850">
              <a:lnSpc>
                <a:spcPct val="100000"/>
              </a:lnSpc>
              <a:spcBef>
                <a:spcPts val="994"/>
              </a:spcBef>
              <a:buChar char="–"/>
              <a:tabLst>
                <a:tab pos="209550" algn="l"/>
              </a:tabLst>
            </a:pPr>
            <a:r>
              <a:rPr sz="2000" spc="60" dirty="0">
                <a:solidFill>
                  <a:srgbClr val="FFFFFF"/>
                </a:solidFill>
                <a:latin typeface="Arial"/>
                <a:cs typeface="Arial"/>
              </a:rPr>
              <a:t>Kirchoff </a:t>
            </a:r>
            <a:r>
              <a:rPr sz="2000" spc="50" dirty="0">
                <a:solidFill>
                  <a:srgbClr val="FFFFFF"/>
                </a:solidFill>
                <a:latin typeface="Arial"/>
                <a:cs typeface="Arial"/>
              </a:rPr>
              <a:t>Akım </a:t>
            </a:r>
            <a:r>
              <a:rPr sz="2000" spc="90" dirty="0">
                <a:solidFill>
                  <a:srgbClr val="FFFFFF"/>
                </a:solidFill>
                <a:latin typeface="Arial"/>
                <a:cs typeface="Arial"/>
              </a:rPr>
              <a:t>Kanunu</a:t>
            </a:r>
            <a:r>
              <a:rPr sz="2000" spc="-1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(KAK)</a:t>
            </a:r>
            <a:endParaRPr sz="2000">
              <a:latin typeface="Arial"/>
              <a:cs typeface="Arial"/>
            </a:endParaRPr>
          </a:p>
          <a:p>
            <a:pPr marL="208915" indent="-196850">
              <a:lnSpc>
                <a:spcPct val="100000"/>
              </a:lnSpc>
              <a:spcBef>
                <a:spcPts val="1000"/>
              </a:spcBef>
              <a:buChar char="–"/>
              <a:tabLst>
                <a:tab pos="209550" algn="l"/>
              </a:tabLst>
            </a:pPr>
            <a:r>
              <a:rPr sz="2000" spc="60" dirty="0">
                <a:solidFill>
                  <a:srgbClr val="FFFFFF"/>
                </a:solidFill>
                <a:latin typeface="Arial"/>
                <a:cs typeface="Arial"/>
              </a:rPr>
              <a:t>Kirchoff </a:t>
            </a:r>
            <a:r>
              <a:rPr sz="2000" spc="55" dirty="0">
                <a:solidFill>
                  <a:srgbClr val="FFFFFF"/>
                </a:solidFill>
                <a:latin typeface="Arial"/>
                <a:cs typeface="Arial"/>
              </a:rPr>
              <a:t>Gerilim </a:t>
            </a:r>
            <a:r>
              <a:rPr sz="2000" spc="90" dirty="0">
                <a:solidFill>
                  <a:srgbClr val="FFFFFF"/>
                </a:solidFill>
                <a:latin typeface="Arial"/>
                <a:cs typeface="Arial"/>
              </a:rPr>
              <a:t>Kanunu</a:t>
            </a:r>
            <a:r>
              <a:rPr sz="2000" spc="-1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(KGK)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942846"/>
            <a:ext cx="7835265" cy="3684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3535">
              <a:lnSpc>
                <a:spcPct val="100000"/>
              </a:lnSpc>
              <a:spcBef>
                <a:spcPts val="100"/>
              </a:spcBef>
            </a:pPr>
            <a:r>
              <a:rPr sz="2400" spc="409" dirty="0">
                <a:solidFill>
                  <a:srgbClr val="89D0D5"/>
                </a:solidFill>
                <a:latin typeface="Arial"/>
                <a:cs typeface="Arial"/>
              </a:rPr>
              <a:t> </a:t>
            </a:r>
            <a:r>
              <a:rPr sz="3000" spc="95" dirty="0">
                <a:solidFill>
                  <a:srgbClr val="FFFFFF"/>
                </a:solidFill>
                <a:latin typeface="Arial"/>
                <a:cs typeface="Arial"/>
              </a:rPr>
              <a:t>Kirchhoff </a:t>
            </a:r>
            <a:r>
              <a:rPr sz="3000" spc="110" dirty="0">
                <a:solidFill>
                  <a:srgbClr val="FFFFFF"/>
                </a:solidFill>
                <a:latin typeface="Arial"/>
                <a:cs typeface="Arial"/>
              </a:rPr>
              <a:t>akım </a:t>
            </a:r>
            <a:r>
              <a:rPr sz="3000" spc="-65" dirty="0">
                <a:solidFill>
                  <a:srgbClr val="FFFFFF"/>
                </a:solidFill>
                <a:latin typeface="Arial"/>
                <a:cs typeface="Arial"/>
              </a:rPr>
              <a:t>Yasası </a:t>
            </a:r>
            <a:r>
              <a:rPr sz="3000" spc="220" dirty="0">
                <a:solidFill>
                  <a:srgbClr val="FFFFFF"/>
                </a:solidFill>
                <a:latin typeface="Arial"/>
                <a:cs typeface="Arial"/>
              </a:rPr>
              <a:t>en </a:t>
            </a:r>
            <a:r>
              <a:rPr sz="3000" spc="65" dirty="0">
                <a:solidFill>
                  <a:srgbClr val="FFFFFF"/>
                </a:solidFill>
                <a:latin typeface="Arial"/>
                <a:cs typeface="Arial"/>
              </a:rPr>
              <a:t>yalın </a:t>
            </a:r>
            <a:r>
              <a:rPr sz="3000" spc="120" dirty="0">
                <a:solidFill>
                  <a:srgbClr val="FFFFFF"/>
                </a:solidFill>
                <a:latin typeface="Arial"/>
                <a:cs typeface="Arial"/>
              </a:rPr>
              <a:t>biçimiyle,  </a:t>
            </a:r>
            <a:r>
              <a:rPr sz="3000" spc="65" dirty="0">
                <a:solidFill>
                  <a:srgbClr val="FFFFFF"/>
                </a:solidFill>
                <a:latin typeface="Arial"/>
                <a:cs typeface="Arial"/>
              </a:rPr>
              <a:t>bir </a:t>
            </a:r>
            <a:r>
              <a:rPr sz="3000" spc="185" dirty="0">
                <a:solidFill>
                  <a:srgbClr val="FFFFFF"/>
                </a:solidFill>
                <a:latin typeface="Arial"/>
                <a:cs typeface="Arial"/>
              </a:rPr>
              <a:t>kavşağa </a:t>
            </a:r>
            <a:r>
              <a:rPr sz="3000" spc="220" dirty="0">
                <a:solidFill>
                  <a:srgbClr val="FFFFFF"/>
                </a:solidFill>
                <a:latin typeface="Arial"/>
                <a:cs typeface="Arial"/>
              </a:rPr>
              <a:t>(düğüm) </a:t>
            </a:r>
            <a:r>
              <a:rPr sz="3000" spc="120" dirty="0">
                <a:solidFill>
                  <a:srgbClr val="FFFFFF"/>
                </a:solidFill>
                <a:latin typeface="Arial"/>
                <a:cs typeface="Arial"/>
              </a:rPr>
              <a:t>giren </a:t>
            </a:r>
            <a:r>
              <a:rPr sz="3000" spc="95" dirty="0">
                <a:solidFill>
                  <a:srgbClr val="FFFFFF"/>
                </a:solidFill>
                <a:latin typeface="Arial"/>
                <a:cs typeface="Arial"/>
              </a:rPr>
              <a:t>akım(lar) </a:t>
            </a:r>
            <a:r>
              <a:rPr sz="3000" spc="30" dirty="0">
                <a:solidFill>
                  <a:srgbClr val="FFFFFF"/>
                </a:solidFill>
                <a:latin typeface="Arial"/>
                <a:cs typeface="Arial"/>
              </a:rPr>
              <a:t>ile,  </a:t>
            </a:r>
            <a:r>
              <a:rPr sz="3000" spc="150" dirty="0">
                <a:solidFill>
                  <a:srgbClr val="FFFFFF"/>
                </a:solidFill>
                <a:latin typeface="Arial"/>
                <a:cs typeface="Arial"/>
              </a:rPr>
              <a:t>çıkan </a:t>
            </a:r>
            <a:r>
              <a:rPr sz="3000" spc="65" dirty="0">
                <a:solidFill>
                  <a:srgbClr val="FFFFFF"/>
                </a:solidFill>
                <a:latin typeface="Arial"/>
                <a:cs typeface="Arial"/>
              </a:rPr>
              <a:t>akım(lar)ın </a:t>
            </a:r>
            <a:r>
              <a:rPr sz="3000" spc="125" dirty="0">
                <a:solidFill>
                  <a:srgbClr val="FFFFFF"/>
                </a:solidFill>
                <a:latin typeface="Arial"/>
                <a:cs typeface="Arial"/>
              </a:rPr>
              <a:t>yönlü </a:t>
            </a:r>
            <a:r>
              <a:rPr sz="3000" spc="180" dirty="0">
                <a:solidFill>
                  <a:srgbClr val="FFFFFF"/>
                </a:solidFill>
                <a:latin typeface="Arial"/>
                <a:cs typeface="Arial"/>
              </a:rPr>
              <a:t>toplamı </a:t>
            </a:r>
            <a:r>
              <a:rPr sz="3000" spc="-75" dirty="0">
                <a:solidFill>
                  <a:srgbClr val="FFFFFF"/>
                </a:solidFill>
                <a:latin typeface="Arial"/>
                <a:cs typeface="Arial"/>
              </a:rPr>
              <a:t>sıfıra  </a:t>
            </a:r>
            <a:r>
              <a:rPr sz="3000" spc="10" dirty="0">
                <a:solidFill>
                  <a:srgbClr val="FFFFFF"/>
                </a:solidFill>
                <a:latin typeface="Arial"/>
                <a:cs typeface="Arial"/>
              </a:rPr>
              <a:t>eşittir </a:t>
            </a:r>
            <a:r>
              <a:rPr sz="3000" spc="150" dirty="0">
                <a:solidFill>
                  <a:srgbClr val="FFFFFF"/>
                </a:solidFill>
                <a:latin typeface="Arial"/>
                <a:cs typeface="Arial"/>
              </a:rPr>
              <a:t>olarak </a:t>
            </a:r>
            <a:r>
              <a:rPr sz="3000" spc="210" dirty="0">
                <a:solidFill>
                  <a:srgbClr val="FFFFFF"/>
                </a:solidFill>
                <a:latin typeface="Arial"/>
                <a:cs typeface="Arial"/>
              </a:rPr>
              <a:t>ifade </a:t>
            </a:r>
            <a:r>
              <a:rPr sz="3000" spc="45" dirty="0">
                <a:solidFill>
                  <a:srgbClr val="FFFFFF"/>
                </a:solidFill>
                <a:latin typeface="Arial"/>
                <a:cs typeface="Arial"/>
              </a:rPr>
              <a:t>edilir. </a:t>
            </a:r>
            <a:r>
              <a:rPr sz="3000" spc="65" dirty="0">
                <a:solidFill>
                  <a:srgbClr val="FFFFFF"/>
                </a:solidFill>
                <a:latin typeface="Arial"/>
                <a:cs typeface="Arial"/>
              </a:rPr>
              <a:t>Bunun </a:t>
            </a:r>
            <a:r>
              <a:rPr sz="3000" spc="155" dirty="0">
                <a:solidFill>
                  <a:srgbClr val="FFFFFF"/>
                </a:solidFill>
                <a:latin typeface="Arial"/>
                <a:cs typeface="Arial"/>
              </a:rPr>
              <a:t>başka </a:t>
            </a:r>
            <a:r>
              <a:rPr sz="3000" spc="65" dirty="0">
                <a:solidFill>
                  <a:srgbClr val="FFFFFF"/>
                </a:solidFill>
                <a:latin typeface="Arial"/>
                <a:cs typeface="Arial"/>
              </a:rPr>
              <a:t>bir  </a:t>
            </a:r>
            <a:r>
              <a:rPr sz="3000" spc="-10" dirty="0">
                <a:solidFill>
                  <a:srgbClr val="FFFFFF"/>
                </a:solidFill>
                <a:latin typeface="Arial"/>
                <a:cs typeface="Arial"/>
              </a:rPr>
              <a:t>söylenişi </a:t>
            </a:r>
            <a:r>
              <a:rPr sz="3000" spc="215" dirty="0">
                <a:solidFill>
                  <a:srgbClr val="FFFFFF"/>
                </a:solidFill>
                <a:latin typeface="Arial"/>
                <a:cs typeface="Arial"/>
              </a:rPr>
              <a:t>de, </a:t>
            </a:r>
            <a:r>
              <a:rPr sz="3000" spc="65" dirty="0">
                <a:solidFill>
                  <a:srgbClr val="FFFFFF"/>
                </a:solidFill>
                <a:latin typeface="Arial"/>
                <a:cs typeface="Arial"/>
              </a:rPr>
              <a:t>bir </a:t>
            </a:r>
            <a:r>
              <a:rPr sz="3000" spc="215" dirty="0">
                <a:solidFill>
                  <a:srgbClr val="FFFFFF"/>
                </a:solidFill>
                <a:latin typeface="Arial"/>
                <a:cs typeface="Arial"/>
              </a:rPr>
              <a:t>noktaya </a:t>
            </a:r>
            <a:r>
              <a:rPr sz="3000" spc="195" dirty="0">
                <a:solidFill>
                  <a:srgbClr val="FFFFFF"/>
                </a:solidFill>
                <a:latin typeface="Arial"/>
                <a:cs typeface="Arial"/>
              </a:rPr>
              <a:t>gelen </a:t>
            </a:r>
            <a:r>
              <a:rPr sz="3000" spc="60" dirty="0">
                <a:solidFill>
                  <a:srgbClr val="FFFFFF"/>
                </a:solidFill>
                <a:latin typeface="Arial"/>
                <a:cs typeface="Arial"/>
              </a:rPr>
              <a:t>akımların  </a:t>
            </a:r>
            <a:r>
              <a:rPr sz="3000" spc="150" dirty="0">
                <a:solidFill>
                  <a:srgbClr val="FFFFFF"/>
                </a:solidFill>
                <a:latin typeface="Arial"/>
                <a:cs typeface="Arial"/>
              </a:rPr>
              <a:t>toplamı, </a:t>
            </a:r>
            <a:r>
              <a:rPr sz="3000" spc="215" dirty="0">
                <a:solidFill>
                  <a:srgbClr val="FFFFFF"/>
                </a:solidFill>
                <a:latin typeface="Arial"/>
                <a:cs typeface="Arial"/>
              </a:rPr>
              <a:t>giden </a:t>
            </a:r>
            <a:r>
              <a:rPr sz="3000" spc="60" dirty="0">
                <a:solidFill>
                  <a:srgbClr val="FFFFFF"/>
                </a:solidFill>
                <a:latin typeface="Arial"/>
                <a:cs typeface="Arial"/>
              </a:rPr>
              <a:t>akımların </a:t>
            </a:r>
            <a:r>
              <a:rPr sz="3000" spc="195" dirty="0">
                <a:solidFill>
                  <a:srgbClr val="FFFFFF"/>
                </a:solidFill>
                <a:latin typeface="Arial"/>
                <a:cs typeface="Arial"/>
              </a:rPr>
              <a:t>toplamına</a:t>
            </a:r>
            <a:r>
              <a:rPr sz="3000" spc="-5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spc="10" dirty="0">
                <a:solidFill>
                  <a:srgbClr val="FFFFFF"/>
                </a:solidFill>
                <a:latin typeface="Arial"/>
                <a:cs typeface="Arial"/>
              </a:rPr>
              <a:t>eşittir  </a:t>
            </a:r>
            <a:r>
              <a:rPr sz="3000" spc="75" dirty="0">
                <a:solidFill>
                  <a:srgbClr val="FFFFFF"/>
                </a:solidFill>
                <a:latin typeface="Arial"/>
                <a:cs typeface="Arial"/>
              </a:rPr>
              <a:t>olabilir. </a:t>
            </a:r>
            <a:r>
              <a:rPr sz="3000" spc="-80" dirty="0">
                <a:solidFill>
                  <a:srgbClr val="FFFFFF"/>
                </a:solidFill>
                <a:latin typeface="Arial"/>
                <a:cs typeface="Arial"/>
              </a:rPr>
              <a:t>KAY </a:t>
            </a:r>
            <a:r>
              <a:rPr sz="3000" spc="-55" dirty="0">
                <a:solidFill>
                  <a:srgbClr val="FFFFFF"/>
                </a:solidFill>
                <a:latin typeface="Arial"/>
                <a:cs typeface="Arial"/>
              </a:rPr>
              <a:t>fiziksel </a:t>
            </a:r>
            <a:r>
              <a:rPr sz="3000" spc="130" dirty="0">
                <a:solidFill>
                  <a:srgbClr val="FFFFFF"/>
                </a:solidFill>
                <a:latin typeface="Arial"/>
                <a:cs typeface="Arial"/>
              </a:rPr>
              <a:t>anlamıyla, </a:t>
            </a:r>
            <a:r>
              <a:rPr sz="3000" spc="110" dirty="0">
                <a:solidFill>
                  <a:srgbClr val="FFFFFF"/>
                </a:solidFill>
                <a:latin typeface="Arial"/>
                <a:cs typeface="Arial"/>
              </a:rPr>
              <a:t>yükün  </a:t>
            </a:r>
            <a:r>
              <a:rPr sz="3000" spc="140" dirty="0">
                <a:solidFill>
                  <a:srgbClr val="FFFFFF"/>
                </a:solidFill>
                <a:latin typeface="Arial"/>
                <a:cs typeface="Arial"/>
              </a:rPr>
              <a:t>korunumu 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yasasının </a:t>
            </a:r>
            <a:r>
              <a:rPr sz="3000" spc="65" dirty="0">
                <a:solidFill>
                  <a:srgbClr val="FFFFFF"/>
                </a:solidFill>
                <a:latin typeface="Arial"/>
                <a:cs typeface="Arial"/>
              </a:rPr>
              <a:t>bir</a:t>
            </a:r>
            <a:r>
              <a:rPr sz="3000" spc="-2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spc="85" dirty="0">
                <a:solidFill>
                  <a:srgbClr val="FFFFFF"/>
                </a:solidFill>
                <a:latin typeface="Arial"/>
                <a:cs typeface="Arial"/>
              </a:rPr>
              <a:t>uygulamasıdır.</a:t>
            </a:r>
            <a:endParaRPr sz="30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06576" y="1009650"/>
            <a:ext cx="304419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55" dirty="0">
                <a:solidFill>
                  <a:srgbClr val="FFFFFF"/>
                </a:solidFill>
              </a:rPr>
              <a:t>Kirchoff </a:t>
            </a:r>
            <a:r>
              <a:rPr sz="1800" spc="50" dirty="0">
                <a:solidFill>
                  <a:srgbClr val="FFFFFF"/>
                </a:solidFill>
              </a:rPr>
              <a:t>Akım </a:t>
            </a:r>
            <a:r>
              <a:rPr sz="1800" spc="75" dirty="0">
                <a:solidFill>
                  <a:srgbClr val="FFFFFF"/>
                </a:solidFill>
              </a:rPr>
              <a:t>Kanunu</a:t>
            </a:r>
            <a:r>
              <a:rPr sz="1800" spc="-210" dirty="0">
                <a:solidFill>
                  <a:srgbClr val="FFFFFF"/>
                </a:solidFill>
              </a:rPr>
              <a:t> </a:t>
            </a:r>
            <a:r>
              <a:rPr sz="1800" spc="-10" dirty="0">
                <a:solidFill>
                  <a:srgbClr val="FFFFFF"/>
                </a:solidFill>
              </a:rPr>
              <a:t>(KAK)</a:t>
            </a:r>
            <a:endParaRPr sz="18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3676" y="473405"/>
            <a:ext cx="6026150" cy="13068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pc="120" dirty="0"/>
              <a:t>Kirchoff </a:t>
            </a:r>
            <a:r>
              <a:rPr spc="110" dirty="0"/>
              <a:t>Gerilim</a:t>
            </a:r>
            <a:r>
              <a:rPr spc="-180" dirty="0"/>
              <a:t> </a:t>
            </a:r>
            <a:r>
              <a:rPr spc="180" dirty="0"/>
              <a:t>Kanunu  </a:t>
            </a:r>
            <a:r>
              <a:rPr spc="5" dirty="0"/>
              <a:t>(KGK)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06576" y="2080387"/>
            <a:ext cx="6398895" cy="1855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tabLst>
                <a:tab pos="354965" algn="l"/>
                <a:tab pos="3780790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70" dirty="0">
                <a:solidFill>
                  <a:srgbClr val="FFFFFF"/>
                </a:solidFill>
                <a:latin typeface="Arial"/>
                <a:cs typeface="Arial"/>
              </a:rPr>
              <a:t>Kapalı </a:t>
            </a:r>
            <a:r>
              <a:rPr sz="2000" spc="45" dirty="0">
                <a:solidFill>
                  <a:srgbClr val="FFFFFF"/>
                </a:solidFill>
                <a:latin typeface="Arial"/>
                <a:cs typeface="Arial"/>
              </a:rPr>
              <a:t>bir </a:t>
            </a:r>
            <a:r>
              <a:rPr sz="2000" spc="135" dirty="0">
                <a:solidFill>
                  <a:srgbClr val="FFFFFF"/>
                </a:solidFill>
                <a:latin typeface="Arial"/>
                <a:cs typeface="Arial"/>
              </a:rPr>
              <a:t>devre </a:t>
            </a:r>
            <a:r>
              <a:rPr sz="2000" spc="95" dirty="0">
                <a:solidFill>
                  <a:srgbClr val="FFFFFF"/>
                </a:solidFill>
                <a:latin typeface="Arial"/>
                <a:cs typeface="Arial"/>
              </a:rPr>
              <a:t>gözü </a:t>
            </a:r>
            <a:r>
              <a:rPr sz="2000" spc="55" dirty="0">
                <a:solidFill>
                  <a:srgbClr val="FFFFFF"/>
                </a:solidFill>
                <a:latin typeface="Arial"/>
                <a:cs typeface="Arial"/>
              </a:rPr>
              <a:t>üzerindeki </a:t>
            </a:r>
            <a:r>
              <a:rPr sz="2000" spc="150" dirty="0">
                <a:solidFill>
                  <a:srgbClr val="FFFFFF"/>
                </a:solidFill>
                <a:latin typeface="Arial"/>
                <a:cs typeface="Arial"/>
              </a:rPr>
              <a:t>tüm </a:t>
            </a:r>
            <a:r>
              <a:rPr sz="2000" spc="135" dirty="0">
                <a:solidFill>
                  <a:srgbClr val="FFFFFF"/>
                </a:solidFill>
                <a:latin typeface="Arial"/>
                <a:cs typeface="Arial"/>
              </a:rPr>
              <a:t>devre  </a:t>
            </a:r>
            <a:r>
              <a:rPr sz="2000" spc="90" dirty="0">
                <a:solidFill>
                  <a:srgbClr val="FFFFFF"/>
                </a:solidFill>
                <a:latin typeface="Arial"/>
                <a:cs typeface="Arial"/>
              </a:rPr>
              <a:t>elemanları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45" dirty="0">
                <a:solidFill>
                  <a:srgbClr val="FFFFFF"/>
                </a:solidFill>
                <a:latin typeface="Arial"/>
                <a:cs typeface="Arial"/>
              </a:rPr>
              <a:t>üzerine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85" dirty="0">
                <a:solidFill>
                  <a:srgbClr val="FFFFFF"/>
                </a:solidFill>
                <a:latin typeface="Arial"/>
                <a:cs typeface="Arial"/>
              </a:rPr>
              <a:t>düşen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165" dirty="0">
                <a:solidFill>
                  <a:srgbClr val="FFFFFF"/>
                </a:solidFill>
                <a:latin typeface="Arial"/>
                <a:cs typeface="Arial"/>
              </a:rPr>
              <a:t>toplam</a:t>
            </a:r>
            <a:r>
              <a:rPr sz="20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60" dirty="0">
                <a:solidFill>
                  <a:srgbClr val="FFFFFF"/>
                </a:solidFill>
                <a:latin typeface="Arial"/>
                <a:cs typeface="Arial"/>
              </a:rPr>
              <a:t>gerilim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55" dirty="0">
                <a:solidFill>
                  <a:srgbClr val="FFFFFF"/>
                </a:solidFill>
                <a:latin typeface="Arial"/>
                <a:cs typeface="Arial"/>
              </a:rPr>
              <a:t>sıfırdır.</a:t>
            </a:r>
            <a:r>
              <a:rPr sz="20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5" dirty="0">
                <a:solidFill>
                  <a:srgbClr val="FFFFFF"/>
                </a:solidFill>
                <a:latin typeface="Arial"/>
                <a:cs typeface="Arial"/>
              </a:rPr>
              <a:t>Bir  </a:t>
            </a:r>
            <a:r>
              <a:rPr sz="2000" spc="105" dirty="0">
                <a:solidFill>
                  <a:srgbClr val="FFFFFF"/>
                </a:solidFill>
                <a:latin typeface="Arial"/>
                <a:cs typeface="Arial"/>
              </a:rPr>
              <a:t>başka </a:t>
            </a:r>
            <a:r>
              <a:rPr sz="2000" spc="50" dirty="0">
                <a:solidFill>
                  <a:srgbClr val="FFFFFF"/>
                </a:solidFill>
                <a:latin typeface="Arial"/>
                <a:cs typeface="Arial"/>
              </a:rPr>
              <a:t>deyişle </a:t>
            </a:r>
            <a:r>
              <a:rPr sz="2000" spc="114" dirty="0">
                <a:solidFill>
                  <a:srgbClr val="FFFFFF"/>
                </a:solidFill>
                <a:latin typeface="Arial"/>
                <a:cs typeface="Arial"/>
              </a:rPr>
              <a:t>kaynak tarafından </a:t>
            </a:r>
            <a:r>
              <a:rPr sz="2000" spc="135" dirty="0">
                <a:solidFill>
                  <a:srgbClr val="FFFFFF"/>
                </a:solidFill>
                <a:latin typeface="Arial"/>
                <a:cs typeface="Arial"/>
              </a:rPr>
              <a:t>devreye  </a:t>
            </a:r>
            <a:r>
              <a:rPr sz="2000" spc="114" dirty="0">
                <a:solidFill>
                  <a:srgbClr val="FFFFFF"/>
                </a:solidFill>
                <a:latin typeface="Arial"/>
                <a:cs typeface="Arial"/>
              </a:rPr>
              <a:t>sağlanan </a:t>
            </a:r>
            <a:r>
              <a:rPr sz="2000" spc="60" dirty="0">
                <a:solidFill>
                  <a:srgbClr val="FFFFFF"/>
                </a:solidFill>
                <a:latin typeface="Arial"/>
                <a:cs typeface="Arial"/>
              </a:rPr>
              <a:t>gerilim </a:t>
            </a:r>
            <a:r>
              <a:rPr sz="2000" spc="204" dirty="0">
                <a:solidFill>
                  <a:srgbClr val="FFFFFF"/>
                </a:solidFill>
                <a:latin typeface="Arial"/>
                <a:cs typeface="Arial"/>
              </a:rPr>
              <a:t>yada </a:t>
            </a:r>
            <a:r>
              <a:rPr sz="2000" spc="50" dirty="0">
                <a:solidFill>
                  <a:srgbClr val="FFFFFF"/>
                </a:solidFill>
                <a:latin typeface="Arial"/>
                <a:cs typeface="Arial"/>
              </a:rPr>
              <a:t>gerilimler </a:t>
            </a:r>
            <a:r>
              <a:rPr sz="2000" spc="30" dirty="0">
                <a:solidFill>
                  <a:srgbClr val="FFFFFF"/>
                </a:solidFill>
                <a:latin typeface="Arial"/>
                <a:cs typeface="Arial"/>
              </a:rPr>
              <a:t>ile </a:t>
            </a:r>
            <a:r>
              <a:rPr sz="2000" spc="135" dirty="0">
                <a:solidFill>
                  <a:srgbClr val="FFFFFF"/>
                </a:solidFill>
                <a:latin typeface="Arial"/>
                <a:cs typeface="Arial"/>
              </a:rPr>
              <a:t>devre  </a:t>
            </a:r>
            <a:r>
              <a:rPr sz="2000" spc="85" dirty="0">
                <a:solidFill>
                  <a:srgbClr val="FFFFFF"/>
                </a:solidFill>
                <a:latin typeface="Arial"/>
                <a:cs typeface="Arial"/>
              </a:rPr>
              <a:t>elemanları</a:t>
            </a:r>
            <a:r>
              <a:rPr sz="20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75" dirty="0">
                <a:solidFill>
                  <a:srgbClr val="FFFFFF"/>
                </a:solidFill>
                <a:latin typeface="Arial"/>
                <a:cs typeface="Arial"/>
              </a:rPr>
              <a:t>üzerinde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50" dirty="0">
                <a:solidFill>
                  <a:srgbClr val="FFFFFF"/>
                </a:solidFill>
                <a:latin typeface="Arial"/>
                <a:cs typeface="Arial"/>
              </a:rPr>
              <a:t>biriken	</a:t>
            </a:r>
            <a:r>
              <a:rPr sz="2000" spc="165" dirty="0">
                <a:solidFill>
                  <a:srgbClr val="FFFFFF"/>
                </a:solidFill>
                <a:latin typeface="Arial"/>
                <a:cs typeface="Arial"/>
              </a:rPr>
              <a:t>toplam </a:t>
            </a:r>
            <a:r>
              <a:rPr sz="2000" spc="60" dirty="0">
                <a:solidFill>
                  <a:srgbClr val="FFFFFF"/>
                </a:solidFill>
                <a:latin typeface="Arial"/>
                <a:cs typeface="Arial"/>
              </a:rPr>
              <a:t>gerilim  </a:t>
            </a:r>
            <a:r>
              <a:rPr sz="2000" spc="55" dirty="0">
                <a:solidFill>
                  <a:srgbClr val="FFFFFF"/>
                </a:solidFill>
                <a:latin typeface="Arial"/>
                <a:cs typeface="Arial"/>
              </a:rPr>
              <a:t>birbirine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10" dirty="0">
                <a:solidFill>
                  <a:srgbClr val="FFFFFF"/>
                </a:solidFill>
                <a:latin typeface="Arial"/>
                <a:cs typeface="Arial"/>
              </a:rPr>
              <a:t>eşittir.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3676" y="473405"/>
            <a:ext cx="2986405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50" dirty="0"/>
              <a:t>KAYNAKÇA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06576" y="2080387"/>
            <a:ext cx="6553834" cy="35826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  <a:hlinkClick r:id="rId2"/>
              </a:rPr>
              <a:t>	</a:t>
            </a:r>
            <a:r>
              <a:rPr sz="2000" u="heavy" spc="90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Arial"/>
                <a:cs typeface="Arial"/>
                <a:hlinkClick r:id="rId2"/>
              </a:rPr>
              <a:t>http://physics.science.ankara.edu.tr/files/2015/10/</a:t>
            </a:r>
            <a:endParaRPr sz="200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</a:pPr>
            <a:r>
              <a:rPr sz="2000" u="heavy" spc="95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Arial"/>
                <a:cs typeface="Arial"/>
                <a:hlinkClick r:id="rId2"/>
              </a:rPr>
              <a:t>Deney1-2.pdf</a:t>
            </a:r>
            <a:endParaRPr sz="2000">
              <a:latin typeface="Arial"/>
              <a:cs typeface="Arial"/>
            </a:endParaRPr>
          </a:p>
          <a:p>
            <a:pPr marL="355600" marR="19685" indent="-3429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  <a:hlinkClick r:id="rId3"/>
              </a:rPr>
              <a:t>	</a:t>
            </a:r>
            <a:r>
              <a:rPr sz="2000" u="heavy" spc="110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Arial"/>
                <a:cs typeface="Arial"/>
                <a:hlinkClick r:id="rId3"/>
              </a:rPr>
              <a:t>http://mekatronik.erciyes.edu.tr/sertacsavas/doc/ </a:t>
            </a:r>
            <a:r>
              <a:rPr sz="2000" spc="110" dirty="0">
                <a:solidFill>
                  <a:srgbClr val="57C1B9"/>
                </a:solidFill>
                <a:latin typeface="Arial"/>
                <a:cs typeface="Arial"/>
                <a:hlinkClick r:id="rId3"/>
              </a:rPr>
              <a:t> </a:t>
            </a:r>
            <a:r>
              <a:rPr sz="2000" u="heavy" spc="110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Arial"/>
                <a:cs typeface="Arial"/>
                <a:hlinkClick r:id="rId3"/>
              </a:rPr>
              <a:t>ted_lab_deney_4_dugum&amp;goz.pdf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  <a:hlinkClick r:id="rId4"/>
              </a:rPr>
              <a:t>	</a:t>
            </a:r>
            <a:r>
              <a:rPr sz="2000" u="heavy" spc="114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Arial"/>
                <a:cs typeface="Arial"/>
                <a:hlinkClick r:id="rId4"/>
              </a:rPr>
              <a:t>http://ehm.kocaeli.edu.tr/dersnotlari_data/kgullu/</a:t>
            </a:r>
            <a:endParaRPr sz="200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</a:pPr>
            <a:r>
              <a:rPr sz="2000" u="heavy" spc="20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Arial"/>
                <a:cs typeface="Arial"/>
                <a:hlinkClick r:id="rId4"/>
              </a:rPr>
              <a:t>Elektrik%20Devre%20Temelleri/Ders-2.pdf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9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u="heavy" spc="95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Arial"/>
                <a:cs typeface="Arial"/>
                <a:hlinkClick r:id="rId5"/>
              </a:rPr>
              <a:t>http://tec.ege.edu.tr/dersler/aa%20devre%20analizi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u="heavy" spc="40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Arial"/>
                <a:cs typeface="Arial"/>
                <a:hlinkClick r:id="rId5"/>
              </a:rPr>
              <a:t>%20ders.pdf</a:t>
            </a:r>
            <a:endParaRPr sz="2000">
              <a:latin typeface="Arial"/>
              <a:cs typeface="Arial"/>
            </a:endParaRPr>
          </a:p>
          <a:p>
            <a:pPr marL="82550">
              <a:lnSpc>
                <a:spcPct val="100000"/>
              </a:lnSpc>
              <a:spcBef>
                <a:spcPts val="1000"/>
              </a:spcBef>
            </a:pPr>
            <a:r>
              <a:rPr sz="2000" u="heavy" spc="105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Arial"/>
                <a:cs typeface="Arial"/>
                <a:hlinkClick r:id="rId6"/>
              </a:rPr>
              <a:t>http://diyot.net/kirchoff-gerilimler-kanunu/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</TotalTime>
  <Words>90</Words>
  <Application>Microsoft Office PowerPoint</Application>
  <PresentationFormat>Ekran Gösterisi (4:3)</PresentationFormat>
  <Paragraphs>40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Century Gothic</vt:lpstr>
      <vt:lpstr>TeXGyreAdventor</vt:lpstr>
      <vt:lpstr>Wingdings 3</vt:lpstr>
      <vt:lpstr>Dilim</vt:lpstr>
      <vt:lpstr>İçindekiler</vt:lpstr>
      <vt:lpstr>OHM KANUNU</vt:lpstr>
      <vt:lpstr>PowerPoint Sunusu</vt:lpstr>
      <vt:lpstr>DÜĞÜM, DAL VE ÇEVRE  KAVRAMLARI</vt:lpstr>
      <vt:lpstr>DEVRE GÖZLERİ</vt:lpstr>
      <vt:lpstr>KIRCHHOFF YASALARI</vt:lpstr>
      <vt:lpstr>Kirchoff Akım Kanunu (KAK)</vt:lpstr>
      <vt:lpstr>Kirchoff Gerilim Kanunu  (KGK)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OHM KANUNU</dc:title>
  <dc:creator>HP</dc:creator>
  <cp:lastModifiedBy>Windows Kullanıcısı</cp:lastModifiedBy>
  <cp:revision>3</cp:revision>
  <dcterms:created xsi:type="dcterms:W3CDTF">2020-01-24T12:16:42Z</dcterms:created>
  <dcterms:modified xsi:type="dcterms:W3CDTF">2020-01-28T18:58:17Z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2018-01-05T00:00:00Z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2020-01-24T00:00:00Z</vt:filetime>
  </property>
</Properties>
</file>