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19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468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123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768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3499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14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491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42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112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172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57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55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441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77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24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190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166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760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katronik.erciyes.edu.tr/sertacsavas/doc/ted_lab_deney_4_dugum&amp;goz.pdf" TargetMode="External"/><Relationship Id="rId2" Type="http://schemas.openxmlformats.org/officeDocument/2006/relationships/hyperlink" Target="http://physics.science.ankara.edu.tr/files/2015/10/Deney1-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yot.net/kirchoff-gerilimler-kanunu/" TargetMode="External"/><Relationship Id="rId5" Type="http://schemas.openxmlformats.org/officeDocument/2006/relationships/hyperlink" Target="http://tec.ege.edu.tr/dersler/aa%20devre%20analizi%20ders.pdf" TargetMode="External"/><Relationship Id="rId4" Type="http://schemas.openxmlformats.org/officeDocument/2006/relationships/hyperlink" Target="http://ehm.kocaeli.edu.tr/dersnotlari_data/kgullu/Elektrik%20Devre%20Temelleri/Ders-2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6231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35" dirty="0"/>
              <a:t>İçindekiler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2469515" cy="889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Kanunu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Kirchhoff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Yasaları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36639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eXGyreAdventor"/>
                <a:cs typeface="TeXGyreAdventor"/>
              </a:rPr>
              <a:t>OHM</a:t>
            </a:r>
            <a:r>
              <a:rPr b="1" spc="-80" dirty="0">
                <a:latin typeface="TeXGyreAdventor"/>
                <a:cs typeface="TeXGyreAdventor"/>
              </a:rPr>
              <a:t> </a:t>
            </a:r>
            <a:r>
              <a:rPr b="1" spc="-5" dirty="0">
                <a:latin typeface="TeXGyreAdventor"/>
                <a:cs typeface="TeXGyreAdventor"/>
              </a:rPr>
              <a:t>KANUNU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02705" cy="2287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</a:t>
            </a:r>
            <a:r>
              <a:rPr sz="20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yasası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 elektrik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devresinin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incelenmesinde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spc="15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temel</a:t>
            </a:r>
            <a:r>
              <a:rPr sz="200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yasasıdır.</a:t>
            </a:r>
            <a:endParaRPr sz="2000">
              <a:latin typeface="Arial"/>
              <a:cs typeface="Arial"/>
            </a:endParaRPr>
          </a:p>
          <a:p>
            <a:pPr marL="355600" marR="5334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Basit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2000" spc="155" dirty="0">
                <a:solidFill>
                  <a:srgbClr val="FFFFFF"/>
                </a:solidFill>
                <a:latin typeface="Arial"/>
                <a:cs typeface="Arial"/>
              </a:rPr>
              <a:t>biçimde </a:t>
            </a:r>
            <a:r>
              <a:rPr sz="2000" spc="140" dirty="0">
                <a:solidFill>
                  <a:srgbClr val="FFFFFF"/>
                </a:solidFill>
                <a:latin typeface="Arial"/>
                <a:cs typeface="Arial"/>
              </a:rPr>
              <a:t>ifade </a:t>
            </a:r>
            <a:r>
              <a:rPr sz="2000" spc="145" dirty="0">
                <a:solidFill>
                  <a:srgbClr val="FFFFFF"/>
                </a:solidFill>
                <a:latin typeface="Arial"/>
                <a:cs typeface="Arial"/>
              </a:rPr>
              <a:t>etmek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gerekirse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bir 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direncinin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uçları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arasındaki 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elektriksel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potansiyel 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farkı 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(V),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direnç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üzerinden 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geçen</a:t>
            </a:r>
            <a:r>
              <a:rPr sz="200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ile </a:t>
            </a:r>
            <a:r>
              <a:rPr sz="2000" spc="140" dirty="0">
                <a:solidFill>
                  <a:srgbClr val="FFFFFF"/>
                </a:solidFill>
                <a:latin typeface="Arial"/>
                <a:cs typeface="Arial"/>
              </a:rPr>
              <a:t>doğru  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orantılıdır </a:t>
            </a:r>
            <a:r>
              <a:rPr sz="2000" spc="15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orantı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sabiti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direncin </a:t>
            </a:r>
            <a:r>
              <a:rPr sz="2000" spc="-229" dirty="0">
                <a:solidFill>
                  <a:srgbClr val="FFFFFF"/>
                </a:solidFill>
                <a:latin typeface="Arial"/>
                <a:cs typeface="Arial"/>
              </a:rPr>
              <a:t>R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değerini</a:t>
            </a:r>
            <a:r>
              <a:rPr sz="20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verir: 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V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I.R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7782"/>
            <a:ext cx="8037830" cy="5106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yasasına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göre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direnç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üzerinden 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geçen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arttıkça, 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direncin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uçları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arasındaki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potansiyel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fark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(ya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gerilim)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direnci 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sabit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bırakacak </a:t>
            </a:r>
            <a:r>
              <a:rPr sz="2000" spc="155" dirty="0">
                <a:solidFill>
                  <a:srgbClr val="FFFFFF"/>
                </a:solidFill>
                <a:latin typeface="Arial"/>
                <a:cs typeface="Arial"/>
              </a:rPr>
              <a:t>biçimde</a:t>
            </a:r>
            <a:r>
              <a:rPr sz="2000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artar.</a:t>
            </a:r>
            <a:endParaRPr sz="2000">
              <a:latin typeface="Arial"/>
              <a:cs typeface="Arial"/>
            </a:endParaRPr>
          </a:p>
          <a:p>
            <a:pPr marL="355600" marR="120014" indent="-343535">
              <a:lnSpc>
                <a:spcPct val="100000"/>
              </a:lnSpc>
              <a:spcBef>
                <a:spcPts val="100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yasasının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geçerliliğinin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sınanması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için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direnç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üzerinden  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geçen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akımın,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direncin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uçları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arasındaki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potansiyel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farka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göre 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grafiğinin 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çizilmesi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gereklidir.</a:t>
            </a:r>
            <a:endParaRPr sz="2000">
              <a:latin typeface="Arial"/>
              <a:cs typeface="Arial"/>
            </a:endParaRPr>
          </a:p>
          <a:p>
            <a:pPr marL="355600" marR="353695" indent="-343535">
              <a:lnSpc>
                <a:spcPct val="100000"/>
              </a:lnSpc>
              <a:spcBef>
                <a:spcPts val="101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grafik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doğrusal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ise </a:t>
            </a:r>
            <a:r>
              <a:rPr sz="2000" spc="130" dirty="0">
                <a:solidFill>
                  <a:srgbClr val="FFFFFF"/>
                </a:solidFill>
                <a:latin typeface="Arial"/>
                <a:cs typeface="Arial"/>
              </a:rPr>
              <a:t>doğrunun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eğimi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direnci</a:t>
            </a:r>
            <a:r>
              <a:rPr sz="2000" spc="-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45" dirty="0">
                <a:solidFill>
                  <a:srgbClr val="FFFFFF"/>
                </a:solidFill>
                <a:latin typeface="Arial"/>
                <a:cs typeface="Arial"/>
              </a:rPr>
              <a:t>vereceğinden  </a:t>
            </a:r>
            <a:r>
              <a:rPr sz="2000" spc="17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elemanı 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yasasına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uyar.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Akım-gerilim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grafiği  doğrusal </a:t>
            </a:r>
            <a:r>
              <a:rPr sz="2000" spc="130" dirty="0">
                <a:solidFill>
                  <a:srgbClr val="FFFFFF"/>
                </a:solidFill>
                <a:latin typeface="Arial"/>
                <a:cs typeface="Arial"/>
              </a:rPr>
              <a:t>olan </a:t>
            </a:r>
            <a:r>
              <a:rPr sz="2000" spc="17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tip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elemanları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omik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(ohmik)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elemanları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olarak</a:t>
            </a:r>
            <a:r>
              <a:rPr sz="20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adlandırılır.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Grafik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doğrusal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değilse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Arial"/>
                <a:cs typeface="Arial"/>
              </a:rPr>
              <a:t>devre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elemanı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omik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Arial"/>
                <a:cs typeface="Arial"/>
              </a:rPr>
              <a:t>olmayan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elemanı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olarak </a:t>
            </a:r>
            <a:r>
              <a:rPr sz="2000" spc="140" dirty="0">
                <a:solidFill>
                  <a:srgbClr val="FFFFFF"/>
                </a:solidFill>
                <a:latin typeface="Arial"/>
                <a:cs typeface="Arial"/>
              </a:rPr>
              <a:t>ifade</a:t>
            </a:r>
            <a:r>
              <a:rPr sz="20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edilir.</a:t>
            </a:r>
            <a:endParaRPr sz="2000">
              <a:latin typeface="Arial"/>
              <a:cs typeface="Arial"/>
            </a:endParaRPr>
          </a:p>
          <a:p>
            <a:pPr marL="355600" marR="22860" indent="-343535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Hesaplarda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yaygın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olarak </a:t>
            </a:r>
            <a:r>
              <a:rPr sz="2000" spc="-225" dirty="0">
                <a:solidFill>
                  <a:srgbClr val="FFFFFF"/>
                </a:solidFill>
                <a:latin typeface="Arial"/>
                <a:cs typeface="Arial"/>
              </a:rPr>
              <a:t>SI </a:t>
            </a:r>
            <a:r>
              <a:rPr sz="2000" spc="25" dirty="0">
                <a:solidFill>
                  <a:srgbClr val="FFFFFF"/>
                </a:solidFill>
                <a:latin typeface="Arial"/>
                <a:cs typeface="Arial"/>
              </a:rPr>
              <a:t>(ulusal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birim)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birim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sistemi kullanılır:  </a:t>
            </a:r>
            <a:r>
              <a:rPr sz="2000" spc="120" dirty="0">
                <a:solidFill>
                  <a:srgbClr val="FFFFFF"/>
                </a:solidFill>
                <a:latin typeface="Arial"/>
                <a:cs typeface="Arial"/>
              </a:rPr>
              <a:t>direnç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29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),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Arial"/>
                <a:cs typeface="Arial"/>
              </a:rPr>
              <a:t>ohm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≡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Ω;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),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amper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≡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A;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gerilim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),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volt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≡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basamağındadır.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-228600"/>
            <a:ext cx="6554867" cy="152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eXGyreAdventor"/>
                <a:cs typeface="TeXGyreAdventor"/>
              </a:rPr>
              <a:t>DÜĞÜM, DAL VE</a:t>
            </a:r>
            <a:r>
              <a:rPr b="1" spc="-85" dirty="0">
                <a:latin typeface="TeXGyreAdventor"/>
                <a:cs typeface="TeXGyreAdventor"/>
              </a:rPr>
              <a:t> </a:t>
            </a:r>
            <a:r>
              <a:rPr b="1" spc="-5" dirty="0">
                <a:latin typeface="TeXGyreAdventor"/>
                <a:cs typeface="TeXGyreAdventor"/>
              </a:rPr>
              <a:t>ÇEVRE  </a:t>
            </a:r>
            <a:r>
              <a:rPr b="1" spc="-10" dirty="0">
                <a:latin typeface="TeXGyreAdventor"/>
                <a:cs typeface="TeXGyreAdventor"/>
              </a:rPr>
              <a:t>KAVRAMLARI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457200" y="1498682"/>
            <a:ext cx="8762999" cy="47327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745" marR="5080" indent="-343535">
              <a:lnSpc>
                <a:spcPct val="100000"/>
              </a:lnSpc>
              <a:spcBef>
                <a:spcPts val="105"/>
              </a:spcBef>
              <a:tabLst>
                <a:tab pos="372745" algn="l"/>
              </a:tabLst>
            </a:pPr>
            <a:r>
              <a:rPr sz="1600" spc="270" dirty="0">
                <a:solidFill>
                  <a:srgbClr val="89D0D5"/>
                </a:solidFill>
              </a:rPr>
              <a:t>	</a:t>
            </a:r>
            <a:r>
              <a:rPr u="heavy" spc="15" dirty="0">
                <a:uFill>
                  <a:solidFill>
                    <a:srgbClr val="FFFFFF"/>
                  </a:solidFill>
                </a:uFill>
              </a:rPr>
              <a:t>DÜĞÜM:</a:t>
            </a:r>
            <a:r>
              <a:rPr spc="15" dirty="0"/>
              <a:t> </a:t>
            </a:r>
            <a:r>
              <a:rPr spc="-45" dirty="0"/>
              <a:t>İki </a:t>
            </a:r>
            <a:r>
              <a:rPr spc="160" dirty="0"/>
              <a:t>ya </a:t>
            </a:r>
            <a:r>
              <a:rPr spc="250" dirty="0"/>
              <a:t>da </a:t>
            </a:r>
            <a:r>
              <a:rPr spc="215" dirty="0"/>
              <a:t>daha </a:t>
            </a:r>
            <a:r>
              <a:rPr spc="75" dirty="0"/>
              <a:t>fazla </a:t>
            </a:r>
            <a:r>
              <a:rPr spc="80" dirty="0"/>
              <a:t>dalın </a:t>
            </a:r>
            <a:r>
              <a:rPr spc="30" dirty="0"/>
              <a:t>birleştiği </a:t>
            </a:r>
            <a:r>
              <a:rPr spc="70" dirty="0"/>
              <a:t>noktalardır. </a:t>
            </a:r>
            <a:r>
              <a:rPr spc="-45" dirty="0"/>
              <a:t>Bu  </a:t>
            </a:r>
            <a:r>
              <a:rPr spc="60" dirty="0"/>
              <a:t>analiz </a:t>
            </a:r>
            <a:r>
              <a:rPr spc="140" dirty="0"/>
              <a:t>yönteminde </a:t>
            </a:r>
            <a:r>
              <a:rPr spc="65" dirty="0"/>
              <a:t>gözlü </a:t>
            </a:r>
            <a:r>
              <a:rPr spc="105" dirty="0"/>
              <a:t>devrenin </a:t>
            </a:r>
            <a:r>
              <a:rPr spc="75" dirty="0"/>
              <a:t>her </a:t>
            </a:r>
            <a:r>
              <a:rPr spc="45" dirty="0"/>
              <a:t>bir </a:t>
            </a:r>
            <a:r>
              <a:rPr spc="180" dirty="0"/>
              <a:t>düğüm </a:t>
            </a:r>
            <a:r>
              <a:rPr spc="40" dirty="0"/>
              <a:t>noktası  </a:t>
            </a:r>
            <a:r>
              <a:rPr spc="140" dirty="0"/>
              <a:t>(node)</a:t>
            </a:r>
            <a:r>
              <a:rPr spc="30" dirty="0"/>
              <a:t> </a:t>
            </a:r>
            <a:r>
              <a:rPr spc="75" dirty="0"/>
              <a:t>için</a:t>
            </a:r>
            <a:r>
              <a:rPr dirty="0"/>
              <a:t> </a:t>
            </a:r>
            <a:r>
              <a:rPr spc="45" dirty="0"/>
              <a:t>bir</a:t>
            </a:r>
            <a:r>
              <a:rPr spc="-10" dirty="0"/>
              <a:t> </a:t>
            </a:r>
            <a:r>
              <a:rPr spc="60" dirty="0"/>
              <a:t>gerilim</a:t>
            </a:r>
            <a:r>
              <a:rPr spc="-15" dirty="0"/>
              <a:t> </a:t>
            </a:r>
            <a:r>
              <a:rPr spc="60" dirty="0"/>
              <a:t>ifadesi</a:t>
            </a:r>
            <a:r>
              <a:rPr spc="-20" dirty="0"/>
              <a:t> </a:t>
            </a:r>
            <a:r>
              <a:rPr spc="55" dirty="0"/>
              <a:t>tanımlanır.</a:t>
            </a:r>
            <a:r>
              <a:rPr spc="-40" dirty="0"/>
              <a:t> Bu</a:t>
            </a:r>
            <a:r>
              <a:rPr spc="-25" dirty="0"/>
              <a:t> </a:t>
            </a:r>
            <a:r>
              <a:rPr spc="125" dirty="0"/>
              <a:t>düğümler</a:t>
            </a:r>
            <a:r>
              <a:rPr spc="-35" dirty="0"/>
              <a:t> </a:t>
            </a:r>
            <a:r>
              <a:rPr spc="85" dirty="0"/>
              <a:t>arasından  </a:t>
            </a:r>
            <a:r>
              <a:rPr spc="45" dirty="0"/>
              <a:t>bir</a:t>
            </a:r>
            <a:r>
              <a:rPr spc="-10" dirty="0"/>
              <a:t> </a:t>
            </a:r>
            <a:r>
              <a:rPr spc="55" dirty="0"/>
              <a:t>tanesi,</a:t>
            </a:r>
            <a:r>
              <a:rPr spc="-50" dirty="0"/>
              <a:t> </a:t>
            </a:r>
            <a:r>
              <a:rPr spc="75" dirty="0"/>
              <a:t>genellikle</a:t>
            </a:r>
            <a:r>
              <a:rPr spc="-35" dirty="0"/>
              <a:t> </a:t>
            </a:r>
            <a:r>
              <a:rPr spc="220" dirty="0"/>
              <a:t>de</a:t>
            </a:r>
            <a:r>
              <a:rPr spc="-15" dirty="0"/>
              <a:t> </a:t>
            </a:r>
            <a:r>
              <a:rPr spc="125" dirty="0"/>
              <a:t>toprak</a:t>
            </a:r>
            <a:r>
              <a:rPr spc="-40" dirty="0"/>
              <a:t> </a:t>
            </a:r>
            <a:r>
              <a:rPr spc="40" dirty="0"/>
              <a:t>noktası,</a:t>
            </a:r>
            <a:r>
              <a:rPr spc="-60" dirty="0"/>
              <a:t> </a:t>
            </a:r>
            <a:r>
              <a:rPr spc="55" dirty="0"/>
              <a:t>referans</a:t>
            </a:r>
            <a:r>
              <a:rPr spc="-25" dirty="0"/>
              <a:t> </a:t>
            </a:r>
            <a:r>
              <a:rPr spc="165" dirty="0"/>
              <a:t>düğümü</a:t>
            </a:r>
            <a:r>
              <a:rPr spc="-35" dirty="0"/>
              <a:t> </a:t>
            </a:r>
            <a:r>
              <a:rPr spc="100" dirty="0"/>
              <a:t>olarak  </a:t>
            </a:r>
            <a:r>
              <a:rPr spc="5" dirty="0"/>
              <a:t>seçilir. </a:t>
            </a:r>
            <a:r>
              <a:rPr spc="25" dirty="0"/>
              <a:t>Akımın yüksek </a:t>
            </a:r>
            <a:r>
              <a:rPr spc="95" dirty="0"/>
              <a:t>gerilimden </a:t>
            </a:r>
            <a:r>
              <a:rPr spc="45" dirty="0"/>
              <a:t>düşük </a:t>
            </a:r>
            <a:r>
              <a:rPr spc="75" dirty="0"/>
              <a:t>gerilime </a:t>
            </a:r>
            <a:r>
              <a:rPr spc="140" dirty="0"/>
              <a:t>doğru  </a:t>
            </a:r>
            <a:r>
              <a:rPr spc="114" dirty="0"/>
              <a:t>akacağını </a:t>
            </a:r>
            <a:r>
              <a:rPr spc="110" dirty="0"/>
              <a:t>dikkate </a:t>
            </a:r>
            <a:r>
              <a:rPr spc="105" dirty="0"/>
              <a:t>alarak </a:t>
            </a:r>
            <a:r>
              <a:rPr spc="120" dirty="0"/>
              <a:t>düğümler </a:t>
            </a:r>
            <a:r>
              <a:rPr spc="10" dirty="0"/>
              <a:t>arası </a:t>
            </a:r>
            <a:r>
              <a:rPr spc="75" dirty="0"/>
              <a:t>akım </a:t>
            </a:r>
            <a:r>
              <a:rPr spc="80" dirty="0"/>
              <a:t>ifadeleri </a:t>
            </a:r>
            <a:r>
              <a:rPr spc="135" dirty="0"/>
              <a:t>(Ohm  </a:t>
            </a:r>
            <a:r>
              <a:rPr spc="85" dirty="0"/>
              <a:t>Kanunu)</a:t>
            </a:r>
            <a:r>
              <a:rPr spc="-45" dirty="0"/>
              <a:t> </a:t>
            </a:r>
            <a:r>
              <a:rPr spc="-35" dirty="0"/>
              <a:t>yazılır.</a:t>
            </a:r>
            <a:endParaRPr sz="1600" dirty="0"/>
          </a:p>
          <a:p>
            <a:pPr marL="29845">
              <a:lnSpc>
                <a:spcPct val="100000"/>
              </a:lnSpc>
              <a:spcBef>
                <a:spcPts val="1000"/>
              </a:spcBef>
              <a:tabLst>
                <a:tab pos="372745" algn="l"/>
              </a:tabLst>
            </a:pPr>
            <a:r>
              <a:rPr sz="1600" spc="270" dirty="0">
                <a:solidFill>
                  <a:srgbClr val="89D0D5"/>
                </a:solidFill>
              </a:rPr>
              <a:t>	</a:t>
            </a:r>
            <a:r>
              <a:rPr u="heavy" spc="-5" dirty="0">
                <a:uFill>
                  <a:solidFill>
                    <a:srgbClr val="FFFFFF"/>
                  </a:solidFill>
                </a:uFill>
              </a:rPr>
              <a:t>DAL:</a:t>
            </a:r>
            <a:r>
              <a:rPr u="heavy" spc="-10" dirty="0">
                <a:uFill>
                  <a:solidFill>
                    <a:srgbClr val="FFFFFF"/>
                  </a:solidFill>
                </a:uFill>
              </a:rPr>
              <a:t> </a:t>
            </a:r>
            <a:r>
              <a:rPr spc="55" dirty="0"/>
              <a:t>Gerilim</a:t>
            </a:r>
            <a:r>
              <a:rPr spc="-25" dirty="0"/>
              <a:t> </a:t>
            </a:r>
            <a:r>
              <a:rPr spc="95" dirty="0"/>
              <a:t>kaynağı,</a:t>
            </a:r>
            <a:r>
              <a:rPr spc="-25" dirty="0"/>
              <a:t> </a:t>
            </a:r>
            <a:r>
              <a:rPr spc="120" dirty="0"/>
              <a:t>direnç</a:t>
            </a:r>
            <a:r>
              <a:rPr spc="10" dirty="0"/>
              <a:t> </a:t>
            </a:r>
            <a:r>
              <a:rPr spc="95" dirty="0"/>
              <a:t>gibi</a:t>
            </a:r>
            <a:r>
              <a:rPr spc="-5" dirty="0"/>
              <a:t> </a:t>
            </a:r>
            <a:r>
              <a:rPr spc="-35" dirty="0"/>
              <a:t>iki</a:t>
            </a:r>
            <a:r>
              <a:rPr spc="-15" dirty="0"/>
              <a:t> </a:t>
            </a:r>
            <a:r>
              <a:rPr spc="114" dirty="0"/>
              <a:t>uçlu</a:t>
            </a:r>
            <a:r>
              <a:rPr spc="-20" dirty="0"/>
              <a:t> </a:t>
            </a:r>
            <a:r>
              <a:rPr spc="85" dirty="0"/>
              <a:t>elemanları</a:t>
            </a:r>
            <a:r>
              <a:rPr spc="-45" dirty="0"/>
              <a:t> </a:t>
            </a:r>
            <a:r>
              <a:rPr spc="140" dirty="0"/>
              <a:t>ifade</a:t>
            </a:r>
            <a:r>
              <a:rPr spc="-5" dirty="0"/>
              <a:t> </a:t>
            </a:r>
            <a:r>
              <a:rPr spc="114" dirty="0"/>
              <a:t>eder.</a:t>
            </a:r>
            <a:endParaRPr sz="1600" dirty="0"/>
          </a:p>
          <a:p>
            <a:pPr marL="372745" marR="318135" indent="-343535">
              <a:lnSpc>
                <a:spcPct val="100000"/>
              </a:lnSpc>
              <a:spcBef>
                <a:spcPts val="1005"/>
              </a:spcBef>
              <a:tabLst>
                <a:tab pos="372745" algn="l"/>
              </a:tabLst>
            </a:pPr>
            <a:r>
              <a:rPr sz="1600" spc="270" dirty="0">
                <a:solidFill>
                  <a:srgbClr val="89D0D5"/>
                </a:solidFill>
              </a:rPr>
              <a:t>	</a:t>
            </a:r>
            <a:r>
              <a:rPr u="heavy" spc="-90" dirty="0">
                <a:uFill>
                  <a:solidFill>
                    <a:srgbClr val="FFFFFF"/>
                  </a:solidFill>
                </a:uFill>
              </a:rPr>
              <a:t>ÇEVRE:</a:t>
            </a:r>
            <a:r>
              <a:rPr spc="-90" dirty="0"/>
              <a:t> </a:t>
            </a:r>
            <a:r>
              <a:rPr spc="-100" dirty="0"/>
              <a:t>Bir </a:t>
            </a:r>
            <a:r>
              <a:rPr spc="180" dirty="0"/>
              <a:t>düğümden </a:t>
            </a:r>
            <a:r>
              <a:rPr spc="75" dirty="0"/>
              <a:t>başlanıp, </a:t>
            </a:r>
            <a:r>
              <a:rPr spc="110" dirty="0"/>
              <a:t>diğer </a:t>
            </a:r>
            <a:r>
              <a:rPr spc="140" dirty="0"/>
              <a:t>düğümlerden</a:t>
            </a:r>
            <a:r>
              <a:rPr spc="-365" dirty="0"/>
              <a:t> </a:t>
            </a:r>
            <a:r>
              <a:rPr spc="50" dirty="0"/>
              <a:t>birer </a:t>
            </a:r>
            <a:r>
              <a:rPr spc="15" dirty="0"/>
              <a:t>kez  </a:t>
            </a:r>
            <a:r>
              <a:rPr spc="105" dirty="0"/>
              <a:t>geçilerek başlangıç </a:t>
            </a:r>
            <a:r>
              <a:rPr spc="165" dirty="0"/>
              <a:t>düğümüne </a:t>
            </a:r>
            <a:r>
              <a:rPr spc="75" dirty="0"/>
              <a:t>varıldığında </a:t>
            </a:r>
            <a:r>
              <a:rPr spc="65" dirty="0"/>
              <a:t>oluşan </a:t>
            </a:r>
            <a:r>
              <a:rPr spc="95" dirty="0"/>
              <a:t>kapalı  </a:t>
            </a:r>
            <a:r>
              <a:rPr spc="70" dirty="0"/>
              <a:t>yoldur. </a:t>
            </a:r>
            <a:r>
              <a:rPr spc="-100" dirty="0"/>
              <a:t>Bir </a:t>
            </a:r>
            <a:r>
              <a:rPr spc="145" dirty="0"/>
              <a:t>çevre </a:t>
            </a:r>
            <a:r>
              <a:rPr spc="105" dirty="0"/>
              <a:t>başka </a:t>
            </a:r>
            <a:r>
              <a:rPr spc="125" dirty="0"/>
              <a:t>çevrelerde </a:t>
            </a:r>
            <a:r>
              <a:rPr spc="140" dirty="0"/>
              <a:t>bulunmayan </a:t>
            </a:r>
            <a:r>
              <a:rPr spc="60" dirty="0"/>
              <a:t>dalları  </a:t>
            </a:r>
            <a:r>
              <a:rPr spc="50" dirty="0"/>
              <a:t>içeriyorsa </a:t>
            </a:r>
            <a:r>
              <a:rPr spc="25" dirty="0"/>
              <a:t>bağımsızdır. </a:t>
            </a:r>
            <a:r>
              <a:rPr spc="-25" dirty="0"/>
              <a:t>Bağımsız </a:t>
            </a:r>
            <a:r>
              <a:rPr spc="100" dirty="0"/>
              <a:t>çevreler </a:t>
            </a:r>
            <a:r>
              <a:rPr spc="30" dirty="0"/>
              <a:t>bağımsız </a:t>
            </a:r>
            <a:r>
              <a:rPr spc="-5" dirty="0"/>
              <a:t>eşitlik  </a:t>
            </a:r>
            <a:r>
              <a:rPr spc="5" dirty="0"/>
              <a:t>sistemleri</a:t>
            </a:r>
            <a:r>
              <a:rPr spc="-60" dirty="0"/>
              <a:t> </a:t>
            </a:r>
            <a:r>
              <a:rPr spc="25" dirty="0"/>
              <a:t>oluştururlar.</a:t>
            </a:r>
            <a:endParaRPr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39192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eXGyreAdventor"/>
                <a:cs typeface="TeXGyreAdventor"/>
              </a:rPr>
              <a:t>DEVRE</a:t>
            </a:r>
            <a:r>
              <a:rPr b="1" spc="-60" dirty="0">
                <a:latin typeface="TeXGyreAdventor"/>
                <a:cs typeface="TeXGyreAdventor"/>
              </a:rPr>
              <a:t> </a:t>
            </a:r>
            <a:r>
              <a:rPr b="1" spc="-5" dirty="0">
                <a:latin typeface="TeXGyreAdventor"/>
                <a:cs typeface="TeXGyreAdventor"/>
              </a:rPr>
              <a:t>GÖZLERİ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44588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000" spc="170" dirty="0">
                <a:solidFill>
                  <a:srgbClr val="FFFFFF"/>
                </a:solidFill>
                <a:latin typeface="Arial"/>
                <a:cs typeface="Arial"/>
              </a:rPr>
              <a:t>yöntemde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ise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devrenin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her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gözü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için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ayrı 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ifadeleri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tanımlanır.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Yalnızca </a:t>
            </a:r>
            <a:r>
              <a:rPr sz="2000" spc="175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 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ifadeleri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baz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alınarak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devrenin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gözleri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için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ayrı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ayrı  </a:t>
            </a:r>
            <a:r>
              <a:rPr sz="2000" spc="65" dirty="0">
                <a:solidFill>
                  <a:srgbClr val="FFFFFF"/>
                </a:solidFill>
                <a:latin typeface="Arial"/>
                <a:cs typeface="Arial"/>
              </a:rPr>
              <a:t>Kirchhoff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gerilimler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kanunu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uygulanır.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Tanımlanan 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göz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akımlarının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yerine,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eşdeğer </a:t>
            </a:r>
            <a:r>
              <a:rPr sz="2000" spc="140" dirty="0">
                <a:solidFill>
                  <a:srgbClr val="FFFFFF"/>
                </a:solidFill>
                <a:latin typeface="Arial"/>
                <a:cs typeface="Arial"/>
              </a:rPr>
              <a:t>gerçek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akım 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ifadeleri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yazılarak </a:t>
            </a:r>
            <a:r>
              <a:rPr sz="2000" spc="145" dirty="0">
                <a:solidFill>
                  <a:srgbClr val="FFFFFF"/>
                </a:solidFill>
                <a:latin typeface="Arial"/>
                <a:cs typeface="Arial"/>
              </a:rPr>
              <a:t>elde </a:t>
            </a:r>
            <a:r>
              <a:rPr sz="2000" spc="110" dirty="0">
                <a:solidFill>
                  <a:srgbClr val="FFFFFF"/>
                </a:solidFill>
                <a:latin typeface="Arial"/>
                <a:cs typeface="Arial"/>
              </a:rPr>
              <a:t>edilen 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denklemler  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çözümlenir.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55346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KIRCHHOFF</a:t>
            </a:r>
            <a:r>
              <a:rPr spc="-40" dirty="0"/>
              <a:t> </a:t>
            </a:r>
            <a:r>
              <a:rPr spc="-155" dirty="0"/>
              <a:t>YASALARI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818487"/>
            <a:ext cx="7569834" cy="248856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Ohm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kanunu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tek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0" dirty="0">
                <a:solidFill>
                  <a:srgbClr val="FFFFFF"/>
                </a:solidFill>
                <a:latin typeface="Arial"/>
                <a:cs typeface="Arial"/>
              </a:rPr>
              <a:t>başına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analizinde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yetersidir.</a:t>
            </a:r>
            <a:endParaRPr sz="2000">
              <a:latin typeface="Arial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Kirchhoff’un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iki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kanunu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eklendiğinde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Arial"/>
                <a:cs typeface="Arial"/>
              </a:rPr>
              <a:t>çok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elektrik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devresi  </a:t>
            </a:r>
            <a:r>
              <a:rPr sz="2000" spc="145" dirty="0">
                <a:solidFill>
                  <a:srgbClr val="FFFFFF"/>
                </a:solidFill>
                <a:latin typeface="Arial"/>
                <a:cs typeface="Arial"/>
              </a:rPr>
              <a:t>kolayca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analiz</a:t>
            </a:r>
            <a:r>
              <a:rPr sz="2000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edilebilmektedir.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560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Kirchhoff’un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Kanunları:</a:t>
            </a:r>
            <a:endParaRPr sz="2000">
              <a:latin typeface="Arial"/>
              <a:cs typeface="Arial"/>
            </a:endParaRPr>
          </a:p>
          <a:p>
            <a:pPr marL="208915" indent="-196850">
              <a:lnSpc>
                <a:spcPct val="100000"/>
              </a:lnSpc>
              <a:spcBef>
                <a:spcPts val="994"/>
              </a:spcBef>
              <a:buChar char="–"/>
              <a:tabLst>
                <a:tab pos="209550" algn="l"/>
              </a:tabLst>
            </a:pP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Kirchoff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Akım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Kanunu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(KAK)</a:t>
            </a:r>
            <a:endParaRPr sz="2000">
              <a:latin typeface="Arial"/>
              <a:cs typeface="Arial"/>
            </a:endParaRPr>
          </a:p>
          <a:p>
            <a:pPr marL="208915" indent="-196850">
              <a:lnSpc>
                <a:spcPct val="100000"/>
              </a:lnSpc>
              <a:spcBef>
                <a:spcPts val="1000"/>
              </a:spcBef>
              <a:buChar char="–"/>
              <a:tabLst>
                <a:tab pos="209550" algn="l"/>
              </a:tabLst>
            </a:pP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Kirchoff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Gerilim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Kanunu</a:t>
            </a:r>
            <a:r>
              <a:rPr sz="20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(KGK)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942846"/>
            <a:ext cx="783526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</a:pPr>
            <a:r>
              <a:rPr sz="2400" spc="409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3000" spc="95" dirty="0">
                <a:solidFill>
                  <a:srgbClr val="FFFFFF"/>
                </a:solidFill>
                <a:latin typeface="Arial"/>
                <a:cs typeface="Arial"/>
              </a:rPr>
              <a:t>Kirchhoff </a:t>
            </a:r>
            <a:r>
              <a:rPr sz="3000" spc="110" dirty="0">
                <a:solidFill>
                  <a:srgbClr val="FFFFFF"/>
                </a:solidFill>
                <a:latin typeface="Arial"/>
                <a:cs typeface="Arial"/>
              </a:rPr>
              <a:t>akım </a:t>
            </a:r>
            <a:r>
              <a:rPr sz="3000" spc="-65" dirty="0">
                <a:solidFill>
                  <a:srgbClr val="FFFFFF"/>
                </a:solidFill>
                <a:latin typeface="Arial"/>
                <a:cs typeface="Arial"/>
              </a:rPr>
              <a:t>Yasası </a:t>
            </a:r>
            <a:r>
              <a:rPr sz="3000" spc="22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yalın </a:t>
            </a:r>
            <a:r>
              <a:rPr sz="3000" spc="120" dirty="0">
                <a:solidFill>
                  <a:srgbClr val="FFFFFF"/>
                </a:solidFill>
                <a:latin typeface="Arial"/>
                <a:cs typeface="Arial"/>
              </a:rPr>
              <a:t>biçimiyle, 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3000" spc="185" dirty="0">
                <a:solidFill>
                  <a:srgbClr val="FFFFFF"/>
                </a:solidFill>
                <a:latin typeface="Arial"/>
                <a:cs typeface="Arial"/>
              </a:rPr>
              <a:t>kavşağa </a:t>
            </a:r>
            <a:r>
              <a:rPr sz="3000" spc="220" dirty="0">
                <a:solidFill>
                  <a:srgbClr val="FFFFFF"/>
                </a:solidFill>
                <a:latin typeface="Arial"/>
                <a:cs typeface="Arial"/>
              </a:rPr>
              <a:t>(düğüm) </a:t>
            </a:r>
            <a:r>
              <a:rPr sz="3000" spc="120" dirty="0">
                <a:solidFill>
                  <a:srgbClr val="FFFFFF"/>
                </a:solidFill>
                <a:latin typeface="Arial"/>
                <a:cs typeface="Arial"/>
              </a:rPr>
              <a:t>giren </a:t>
            </a:r>
            <a:r>
              <a:rPr sz="3000" spc="95" dirty="0">
                <a:solidFill>
                  <a:srgbClr val="FFFFFF"/>
                </a:solidFill>
                <a:latin typeface="Arial"/>
                <a:cs typeface="Arial"/>
              </a:rPr>
              <a:t>akım(lar) </a:t>
            </a:r>
            <a:r>
              <a:rPr sz="3000" spc="30" dirty="0">
                <a:solidFill>
                  <a:srgbClr val="FFFFFF"/>
                </a:solidFill>
                <a:latin typeface="Arial"/>
                <a:cs typeface="Arial"/>
              </a:rPr>
              <a:t>ile,  </a:t>
            </a:r>
            <a:r>
              <a:rPr sz="3000" spc="150" dirty="0">
                <a:solidFill>
                  <a:srgbClr val="FFFFFF"/>
                </a:solidFill>
                <a:latin typeface="Arial"/>
                <a:cs typeface="Arial"/>
              </a:rPr>
              <a:t>çıkan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akım(lar)ın </a:t>
            </a:r>
            <a:r>
              <a:rPr sz="3000" spc="125" dirty="0">
                <a:solidFill>
                  <a:srgbClr val="FFFFFF"/>
                </a:solidFill>
                <a:latin typeface="Arial"/>
                <a:cs typeface="Arial"/>
              </a:rPr>
              <a:t>yönlü </a:t>
            </a:r>
            <a:r>
              <a:rPr sz="3000" spc="180" dirty="0">
                <a:solidFill>
                  <a:srgbClr val="FFFFFF"/>
                </a:solidFill>
                <a:latin typeface="Arial"/>
                <a:cs typeface="Arial"/>
              </a:rPr>
              <a:t>toplamı </a:t>
            </a:r>
            <a:r>
              <a:rPr sz="3000" spc="-75" dirty="0">
                <a:solidFill>
                  <a:srgbClr val="FFFFFF"/>
                </a:solidFill>
                <a:latin typeface="Arial"/>
                <a:cs typeface="Arial"/>
              </a:rPr>
              <a:t>sıfıra  </a:t>
            </a:r>
            <a:r>
              <a:rPr sz="3000" spc="10" dirty="0">
                <a:solidFill>
                  <a:srgbClr val="FFFFFF"/>
                </a:solidFill>
                <a:latin typeface="Arial"/>
                <a:cs typeface="Arial"/>
              </a:rPr>
              <a:t>eşittir </a:t>
            </a:r>
            <a:r>
              <a:rPr sz="3000" spc="150" dirty="0">
                <a:solidFill>
                  <a:srgbClr val="FFFFFF"/>
                </a:solidFill>
                <a:latin typeface="Arial"/>
                <a:cs typeface="Arial"/>
              </a:rPr>
              <a:t>olarak </a:t>
            </a:r>
            <a:r>
              <a:rPr sz="3000" spc="210" dirty="0">
                <a:solidFill>
                  <a:srgbClr val="FFFFFF"/>
                </a:solidFill>
                <a:latin typeface="Arial"/>
                <a:cs typeface="Arial"/>
              </a:rPr>
              <a:t>ifade </a:t>
            </a:r>
            <a:r>
              <a:rPr sz="3000" spc="45" dirty="0">
                <a:solidFill>
                  <a:srgbClr val="FFFFFF"/>
                </a:solidFill>
                <a:latin typeface="Arial"/>
                <a:cs typeface="Arial"/>
              </a:rPr>
              <a:t>edilir.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Bunun </a:t>
            </a:r>
            <a:r>
              <a:rPr sz="3000" spc="155" dirty="0">
                <a:solidFill>
                  <a:srgbClr val="FFFFFF"/>
                </a:solidFill>
                <a:latin typeface="Arial"/>
                <a:cs typeface="Arial"/>
              </a:rPr>
              <a:t>başka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bir  </a:t>
            </a:r>
            <a:r>
              <a:rPr sz="3000" spc="-10" dirty="0">
                <a:solidFill>
                  <a:srgbClr val="FFFFFF"/>
                </a:solidFill>
                <a:latin typeface="Arial"/>
                <a:cs typeface="Arial"/>
              </a:rPr>
              <a:t>söylenişi </a:t>
            </a:r>
            <a:r>
              <a:rPr sz="3000" spc="215" dirty="0">
                <a:solidFill>
                  <a:srgbClr val="FFFFFF"/>
                </a:solidFill>
                <a:latin typeface="Arial"/>
                <a:cs typeface="Arial"/>
              </a:rPr>
              <a:t>de,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3000" spc="215" dirty="0">
                <a:solidFill>
                  <a:srgbClr val="FFFFFF"/>
                </a:solidFill>
                <a:latin typeface="Arial"/>
                <a:cs typeface="Arial"/>
              </a:rPr>
              <a:t>noktaya </a:t>
            </a:r>
            <a:r>
              <a:rPr sz="3000" spc="195" dirty="0">
                <a:solidFill>
                  <a:srgbClr val="FFFFFF"/>
                </a:solidFill>
                <a:latin typeface="Arial"/>
                <a:cs typeface="Arial"/>
              </a:rPr>
              <a:t>gelen </a:t>
            </a:r>
            <a:r>
              <a:rPr sz="3000" spc="60" dirty="0">
                <a:solidFill>
                  <a:srgbClr val="FFFFFF"/>
                </a:solidFill>
                <a:latin typeface="Arial"/>
                <a:cs typeface="Arial"/>
              </a:rPr>
              <a:t>akımların  </a:t>
            </a:r>
            <a:r>
              <a:rPr sz="3000" spc="150" dirty="0">
                <a:solidFill>
                  <a:srgbClr val="FFFFFF"/>
                </a:solidFill>
                <a:latin typeface="Arial"/>
                <a:cs typeface="Arial"/>
              </a:rPr>
              <a:t>toplamı, </a:t>
            </a:r>
            <a:r>
              <a:rPr sz="3000" spc="215" dirty="0">
                <a:solidFill>
                  <a:srgbClr val="FFFFFF"/>
                </a:solidFill>
                <a:latin typeface="Arial"/>
                <a:cs typeface="Arial"/>
              </a:rPr>
              <a:t>giden </a:t>
            </a:r>
            <a:r>
              <a:rPr sz="3000" spc="60" dirty="0">
                <a:solidFill>
                  <a:srgbClr val="FFFFFF"/>
                </a:solidFill>
                <a:latin typeface="Arial"/>
                <a:cs typeface="Arial"/>
              </a:rPr>
              <a:t>akımların </a:t>
            </a:r>
            <a:r>
              <a:rPr sz="3000" spc="195" dirty="0">
                <a:solidFill>
                  <a:srgbClr val="FFFFFF"/>
                </a:solidFill>
                <a:latin typeface="Arial"/>
                <a:cs typeface="Arial"/>
              </a:rPr>
              <a:t>toplamına</a:t>
            </a:r>
            <a:r>
              <a:rPr sz="3000" spc="-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10" dirty="0">
                <a:solidFill>
                  <a:srgbClr val="FFFFFF"/>
                </a:solidFill>
                <a:latin typeface="Arial"/>
                <a:cs typeface="Arial"/>
              </a:rPr>
              <a:t>eşittir  </a:t>
            </a:r>
            <a:r>
              <a:rPr sz="3000" spc="75" dirty="0">
                <a:solidFill>
                  <a:srgbClr val="FFFFFF"/>
                </a:solidFill>
                <a:latin typeface="Arial"/>
                <a:cs typeface="Arial"/>
              </a:rPr>
              <a:t>olabilir. </a:t>
            </a:r>
            <a:r>
              <a:rPr sz="3000" spc="-80" dirty="0">
                <a:solidFill>
                  <a:srgbClr val="FFFFFF"/>
                </a:solidFill>
                <a:latin typeface="Arial"/>
                <a:cs typeface="Arial"/>
              </a:rPr>
              <a:t>KAY </a:t>
            </a:r>
            <a:r>
              <a:rPr sz="3000" spc="-55" dirty="0">
                <a:solidFill>
                  <a:srgbClr val="FFFFFF"/>
                </a:solidFill>
                <a:latin typeface="Arial"/>
                <a:cs typeface="Arial"/>
              </a:rPr>
              <a:t>fiziksel </a:t>
            </a:r>
            <a:r>
              <a:rPr sz="3000" spc="130" dirty="0">
                <a:solidFill>
                  <a:srgbClr val="FFFFFF"/>
                </a:solidFill>
                <a:latin typeface="Arial"/>
                <a:cs typeface="Arial"/>
              </a:rPr>
              <a:t>anlamıyla, </a:t>
            </a:r>
            <a:r>
              <a:rPr sz="3000" spc="110" dirty="0">
                <a:solidFill>
                  <a:srgbClr val="FFFFFF"/>
                </a:solidFill>
                <a:latin typeface="Arial"/>
                <a:cs typeface="Arial"/>
              </a:rPr>
              <a:t>yükün  </a:t>
            </a:r>
            <a:r>
              <a:rPr sz="3000" spc="140" dirty="0">
                <a:solidFill>
                  <a:srgbClr val="FFFFFF"/>
                </a:solidFill>
                <a:latin typeface="Arial"/>
                <a:cs typeface="Arial"/>
              </a:rPr>
              <a:t>korunumu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yasasının </a:t>
            </a:r>
            <a:r>
              <a:rPr sz="3000" spc="65" dirty="0">
                <a:solidFill>
                  <a:srgbClr val="FFFFFF"/>
                </a:solidFill>
                <a:latin typeface="Arial"/>
                <a:cs typeface="Arial"/>
              </a:rPr>
              <a:t>bir</a:t>
            </a:r>
            <a:r>
              <a:rPr sz="3000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85" dirty="0">
                <a:solidFill>
                  <a:srgbClr val="FFFFFF"/>
                </a:solidFill>
                <a:latin typeface="Arial"/>
                <a:cs typeface="Arial"/>
              </a:rPr>
              <a:t>uygulamasıdır.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6576" y="1009650"/>
            <a:ext cx="3044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solidFill>
                  <a:srgbClr val="FFFFFF"/>
                </a:solidFill>
              </a:rPr>
              <a:t>Kirchoff </a:t>
            </a:r>
            <a:r>
              <a:rPr sz="1800" spc="50" dirty="0">
                <a:solidFill>
                  <a:srgbClr val="FFFFFF"/>
                </a:solidFill>
              </a:rPr>
              <a:t>Akım </a:t>
            </a:r>
            <a:r>
              <a:rPr sz="1800" spc="75" dirty="0">
                <a:solidFill>
                  <a:srgbClr val="FFFFFF"/>
                </a:solidFill>
              </a:rPr>
              <a:t>Kanunu</a:t>
            </a:r>
            <a:r>
              <a:rPr sz="1800" spc="-210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(KAK)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602615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Kirchoff </a:t>
            </a:r>
            <a:r>
              <a:rPr spc="110" dirty="0"/>
              <a:t>Gerilim</a:t>
            </a:r>
            <a:r>
              <a:rPr spc="-180" dirty="0"/>
              <a:t> </a:t>
            </a:r>
            <a:r>
              <a:rPr spc="180" dirty="0"/>
              <a:t>Kanunu  </a:t>
            </a:r>
            <a:r>
              <a:rPr spc="5" dirty="0"/>
              <a:t>(KGK)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39889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  <a:tab pos="378079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70" dirty="0">
                <a:solidFill>
                  <a:srgbClr val="FFFFFF"/>
                </a:solidFill>
                <a:latin typeface="Arial"/>
                <a:cs typeface="Arial"/>
              </a:rPr>
              <a:t>Kapalı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gözü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üzerindeki </a:t>
            </a:r>
            <a:r>
              <a:rPr sz="2000" spc="150" dirty="0">
                <a:solidFill>
                  <a:srgbClr val="FFFFFF"/>
                </a:solidFill>
                <a:latin typeface="Arial"/>
                <a:cs typeface="Arial"/>
              </a:rPr>
              <a:t>tüm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 </a:t>
            </a:r>
            <a:r>
              <a:rPr sz="2000" spc="90" dirty="0">
                <a:solidFill>
                  <a:srgbClr val="FFFFFF"/>
                </a:solidFill>
                <a:latin typeface="Arial"/>
                <a:cs typeface="Arial"/>
              </a:rPr>
              <a:t>elemanları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üzerine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düşen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toplam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gerilim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sıfırdır.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Arial"/>
                <a:cs typeface="Arial"/>
              </a:rPr>
              <a:t>Bir  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başka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deyişle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kaynak tarafından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devreye  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sağlanan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gerilim </a:t>
            </a:r>
            <a:r>
              <a:rPr sz="2000" spc="204" dirty="0">
                <a:solidFill>
                  <a:srgbClr val="FFFFFF"/>
                </a:solidFill>
                <a:latin typeface="Arial"/>
                <a:cs typeface="Arial"/>
              </a:rPr>
              <a:t>yada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gerilimler 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ile </a:t>
            </a:r>
            <a:r>
              <a:rPr sz="2000" spc="135" dirty="0">
                <a:solidFill>
                  <a:srgbClr val="FFFFFF"/>
                </a:solidFill>
                <a:latin typeface="Arial"/>
                <a:cs typeface="Arial"/>
              </a:rPr>
              <a:t>devre  </a:t>
            </a:r>
            <a:r>
              <a:rPr sz="2000" spc="85" dirty="0">
                <a:solidFill>
                  <a:srgbClr val="FFFFFF"/>
                </a:solidFill>
                <a:latin typeface="Arial"/>
                <a:cs typeface="Arial"/>
              </a:rPr>
              <a:t>elemanları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Arial"/>
                <a:cs typeface="Arial"/>
              </a:rPr>
              <a:t>üzerinde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Arial"/>
                <a:cs typeface="Arial"/>
              </a:rPr>
              <a:t>biriken	</a:t>
            </a:r>
            <a:r>
              <a:rPr sz="2000" spc="165" dirty="0">
                <a:solidFill>
                  <a:srgbClr val="FFFFFF"/>
                </a:solidFill>
                <a:latin typeface="Arial"/>
                <a:cs typeface="Arial"/>
              </a:rPr>
              <a:t>toplam </a:t>
            </a:r>
            <a:r>
              <a:rPr sz="2000" spc="60" dirty="0">
                <a:solidFill>
                  <a:srgbClr val="FFFFFF"/>
                </a:solidFill>
                <a:latin typeface="Arial"/>
                <a:cs typeface="Arial"/>
              </a:rPr>
              <a:t>gerilim  </a:t>
            </a:r>
            <a:r>
              <a:rPr sz="2000" spc="55" dirty="0">
                <a:solidFill>
                  <a:srgbClr val="FFFFFF"/>
                </a:solidFill>
                <a:latin typeface="Arial"/>
                <a:cs typeface="Arial"/>
              </a:rPr>
              <a:t>birbirine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eşittir.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298640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KAYNAKÇA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6576" y="2080387"/>
            <a:ext cx="6553834" cy="3582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2"/>
              </a:rPr>
              <a:t>	</a:t>
            </a:r>
            <a:r>
              <a:rPr sz="2000" u="heavy" spc="9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2"/>
              </a:rPr>
              <a:t>http://physics.science.ankara.edu.tr/files/2015/10/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u="heavy" spc="9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2"/>
              </a:rPr>
              <a:t>Deney1-2.pdf</a:t>
            </a:r>
            <a:endParaRPr sz="2000">
              <a:latin typeface="Arial"/>
              <a:cs typeface="Arial"/>
            </a:endParaRPr>
          </a:p>
          <a:p>
            <a:pPr marL="355600" marR="1968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3"/>
              </a:rPr>
              <a:t>	</a:t>
            </a:r>
            <a:r>
              <a:rPr sz="2000" u="heavy" spc="1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3"/>
              </a:rPr>
              <a:t>http://mekatronik.erciyes.edu.tr/sertacsavas/doc/ </a:t>
            </a:r>
            <a:r>
              <a:rPr sz="2000" spc="110" dirty="0">
                <a:solidFill>
                  <a:srgbClr val="57C1B9"/>
                </a:solidFill>
                <a:latin typeface="Arial"/>
                <a:cs typeface="Arial"/>
                <a:hlinkClick r:id="rId3"/>
              </a:rPr>
              <a:t> </a:t>
            </a:r>
            <a:r>
              <a:rPr sz="2000" u="heavy" spc="11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3"/>
              </a:rPr>
              <a:t>ted_lab_deney_4_dugum&amp;goz.pdf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  <a:hlinkClick r:id="rId4"/>
              </a:rPr>
              <a:t>	</a:t>
            </a:r>
            <a:r>
              <a:rPr sz="2000" u="heavy" spc="114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4"/>
              </a:rPr>
              <a:t>http://ehm.kocaeli.edu.tr/dersnotlari_data/kgullu/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000" u="heavy" spc="2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4"/>
              </a:rPr>
              <a:t>Elektrik%20Devre%20Temelleri/Ders-2.pdf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9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5"/>
              </a:rPr>
              <a:t>http://tec.ege.edu.tr/dersler/aa%20devre%20analizi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40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5"/>
              </a:rPr>
              <a:t>%20ders.pdf</a:t>
            </a:r>
            <a:endParaRPr sz="2000">
              <a:latin typeface="Arial"/>
              <a:cs typeface="Arial"/>
            </a:endParaRPr>
          </a:p>
          <a:p>
            <a:pPr marL="82550">
              <a:lnSpc>
                <a:spcPct val="100000"/>
              </a:lnSpc>
              <a:spcBef>
                <a:spcPts val="1000"/>
              </a:spcBef>
            </a:pPr>
            <a:r>
              <a:rPr sz="2000" u="heavy" spc="10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Arial"/>
                <a:cs typeface="Arial"/>
                <a:hlinkClick r:id="rId6"/>
              </a:rPr>
              <a:t>http://diyot.net/kirchoff-gerilimler-kanunu/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90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TeXGyreAdventor</vt:lpstr>
      <vt:lpstr>Wingdings 3</vt:lpstr>
      <vt:lpstr>Dilim</vt:lpstr>
      <vt:lpstr>İçindekiler</vt:lpstr>
      <vt:lpstr>OHM KANUNU</vt:lpstr>
      <vt:lpstr>PowerPoint Sunusu</vt:lpstr>
      <vt:lpstr>DÜĞÜM, DAL VE ÇEVRE  KAVRAMLARI</vt:lpstr>
      <vt:lpstr>DEVRE GÖZLERİ</vt:lpstr>
      <vt:lpstr>KIRCHHOFF YASALARI</vt:lpstr>
      <vt:lpstr>Kirchoff Akım Kanunu (KAK)</vt:lpstr>
      <vt:lpstr>Kirchoff Gerilim Kanunu  (KGK)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OHM KANUNU</dc:title>
  <dc:creator>HP</dc:creator>
  <cp:lastModifiedBy>Windows Kullanıcısı</cp:lastModifiedBy>
  <cp:revision>3</cp:revision>
  <dcterms:created xsi:type="dcterms:W3CDTF">2020-01-24T12:16:42Z</dcterms:created>
  <dcterms:modified xsi:type="dcterms:W3CDTF">2020-01-28T18:58:17Z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