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98" r:id="rId3"/>
    <p:sldId id="303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6" r:id="rId14"/>
    <p:sldId id="317" r:id="rId15"/>
    <p:sldId id="318" r:id="rId16"/>
    <p:sldId id="319" r:id="rId17"/>
    <p:sldId id="322" r:id="rId18"/>
    <p:sldId id="325" r:id="rId19"/>
    <p:sldId id="326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FA47E-A86A-4C85-B43F-CF45052CE7A4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F4BDF-A049-45E3-86E6-9D135B06DB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62BB7-627B-4018-83EB-833FC59854A7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931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</a:t>
            </a:r>
          </a:p>
        </p:txBody>
      </p:sp>
      <p:sp>
        <p:nvSpPr>
          <p:cNvPr id="931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31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931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75" tIns="46038" rIns="92075" bIns="46038"/>
          <a:lstStyle/>
          <a:p>
            <a:pPr eaLnBrk="1" hangingPunct="1"/>
            <a:endParaRPr lang="tr-T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D5C50C-4A98-48A7-9768-2847C915C8F9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4547FC-D083-4004-AB3A-19F32EEF0534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60875B-97C6-4B0D-8EBB-3BCFDE55B7D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F273AF-92E0-4493-8420-0F9AFE977693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A6675E-3E75-4A44-BBE0-3F63DAE29D2D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4DF0F2-CD4C-4064-9ECF-B75283C329BE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D3A7BF-D278-4389-91A9-9892AC15503D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4519CA-F172-4630-9875-9A6A1127E8BC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C2D8D6-7376-4CEC-A7C4-CB808F88407D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9C3671-D6A1-4925-A5F3-B342667C4EC9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161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1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F15F56-A5CD-43FE-ADC4-D919E0186FB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F2A6C4-F81D-48B4-8E8A-5C91E3FF7FB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760F45-335E-4B59-ABAF-CEC787F89229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CAE84-ACD0-4039-BA7B-C3666513454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4613ED-B4DE-4A82-B712-B282296C837C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EEBF44-68F3-469D-8598-4047147C53D2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837BD-584E-4DB5-9253-84FAB9726EB7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75C398-A60D-4709-962D-04083E44C63C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2D72D-E651-4413-A188-AE5F34EB4E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1B73E-0F3C-4889-859D-C837ADF89EB8}" type="datetimeFigureOut">
              <a:rPr lang="tr-TR" smtClean="0"/>
              <a:pPr/>
              <a:t>9.09.2025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DB1F3-8DB1-410A-B8D7-CDE46986F5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0246" name="Rectangle 37"/>
          <p:cNvSpPr>
            <a:spLocks noGrp="1" noChangeArrowheads="1"/>
          </p:cNvSpPr>
          <p:nvPr>
            <p:ph type="subTitle" idx="1"/>
          </p:nvPr>
        </p:nvSpPr>
        <p:spPr>
          <a:xfrm>
            <a:off x="1259632" y="2564904"/>
            <a:ext cx="7237412" cy="2305050"/>
          </a:xfrm>
        </p:spPr>
        <p:txBody>
          <a:bodyPr lIns="92075" tIns="46038" rIns="92075" bIns="46038">
            <a:normAutofit fontScale="77500" lnSpcReduction="20000"/>
          </a:bodyPr>
          <a:lstStyle/>
          <a:p>
            <a:pPr eaLnBrk="1" hangingPunct="1">
              <a:defRPr/>
            </a:pPr>
            <a:r>
              <a:rPr lang="tr-TR" sz="36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Prof.Dr</a:t>
            </a: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. Çiğdem ALTINSAAT</a:t>
            </a:r>
          </a:p>
          <a:p>
            <a:pPr eaLnBrk="1" hangingPunct="1">
              <a:defRPr/>
            </a:pPr>
            <a:endParaRPr lang="tr-TR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Ankara Üniversitesi</a:t>
            </a: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Veteriner Fakültesi</a:t>
            </a:r>
          </a:p>
          <a:p>
            <a:pPr eaLnBrk="1" hangingPunct="1">
              <a:defRPr/>
            </a:pPr>
            <a:r>
              <a:rPr lang="tr-TR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Fizyoloji Anabilim Dalı</a:t>
            </a:r>
            <a:endParaRPr lang="en-US" sz="3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" name="Rectangle 36"/>
          <p:cNvSpPr>
            <a:spLocks noGrp="1" noChangeArrowheads="1"/>
          </p:cNvSpPr>
          <p:nvPr>
            <p:ph type="ctrTitle"/>
          </p:nvPr>
        </p:nvSpPr>
        <p:spPr>
          <a:xfrm>
            <a:off x="990600" y="685800"/>
            <a:ext cx="7772400" cy="1143000"/>
          </a:xfrm>
          <a:noFill/>
        </p:spPr>
        <p:txBody>
          <a:bodyPr lIns="92075" tIns="46038" rIns="92075" bIns="46038"/>
          <a:lstStyle/>
          <a:p>
            <a:pPr algn="ctr" eaLnBrk="1" hangingPunct="1"/>
            <a:r>
              <a:rPr lang="tr-TR" b="1" u="sng" dirty="0">
                <a:solidFill>
                  <a:srgbClr val="000099"/>
                </a:solidFill>
              </a:rPr>
              <a:t>MEDİKAL FİZİK</a:t>
            </a:r>
            <a:endParaRPr lang="en-US" b="1" u="sng" dirty="0">
              <a:solidFill>
                <a:srgbClr val="000099"/>
              </a:solidFill>
            </a:endParaRPr>
          </a:p>
        </p:txBody>
      </p:sp>
      <p:pic>
        <p:nvPicPr>
          <p:cNvPr id="6" name="Picture 1468" descr="aulogo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DC7AF"/>
              </a:clrFrom>
              <a:clrTo>
                <a:srgbClr val="DDC7A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332656"/>
            <a:ext cx="2168525" cy="216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469" descr="faklog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DFC7AF"/>
              </a:clrFrom>
              <a:clrTo>
                <a:srgbClr val="DFC7A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260648"/>
            <a:ext cx="2160240" cy="2195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Yüzeyine teğet bir kuvvet uygulanan katı madde bir tepki kuvveti oluşturabilir ve  kuvvet kaldırıldığında ilk şeklini alır.</a:t>
            </a:r>
          </a:p>
          <a:p>
            <a:pPr eaLnBrk="1" hangingPunct="1"/>
            <a:r>
              <a:rPr lang="tr-TR"/>
              <a:t>Buna </a:t>
            </a:r>
            <a:r>
              <a:rPr lang="tr-TR">
                <a:solidFill>
                  <a:srgbClr val="CC0000"/>
                </a:solidFill>
              </a:rPr>
              <a:t>Makaslama Esnekliği</a:t>
            </a:r>
            <a:r>
              <a:rPr lang="tr-TR"/>
              <a:t> denir.</a:t>
            </a:r>
          </a:p>
          <a:p>
            <a:pPr eaLnBrk="1" hangingPunct="1"/>
            <a:r>
              <a:rPr lang="tr-TR">
                <a:solidFill>
                  <a:srgbClr val="CC0000"/>
                </a:solidFill>
              </a:rPr>
              <a:t>Makaslama Esnekliği sıvı ve gazlarda yoktur.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Makaslama zorlarına karşı herhangi bir tepki ile karşı koyamayarak akışa geçen maddelere </a:t>
            </a:r>
            <a:r>
              <a:rPr lang="tr-TR" b="1"/>
              <a:t>AKIŞKAN</a:t>
            </a:r>
            <a:r>
              <a:rPr lang="tr-TR"/>
              <a:t> denir.</a:t>
            </a:r>
          </a:p>
          <a:p>
            <a:pPr eaLnBrk="1" hangingPunct="1"/>
            <a:r>
              <a:rPr lang="tr-TR"/>
              <a:t>Durgun bir akışkan yüzeyine paralel bir kuvvet oluşturamaz. Statik sürtünme katsayısı sıfırdır.</a:t>
            </a:r>
          </a:p>
          <a:p>
            <a:pPr eaLnBrk="1" hangingPunct="1"/>
            <a:r>
              <a:rPr lang="tr-TR"/>
              <a:t>Yoğunluk (d,</a:t>
            </a:r>
            <a:r>
              <a:rPr lang="el-GR">
                <a:cs typeface="Arial" charset="0"/>
              </a:rPr>
              <a:t>ρ</a:t>
            </a:r>
            <a:r>
              <a:rPr lang="tr-TR">
                <a:cs typeface="Arial" charset="0"/>
              </a:rPr>
              <a:t>); </a:t>
            </a:r>
            <a:r>
              <a:rPr lang="tr-TR"/>
              <a:t>Akışkanın birim hacminin kütlesidir.</a:t>
            </a:r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graphicFrame>
        <p:nvGraphicFramePr>
          <p:cNvPr id="249972" name="Group 116"/>
          <p:cNvGraphicFramePr>
            <a:graphicFrameLocks noGrp="1"/>
          </p:cNvGraphicFramePr>
          <p:nvPr>
            <p:ph idx="1"/>
          </p:nvPr>
        </p:nvGraphicFramePr>
        <p:xfrm>
          <a:off x="2484438" y="200025"/>
          <a:ext cx="4968875" cy="6557331"/>
        </p:xfrm>
        <a:graphic>
          <a:graphicData uri="http://schemas.openxmlformats.org/drawingml/2006/table">
            <a:tbl>
              <a:tblPr/>
              <a:tblGrid>
                <a:gridCol w="1933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588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 Yoğunluklar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(Özkütle)</a:t>
                      </a:r>
                    </a:p>
                  </a:txBody>
                  <a:tcPr marL="90000" marR="90000" marT="4680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917 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1000 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30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996 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Su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100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958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Kan plazması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37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1030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Tüm Kan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37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1050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1.3  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Civa (Hg)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°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13600  kg/m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3230563" cy="1222375"/>
          </a:xfrm>
          <a:solidFill>
            <a:srgbClr val="E7F6FF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tr-TR" sz="3800" b="1"/>
              <a:t>Akışkan Basıncı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b="1" dirty="0"/>
              <a:t>P=F/ A  </a:t>
            </a:r>
          </a:p>
          <a:p>
            <a:pPr eaLnBrk="1" hangingPunct="1"/>
            <a:r>
              <a:rPr lang="tr-TR" b="1" dirty="0"/>
              <a:t>Paskal (</a:t>
            </a:r>
            <a:r>
              <a:rPr lang="tr-TR" b="1" dirty="0" err="1"/>
              <a:t>Pa</a:t>
            </a:r>
            <a:r>
              <a:rPr lang="tr-TR" b="1" dirty="0"/>
              <a:t>)  = Newton(N) /m</a:t>
            </a:r>
            <a:r>
              <a:rPr lang="tr-TR" b="1" baseline="30000" dirty="0"/>
              <a:t>2</a:t>
            </a:r>
          </a:p>
          <a:p>
            <a:pPr eaLnBrk="1" hangingPunct="1">
              <a:buFont typeface="Wingdings" pitchFamily="2" charset="2"/>
              <a:buNone/>
            </a:pPr>
            <a:endParaRPr lang="tr-TR" b="1" baseline="30000" dirty="0"/>
          </a:p>
          <a:p>
            <a:pPr eaLnBrk="1" hangingPunct="1"/>
            <a:r>
              <a:rPr lang="tr-TR" b="1" dirty="0"/>
              <a:t>Basıncın uluslararası birim sistemindeki (SI) birimi 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/>
          </a:p>
          <a:p>
            <a:pPr eaLnBrk="1" hangingPunct="1"/>
            <a:r>
              <a:rPr lang="tr-TR" b="1" dirty="0"/>
              <a:t>Paskal (</a:t>
            </a:r>
            <a:r>
              <a:rPr lang="tr-TR" b="1" dirty="0" err="1"/>
              <a:t>Pa</a:t>
            </a:r>
            <a:r>
              <a:rPr lang="tr-TR" b="1" dirty="0"/>
              <a:t>)  = Newton(N) /m</a:t>
            </a:r>
            <a:r>
              <a:rPr lang="tr-TR" b="1" baseline="30000" dirty="0"/>
              <a:t>2</a:t>
            </a:r>
          </a:p>
          <a:p>
            <a:pPr eaLnBrk="1" hangingPunct="1"/>
            <a:endParaRPr lang="tr-TR" b="1" dirty="0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 rot="1372367">
            <a:off x="4795878" y="1270215"/>
            <a:ext cx="788987" cy="200025"/>
          </a:xfrm>
          <a:prstGeom prst="leftArrow">
            <a:avLst>
              <a:gd name="adj1" fmla="val 50000"/>
              <a:gd name="adj2" fmla="val 98611"/>
            </a:avLst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endParaRPr lang="tr-TR" sz="2400">
              <a:latin typeface="Times New Roman" pitchFamily="18" charset="0"/>
            </a:endParaRPr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 rot="-948465">
            <a:off x="4876800" y="762000"/>
            <a:ext cx="788988" cy="200025"/>
          </a:xfrm>
          <a:prstGeom prst="leftArrow">
            <a:avLst>
              <a:gd name="adj1" fmla="val 50000"/>
              <a:gd name="adj2" fmla="val 98611"/>
            </a:avLst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5544" name="Line 8"/>
          <p:cNvSpPr>
            <a:spLocks noChangeShapeType="1"/>
          </p:cNvSpPr>
          <p:nvPr/>
        </p:nvSpPr>
        <p:spPr bwMode="auto">
          <a:xfrm>
            <a:off x="3429000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3276600" y="2362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796136" y="476672"/>
            <a:ext cx="1751826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 b="1" dirty="0"/>
              <a:t>Dış Kuvvet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5580112" y="1340768"/>
            <a:ext cx="379219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800" b="1" dirty="0">
                <a:latin typeface="+mj-lt"/>
              </a:rPr>
              <a:t>Sıvının kendi yoğunluğu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584" y="404813"/>
            <a:ext cx="7848104" cy="3200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600" b="1" dirty="0"/>
              <a:t>Durgun bir akışkanın kendi ağırlığı önemsenmez ise ; akışkan içinde basınç her yerde aynıdır ( </a:t>
            </a:r>
            <a:r>
              <a:rPr lang="tr-TR" sz="2600" b="1" dirty="0">
                <a:solidFill>
                  <a:srgbClr val="0000FF"/>
                </a:solidFill>
              </a:rPr>
              <a:t>Paskal Yasası</a:t>
            </a:r>
            <a:r>
              <a:rPr lang="tr-TR" sz="2600" b="1" dirty="0"/>
              <a:t>)</a:t>
            </a:r>
          </a:p>
          <a:p>
            <a:pPr eaLnBrk="1" hangingPunct="1">
              <a:lnSpc>
                <a:spcPct val="90000"/>
              </a:lnSpc>
            </a:pPr>
            <a:endParaRPr lang="tr-TR" sz="2600" b="1" dirty="0"/>
          </a:p>
          <a:p>
            <a:pPr eaLnBrk="1" hangingPunct="1">
              <a:lnSpc>
                <a:spcPct val="90000"/>
              </a:lnSpc>
            </a:pPr>
            <a:r>
              <a:rPr lang="tr-TR" sz="2600" b="1" dirty="0"/>
              <a:t>Durgun bir akışkanın kendi ağırlığı dikkate alındığında ; aynı düzlem üzerinde yer alan tüm  noktalardaki basınç </a:t>
            </a:r>
            <a:r>
              <a:rPr lang="tr-TR" sz="2600" b="1" dirty="0">
                <a:solidFill>
                  <a:srgbClr val="CC0000"/>
                </a:solidFill>
              </a:rPr>
              <a:t>aynıdır( eşittir)</a:t>
            </a:r>
          </a:p>
        </p:txBody>
      </p:sp>
      <p:sp>
        <p:nvSpPr>
          <p:cNvPr id="66563" name="Rectangle 3"/>
          <p:cNvSpPr>
            <a:spLocks noChangeArrowheads="1"/>
          </p:cNvSpPr>
          <p:nvPr/>
        </p:nvSpPr>
        <p:spPr bwMode="auto">
          <a:xfrm>
            <a:off x="914400" y="3657600"/>
            <a:ext cx="7924800" cy="1373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 eaLnBrk="0" hangingPunct="0"/>
            <a:r>
              <a:rPr lang="tr-TR" sz="2800" b="1" dirty="0">
                <a:solidFill>
                  <a:schemeClr val="tx2"/>
                </a:solidFill>
              </a:rPr>
              <a:t>Buna göre; durgun bir akışkan içerisinde yükseğe çıkıldığında </a:t>
            </a:r>
            <a:r>
              <a:rPr lang="tr-TR" sz="2800" b="1" u="sng" dirty="0">
                <a:solidFill>
                  <a:srgbClr val="CC0000"/>
                </a:solidFill>
              </a:rPr>
              <a:t>basınç düşer</a:t>
            </a:r>
            <a:r>
              <a:rPr lang="tr-TR" sz="2800" b="1" dirty="0">
                <a:solidFill>
                  <a:srgbClr val="CC0000"/>
                </a:solidFill>
              </a:rPr>
              <a:t>,</a:t>
            </a:r>
            <a:r>
              <a:rPr lang="tr-TR" sz="2800" b="1" dirty="0"/>
              <a:t> </a:t>
            </a:r>
            <a:r>
              <a:rPr lang="tr-TR" sz="2800" b="1" dirty="0">
                <a:solidFill>
                  <a:srgbClr val="CC0000"/>
                </a:solidFill>
              </a:rPr>
              <a:t>derinlere inildikçe ise</a:t>
            </a:r>
            <a:r>
              <a:rPr lang="tr-TR" sz="2800" b="1" dirty="0"/>
              <a:t>; </a:t>
            </a:r>
            <a:r>
              <a:rPr lang="tr-TR" sz="2800" b="1" u="sng" dirty="0">
                <a:solidFill>
                  <a:srgbClr val="CC0000"/>
                </a:solidFill>
              </a:rPr>
              <a:t>basınç artar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1222375" y="93663"/>
            <a:ext cx="6640513" cy="519112"/>
          </a:xfrm>
          <a:prstGeom prst="rect">
            <a:avLst/>
          </a:prstGeom>
          <a:solidFill>
            <a:srgbClr val="E7F6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tr-TR" sz="2800" b="1" u="sng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Paskal Yasası</a:t>
            </a:r>
            <a:endParaRPr lang="en-US" sz="2800" b="1" u="sng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990600" y="1371600"/>
            <a:ext cx="2819400" cy="0"/>
          </a:xfrm>
          <a:prstGeom prst="line">
            <a:avLst/>
          </a:prstGeom>
          <a:noFill/>
          <a:ln w="1905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838200" y="9906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>
            <a:off x="838200" y="16764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762000" y="990600"/>
            <a:ext cx="76200" cy="685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4114800" y="990600"/>
            <a:ext cx="76200" cy="685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228600" y="2057400"/>
            <a:ext cx="1495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tr-TR" sz="2000" b="1">
                <a:solidFill>
                  <a:srgbClr val="000000"/>
                </a:solidFill>
              </a:rPr>
              <a:t>Basınç</a:t>
            </a:r>
            <a:r>
              <a:rPr lang="en-US" sz="2000" b="1">
                <a:solidFill>
                  <a:srgbClr val="000000"/>
                </a:solidFill>
              </a:rPr>
              <a:t>(</a:t>
            </a:r>
            <a:r>
              <a:rPr lang="tr-TR" sz="2000" b="1">
                <a:solidFill>
                  <a:srgbClr val="000000"/>
                </a:solidFill>
              </a:rPr>
              <a:t>P</a:t>
            </a:r>
            <a:r>
              <a:rPr lang="en-US" sz="2000" b="1">
                <a:solidFill>
                  <a:srgbClr val="000000"/>
                </a:solidFill>
              </a:rPr>
              <a:t>)</a:t>
            </a:r>
            <a:r>
              <a:rPr lang="en-US" sz="2000" b="1"/>
              <a:t>  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524000" y="1752600"/>
            <a:ext cx="20574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 (</a:t>
            </a:r>
            <a:r>
              <a:rPr lang="tr-TR" sz="2000" b="1">
                <a:solidFill>
                  <a:srgbClr val="000000"/>
                </a:solidFill>
              </a:rPr>
              <a:t>F</a:t>
            </a:r>
            <a:r>
              <a:rPr lang="en-US" sz="2000" b="1">
                <a:solidFill>
                  <a:srgbClr val="000000"/>
                </a:solidFill>
              </a:rPr>
              <a:t>) </a:t>
            </a:r>
            <a:r>
              <a:rPr lang="tr-TR" sz="2000" b="1">
                <a:solidFill>
                  <a:srgbClr val="000000"/>
                </a:solidFill>
              </a:rPr>
              <a:t>Kuvvet</a:t>
            </a:r>
            <a:r>
              <a:rPr lang="en-US" sz="2000" b="1">
                <a:solidFill>
                  <a:srgbClr val="000000"/>
                </a:solidFill>
              </a:rPr>
              <a:t> </a:t>
            </a:r>
            <a:endParaRPr lang="tr-TR" sz="2000" b="1">
              <a:solidFill>
                <a:srgbClr val="000000"/>
              </a:solidFill>
            </a:endParaRPr>
          </a:p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=	</a:t>
            </a:r>
            <a:endParaRPr lang="tr-TR" sz="2000" b="1">
              <a:solidFill>
                <a:srgbClr val="000000"/>
              </a:solidFill>
            </a:endParaRPr>
          </a:p>
          <a:p>
            <a:pPr eaLnBrk="0" hangingPunct="0"/>
            <a:r>
              <a:rPr lang="tr-TR" sz="2000" b="1">
                <a:solidFill>
                  <a:srgbClr val="000000"/>
                </a:solidFill>
              </a:rPr>
              <a:t> </a:t>
            </a:r>
            <a:r>
              <a:rPr lang="en-US" sz="2000" b="1">
                <a:solidFill>
                  <a:srgbClr val="000000"/>
                </a:solidFill>
              </a:rPr>
              <a:t>  </a:t>
            </a:r>
            <a:r>
              <a:rPr lang="tr-TR" sz="2000" b="1">
                <a:solidFill>
                  <a:srgbClr val="000000"/>
                </a:solidFill>
              </a:rPr>
              <a:t>Alan</a:t>
            </a:r>
            <a:r>
              <a:rPr lang="en-US" sz="2000" b="1">
                <a:solidFill>
                  <a:srgbClr val="000000"/>
                </a:solidFill>
              </a:rPr>
              <a:t> (</a:t>
            </a:r>
            <a:r>
              <a:rPr lang="tr-TR" sz="2000" b="1">
                <a:solidFill>
                  <a:srgbClr val="000000"/>
                </a:solidFill>
              </a:rPr>
              <a:t>A</a:t>
            </a:r>
            <a:r>
              <a:rPr lang="en-US" sz="2000" b="1">
                <a:solidFill>
                  <a:srgbClr val="000000"/>
                </a:solidFill>
              </a:rPr>
              <a:t>)</a:t>
            </a:r>
            <a:endParaRPr lang="el-GR" sz="2400" b="1">
              <a:solidFill>
                <a:srgbClr val="000000"/>
              </a:solidFill>
            </a:endParaRPr>
          </a:p>
          <a:p>
            <a:pPr eaLnBrk="0" hangingPunct="0"/>
            <a:r>
              <a:rPr lang="en-US" sz="2000" b="1"/>
              <a:t>			</a:t>
            </a:r>
          </a:p>
        </p:txBody>
      </p:sp>
      <p:sp>
        <p:nvSpPr>
          <p:cNvPr id="67594" name="Line 10"/>
          <p:cNvSpPr>
            <a:spLocks noChangeShapeType="1"/>
          </p:cNvSpPr>
          <p:nvPr/>
        </p:nvSpPr>
        <p:spPr bwMode="auto">
          <a:xfrm flipV="1">
            <a:off x="1828800" y="2209800"/>
            <a:ext cx="1524000" cy="25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5580063" y="3789363"/>
            <a:ext cx="2555875" cy="137318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000000"/>
                </a:solidFill>
                <a:sym typeface="GreekMathSymbols" pitchFamily="34" charset="2"/>
              </a:rPr>
              <a:t>P</a:t>
            </a:r>
            <a:r>
              <a:rPr lang="tr-TR" sz="2800" b="1">
                <a:solidFill>
                  <a:srgbClr val="000000"/>
                </a:solidFill>
                <a:sym typeface="GreekMathSymbols" pitchFamily="34" charset="2"/>
              </a:rPr>
              <a:t>r</a:t>
            </a:r>
            <a:r>
              <a:rPr lang="en-US" sz="2800" b="1">
                <a:solidFill>
                  <a:srgbClr val="000000"/>
                </a:solidFill>
                <a:sym typeface="GreekMathSymbols" pitchFamily="34" charset="2"/>
              </a:rPr>
              <a:t> – P</a:t>
            </a:r>
            <a:r>
              <a:rPr lang="tr-TR" sz="2800" b="1">
                <a:solidFill>
                  <a:srgbClr val="000000"/>
                </a:solidFill>
                <a:sym typeface="GreekMathSymbols" pitchFamily="34" charset="2"/>
              </a:rPr>
              <a:t>  = </a:t>
            </a:r>
            <a:r>
              <a:rPr lang="el-GR" sz="2800" b="1">
                <a:solidFill>
                  <a:srgbClr val="000000"/>
                </a:solidFill>
              </a:rPr>
              <a:t>ρ</a:t>
            </a:r>
            <a:r>
              <a:rPr lang="tr-TR" sz="2800" b="1">
                <a:solidFill>
                  <a:srgbClr val="000000"/>
                </a:solidFill>
              </a:rPr>
              <a:t> g h</a:t>
            </a:r>
            <a:endParaRPr lang="el-GR" sz="2800" b="1">
              <a:solidFill>
                <a:srgbClr val="000000"/>
              </a:solidFill>
            </a:endParaRPr>
          </a:p>
          <a:p>
            <a:pPr eaLnBrk="0" hangingPunct="0"/>
            <a:endParaRPr lang="en-US" sz="2800" b="1">
              <a:solidFill>
                <a:srgbClr val="000000"/>
              </a:solidFill>
              <a:sym typeface="GreekMathSymbols" pitchFamily="34" charset="2"/>
            </a:endParaRPr>
          </a:p>
          <a:p>
            <a:pPr eaLnBrk="0" hangingPunct="0"/>
            <a:r>
              <a:rPr lang="en-US" sz="2800" b="1">
                <a:solidFill>
                  <a:srgbClr val="000000"/>
                </a:solidFill>
                <a:sym typeface="GreekMathSymbols" pitchFamily="34" charset="2"/>
              </a:rPr>
              <a:t>P</a:t>
            </a:r>
            <a:r>
              <a:rPr lang="tr-TR" sz="2800" b="1">
                <a:solidFill>
                  <a:srgbClr val="000000"/>
                </a:solidFill>
                <a:sym typeface="GreekMathSymbols" pitchFamily="34" charset="2"/>
              </a:rPr>
              <a:t>r</a:t>
            </a:r>
            <a:r>
              <a:rPr lang="en-US" sz="2800" b="1">
                <a:solidFill>
                  <a:srgbClr val="000000"/>
                </a:solidFill>
                <a:sym typeface="GreekMathSymbols" pitchFamily="34" charset="2"/>
              </a:rPr>
              <a:t> </a:t>
            </a:r>
            <a:r>
              <a:rPr lang="tr-TR" sz="2800" b="1">
                <a:solidFill>
                  <a:srgbClr val="000000"/>
                </a:solidFill>
                <a:sym typeface="GreekMathSymbols" pitchFamily="34" charset="2"/>
              </a:rPr>
              <a:t>=</a:t>
            </a:r>
            <a:r>
              <a:rPr lang="en-US" sz="2800" b="1">
                <a:solidFill>
                  <a:srgbClr val="000000"/>
                </a:solidFill>
                <a:sym typeface="GreekMathSymbols" pitchFamily="34" charset="2"/>
              </a:rPr>
              <a:t> P</a:t>
            </a:r>
            <a:r>
              <a:rPr lang="tr-TR" sz="2800" b="1">
                <a:solidFill>
                  <a:srgbClr val="000000"/>
                </a:solidFill>
                <a:sym typeface="GreekMathSymbols" pitchFamily="34" charset="2"/>
              </a:rPr>
              <a:t>  + </a:t>
            </a:r>
            <a:r>
              <a:rPr lang="el-GR" sz="2800" b="1">
                <a:solidFill>
                  <a:srgbClr val="000000"/>
                </a:solidFill>
              </a:rPr>
              <a:t>ρ</a:t>
            </a:r>
            <a:r>
              <a:rPr lang="tr-TR" sz="2800" b="1">
                <a:solidFill>
                  <a:srgbClr val="000000"/>
                </a:solidFill>
              </a:rPr>
              <a:t> g h</a:t>
            </a:r>
            <a:endParaRPr lang="en-US" sz="2800" b="1">
              <a:solidFill>
                <a:srgbClr val="000000"/>
              </a:solidFill>
            </a:endParaRP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2870200" y="5060950"/>
            <a:ext cx="6273800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6600"/>
                </a:solidFill>
              </a:rPr>
              <a:t> </a:t>
            </a:r>
            <a:r>
              <a:rPr lang="el-GR" sz="2400" b="1">
                <a:solidFill>
                  <a:srgbClr val="000000"/>
                </a:solidFill>
              </a:rPr>
              <a:t>ρ</a:t>
            </a:r>
            <a:r>
              <a:rPr lang="en-US" sz="2400" b="1"/>
              <a:t> </a:t>
            </a:r>
            <a:r>
              <a:rPr lang="en-US" sz="2000" b="1"/>
              <a:t>= </a:t>
            </a:r>
            <a:r>
              <a:rPr lang="tr-TR" sz="2000" b="1"/>
              <a:t>akışkanın yoğunluğu</a:t>
            </a:r>
            <a:endParaRPr lang="en-US" sz="2000" b="1"/>
          </a:p>
          <a:p>
            <a:pPr eaLnBrk="0" hangingPunct="0"/>
            <a:r>
              <a:rPr lang="en-US" sz="2000" b="1">
                <a:solidFill>
                  <a:srgbClr val="006600"/>
                </a:solidFill>
              </a:rPr>
              <a:t> </a:t>
            </a:r>
            <a:r>
              <a:rPr lang="tr-TR" sz="2400" b="1">
                <a:solidFill>
                  <a:srgbClr val="000000"/>
                </a:solidFill>
              </a:rPr>
              <a:t>g</a:t>
            </a:r>
            <a:r>
              <a:rPr lang="en-US" sz="2400" b="1"/>
              <a:t> </a:t>
            </a:r>
            <a:r>
              <a:rPr lang="en-US" sz="2000" b="1"/>
              <a:t>= </a:t>
            </a:r>
            <a:r>
              <a:rPr lang="tr-TR" sz="2000" b="1"/>
              <a:t>yerçekimi ivmesi</a:t>
            </a:r>
            <a:endParaRPr lang="en-US" sz="2000" b="1"/>
          </a:p>
          <a:p>
            <a:pPr eaLnBrk="0" hangingPunct="0"/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tr-TR" sz="2400" b="1">
                <a:solidFill>
                  <a:srgbClr val="000000"/>
                </a:solidFill>
              </a:rPr>
              <a:t>h</a:t>
            </a:r>
            <a:r>
              <a:rPr lang="en-US" sz="2400" b="1">
                <a:solidFill>
                  <a:srgbClr val="006600"/>
                </a:solidFill>
              </a:rPr>
              <a:t> </a:t>
            </a:r>
            <a:r>
              <a:rPr lang="en-US" sz="2000" b="1"/>
              <a:t>= </a:t>
            </a:r>
            <a:r>
              <a:rPr lang="tr-TR" sz="2000" b="1"/>
              <a:t>akışkanın  referans noktadan yüksekliği</a:t>
            </a:r>
            <a:endParaRPr lang="en-US" sz="2000" b="1"/>
          </a:p>
          <a:p>
            <a:pPr eaLnBrk="0" hangingPunct="0"/>
            <a:r>
              <a:rPr lang="en-US" sz="2000" b="1"/>
              <a:t> </a:t>
            </a:r>
            <a:r>
              <a:rPr lang="en-US" sz="2000" b="1">
                <a:solidFill>
                  <a:srgbClr val="000000"/>
                </a:solidFill>
              </a:rPr>
              <a:t>P</a:t>
            </a:r>
            <a:r>
              <a:rPr lang="tr-TR" sz="1600" b="1">
                <a:solidFill>
                  <a:srgbClr val="000000"/>
                </a:solidFill>
              </a:rPr>
              <a:t>o (r)</a:t>
            </a:r>
            <a:r>
              <a:rPr lang="en-US" sz="2000" b="1"/>
              <a:t> = </a:t>
            </a:r>
            <a:r>
              <a:rPr lang="tr-TR" sz="2000" b="1"/>
              <a:t>Referans noktadaki basınç</a:t>
            </a:r>
            <a:endParaRPr lang="en-US" sz="2000" b="1"/>
          </a:p>
          <a:p>
            <a:pPr eaLnBrk="0" hangingPunct="0"/>
            <a:r>
              <a:rPr lang="en-US" sz="2000" b="1"/>
              <a:t> </a:t>
            </a: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0" y="3860800"/>
            <a:ext cx="4398963" cy="1311275"/>
          </a:xfrm>
          <a:prstGeom prst="rect">
            <a:avLst/>
          </a:prstGeom>
          <a:solidFill>
            <a:srgbClr val="E7F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>
                <a:solidFill>
                  <a:srgbClr val="000000"/>
                </a:solidFill>
              </a:rPr>
              <a:t>Durgun akışkan içinde keyfi olarak seçilen düzeydeki basınç </a:t>
            </a:r>
            <a:r>
              <a:rPr lang="en-US" sz="2000" b="1">
                <a:solidFill>
                  <a:srgbClr val="CC0000"/>
                </a:solidFill>
                <a:sym typeface="GreekMathSymbols" pitchFamily="34" charset="2"/>
              </a:rPr>
              <a:t>P</a:t>
            </a:r>
            <a:r>
              <a:rPr lang="tr-TR" sz="2000" b="1">
                <a:solidFill>
                  <a:srgbClr val="CC0000"/>
                </a:solidFill>
                <a:sym typeface="GreekMathSymbols" pitchFamily="34" charset="2"/>
              </a:rPr>
              <a:t>r</a:t>
            </a:r>
            <a:r>
              <a:rPr lang="en-US" sz="2000" b="1">
                <a:solidFill>
                  <a:srgbClr val="000000"/>
                </a:solidFill>
                <a:sym typeface="GreekMathSymbols" pitchFamily="34" charset="2"/>
              </a:rPr>
              <a:t> </a:t>
            </a:r>
            <a:r>
              <a:rPr lang="tr-TR" sz="2000" b="1">
                <a:solidFill>
                  <a:srgbClr val="000000"/>
                </a:solidFill>
                <a:sym typeface="GreekMathSymbols" pitchFamily="34" charset="2"/>
              </a:rPr>
              <a:t>ise;</a:t>
            </a:r>
            <a:r>
              <a:rPr lang="en-US" sz="2000" b="1">
                <a:solidFill>
                  <a:srgbClr val="000000"/>
                </a:solidFill>
              </a:rPr>
              <a:t> </a:t>
            </a:r>
            <a:r>
              <a:rPr lang="tr-TR" sz="2000" b="1">
                <a:solidFill>
                  <a:srgbClr val="000000"/>
                </a:solidFill>
              </a:rPr>
              <a:t> bu düzeyden yukarı doğru ‘h’ yüksekliğindeki alanda  basınç</a:t>
            </a:r>
            <a:r>
              <a:rPr lang="tr-TR" sz="2000" b="1">
                <a:solidFill>
                  <a:srgbClr val="A50021"/>
                </a:solidFill>
              </a:rPr>
              <a:t>    </a:t>
            </a:r>
            <a:endParaRPr lang="en-US" sz="2000" b="1">
              <a:solidFill>
                <a:srgbClr val="A50021"/>
              </a:solidFill>
            </a:endParaRPr>
          </a:p>
        </p:txBody>
      </p:sp>
      <p:sp>
        <p:nvSpPr>
          <p:cNvPr id="67598" name="AutoShape 14"/>
          <p:cNvSpPr>
            <a:spLocks noChangeArrowheads="1"/>
          </p:cNvSpPr>
          <p:nvPr/>
        </p:nvSpPr>
        <p:spPr bwMode="auto">
          <a:xfrm>
            <a:off x="3886200" y="1981200"/>
            <a:ext cx="152400" cy="228600"/>
          </a:xfrm>
          <a:prstGeom prst="triangle">
            <a:avLst>
              <a:gd name="adj" fmla="val 50000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7599" name="Oval 15"/>
          <p:cNvSpPr>
            <a:spLocks noChangeArrowheads="1"/>
          </p:cNvSpPr>
          <p:nvPr/>
        </p:nvSpPr>
        <p:spPr bwMode="auto">
          <a:xfrm>
            <a:off x="7308850" y="1125538"/>
            <a:ext cx="762000" cy="7620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tr-TR" sz="2400" b="1">
                <a:solidFill>
                  <a:srgbClr val="003399"/>
                </a:solidFill>
              </a:rPr>
              <a:t>P</a:t>
            </a:r>
          </a:p>
        </p:txBody>
      </p:sp>
      <p:sp>
        <p:nvSpPr>
          <p:cNvPr id="67600" name="Line 16"/>
          <p:cNvSpPr>
            <a:spLocks noChangeShapeType="1"/>
          </p:cNvSpPr>
          <p:nvPr/>
        </p:nvSpPr>
        <p:spPr bwMode="auto">
          <a:xfrm>
            <a:off x="7667625" y="1844675"/>
            <a:ext cx="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1" name="Line 17"/>
          <p:cNvSpPr>
            <a:spLocks noChangeShapeType="1"/>
          </p:cNvSpPr>
          <p:nvPr/>
        </p:nvSpPr>
        <p:spPr bwMode="auto">
          <a:xfrm>
            <a:off x="7812088" y="1844675"/>
            <a:ext cx="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2" name="AutoShape 18"/>
          <p:cNvSpPr>
            <a:spLocks noChangeArrowheads="1"/>
          </p:cNvSpPr>
          <p:nvPr/>
        </p:nvSpPr>
        <p:spPr bwMode="auto">
          <a:xfrm rot="10800000">
            <a:off x="7667625" y="2420938"/>
            <a:ext cx="609600" cy="838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965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68" y="11535"/>
                </a:moveTo>
                <a:cubicBezTo>
                  <a:pt x="6426" y="11292"/>
                  <a:pt x="6406" y="11046"/>
                  <a:pt x="6406" y="10800"/>
                </a:cubicBezTo>
                <a:cubicBezTo>
                  <a:pt x="6406" y="8373"/>
                  <a:pt x="8373" y="6406"/>
                  <a:pt x="10800" y="6406"/>
                </a:cubicBezTo>
                <a:cubicBezTo>
                  <a:pt x="13226" y="6406"/>
                  <a:pt x="15194" y="8373"/>
                  <a:pt x="15194" y="10800"/>
                </a:cubicBezTo>
                <a:cubicBezTo>
                  <a:pt x="15194" y="11046"/>
                  <a:pt x="15173" y="11292"/>
                  <a:pt x="15131" y="11535"/>
                </a:cubicBezTo>
                <a:lnTo>
                  <a:pt x="21447" y="12608"/>
                </a:lnTo>
                <a:cubicBezTo>
                  <a:pt x="21548" y="12011"/>
                  <a:pt x="21600" y="11406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406"/>
                  <a:pt x="51" y="12011"/>
                  <a:pt x="152" y="12608"/>
                </a:cubicBezTo>
                <a:close/>
              </a:path>
            </a:pathLst>
          </a:custGeom>
          <a:solidFill>
            <a:schemeClr val="bg2"/>
          </a:solidFill>
          <a:ln w="317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>
            <a:off x="8101013" y="1844675"/>
            <a:ext cx="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4" name="Line 20"/>
          <p:cNvSpPr>
            <a:spLocks noChangeShapeType="1"/>
          </p:cNvSpPr>
          <p:nvPr/>
        </p:nvSpPr>
        <p:spPr bwMode="auto">
          <a:xfrm>
            <a:off x="8243888" y="1844675"/>
            <a:ext cx="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5" name="Line 21"/>
          <p:cNvSpPr>
            <a:spLocks noChangeShapeType="1"/>
          </p:cNvSpPr>
          <p:nvPr/>
        </p:nvSpPr>
        <p:spPr bwMode="auto">
          <a:xfrm flipH="1">
            <a:off x="7164388" y="27813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>
            <a:off x="7956550" y="1989138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7" name="Line 23"/>
          <p:cNvSpPr>
            <a:spLocks noChangeShapeType="1"/>
          </p:cNvSpPr>
          <p:nvPr/>
        </p:nvSpPr>
        <p:spPr bwMode="auto">
          <a:xfrm flipV="1">
            <a:off x="8388350" y="20605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8" name="Line 24"/>
          <p:cNvSpPr>
            <a:spLocks noChangeShapeType="1"/>
          </p:cNvSpPr>
          <p:nvPr/>
        </p:nvSpPr>
        <p:spPr bwMode="auto">
          <a:xfrm flipV="1">
            <a:off x="8388350" y="24923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67609" name="Rectangle 25"/>
          <p:cNvSpPr>
            <a:spLocks noChangeArrowheads="1"/>
          </p:cNvSpPr>
          <p:nvPr/>
        </p:nvSpPr>
        <p:spPr bwMode="auto">
          <a:xfrm>
            <a:off x="8388350" y="2205038"/>
            <a:ext cx="3698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tr-TR" sz="2400" b="1">
                <a:solidFill>
                  <a:srgbClr val="003399"/>
                </a:solidFill>
              </a:rPr>
              <a:t>h</a:t>
            </a:r>
          </a:p>
        </p:txBody>
      </p:sp>
      <p:sp>
        <p:nvSpPr>
          <p:cNvPr id="67610" name="Rectangle 26"/>
          <p:cNvSpPr>
            <a:spLocks noChangeArrowheads="1"/>
          </p:cNvSpPr>
          <p:nvPr/>
        </p:nvSpPr>
        <p:spPr bwMode="auto">
          <a:xfrm>
            <a:off x="8101013" y="1341438"/>
            <a:ext cx="573087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400" b="1">
                <a:solidFill>
                  <a:srgbClr val="003399"/>
                </a:solidFill>
              </a:rPr>
              <a:t>P</a:t>
            </a:r>
            <a:r>
              <a:rPr lang="tr-TR" sz="2400" b="1">
                <a:solidFill>
                  <a:srgbClr val="003399"/>
                </a:solidFill>
              </a:rPr>
              <a:t>o</a:t>
            </a:r>
          </a:p>
        </p:txBody>
      </p:sp>
      <p:sp>
        <p:nvSpPr>
          <p:cNvPr id="67611" name="Rectangle 27"/>
          <p:cNvSpPr>
            <a:spLocks noChangeArrowheads="1"/>
          </p:cNvSpPr>
          <p:nvPr/>
        </p:nvSpPr>
        <p:spPr bwMode="auto">
          <a:xfrm>
            <a:off x="468313" y="620713"/>
            <a:ext cx="629761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tr-TR" sz="2000" b="1">
                <a:solidFill>
                  <a:srgbClr val="000000"/>
                </a:solidFill>
              </a:rPr>
              <a:t>İki nokta arasındaki farkı ise yükseklik farkı belirler</a:t>
            </a:r>
          </a:p>
        </p:txBody>
      </p:sp>
      <p:sp>
        <p:nvSpPr>
          <p:cNvPr id="67612" name="Text Box 28"/>
          <p:cNvSpPr txBox="1">
            <a:spLocks noChangeArrowheads="1"/>
          </p:cNvSpPr>
          <p:nvPr/>
        </p:nvSpPr>
        <p:spPr bwMode="auto">
          <a:xfrm>
            <a:off x="3708400" y="1700213"/>
            <a:ext cx="3094038" cy="1200329"/>
          </a:xfrm>
          <a:prstGeom prst="rect">
            <a:avLst/>
          </a:prstGeom>
          <a:solidFill>
            <a:srgbClr val="3333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400" b="1" dirty="0">
                <a:solidFill>
                  <a:schemeClr val="bg1"/>
                </a:solidFill>
              </a:rPr>
              <a:t>P =  </a:t>
            </a:r>
            <a:r>
              <a:rPr lang="tr-TR" sz="2400" b="1" dirty="0">
                <a:solidFill>
                  <a:schemeClr val="bg1"/>
                </a:solidFill>
              </a:rPr>
              <a:t>P</a:t>
            </a:r>
            <a:r>
              <a:rPr lang="en-US" sz="2400" b="1" dirty="0">
                <a:solidFill>
                  <a:schemeClr val="bg1"/>
                </a:solidFill>
              </a:rPr>
              <a:t> –   P </a:t>
            </a:r>
            <a:r>
              <a:rPr lang="tr-TR" sz="2400" b="1" dirty="0">
                <a:solidFill>
                  <a:schemeClr val="bg1"/>
                </a:solidFill>
              </a:rPr>
              <a:t>o  =  </a:t>
            </a:r>
            <a:r>
              <a:rPr lang="el-GR" sz="2400" b="1" dirty="0">
                <a:solidFill>
                  <a:schemeClr val="bg1"/>
                </a:solidFill>
              </a:rPr>
              <a:t>ρ</a:t>
            </a:r>
            <a:r>
              <a:rPr lang="tr-TR" sz="2400" b="1" dirty="0">
                <a:solidFill>
                  <a:schemeClr val="bg1"/>
                </a:solidFill>
              </a:rPr>
              <a:t> g h</a:t>
            </a:r>
          </a:p>
          <a:p>
            <a:pPr algn="r" eaLnBrk="0" hangingPunct="0"/>
            <a:r>
              <a:rPr lang="en-US" sz="2400" b="1" dirty="0">
                <a:solidFill>
                  <a:schemeClr val="bg1"/>
                </a:solidFill>
              </a:rPr>
              <a:t>P = P </a:t>
            </a:r>
            <a:r>
              <a:rPr lang="tr-TR" sz="2400" b="1" dirty="0">
                <a:solidFill>
                  <a:schemeClr val="bg1"/>
                </a:solidFill>
              </a:rPr>
              <a:t>o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tr-TR" sz="2400" b="1" dirty="0">
                <a:solidFill>
                  <a:schemeClr val="bg1"/>
                </a:solidFill>
              </a:rPr>
              <a:t>+ </a:t>
            </a:r>
            <a:r>
              <a:rPr lang="el-GR" sz="2400" b="1" dirty="0">
                <a:solidFill>
                  <a:schemeClr val="bg1"/>
                </a:solidFill>
              </a:rPr>
              <a:t>ρ</a:t>
            </a:r>
            <a:r>
              <a:rPr lang="tr-TR" sz="2400" b="1" dirty="0">
                <a:solidFill>
                  <a:schemeClr val="bg1"/>
                </a:solidFill>
              </a:rPr>
              <a:t> g h</a:t>
            </a:r>
            <a:endParaRPr lang="el-GR" sz="2400" b="1" dirty="0">
              <a:solidFill>
                <a:schemeClr val="bg1"/>
              </a:solidFill>
            </a:endParaRPr>
          </a:p>
          <a:p>
            <a:pPr algn="r" eaLnBrk="0" hangingPunct="0"/>
            <a:endParaRPr lang="tr-TR" sz="2400" b="1" dirty="0"/>
          </a:p>
        </p:txBody>
      </p:sp>
      <p:sp>
        <p:nvSpPr>
          <p:cNvPr id="67613" name="AutoShape 29"/>
          <p:cNvSpPr>
            <a:spLocks noChangeArrowheads="1"/>
          </p:cNvSpPr>
          <p:nvPr/>
        </p:nvSpPr>
        <p:spPr bwMode="auto">
          <a:xfrm>
            <a:off x="3995936" y="1844824"/>
            <a:ext cx="152400" cy="228600"/>
          </a:xfrm>
          <a:prstGeom prst="triangle">
            <a:avLst>
              <a:gd name="adj" fmla="val 50000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67614" name="AutoShape 30"/>
          <p:cNvSpPr>
            <a:spLocks noChangeArrowheads="1"/>
          </p:cNvSpPr>
          <p:nvPr/>
        </p:nvSpPr>
        <p:spPr bwMode="auto">
          <a:xfrm>
            <a:off x="4427538" y="4581525"/>
            <a:ext cx="976312" cy="228600"/>
          </a:xfrm>
          <a:prstGeom prst="rightArrow">
            <a:avLst>
              <a:gd name="adj1" fmla="val 50000"/>
              <a:gd name="adj2" fmla="val 106771"/>
            </a:avLst>
          </a:prstGeom>
          <a:solidFill>
            <a:srgbClr val="CC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7772400" cy="1143000"/>
          </a:xfrm>
          <a:solidFill>
            <a:srgbClr val="D4D2FA"/>
          </a:solidFill>
        </p:spPr>
        <p:txBody>
          <a:bodyPr/>
          <a:lstStyle/>
          <a:p>
            <a:pPr eaLnBrk="1" hangingPunct="1"/>
            <a:r>
              <a:rPr lang="tr-TR" sz="3300" b="1" dirty="0" err="1">
                <a:solidFill>
                  <a:srgbClr val="0000FF"/>
                </a:solidFill>
              </a:rPr>
              <a:t>Uluslarası</a:t>
            </a:r>
            <a:r>
              <a:rPr lang="tr-TR" sz="3300" b="1" dirty="0">
                <a:solidFill>
                  <a:srgbClr val="0000FF"/>
                </a:solidFill>
              </a:rPr>
              <a:t> Birim Sistemleri (SI)’ne göre Basıncın Birimi</a:t>
            </a:r>
          </a:p>
        </p:txBody>
      </p:sp>
      <p:graphicFrame>
        <p:nvGraphicFramePr>
          <p:cNvPr id="127033" name="Group 57"/>
          <p:cNvGraphicFramePr>
            <a:graphicFrameLocks noGrp="1"/>
          </p:cNvGraphicFramePr>
          <p:nvPr/>
        </p:nvGraphicFramePr>
        <p:xfrm>
          <a:off x="1295400" y="1447800"/>
          <a:ext cx="7543800" cy="4597402"/>
        </p:xfrm>
        <a:graphic>
          <a:graphicData uri="http://schemas.openxmlformats.org/drawingml/2006/table">
            <a:tbl>
              <a:tblPr/>
              <a:tblGrid>
                <a:gridCol w="1722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9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7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Pa</a:t>
                      </a:r>
                    </a:p>
                  </a:txBody>
                  <a:tcPr marL="90000" marR="90000" marT="468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mmHg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cmHg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cmH</a:t>
                      </a:r>
                      <a:r>
                        <a:rPr kumimoji="0" lang="tr-TR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 Paskal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7,5x10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7,5x10</a:t>
                      </a:r>
                      <a:r>
                        <a:rPr kumimoji="0" lang="tr-TR" sz="20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0.0102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mmHg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133.3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1.36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cmHg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1333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13.6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cmH</a:t>
                      </a:r>
                      <a:r>
                        <a:rPr kumimoji="0" lang="tr-TR" sz="20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98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0.735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0.0735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-1200943" y="2937669"/>
            <a:ext cx="5030787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6300788" y="404813"/>
            <a:ext cx="2592387" cy="1006475"/>
          </a:xfrm>
          <a:prstGeom prst="rect">
            <a:avLst/>
          </a:prstGeom>
          <a:solidFill>
            <a:srgbClr val="333399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P =  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P</a:t>
            </a:r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 –   P 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o  =  </a:t>
            </a:r>
            <a:r>
              <a:rPr lang="el-GR" sz="2000">
                <a:solidFill>
                  <a:schemeClr val="bg1"/>
                </a:solidFill>
                <a:latin typeface="Times New Roman" pitchFamily="18" charset="0"/>
              </a:rPr>
              <a:t>ρ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 g h</a:t>
            </a:r>
          </a:p>
          <a:p>
            <a:pPr algn="r" eaLnBrk="0" hangingPunct="0"/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P = P 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o</a:t>
            </a:r>
            <a:r>
              <a:rPr lang="en-US" sz="200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+ </a:t>
            </a:r>
            <a:r>
              <a:rPr lang="el-GR" sz="2000">
                <a:solidFill>
                  <a:schemeClr val="bg1"/>
                </a:solidFill>
                <a:latin typeface="Times New Roman" pitchFamily="18" charset="0"/>
              </a:rPr>
              <a:t>ρ</a:t>
            </a:r>
            <a:r>
              <a:rPr lang="tr-TR" sz="2000">
                <a:solidFill>
                  <a:schemeClr val="bg1"/>
                </a:solidFill>
                <a:latin typeface="Times New Roman" pitchFamily="18" charset="0"/>
              </a:rPr>
              <a:t> g h</a:t>
            </a:r>
            <a:endParaRPr lang="el-GR" sz="2000">
              <a:solidFill>
                <a:schemeClr val="bg1"/>
              </a:solidFill>
              <a:latin typeface="Times New Roman" pitchFamily="18" charset="0"/>
            </a:endParaRPr>
          </a:p>
          <a:p>
            <a:pPr algn="r" eaLnBrk="0" hangingPunct="0"/>
            <a:endParaRPr lang="tr-TR" sz="20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593725" y="857250"/>
            <a:ext cx="165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>
                <a:solidFill>
                  <a:schemeClr val="tx2"/>
                </a:solidFill>
              </a:rPr>
              <a:t>Boy = 1,80 m.</a:t>
            </a: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2095500" y="1628775"/>
            <a:ext cx="344646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400" b="1">
                <a:solidFill>
                  <a:schemeClr val="tx2"/>
                </a:solidFill>
              </a:rPr>
              <a:t>Kalbin Yerden Yüksekliği 1,35 m.</a:t>
            </a:r>
          </a:p>
          <a:p>
            <a:r>
              <a:rPr lang="tr-TR" sz="1400" b="1">
                <a:solidFill>
                  <a:schemeClr val="tx2"/>
                </a:solidFill>
              </a:rPr>
              <a:t>Aort kan basıncı ortalaması 100 mmHg</a:t>
            </a:r>
          </a:p>
          <a:p>
            <a:r>
              <a:rPr lang="tr-TR" sz="1400" b="1">
                <a:solidFill>
                  <a:schemeClr val="tx2"/>
                </a:solidFill>
              </a:rPr>
              <a:t>(13,3 kPa)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5116513" y="2074863"/>
            <a:ext cx="36322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1600" b="1">
                <a:solidFill>
                  <a:schemeClr val="tx2"/>
                </a:solidFill>
              </a:rPr>
              <a:t>Civanın Yoğunluğu = 13 600 kg/m</a:t>
            </a:r>
            <a:r>
              <a:rPr lang="tr-TR" sz="1600" b="1" baseline="30000">
                <a:solidFill>
                  <a:schemeClr val="tx2"/>
                </a:solidFill>
              </a:rPr>
              <a:t>3</a:t>
            </a:r>
          </a:p>
          <a:p>
            <a:r>
              <a:rPr lang="tr-TR" sz="1600" b="1">
                <a:solidFill>
                  <a:schemeClr val="tx2"/>
                </a:solidFill>
              </a:rPr>
              <a:t>Kan ve Su Yoğunluğu = 1 000 kg/m</a:t>
            </a:r>
            <a:r>
              <a:rPr lang="tr-TR" sz="1600" b="1" baseline="30000">
                <a:solidFill>
                  <a:schemeClr val="tx2"/>
                </a:solidFill>
              </a:rPr>
              <a:t>3</a:t>
            </a:r>
          </a:p>
          <a:p>
            <a:r>
              <a:rPr lang="tr-TR" sz="1600" b="1">
                <a:solidFill>
                  <a:schemeClr val="tx2"/>
                </a:solidFill>
              </a:rPr>
              <a:t>Yerçekimi ivmesi = 9,8 m/sn</a:t>
            </a:r>
            <a:r>
              <a:rPr lang="tr-TR" sz="1600" b="1" baseline="30000">
                <a:solidFill>
                  <a:schemeClr val="tx2"/>
                </a:solidFill>
              </a:rPr>
              <a:t>2</a:t>
            </a:r>
          </a:p>
          <a:p>
            <a:endParaRPr lang="tr-TR" sz="1600" b="1" baseline="30000">
              <a:solidFill>
                <a:schemeClr val="tx2"/>
              </a:solidFill>
            </a:endParaRP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2392363" y="3376613"/>
            <a:ext cx="50419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tx2"/>
                </a:solidFill>
              </a:rPr>
              <a:t>Yatar durumda:</a:t>
            </a:r>
          </a:p>
          <a:p>
            <a:r>
              <a:rPr lang="tr-TR" b="1" dirty="0">
                <a:solidFill>
                  <a:schemeClr val="tx2"/>
                </a:solidFill>
              </a:rPr>
              <a:t>P(baş) = P(ayak) – </a:t>
            </a:r>
            <a:r>
              <a:rPr lang="tr-TR" b="1" dirty="0" err="1">
                <a:solidFill>
                  <a:schemeClr val="tx2"/>
                </a:solidFill>
              </a:rPr>
              <a:t>Pr</a:t>
            </a:r>
            <a:r>
              <a:rPr lang="tr-TR" b="1" dirty="0">
                <a:solidFill>
                  <a:schemeClr val="tx2"/>
                </a:solidFill>
              </a:rPr>
              <a:t> = 100 </a:t>
            </a:r>
            <a:r>
              <a:rPr lang="tr-TR" b="1" dirty="0" err="1">
                <a:solidFill>
                  <a:schemeClr val="tx2"/>
                </a:solidFill>
              </a:rPr>
              <a:t>mmHg</a:t>
            </a:r>
            <a:r>
              <a:rPr lang="tr-TR" b="1" dirty="0">
                <a:solidFill>
                  <a:schemeClr val="tx2"/>
                </a:solidFill>
              </a:rPr>
              <a:t> = 13,3 </a:t>
            </a:r>
            <a:r>
              <a:rPr lang="tr-TR" b="1" dirty="0" err="1">
                <a:solidFill>
                  <a:schemeClr val="tx2"/>
                </a:solidFill>
              </a:rPr>
              <a:t>kPa</a:t>
            </a:r>
            <a:endParaRPr lang="tr-TR" b="1" dirty="0">
              <a:solidFill>
                <a:schemeClr val="tx2"/>
              </a:solidFill>
            </a:endParaRPr>
          </a:p>
          <a:p>
            <a:endParaRPr lang="tr-TR" b="1" dirty="0">
              <a:solidFill>
                <a:schemeClr val="tx2"/>
              </a:solidFill>
            </a:endParaRPr>
          </a:p>
          <a:p>
            <a:r>
              <a:rPr lang="tr-TR" b="1" dirty="0">
                <a:solidFill>
                  <a:schemeClr val="tx2"/>
                </a:solidFill>
              </a:rPr>
              <a:t>Ayakta dik durumda :</a:t>
            </a:r>
          </a:p>
          <a:p>
            <a:r>
              <a:rPr lang="tr-TR" b="1" dirty="0">
                <a:solidFill>
                  <a:schemeClr val="tx2"/>
                </a:solidFill>
              </a:rPr>
              <a:t>P(baş) = </a:t>
            </a:r>
            <a:r>
              <a:rPr lang="tr-TR" b="1" dirty="0" err="1">
                <a:solidFill>
                  <a:schemeClr val="tx2"/>
                </a:solidFill>
              </a:rPr>
              <a:t>Pr</a:t>
            </a:r>
            <a:r>
              <a:rPr lang="tr-TR" b="1" dirty="0">
                <a:solidFill>
                  <a:schemeClr val="tx2"/>
                </a:solidFill>
              </a:rPr>
              <a:t> – </a:t>
            </a:r>
            <a:r>
              <a:rPr lang="el-GR" b="1" dirty="0">
                <a:solidFill>
                  <a:schemeClr val="tx2"/>
                </a:solidFill>
                <a:cs typeface="Arial" charset="0"/>
              </a:rPr>
              <a:t>ρ</a:t>
            </a:r>
            <a:r>
              <a:rPr lang="tr-TR" b="1" dirty="0" err="1">
                <a:solidFill>
                  <a:schemeClr val="tx2"/>
                </a:solidFill>
                <a:cs typeface="Arial" charset="0"/>
              </a:rPr>
              <a:t>gh</a:t>
            </a:r>
            <a:endParaRPr lang="tr-TR" b="1" dirty="0">
              <a:solidFill>
                <a:schemeClr val="tx2"/>
              </a:solidFill>
              <a:cs typeface="Arial" charset="0"/>
            </a:endParaRPr>
          </a:p>
          <a:p>
            <a:r>
              <a:rPr lang="tr-TR" b="1" dirty="0">
                <a:solidFill>
                  <a:schemeClr val="tx2"/>
                </a:solidFill>
                <a:cs typeface="Arial" charset="0"/>
              </a:rPr>
              <a:t>            = 13 300 – 0,45 x 9,8 x 1 000 </a:t>
            </a:r>
            <a:r>
              <a:rPr lang="tr-TR" b="1" dirty="0" err="1">
                <a:solidFill>
                  <a:schemeClr val="tx2"/>
                </a:solidFill>
                <a:cs typeface="Arial" charset="0"/>
              </a:rPr>
              <a:t>Pa</a:t>
            </a:r>
            <a:endParaRPr lang="tr-TR" b="1" dirty="0">
              <a:solidFill>
                <a:schemeClr val="tx2"/>
              </a:solidFill>
              <a:cs typeface="Arial" charset="0"/>
            </a:endParaRPr>
          </a:p>
          <a:p>
            <a:r>
              <a:rPr lang="tr-TR" b="1" dirty="0">
                <a:solidFill>
                  <a:schemeClr val="tx2"/>
                </a:solidFill>
                <a:cs typeface="Arial" charset="0"/>
              </a:rPr>
              <a:t>            = </a:t>
            </a:r>
            <a:r>
              <a:rPr lang="tr-TR" b="1" dirty="0">
                <a:solidFill>
                  <a:srgbClr val="CC0000"/>
                </a:solidFill>
                <a:cs typeface="Arial" charset="0"/>
              </a:rPr>
              <a:t>8,9 </a:t>
            </a:r>
            <a:r>
              <a:rPr lang="tr-TR" b="1" dirty="0" err="1">
                <a:solidFill>
                  <a:srgbClr val="CC0000"/>
                </a:solidFill>
                <a:cs typeface="Arial" charset="0"/>
              </a:rPr>
              <a:t>kPa</a:t>
            </a:r>
            <a:r>
              <a:rPr lang="tr-TR" b="1" dirty="0">
                <a:solidFill>
                  <a:schemeClr val="tx2"/>
                </a:solidFill>
                <a:cs typeface="Arial" charset="0"/>
              </a:rPr>
              <a:t> = 67 </a:t>
            </a:r>
            <a:r>
              <a:rPr lang="tr-TR" b="1" dirty="0" err="1">
                <a:solidFill>
                  <a:schemeClr val="tx2"/>
                </a:solidFill>
                <a:cs typeface="Arial" charset="0"/>
              </a:rPr>
              <a:t>mmHg</a:t>
            </a:r>
            <a:endParaRPr lang="tr-TR" b="1" dirty="0">
              <a:solidFill>
                <a:schemeClr val="tx2"/>
              </a:solidFill>
              <a:cs typeface="Arial" charset="0"/>
            </a:endParaRPr>
          </a:p>
          <a:p>
            <a:endParaRPr lang="tr-TR" b="1" dirty="0">
              <a:solidFill>
                <a:schemeClr val="tx2"/>
              </a:solidFill>
              <a:cs typeface="Arial" charset="0"/>
            </a:endParaRPr>
          </a:p>
          <a:p>
            <a:r>
              <a:rPr lang="tr-TR" b="1" dirty="0">
                <a:solidFill>
                  <a:schemeClr val="tx2"/>
                </a:solidFill>
                <a:cs typeface="Arial" charset="0"/>
              </a:rPr>
              <a:t>P(ayak) = </a:t>
            </a:r>
            <a:r>
              <a:rPr lang="tr-TR" b="1" dirty="0">
                <a:solidFill>
                  <a:schemeClr val="tx2"/>
                </a:solidFill>
              </a:rPr>
              <a:t>13 300 + 1,35 x 9,8 x 1 000 </a:t>
            </a:r>
            <a:r>
              <a:rPr lang="tr-TR" b="1" dirty="0" err="1">
                <a:solidFill>
                  <a:schemeClr val="tx2"/>
                </a:solidFill>
              </a:rPr>
              <a:t>Pa</a:t>
            </a:r>
            <a:endParaRPr lang="tr-TR" b="1" dirty="0">
              <a:solidFill>
                <a:schemeClr val="tx2"/>
              </a:solidFill>
            </a:endParaRPr>
          </a:p>
          <a:p>
            <a:r>
              <a:rPr lang="tr-TR" b="1" dirty="0">
                <a:solidFill>
                  <a:schemeClr val="tx2"/>
                </a:solidFill>
              </a:rPr>
              <a:t>             = </a:t>
            </a:r>
            <a:r>
              <a:rPr lang="tr-TR" b="1" dirty="0">
                <a:solidFill>
                  <a:srgbClr val="CC0000"/>
                </a:solidFill>
              </a:rPr>
              <a:t>26,6 </a:t>
            </a:r>
            <a:r>
              <a:rPr lang="tr-TR" b="1" dirty="0" err="1">
                <a:solidFill>
                  <a:srgbClr val="CC0000"/>
                </a:solidFill>
              </a:rPr>
              <a:t>kPa</a:t>
            </a:r>
            <a:r>
              <a:rPr lang="tr-TR" b="1" dirty="0">
                <a:solidFill>
                  <a:schemeClr val="tx2"/>
                </a:solidFill>
              </a:rPr>
              <a:t> = 199 </a:t>
            </a:r>
            <a:r>
              <a:rPr lang="tr-TR" b="1" dirty="0" err="1">
                <a:solidFill>
                  <a:schemeClr val="tx2"/>
                </a:solidFill>
              </a:rPr>
              <a:t>mmHg</a:t>
            </a:r>
            <a:endParaRPr lang="tr-TR" b="1" dirty="0">
              <a:solidFill>
                <a:schemeClr val="tx2"/>
              </a:solidFill>
            </a:endParaRPr>
          </a:p>
          <a:p>
            <a:endParaRPr lang="el-GR" b="1" dirty="0">
              <a:solidFill>
                <a:schemeClr val="tx2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800">
                <a:solidFill>
                  <a:srgbClr val="0000FF"/>
                </a:solidFill>
              </a:rPr>
              <a:t>Laminar </a:t>
            </a:r>
            <a:r>
              <a:rPr lang="tr-TR" sz="3800">
                <a:solidFill>
                  <a:srgbClr val="0000FF"/>
                </a:solidFill>
              </a:rPr>
              <a:t>(Düzgün,Sessiz) </a:t>
            </a:r>
            <a:r>
              <a:rPr lang="en-US" sz="3800">
                <a:solidFill>
                  <a:srgbClr val="0000FF"/>
                </a:solidFill>
              </a:rPr>
              <a:t> </a:t>
            </a:r>
            <a:r>
              <a:rPr lang="tr-TR" sz="3800">
                <a:solidFill>
                  <a:srgbClr val="0000FF"/>
                </a:solidFill>
              </a:rPr>
              <a:t>Akış</a:t>
            </a:r>
            <a:br>
              <a:rPr lang="tr-TR" sz="3800">
                <a:solidFill>
                  <a:srgbClr val="0000FF"/>
                </a:solidFill>
              </a:rPr>
            </a:br>
            <a:endParaRPr lang="tr-TR" sz="3800">
              <a:solidFill>
                <a:srgbClr val="0000FF"/>
              </a:solidFill>
            </a:endParaRPr>
          </a:p>
        </p:txBody>
      </p:sp>
      <p:sp>
        <p:nvSpPr>
          <p:cNvPr id="7475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619250" y="1341438"/>
            <a:ext cx="3097213" cy="5256212"/>
          </a:xfrm>
          <a:solidFill>
            <a:srgbClr val="CCECFF"/>
          </a:solidFill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sz="1800"/>
              <a:t>Laminar akış sırasında akışkan içindeki tüm elemanlar borunun eksenine paralel akış çizgileri oluşturacak şekilde hareket eder </a:t>
            </a:r>
          </a:p>
          <a:p>
            <a:pPr algn="just" eaLnBrk="1" hangingPunct="1">
              <a:lnSpc>
                <a:spcPct val="90000"/>
              </a:lnSpc>
            </a:pPr>
            <a:endParaRPr lang="tr-TR" sz="1800"/>
          </a:p>
          <a:p>
            <a:pPr algn="just" eaLnBrk="1" hangingPunct="1">
              <a:lnSpc>
                <a:spcPct val="90000"/>
              </a:lnSpc>
            </a:pPr>
            <a:r>
              <a:rPr lang="tr-TR" sz="1800"/>
              <a:t>Akış hareketi radial ve çevresel yönlerde oluşmaz.Çepere temas eden sıvı tabakası hareketsizdir.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sz="1800"/>
              <a:t>Akışkanın borucuk eksenine paralel olan(en orta) bölgesinde hız en fazladır</a:t>
            </a:r>
            <a:r>
              <a:rPr lang="tr-TR" sz="2100"/>
              <a:t> </a:t>
            </a:r>
          </a:p>
          <a:p>
            <a:pPr eaLnBrk="1" hangingPunct="1">
              <a:lnSpc>
                <a:spcPct val="90000"/>
              </a:lnSpc>
            </a:pPr>
            <a:endParaRPr lang="tr-TR" sz="2100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4495800" y="3581400"/>
            <a:ext cx="3124200" cy="44116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¢"/>
            </a:pPr>
            <a:endParaRPr lang="tr-TR" sz="2100">
              <a:solidFill>
                <a:schemeClr val="tx2"/>
              </a:solidFill>
            </a:endParaRPr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1905000"/>
            <a:ext cx="357028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1619250" y="981075"/>
            <a:ext cx="6624638" cy="0"/>
          </a:xfrm>
          <a:prstGeom prst="line">
            <a:avLst/>
          </a:prstGeom>
          <a:noFill/>
          <a:ln w="47625">
            <a:solidFill>
              <a:srgbClr val="008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Türbülan (Girdaplı) Akış</a:t>
            </a:r>
          </a:p>
        </p:txBody>
      </p:sp>
      <p:sp>
        <p:nvSpPr>
          <p:cNvPr id="7577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524000" y="1935163"/>
            <a:ext cx="2660650" cy="4084637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sz="2100"/>
          </a:p>
          <a:p>
            <a:pPr eaLnBrk="1" hangingPunct="1">
              <a:lnSpc>
                <a:spcPct val="80000"/>
              </a:lnSpc>
            </a:pPr>
            <a:r>
              <a:rPr lang="tr-TR" sz="2100"/>
              <a:t>Girdaplı akışta akışkan içindeki elemanlar axial, radial ve çevresel tarzda </a:t>
            </a:r>
          </a:p>
          <a:p>
            <a:pPr eaLnBrk="1" hangingPunct="1">
              <a:lnSpc>
                <a:spcPct val="80000"/>
              </a:lnSpc>
            </a:pPr>
            <a:r>
              <a:rPr lang="tr-TR" sz="2100"/>
              <a:t>Her yöne  düzensiz olarak şekillenir.</a:t>
            </a:r>
          </a:p>
          <a:p>
            <a:pPr eaLnBrk="1" hangingPunct="1">
              <a:lnSpc>
                <a:spcPct val="80000"/>
              </a:lnSpc>
            </a:pPr>
            <a:endParaRPr lang="tr-TR" sz="2100"/>
          </a:p>
          <a:p>
            <a:pPr eaLnBrk="1" hangingPunct="1">
              <a:lnSpc>
                <a:spcPct val="80000"/>
              </a:lnSpc>
            </a:pPr>
            <a:endParaRPr lang="tr-TR" sz="2100"/>
          </a:p>
          <a:p>
            <a:pPr eaLnBrk="1" hangingPunct="1">
              <a:lnSpc>
                <a:spcPct val="80000"/>
              </a:lnSpc>
            </a:pPr>
            <a:r>
              <a:rPr lang="tr-TR" sz="2100"/>
              <a:t>Sıvıda her yöne doğru dalgalanma vardır.</a:t>
            </a:r>
          </a:p>
          <a:p>
            <a:pPr eaLnBrk="1" hangingPunct="1">
              <a:lnSpc>
                <a:spcPct val="80000"/>
              </a:lnSpc>
            </a:pPr>
            <a:endParaRPr lang="tr-TR" sz="1800"/>
          </a:p>
        </p:txBody>
      </p:sp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700213"/>
            <a:ext cx="37814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1" name="Line 5"/>
          <p:cNvSpPr>
            <a:spLocks noChangeShapeType="1"/>
          </p:cNvSpPr>
          <p:nvPr/>
        </p:nvSpPr>
        <p:spPr bwMode="auto">
          <a:xfrm>
            <a:off x="1619250" y="1341438"/>
            <a:ext cx="5715000" cy="0"/>
          </a:xfrm>
          <a:prstGeom prst="line">
            <a:avLst/>
          </a:prstGeom>
          <a:noFill/>
          <a:ln w="47625">
            <a:solidFill>
              <a:srgbClr val="008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D4D2FA"/>
          </a:solidFill>
        </p:spPr>
        <p:txBody>
          <a:bodyPr>
            <a:normAutofit fontScale="90000"/>
          </a:bodyPr>
          <a:lstStyle/>
          <a:p>
            <a:pPr eaLnBrk="1" hangingPunct="1"/>
            <a:br>
              <a:rPr lang="tr-TR" sz="4600"/>
            </a:br>
            <a:r>
              <a:rPr lang="tr-TR" sz="4600" b="1"/>
              <a:t>Frank- Starling Mekanizması</a:t>
            </a:r>
            <a:br>
              <a:rPr lang="tr-TR" sz="4600" b="1"/>
            </a:br>
            <a:endParaRPr lang="tr-TR" sz="4600" b="1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05000"/>
            <a:ext cx="7994650" cy="4114800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 sz="2400" b="1"/>
              <a:t>Venöz dönüş artarsa </a:t>
            </a:r>
            <a:r>
              <a:rPr lang="tr-TR" sz="2400" b="1">
                <a:sym typeface="Wingdings" pitchFamily="2" charset="2"/>
              </a:rPr>
              <a:t> Arterial basınç artar 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b="1">
                <a:sym typeface="Wingdings" pitchFamily="2" charset="2"/>
              </a:rPr>
              <a:t>Diyastol Sonu Hacmi artar   atış hacmi (stroke volume ) artar.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710" name="Group 70"/>
          <p:cNvGraphicFramePr>
            <a:graphicFrameLocks noGrp="1"/>
          </p:cNvGraphicFramePr>
          <p:nvPr>
            <p:ph idx="1"/>
          </p:nvPr>
        </p:nvGraphicFramePr>
        <p:xfrm>
          <a:off x="1547813" y="836613"/>
          <a:ext cx="7010400" cy="5168521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Organlara Kan girdisi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tr-TR" sz="2600" b="1" i="0" u="none" strike="noStrike" cap="none" normalizeH="0" baseline="-2500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 </a:t>
                      </a: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Tüketimi 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Böbrek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Kas 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Beyin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Karaciğer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Karaciğer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Beyin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Koroner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Böbrek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Kas 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Koroner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Deri</a:t>
                      </a:r>
                    </a:p>
                  </a:txBody>
                  <a:tcPr marL="90000" marR="90000" marT="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Deri</a:t>
                      </a:r>
                    </a:p>
                  </a:txBody>
                  <a:tcPr marL="90000" marR="90000" marT="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8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Toplam 5000 ml/dak</a:t>
                      </a:r>
                    </a:p>
                  </a:txBody>
                  <a:tcPr marL="90000" marR="90000" marT="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323528" y="692696"/>
            <a:ext cx="8544247" cy="3625608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rgbClr val="CC0000"/>
                </a:solidFill>
              </a:rPr>
              <a:t> </a:t>
            </a:r>
            <a:endParaRPr lang="tr-TR" sz="2000" dirty="0">
              <a:solidFill>
                <a:srgbClr val="CC0000"/>
              </a:solidFill>
            </a:endParaRPr>
          </a:p>
          <a:p>
            <a:pPr eaLnBrk="0" hangingPunct="0"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tr-TR" sz="2000" b="1" dirty="0">
                <a:solidFill>
                  <a:srgbClr val="CC0000"/>
                </a:solidFill>
              </a:rPr>
              <a:t>  </a:t>
            </a:r>
            <a:r>
              <a:rPr lang="tr-TR" sz="2800" b="1" dirty="0">
                <a:solidFill>
                  <a:srgbClr val="CC0000"/>
                </a:solidFill>
              </a:rPr>
              <a:t>K</a:t>
            </a:r>
            <a:r>
              <a:rPr lang="en-US" sz="2800" b="1" dirty="0" err="1">
                <a:solidFill>
                  <a:srgbClr val="CC0000"/>
                </a:solidFill>
              </a:rPr>
              <a:t>ardia</a:t>
            </a:r>
            <a:r>
              <a:rPr lang="tr-TR" sz="2800" b="1" dirty="0">
                <a:solidFill>
                  <a:srgbClr val="CC0000"/>
                </a:solidFill>
              </a:rPr>
              <a:t>k</a:t>
            </a:r>
            <a:r>
              <a:rPr lang="en-US" sz="2800" b="1" dirty="0">
                <a:solidFill>
                  <a:srgbClr val="CC0000"/>
                </a:solidFill>
              </a:rPr>
              <a:t> Output</a:t>
            </a:r>
            <a:r>
              <a:rPr lang="en-US" sz="2800" b="1" dirty="0"/>
              <a:t> </a:t>
            </a:r>
            <a:r>
              <a:rPr lang="tr-TR" sz="2800" b="1" dirty="0"/>
              <a:t> </a:t>
            </a:r>
            <a:r>
              <a:rPr lang="en-US" sz="2800" b="1" dirty="0"/>
              <a:t>(</a:t>
            </a:r>
            <a:r>
              <a:rPr lang="en-US" sz="2800" b="1" dirty="0">
                <a:latin typeface="Arialsym" pitchFamily="34" charset="0"/>
              </a:rPr>
              <a:t>Q</a:t>
            </a:r>
            <a:r>
              <a:rPr lang="en-US" sz="2800" b="1" dirty="0"/>
              <a:t>) = HR X SV</a:t>
            </a:r>
            <a:endParaRPr lang="tr-TR" sz="2800" b="1" dirty="0"/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tr-TR" sz="2800" b="1" dirty="0">
                <a:solidFill>
                  <a:srgbClr val="CC0000"/>
                </a:solidFill>
              </a:rPr>
              <a:t>   (Kalp Debisi)</a:t>
            </a:r>
            <a:r>
              <a:rPr lang="tr-TR" sz="2800" b="1" dirty="0"/>
              <a:t> 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sz="2800" b="1" dirty="0">
                <a:solidFill>
                  <a:srgbClr val="CC0000"/>
                </a:solidFill>
              </a:rPr>
              <a:t>  HR</a:t>
            </a:r>
            <a:r>
              <a:rPr lang="tr-TR" sz="2800" b="1" dirty="0"/>
              <a:t>= kalp atım Hızı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r-TR" sz="2800" b="1" dirty="0">
                <a:solidFill>
                  <a:srgbClr val="CC0000"/>
                </a:solidFill>
              </a:rPr>
              <a:t>  SV</a:t>
            </a:r>
            <a:r>
              <a:rPr lang="tr-TR" sz="2800" b="1" dirty="0"/>
              <a:t>=  Atım Hacmi</a:t>
            </a:r>
            <a:endParaRPr lang="en-US" sz="2800" b="1" dirty="0"/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en-US" sz="2800" b="1" dirty="0"/>
              <a:t> </a:t>
            </a:r>
            <a:r>
              <a:rPr lang="tr-TR" sz="2800" b="1" dirty="0"/>
              <a:t> Kalp</a:t>
            </a:r>
            <a:r>
              <a:rPr lang="en-US" sz="2800" b="1" dirty="0"/>
              <a:t> </a:t>
            </a:r>
            <a:r>
              <a:rPr lang="en-US" sz="2800" b="1" dirty="0" err="1"/>
              <a:t>Inde</a:t>
            </a:r>
            <a:r>
              <a:rPr lang="tr-TR" sz="2800" b="1" dirty="0" err="1"/>
              <a:t>ksi</a:t>
            </a:r>
            <a:r>
              <a:rPr lang="en-US" sz="2800" b="1" dirty="0"/>
              <a:t> = </a:t>
            </a:r>
            <a:r>
              <a:rPr lang="en-US" sz="2800" b="1" dirty="0">
                <a:solidFill>
                  <a:schemeClr val="tx2"/>
                </a:solidFill>
                <a:latin typeface="Arialsym" pitchFamily="34" charset="0"/>
              </a:rPr>
              <a:t>Q</a:t>
            </a:r>
            <a:r>
              <a:rPr lang="en-US" sz="2800" b="1" dirty="0"/>
              <a:t> / </a:t>
            </a:r>
            <a:r>
              <a:rPr lang="tr-TR" sz="2800" b="1" dirty="0">
                <a:solidFill>
                  <a:srgbClr val="CC0000"/>
                </a:solidFill>
              </a:rPr>
              <a:t>beden alanı</a:t>
            </a:r>
            <a:endParaRPr lang="en-US" sz="2800" b="1" dirty="0">
              <a:solidFill>
                <a:srgbClr val="CC0000"/>
              </a:solidFill>
            </a:endParaRPr>
          </a:p>
          <a:p>
            <a:pPr eaLnBrk="0" hangingPunct="0">
              <a:spcBef>
                <a:spcPct val="50000"/>
              </a:spcBef>
              <a:buFontTx/>
              <a:buChar char="•"/>
            </a:pPr>
            <a:endParaRPr lang="tr-TR" sz="2000" b="1" dirty="0">
              <a:solidFill>
                <a:srgbClr val="CC0000"/>
              </a:solidFill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611560" y="4673600"/>
            <a:ext cx="8280920" cy="135421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</a:rPr>
              <a:t>Frank Starling </a:t>
            </a:r>
            <a:r>
              <a:rPr lang="tr-TR" sz="3200" b="1" dirty="0">
                <a:solidFill>
                  <a:srgbClr val="FFFF00"/>
                </a:solidFill>
              </a:rPr>
              <a:t>Yasası</a:t>
            </a:r>
            <a:r>
              <a:rPr lang="en-US" sz="3200" b="1" dirty="0">
                <a:solidFill>
                  <a:srgbClr val="FFFF00"/>
                </a:solidFill>
              </a:rPr>
              <a:t> -  </a:t>
            </a:r>
            <a:r>
              <a:rPr lang="tr-TR" sz="3200" b="1" u="sng" dirty="0"/>
              <a:t>kalp diyastol sonu hacmi ne kadar büyük olursa kalp o kadar güçlü kasılır</a:t>
            </a:r>
            <a:r>
              <a:rPr lang="tr-TR" sz="3200" b="1" dirty="0"/>
              <a:t> </a:t>
            </a:r>
          </a:p>
          <a:p>
            <a:endParaRPr lang="tr-T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836613"/>
            <a:ext cx="7922840" cy="532869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/>
              <a:t>Kalbin bir dakikada aorta pompaladığı kan miktarına </a:t>
            </a:r>
            <a:r>
              <a:rPr lang="tr-TR" b="1" dirty="0">
                <a:solidFill>
                  <a:srgbClr val="CC0000"/>
                </a:solidFill>
              </a:rPr>
              <a:t>KALP DEBİSİ</a:t>
            </a:r>
            <a:r>
              <a:rPr lang="tr-TR" dirty="0"/>
              <a:t> denir.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/>
              <a:t>Venlerden</a:t>
            </a:r>
            <a:r>
              <a:rPr lang="tr-TR" dirty="0"/>
              <a:t> sağ </a:t>
            </a:r>
            <a:r>
              <a:rPr lang="tr-TR" dirty="0" err="1"/>
              <a:t>atriuma</a:t>
            </a:r>
            <a:r>
              <a:rPr lang="tr-TR" dirty="0"/>
              <a:t>, bir dakikada ana toplar damarlar olan V. Cava </a:t>
            </a:r>
            <a:r>
              <a:rPr lang="tr-TR" dirty="0" err="1"/>
              <a:t>cranialis</a:t>
            </a:r>
            <a:r>
              <a:rPr lang="tr-TR" dirty="0"/>
              <a:t> ve V. Cava </a:t>
            </a:r>
            <a:r>
              <a:rPr lang="tr-TR" dirty="0" err="1"/>
              <a:t>caudalis</a:t>
            </a:r>
            <a:r>
              <a:rPr lang="tr-TR" dirty="0"/>
              <a:t> ile gelen kan miktarına </a:t>
            </a:r>
            <a:r>
              <a:rPr lang="tr-TR" b="1" dirty="0" err="1">
                <a:solidFill>
                  <a:srgbClr val="CC0000"/>
                </a:solidFill>
              </a:rPr>
              <a:t>Venöz</a:t>
            </a:r>
            <a:r>
              <a:rPr lang="tr-TR" b="1" dirty="0">
                <a:solidFill>
                  <a:srgbClr val="CC0000"/>
                </a:solidFill>
              </a:rPr>
              <a:t> Dönüş</a:t>
            </a:r>
            <a:r>
              <a:rPr lang="tr-TR" dirty="0">
                <a:solidFill>
                  <a:srgbClr val="CC0000"/>
                </a:solidFill>
              </a:rPr>
              <a:t> </a:t>
            </a:r>
            <a:r>
              <a:rPr lang="tr-TR" dirty="0"/>
              <a:t>denir.</a:t>
            </a:r>
          </a:p>
          <a:p>
            <a:pPr eaLnBrk="1" hangingPunct="1">
              <a:lnSpc>
                <a:spcPct val="90000"/>
              </a:lnSpc>
            </a:pPr>
            <a:r>
              <a:rPr lang="tr-TR" dirty="0" err="1"/>
              <a:t>Venöz</a:t>
            </a:r>
            <a:r>
              <a:rPr lang="tr-TR" dirty="0"/>
              <a:t> dönüş ve kalp debisi, kanın kalpte veya akciğerlerde geçici olarak biriktiği ve uzaklaştırıldığı birkaç vurum dışında birbirine eşit olmak zorundadır.</a:t>
            </a:r>
            <a:endParaRPr lang="tr-TR" dirty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dirty="0"/>
              <a:t>Kan Akışı Koşullarının Değiştirilmesi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208912" cy="4607024"/>
          </a:xfrm>
        </p:spPr>
        <p:txBody>
          <a:bodyPr>
            <a:normAutofit/>
          </a:bodyPr>
          <a:lstStyle/>
          <a:p>
            <a:pPr eaLnBrk="1" hangingPunct="1"/>
            <a:r>
              <a:rPr lang="tr-TR" u="sng" dirty="0"/>
              <a:t>Kalbin birim zamandaki çıktısının değiştirilmesi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Atım hacminin değiştirilmesi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dirty="0"/>
              <a:t>Atım frekansının değiştirilmesi(kalp atım sayısı)</a:t>
            </a:r>
          </a:p>
          <a:p>
            <a:pPr eaLnBrk="1" hangingPunct="1">
              <a:buFontTx/>
              <a:buChar char="o"/>
            </a:pPr>
            <a:r>
              <a:rPr lang="tr-TR" u="sng" dirty="0"/>
              <a:t>Organlar içinde veya organlar arsında kan akış paylaşımının değiştirilmesi:</a:t>
            </a:r>
            <a:r>
              <a:rPr lang="tr-TR" dirty="0"/>
              <a:t> aktif bölgelere kan akışı daha fazla yönlendirilir.</a:t>
            </a:r>
          </a:p>
          <a:p>
            <a:pPr eaLnBrk="1" hangingPunct="1">
              <a:buFont typeface="Wingdings" pitchFamily="2" charset="2"/>
              <a:buNone/>
            </a:pPr>
            <a:endParaRPr lang="tr-TR" dirty="0"/>
          </a:p>
          <a:p>
            <a:pPr eaLnBrk="1" hangingPunct="1">
              <a:buFont typeface="Wingdings" pitchFamily="2" charset="2"/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90500"/>
            <a:ext cx="7489825" cy="1077913"/>
          </a:xfrm>
          <a:solidFill>
            <a:srgbClr val="F8FDDF"/>
          </a:solidFill>
        </p:spPr>
        <p:txBody>
          <a:bodyPr/>
          <a:lstStyle/>
          <a:p>
            <a:pPr eaLnBrk="1" hangingPunct="1"/>
            <a:r>
              <a:rPr lang="tr-TR" sz="3600">
                <a:solidFill>
                  <a:srgbClr val="003399"/>
                </a:solidFill>
              </a:rPr>
              <a:t>Kalp atım sayısını etkileyen faktörler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628775"/>
            <a:ext cx="7777163" cy="5113338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Vücut metabolizma düzeyi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Egzersiz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Yaş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Beden alanı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Genç ve sağlıklı erkeklerde dinlenme sırasında kalp debisi </a:t>
            </a:r>
            <a:r>
              <a:rPr lang="tr-TR">
                <a:solidFill>
                  <a:srgbClr val="CC0000"/>
                </a:solidFill>
              </a:rPr>
              <a:t>5600 ml/dak</a:t>
            </a:r>
            <a:r>
              <a:rPr lang="tr-TR"/>
              <a:t> dır.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Kadınlarad %20 daha azdır. Ortalama </a:t>
            </a:r>
            <a:r>
              <a:rPr lang="tr-TR">
                <a:solidFill>
                  <a:srgbClr val="CC0000"/>
                </a:solidFill>
              </a:rPr>
              <a:t>5000 ml/dak </a:t>
            </a:r>
            <a:r>
              <a:rPr lang="tr-TR"/>
              <a:t>dır.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Vücut yüzeyi artıkça, kalp debisi de artar. Kalp atım frekansı düşer.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-171450"/>
            <a:ext cx="1085850" cy="7026275"/>
            <a:chOff x="0" y="0"/>
            <a:chExt cx="684" cy="4318"/>
          </a:xfrm>
        </p:grpSpPr>
        <p:sp>
          <p:nvSpPr>
            <p:cNvPr id="5837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1">
              <a:gsLst>
                <a:gs pos="0">
                  <a:srgbClr val="000099"/>
                </a:gs>
                <a:gs pos="100000">
                  <a:srgbClr val="F1FBBD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58375" name="Rectangle 7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76" name="Rectangle 8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77" name="Rectangle 9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78" name="Rectangle 10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79" name="Rectangle 11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0" name="Rectangle 12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1" name="Rectangle 13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2" name="Rectangle 14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3" name="Rectangle 15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4" name="Rectangle 16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5" name="Rectangle 17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6" name="Rectangle 18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7" name="Rectangle 19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8" name="Rectangle 20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89" name="Rectangle 21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0" name="Rectangle 22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1" name="Rectangle 23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2" name="Rectangle 24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3" name="Rectangle 25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4" name="Rectangle 26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5" name="Rectangle 27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6" name="Rectangle 28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7" name="Rectangle 29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8" name="Rectangle 30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399" name="Rectangle 31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400" name="Rectangle 32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401" name="Rectangle 33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402" name="Rectangle 34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58403" name="Rectangle 35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gradFill rotWithShape="1">
                <a:gsLst>
                  <a:gs pos="0">
                    <a:srgbClr val="000099"/>
                  </a:gs>
                  <a:gs pos="100000">
                    <a:srgbClr val="F1FBBD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283575" cy="4751387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/>
              <a:t>Kalp debisi / Vücut yüzeyi metrekaresi başına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>
                <a:solidFill>
                  <a:srgbClr val="CC0000"/>
                </a:solidFill>
              </a:rPr>
              <a:t>Kalp İndeksi</a:t>
            </a:r>
            <a:r>
              <a:rPr lang="tr-TR"/>
              <a:t> denir.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/>
              <a:t>70 kg lık bir insanda vücut yüzeyi 1.7 m2 kadardır.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/>
              <a:t>Kalp indeksi 3 lt/dak/m2dir.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/>
              <a:t>Doğumdan itibaren giderek artar. </a:t>
            </a:r>
          </a:p>
          <a:p>
            <a:pPr eaLnBrk="1" hangingPunct="1"/>
            <a:r>
              <a:rPr lang="tr-TR"/>
              <a:t>10 yaşında 4 lt/dak/m2 dir.</a:t>
            </a:r>
          </a:p>
          <a:p>
            <a:pPr eaLnBrk="1" hangingPunct="1"/>
            <a:r>
              <a:rPr lang="tr-TR"/>
              <a:t>80 yaşında 2.4 lt/dak/m2 ye kadar düşer. </a:t>
            </a:r>
          </a:p>
          <a:p>
            <a:pPr eaLnBrk="1" hangingPunct="1">
              <a:buFont typeface="Wingdings" pitchFamily="2" charset="2"/>
              <a:buNone/>
            </a:pPr>
            <a:endParaRPr lang="tr-TR"/>
          </a:p>
        </p:txBody>
      </p:sp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323850" y="190500"/>
            <a:ext cx="8208963" cy="107791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r-TR" sz="3600">
                <a:solidFill>
                  <a:schemeClr val="tx2"/>
                </a:solidFill>
              </a:rPr>
              <a:t>Kalp atım sayısını etkileyen faktörler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05000"/>
            <a:ext cx="8713788" cy="3252788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dirty="0"/>
              <a:t>Atım Hacmi (SV) = </a:t>
            </a:r>
            <a:r>
              <a:rPr lang="tr-TR" dirty="0" err="1"/>
              <a:t>Herbir</a:t>
            </a:r>
            <a:r>
              <a:rPr lang="tr-TR" dirty="0"/>
              <a:t> kalp atımında </a:t>
            </a:r>
            <a:r>
              <a:rPr lang="tr-TR" dirty="0" err="1"/>
              <a:t>ventriküllerin</a:t>
            </a:r>
            <a:r>
              <a:rPr lang="tr-TR" dirty="0"/>
              <a:t> her birinden (sağ karıncık, sol karıncık) pompalanan kan miktarıdır.</a:t>
            </a:r>
          </a:p>
          <a:p>
            <a:pPr eaLnBrk="1" hangingPunct="1"/>
            <a:r>
              <a:rPr lang="tr-TR" dirty="0" err="1"/>
              <a:t>Dinlenti</a:t>
            </a:r>
            <a:r>
              <a:rPr lang="tr-TR" dirty="0"/>
              <a:t> halinde Ortalama 70 ml/atım dır.</a:t>
            </a:r>
          </a:p>
          <a:p>
            <a:pPr eaLnBrk="1" hangingPunct="1"/>
            <a:r>
              <a:rPr lang="tr-TR" dirty="0"/>
              <a:t>Diyastol Sonu Hacmi (EDV) ile sistol Sonu Hacmi(ESV) arasındaki farktır.</a:t>
            </a:r>
          </a:p>
          <a:p>
            <a:pPr eaLnBrk="1" hangingPunct="1"/>
            <a:endParaRPr lang="tr-TR" dirty="0"/>
          </a:p>
          <a:p>
            <a:pPr eaLnBrk="1" hangingPunct="1">
              <a:buFont typeface="Wingdings" pitchFamily="2" charset="2"/>
              <a:buNone/>
            </a:pPr>
            <a:endParaRPr lang="tr-TR" dirty="0"/>
          </a:p>
        </p:txBody>
      </p:sp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323850" y="5445125"/>
            <a:ext cx="7416800" cy="10668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3200" b="1" dirty="0">
                <a:solidFill>
                  <a:srgbClr val="C00000"/>
                </a:solidFill>
              </a:rPr>
              <a:t>SV=  EDV – ESV</a:t>
            </a:r>
          </a:p>
          <a:p>
            <a:r>
              <a:rPr lang="tr-TR" sz="3200" b="1" dirty="0">
                <a:solidFill>
                  <a:srgbClr val="C00000"/>
                </a:solidFill>
              </a:rPr>
              <a:t>120 ml/atım – 50 ml/atım= 70 ml/atım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1033</Words>
  <Application>Microsoft Office PowerPoint</Application>
  <PresentationFormat>Ekran Gösterisi (4:3)</PresentationFormat>
  <Paragraphs>204</Paragraphs>
  <Slides>19</Slides>
  <Notes>19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8" baseType="lpstr">
      <vt:lpstr>Arial</vt:lpstr>
      <vt:lpstr>Arial Black</vt:lpstr>
      <vt:lpstr>Arialsym</vt:lpstr>
      <vt:lpstr>Calibri</vt:lpstr>
      <vt:lpstr>GreekMathSymbols</vt:lpstr>
      <vt:lpstr>Times New Roman</vt:lpstr>
      <vt:lpstr>Verdana</vt:lpstr>
      <vt:lpstr>Wingdings</vt:lpstr>
      <vt:lpstr>Ofis Teması</vt:lpstr>
      <vt:lpstr>MEDİKAL FİZİK</vt:lpstr>
      <vt:lpstr> Frank- Starling Mekanizması </vt:lpstr>
      <vt:lpstr>PowerPoint Sunusu</vt:lpstr>
      <vt:lpstr>PowerPoint Sunusu</vt:lpstr>
      <vt:lpstr>PowerPoint Sunusu</vt:lpstr>
      <vt:lpstr>Kan Akışı Koşullarının Değiştirilmesi </vt:lpstr>
      <vt:lpstr>Kalp atım sayısını etkileyen faktörler</vt:lpstr>
      <vt:lpstr>PowerPoint Sunusu</vt:lpstr>
      <vt:lpstr>PowerPoint Sunusu</vt:lpstr>
      <vt:lpstr>PowerPoint Sunusu</vt:lpstr>
      <vt:lpstr>PowerPoint Sunusu</vt:lpstr>
      <vt:lpstr>PowerPoint Sunusu</vt:lpstr>
      <vt:lpstr>Akışkan Basıncı</vt:lpstr>
      <vt:lpstr>PowerPoint Sunusu</vt:lpstr>
      <vt:lpstr>PowerPoint Sunusu</vt:lpstr>
      <vt:lpstr>Uluslarası Birim Sistemleri (SI)’ne göre Basıncın Birimi</vt:lpstr>
      <vt:lpstr>PowerPoint Sunusu</vt:lpstr>
      <vt:lpstr>Laminar (Düzgün,Sessiz)  Akış </vt:lpstr>
      <vt:lpstr>Türbülan (Girdaplı) Akış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MEDİKAL FİZİK</dc:title>
  <dc:creator>User</dc:creator>
  <cp:lastModifiedBy>nailmert bıçakcı</cp:lastModifiedBy>
  <cp:revision>18</cp:revision>
  <dcterms:created xsi:type="dcterms:W3CDTF">2016-11-24T13:36:40Z</dcterms:created>
  <dcterms:modified xsi:type="dcterms:W3CDTF">2025-09-09T08:35:48Z</dcterms:modified>
</cp:coreProperties>
</file>