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60" r:id="rId5"/>
    <p:sldId id="259" r:id="rId6"/>
    <p:sldId id="285" r:id="rId7"/>
    <p:sldId id="261" r:id="rId8"/>
    <p:sldId id="262" r:id="rId9"/>
    <p:sldId id="263" r:id="rId10"/>
    <p:sldId id="264" r:id="rId11"/>
    <p:sldId id="265" r:id="rId12"/>
    <p:sldId id="266" r:id="rId13"/>
    <p:sldId id="267" r:id="rId14"/>
    <p:sldId id="268" r:id="rId15"/>
    <p:sldId id="28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1253"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7E865-AFA7-4E16-9600-1E5995A7204C}" type="datetimeFigureOut">
              <a:rPr lang="tr-TR" smtClean="0"/>
              <a:pPr/>
              <a:t>10.11.2018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9800E-2AED-45CE-AB19-D7F8A30F34F1}" type="slidenum">
              <a:rPr lang="tr-TR" smtClean="0"/>
              <a:pPr/>
              <a:t>‹#›</a:t>
            </a:fld>
            <a:endParaRPr lang="tr-TR"/>
          </a:p>
        </p:txBody>
      </p:sp>
    </p:spTree>
    <p:extLst>
      <p:ext uri="{BB962C8B-B14F-4D97-AF65-F5344CB8AC3E}">
        <p14:creationId xmlns:p14="http://schemas.microsoft.com/office/powerpoint/2010/main" val="296506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i="1" dirty="0"/>
          </a:p>
        </p:txBody>
      </p:sp>
      <p:sp>
        <p:nvSpPr>
          <p:cNvPr id="4" name="3 Slayt Numarası Yer Tutucusu"/>
          <p:cNvSpPr>
            <a:spLocks noGrp="1"/>
          </p:cNvSpPr>
          <p:nvPr>
            <p:ph type="sldNum" sz="quarter" idx="10"/>
          </p:nvPr>
        </p:nvSpPr>
        <p:spPr/>
        <p:txBody>
          <a:bodyPr/>
          <a:lstStyle/>
          <a:p>
            <a:fld id="{7D19800E-2AED-45CE-AB19-D7F8A30F34F1}" type="slidenum">
              <a:rPr lang="tr-TR" smtClean="0"/>
              <a:pPr/>
              <a:t>13</a:t>
            </a:fld>
            <a:endParaRPr lang="tr-TR"/>
          </a:p>
        </p:txBody>
      </p:sp>
    </p:spTree>
    <p:extLst>
      <p:ext uri="{BB962C8B-B14F-4D97-AF65-F5344CB8AC3E}">
        <p14:creationId xmlns:p14="http://schemas.microsoft.com/office/powerpoint/2010/main" val="9477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19800E-2AED-45CE-AB19-D7F8A30F34F1}" type="slidenum">
              <a:rPr lang="tr-TR" smtClean="0"/>
              <a:pPr/>
              <a:t>16</a:t>
            </a:fld>
            <a:endParaRPr lang="tr-TR"/>
          </a:p>
        </p:txBody>
      </p:sp>
    </p:spTree>
    <p:extLst>
      <p:ext uri="{BB962C8B-B14F-4D97-AF65-F5344CB8AC3E}">
        <p14:creationId xmlns:p14="http://schemas.microsoft.com/office/powerpoint/2010/main" val="84552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19800E-2AED-45CE-AB19-D7F8A30F34F1}" type="slidenum">
              <a:rPr lang="tr-TR" smtClean="0"/>
              <a:pPr/>
              <a:t>30</a:t>
            </a:fld>
            <a:endParaRPr lang="tr-TR"/>
          </a:p>
        </p:txBody>
      </p:sp>
    </p:spTree>
    <p:extLst>
      <p:ext uri="{BB962C8B-B14F-4D97-AF65-F5344CB8AC3E}">
        <p14:creationId xmlns:p14="http://schemas.microsoft.com/office/powerpoint/2010/main" val="418580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19800E-2AED-45CE-AB19-D7F8A30F34F1}" type="slidenum">
              <a:rPr lang="tr-TR" smtClean="0"/>
              <a:pPr/>
              <a:t>31</a:t>
            </a:fld>
            <a:endParaRPr lang="tr-TR"/>
          </a:p>
        </p:txBody>
      </p:sp>
    </p:spTree>
    <p:extLst>
      <p:ext uri="{BB962C8B-B14F-4D97-AF65-F5344CB8AC3E}">
        <p14:creationId xmlns:p14="http://schemas.microsoft.com/office/powerpoint/2010/main" val="335699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21D2D0-9F21-4B14-BD88-32802E651BB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643BA07-7DFD-44E7-B669-402EC7E67F74}" type="datetimeFigureOut">
              <a:rPr lang="tr-TR" smtClean="0"/>
              <a:pPr/>
              <a:t>10.11.2018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4521D2D0-9F21-4B14-BD88-32802E651BB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43BA07-7DFD-44E7-B669-402EC7E67F74}" type="datetimeFigureOut">
              <a:rPr lang="tr-TR" smtClean="0"/>
              <a:pPr/>
              <a:t>10.11.2018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21D2D0-9F21-4B14-BD88-32802E651BB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MAIZE+STREAK+VIRUS+particle&amp;source=images&amp;cd=&amp;cad=rja&amp;docid=OtSMCzjJNoa5kM&amp;tbnid=YmAbdcUooIcduM:&amp;ved=0CAUQjRw&amp;url=http://www.visualphotos.com/image/1x7582685/maize_streak_virus_coloured_tem&amp;ei=sgJUUb7HG8zDtAaUwoHoCA&amp;bvm=bv.44342787,d.Yms&amp;psig=AFQjCNHY8fxKVQRFwO9QbHC4dm7TUR16VA&amp;ust=1364546606132521"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m.tr/url?sa=i&amp;rct=j&amp;q=MAIZE+STREAK+VIRUS+particle&amp;source=images&amp;cd=&amp;docid=B53W4YRpOdttzM&amp;tbnid=G-e-Yn4i_JgmPM:&amp;ved=0CAUQjRw&amp;url=http://ookaboo.com/o/pictures/picture/12821565/Purified_Maize_streak_virus__particles_s&amp;ei=uwJUUZjyLMrJsgaukIGICg&amp;bvm=bv.44342787,d.Yms&amp;psig=AFQjCNHY8fxKVQRFwO9QbHC4dm7TUR16VA&amp;ust=13645466061325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tr/url?sa=i&amp;source=images&amp;cd=&amp;cad=rja&amp;docid=-Te8yfm1949KxM&amp;tbnid=ElmEPVrIuVp09M:&amp;ved=0CAgQjRwwAA&amp;url=http://old.padil.gov.au/pbt/index.php?q=node/15&amp;pbtID=129&amp;ei=ggxTUd6tMIHfPffcgVg&amp;psig=AFQjCNFkfrB1k_2FM3UTTxxHNwNUlEdYZQ&amp;ust=136448358682273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MA%C4%B0ZE+MOSA%C4%B0C+V%C4%B0RUS&amp;source=images&amp;cd=&amp;cad=rja&amp;docid=hWlDctQ_6TD6FM&amp;tbnid=4lW5fLAjxP8u9M:&amp;ved=0CAUQjRw&amp;url=http://pvo.bio-mirror.cn/descr469.htm&amp;ei=IVxTUcWuH8rNswb6jIGYCQ&amp;bvm=bv.44342787,d.bGE&amp;psig=AFQjCNESG4lUX8PskEO9W_cU0qJMlihLOA&amp;ust=136450395090111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f/f9/Peregrinus_maidis_from_USDA.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url?sa=i&amp;rct=j&amp;q=Hysteroneura+setariae&amp;source=images&amp;cd=&amp;cad=rja&amp;docid=eT0LJ82CtIAKGM&amp;tbnid=lTgykhi8d1DJRM:&amp;ved=0CAUQjRw&amp;url=http://picasaweb.google.com/lh/photo/iih50CJg7HkG92snct_KRw&amp;ei=UBJUUaLxDIq1PceJgPgK&amp;bvm=bv.44342787,d.Yms&amp;psig=AFQjCNF94ZL6vDad21yz3-BW4_yY2-_U_w&amp;ust=13645505989132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potyviridae+particle&amp;source=images&amp;cd=&amp;cad=rja&amp;docid=hfWaU6aZmTchCM&amp;tbnid=VzKdBPRF0_HsgM:&amp;ved=0CAUQjRw&amp;url=http://pvo.bio-mirror.cn/genus039.htm&amp;ei=YrdSUZjmLYaQOMPvgIgN&amp;bvm=bv.44342787,d.Yms&amp;psig=AFQjCNHWVfiAthl1ISIXulsk1g-Swp79eg&amp;ust=1364461757060742"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smtClean="0"/>
              <a:t>SICAK İKLİM TAHIL VİRÜSLERİ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orn virus symptom."/>
          <p:cNvPicPr>
            <a:picLocks noGrp="1"/>
          </p:cNvPicPr>
          <p:nvPr>
            <p:ph idx="1"/>
          </p:nvPr>
        </p:nvPicPr>
        <p:blipFill>
          <a:blip r:embed="rId2" cstate="print"/>
          <a:srcRect/>
          <a:stretch>
            <a:fillRect/>
          </a:stretch>
        </p:blipFill>
        <p:spPr bwMode="auto">
          <a:xfrm>
            <a:off x="179512" y="188640"/>
            <a:ext cx="4464496" cy="3168352"/>
          </a:xfrm>
          <a:prstGeom prst="rect">
            <a:avLst/>
          </a:prstGeom>
          <a:noFill/>
          <a:ln w="9525">
            <a:noFill/>
            <a:miter lim="800000"/>
            <a:headEnd/>
            <a:tailEnd/>
          </a:ln>
        </p:spPr>
      </p:pic>
      <p:pic>
        <p:nvPicPr>
          <p:cNvPr id="5" name="4 Resim" descr="Figure 54. &#10;      Maize dwarf mosaic virus."/>
          <p:cNvPicPr/>
          <p:nvPr/>
        </p:nvPicPr>
        <p:blipFill>
          <a:blip r:embed="rId3" cstate="print"/>
          <a:srcRect/>
          <a:stretch>
            <a:fillRect/>
          </a:stretch>
        </p:blipFill>
        <p:spPr bwMode="auto">
          <a:xfrm>
            <a:off x="4211960" y="3467135"/>
            <a:ext cx="4717079" cy="3274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plantprotection.hu/modulok/angol/maize/images_maize/bigmdmv01.jpg"/>
          <p:cNvPicPr>
            <a:picLocks noGrp="1"/>
          </p:cNvPicPr>
          <p:nvPr>
            <p:ph idx="1"/>
          </p:nvPr>
        </p:nvPicPr>
        <p:blipFill>
          <a:blip r:embed="rId2" cstate="print"/>
          <a:srcRect/>
          <a:stretch>
            <a:fillRect/>
          </a:stretch>
        </p:blipFill>
        <p:spPr bwMode="auto">
          <a:xfrm>
            <a:off x="395536" y="188640"/>
            <a:ext cx="7776864" cy="65527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336704"/>
          </a:xfrm>
        </p:spPr>
        <p:txBody>
          <a:bodyPr/>
          <a:lstStyle/>
          <a:p>
            <a:pPr algn="ctr">
              <a:buNone/>
            </a:pPr>
            <a:r>
              <a:rPr lang="tr-TR" dirty="0">
                <a:solidFill>
                  <a:srgbClr val="FF0000"/>
                </a:solidFill>
              </a:rPr>
              <a:t>MAIZE STREAK VIRUS (MSV)</a:t>
            </a:r>
          </a:p>
          <a:p>
            <a:pPr algn="ctr">
              <a:buNone/>
            </a:pPr>
            <a:r>
              <a:rPr lang="tr-TR" dirty="0">
                <a:solidFill>
                  <a:srgbClr val="FF0000"/>
                </a:solidFill>
              </a:rPr>
              <a:t>MISIR ÇİZGİ </a:t>
            </a:r>
            <a:r>
              <a:rPr lang="tr-TR" dirty="0" smtClean="0">
                <a:solidFill>
                  <a:srgbClr val="FF0000"/>
                </a:solidFill>
              </a:rPr>
              <a:t>VİRÜSÜ</a:t>
            </a:r>
          </a:p>
          <a:p>
            <a:pPr algn="just">
              <a:buNone/>
            </a:pPr>
            <a:r>
              <a:rPr lang="tr-TR" sz="2800" dirty="0" smtClean="0"/>
              <a:t>		MSV </a:t>
            </a:r>
            <a:r>
              <a:rPr lang="tr-TR" sz="2800" dirty="0"/>
              <a:t>ikiz partikülü, tek sarmal DNA içeren </a:t>
            </a:r>
            <a:r>
              <a:rPr lang="tr-TR" sz="2800" i="1" dirty="0" err="1"/>
              <a:t>Geminivirade</a:t>
            </a:r>
            <a:r>
              <a:rPr lang="tr-TR" sz="2800" dirty="0"/>
              <a:t> familyasından </a:t>
            </a:r>
            <a:r>
              <a:rPr lang="tr-TR" sz="2800" i="1" dirty="0" err="1"/>
              <a:t>Mastrevirus</a:t>
            </a:r>
            <a:r>
              <a:rPr lang="tr-TR" sz="2800" dirty="0"/>
              <a:t> cinsinden bir virüstür. </a:t>
            </a:r>
          </a:p>
          <a:p>
            <a:pPr algn="just">
              <a:buNone/>
            </a:pPr>
            <a:endParaRPr lang="tr-TR" dirty="0" smtClean="0"/>
          </a:p>
          <a:p>
            <a:pPr algn="ctr">
              <a:buNone/>
            </a:pPr>
            <a:endParaRPr lang="tr-TR" dirty="0"/>
          </a:p>
        </p:txBody>
      </p:sp>
      <p:pic>
        <p:nvPicPr>
          <p:cNvPr id="4" name="irc_mi" descr="http://www.visualphotos.com/photo/1x7582685/maize_streak_virus_coloured_tem_M0800070.jpg">
            <a:hlinkClick r:id="rId2"/>
          </p:cNvPr>
          <p:cNvPicPr/>
          <p:nvPr/>
        </p:nvPicPr>
        <p:blipFill>
          <a:blip r:embed="rId3" cstate="print"/>
          <a:srcRect/>
          <a:stretch>
            <a:fillRect/>
          </a:stretch>
        </p:blipFill>
        <p:spPr bwMode="auto">
          <a:xfrm>
            <a:off x="971600" y="2996952"/>
            <a:ext cx="2830830" cy="3745230"/>
          </a:xfrm>
          <a:prstGeom prst="rect">
            <a:avLst/>
          </a:prstGeom>
          <a:noFill/>
          <a:ln w="9525">
            <a:noFill/>
            <a:miter lim="800000"/>
            <a:headEnd/>
            <a:tailEnd/>
          </a:ln>
        </p:spPr>
      </p:pic>
      <p:pic>
        <p:nvPicPr>
          <p:cNvPr id="5" name="irc_mi" descr="http://images.ookaboo.com/photo/m/Good_msv_3_m.jpg">
            <a:hlinkClick r:id="rId4"/>
          </p:cNvPr>
          <p:cNvPicPr/>
          <p:nvPr/>
        </p:nvPicPr>
        <p:blipFill>
          <a:blip r:embed="rId5" cstate="print"/>
          <a:srcRect/>
          <a:stretch>
            <a:fillRect/>
          </a:stretch>
        </p:blipFill>
        <p:spPr bwMode="auto">
          <a:xfrm>
            <a:off x="4067944" y="2924944"/>
            <a:ext cx="4763135" cy="373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6336704"/>
          </a:xfrm>
        </p:spPr>
        <p:txBody>
          <a:bodyPr/>
          <a:lstStyle/>
          <a:p>
            <a:pPr algn="just">
              <a:buNone/>
            </a:pPr>
            <a:r>
              <a:rPr lang="tr-TR" dirty="0"/>
              <a:t>Virüs 80’in üzerinde </a:t>
            </a:r>
            <a:r>
              <a:rPr lang="tr-TR" dirty="0" err="1"/>
              <a:t>Gramineae’de</a:t>
            </a:r>
            <a:r>
              <a:rPr lang="tr-TR" dirty="0"/>
              <a:t> </a:t>
            </a:r>
            <a:r>
              <a:rPr lang="tr-TR" dirty="0" err="1"/>
              <a:t>enfeksyon</a:t>
            </a:r>
            <a:r>
              <a:rPr lang="tr-TR" dirty="0"/>
              <a:t> yapar. </a:t>
            </a:r>
            <a:r>
              <a:rPr lang="tr-TR" dirty="0" smtClean="0"/>
              <a:t>Etmen yaprak pirlerinden </a:t>
            </a:r>
            <a:r>
              <a:rPr lang="tr-TR" i="1" dirty="0" err="1" smtClean="0"/>
              <a:t>Cicadulina</a:t>
            </a:r>
            <a:r>
              <a:rPr lang="tr-TR" dirty="0" smtClean="0"/>
              <a:t> </a:t>
            </a:r>
            <a:r>
              <a:rPr lang="tr-TR" dirty="0" err="1"/>
              <a:t>spp</a:t>
            </a:r>
            <a:r>
              <a:rPr lang="tr-TR" dirty="0"/>
              <a:t>. </a:t>
            </a:r>
            <a:r>
              <a:rPr lang="tr-TR" dirty="0" smtClean="0"/>
              <a:t>ile </a:t>
            </a:r>
            <a:r>
              <a:rPr lang="tr-TR" dirty="0" err="1"/>
              <a:t>persistent</a:t>
            </a:r>
            <a:r>
              <a:rPr lang="tr-TR" dirty="0"/>
              <a:t> olarak taşınmaktadır.</a:t>
            </a:r>
          </a:p>
          <a:p>
            <a:endParaRPr lang="tr-TR" dirty="0"/>
          </a:p>
        </p:txBody>
      </p:sp>
      <p:pic>
        <p:nvPicPr>
          <p:cNvPr id="4" name="lightboxImage" descr="http://keys.lucidcentral.org/keys/v3/eafrinet/maize_pests/key/maize_pests/Media/Html/images/Cicadulina_mbila_(Naude)_-_Maize_Leafhopper/maize_leafhoppers_brown.jpg"/>
          <p:cNvPicPr/>
          <p:nvPr/>
        </p:nvPicPr>
        <p:blipFill>
          <a:blip r:embed="rId3" cstate="print"/>
          <a:srcRect/>
          <a:stretch>
            <a:fillRect/>
          </a:stretch>
        </p:blipFill>
        <p:spPr bwMode="auto">
          <a:xfrm>
            <a:off x="107504" y="1916832"/>
            <a:ext cx="5040560" cy="4104456"/>
          </a:xfrm>
          <a:prstGeom prst="rect">
            <a:avLst/>
          </a:prstGeom>
          <a:noFill/>
          <a:ln w="9525">
            <a:noFill/>
            <a:miter lim="800000"/>
            <a:headEnd/>
            <a:tailEnd/>
          </a:ln>
        </p:spPr>
      </p:pic>
      <p:pic>
        <p:nvPicPr>
          <p:cNvPr id="5" name="irc_mi" descr="http://t0.gstatic.com/images?q=tbn:ANd9GcS8kwXRpeCu1u6jhqXwstsrX9YmI3fFs2cET2qb6e8gxq3-Eziriw">
            <a:hlinkClick r:id="rId4"/>
          </p:cNvPr>
          <p:cNvPicPr/>
          <p:nvPr/>
        </p:nvPicPr>
        <p:blipFill>
          <a:blip r:embed="rId5" cstate="print"/>
          <a:srcRect/>
          <a:stretch>
            <a:fillRect/>
          </a:stretch>
        </p:blipFill>
        <p:spPr bwMode="auto">
          <a:xfrm>
            <a:off x="5436096" y="1556792"/>
            <a:ext cx="3240360" cy="4464496"/>
          </a:xfrm>
          <a:prstGeom prst="rect">
            <a:avLst/>
          </a:prstGeom>
          <a:noFill/>
          <a:ln w="9525">
            <a:noFill/>
            <a:miter lim="800000"/>
            <a:headEnd/>
            <a:tailEnd/>
          </a:ln>
        </p:spPr>
      </p:pic>
      <p:sp>
        <p:nvSpPr>
          <p:cNvPr id="6" name="5 Dikdörtgen"/>
          <p:cNvSpPr/>
          <p:nvPr/>
        </p:nvSpPr>
        <p:spPr>
          <a:xfrm>
            <a:off x="6516216" y="6165304"/>
            <a:ext cx="1192955" cy="461665"/>
          </a:xfrm>
          <a:prstGeom prst="rect">
            <a:avLst/>
          </a:prstGeom>
        </p:spPr>
        <p:txBody>
          <a:bodyPr wrap="none">
            <a:spAutoFit/>
          </a:bodyPr>
          <a:lstStyle/>
          <a:p>
            <a:r>
              <a:rPr lang="tr-TR" sz="2400" i="1" dirty="0" smtClean="0"/>
              <a:t>C. </a:t>
            </a:r>
            <a:r>
              <a:rPr lang="tr-TR" sz="2400" i="1" dirty="0" err="1" smtClean="0"/>
              <a:t>mbila</a:t>
            </a:r>
            <a:endParaRPr lang="tr-TR" sz="24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0"/>
            <a:ext cx="8856984" cy="6480720"/>
          </a:xfrm>
        </p:spPr>
        <p:txBody>
          <a:bodyPr>
            <a:normAutofit/>
          </a:bodyPr>
          <a:lstStyle/>
          <a:p>
            <a:pPr>
              <a:buNone/>
            </a:pPr>
            <a:r>
              <a:rPr lang="tr-TR" sz="4000" dirty="0" smtClean="0">
                <a:solidFill>
                  <a:srgbClr val="00B050"/>
                </a:solidFill>
              </a:rPr>
              <a:t>BELİRTİLER</a:t>
            </a:r>
          </a:p>
          <a:p>
            <a:pPr algn="just">
              <a:buNone/>
            </a:pPr>
            <a:r>
              <a:rPr lang="tr-TR" sz="4000" dirty="0" smtClean="0"/>
              <a:t>		Mısırda </a:t>
            </a:r>
            <a:r>
              <a:rPr lang="tr-TR" sz="4000" dirty="0"/>
              <a:t>ilk belirtiler genç fidelerde </a:t>
            </a:r>
            <a:r>
              <a:rPr lang="tr-TR" sz="4000" dirty="0" err="1"/>
              <a:t>inokulasyondan</a:t>
            </a:r>
            <a:r>
              <a:rPr lang="tr-TR" sz="4000" dirty="0"/>
              <a:t> 3-7 gün sonra 0.5-2 mm boyutlarında en genç yaprakların alt kısımlarında hemen hemen yuvarlak, soluk lekeler şeklindedir. Eğer virüs tam gelişmiş bitkileri </a:t>
            </a:r>
            <a:r>
              <a:rPr lang="tr-TR" sz="4000" dirty="0" err="1"/>
              <a:t>enfekte</a:t>
            </a:r>
            <a:r>
              <a:rPr lang="tr-TR" sz="4000" dirty="0"/>
              <a:t> ederse damarlara paralel dar çizgiler görülür. </a:t>
            </a:r>
          </a:p>
          <a:p>
            <a:pPr>
              <a:buNone/>
            </a:pPr>
            <a:endParaRPr lang="tr-T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6632"/>
            <a:ext cx="8856984" cy="6624736"/>
          </a:xfrm>
        </p:spPr>
        <p:txBody>
          <a:bodyPr/>
          <a:lstStyle/>
          <a:p>
            <a:pPr algn="just">
              <a:buNone/>
            </a:pPr>
            <a:r>
              <a:rPr lang="tr-TR" sz="2800" dirty="0" smtClean="0"/>
              <a:t>	</a:t>
            </a:r>
            <a:r>
              <a:rPr lang="tr-TR" sz="4400" dirty="0" smtClean="0"/>
              <a:t>Sonuçta lekeler çoğalır dar, kesikli, </a:t>
            </a:r>
            <a:r>
              <a:rPr lang="tr-TR" sz="4400" dirty="0" err="1" smtClean="0"/>
              <a:t>klorotik</a:t>
            </a:r>
            <a:r>
              <a:rPr lang="tr-TR" sz="4400" dirty="0" smtClean="0"/>
              <a:t> çizgi şeklinde lekeler halinde gruplanır. Sonra bu çizgiler bir araya gelerek kalınlaşır ve sarı, beyaz lekeler olarak </a:t>
            </a:r>
            <a:r>
              <a:rPr lang="tr-TR" sz="4400" dirty="0" err="1" smtClean="0"/>
              <a:t>klorotikleşir</a:t>
            </a:r>
            <a:r>
              <a:rPr lang="tr-TR" sz="4400" dirty="0" smtClean="0"/>
              <a:t>. Erken enfeksiyonlarda şiddetli bodurluk ve koçan oluşturamadan ölüm görülebilir.</a:t>
            </a:r>
            <a:endParaRPr lang="tr-TR"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dpvweb.net/dpvfigs/d416f01.jpg"/>
          <p:cNvPicPr>
            <a:picLocks noGrp="1"/>
          </p:cNvPicPr>
          <p:nvPr>
            <p:ph idx="1"/>
          </p:nvPr>
        </p:nvPicPr>
        <p:blipFill>
          <a:blip r:embed="rId3" cstate="print"/>
          <a:srcRect/>
          <a:stretch>
            <a:fillRect/>
          </a:stretch>
        </p:blipFill>
        <p:spPr bwMode="auto">
          <a:xfrm>
            <a:off x="467544" y="260648"/>
            <a:ext cx="8280920" cy="5616624"/>
          </a:xfrm>
          <a:prstGeom prst="rect">
            <a:avLst/>
          </a:prstGeom>
          <a:noFill/>
          <a:ln w="9525">
            <a:noFill/>
            <a:miter lim="800000"/>
            <a:headEnd/>
            <a:tailEnd/>
          </a:ln>
        </p:spPr>
      </p:pic>
      <p:sp>
        <p:nvSpPr>
          <p:cNvPr id="5" name="4 Dikdörtgen"/>
          <p:cNvSpPr/>
          <p:nvPr/>
        </p:nvSpPr>
        <p:spPr>
          <a:xfrm>
            <a:off x="467544" y="6021288"/>
            <a:ext cx="8280920" cy="400110"/>
          </a:xfrm>
          <a:prstGeom prst="rect">
            <a:avLst/>
          </a:prstGeom>
        </p:spPr>
        <p:txBody>
          <a:bodyPr wrap="square">
            <a:spAutoFit/>
          </a:bodyPr>
          <a:lstStyle/>
          <a:p>
            <a:pPr>
              <a:defRPr/>
            </a:pPr>
            <a:r>
              <a:rPr lang="tr-TR" sz="2000" dirty="0"/>
              <a:t>A.Mısır, B. Buğday, C. </a:t>
            </a:r>
            <a:r>
              <a:rPr lang="tr-TR" sz="2000" dirty="0" err="1"/>
              <a:t>Setaria</a:t>
            </a:r>
            <a:r>
              <a:rPr lang="tr-TR" sz="2000" dirty="0"/>
              <a:t> </a:t>
            </a:r>
            <a:r>
              <a:rPr lang="tr-TR" sz="2000" dirty="0" err="1"/>
              <a:t>sp</a:t>
            </a:r>
            <a:r>
              <a:rPr lang="tr-TR" sz="2000" dirty="0"/>
              <a:t>., D. </a:t>
            </a:r>
            <a:r>
              <a:rPr lang="tr-TR" sz="2000" dirty="0" err="1"/>
              <a:t>Paspalum</a:t>
            </a:r>
            <a:r>
              <a:rPr lang="tr-TR" sz="2000" dirty="0"/>
              <a:t> </a:t>
            </a:r>
            <a:r>
              <a:rPr lang="tr-TR" sz="2000" dirty="0" err="1"/>
              <a:t>sp</a:t>
            </a:r>
            <a:r>
              <a:rPr lang="tr-TR" sz="2000" dirty="0"/>
              <a:t>., E. </a:t>
            </a:r>
            <a:r>
              <a:rPr lang="tr-TR" sz="2000" dirty="0" err="1"/>
              <a:t>Digitaria</a:t>
            </a:r>
            <a:r>
              <a:rPr lang="tr-TR" sz="2000" dirty="0"/>
              <a:t> </a:t>
            </a:r>
            <a:r>
              <a:rPr lang="tr-TR" sz="2000" dirty="0" err="1"/>
              <a:t>sp</a:t>
            </a:r>
            <a:r>
              <a:rPr lang="tr-TR" sz="2000" dirty="0"/>
              <a:t>., F. Çavdar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srcRect/>
          <a:stretch>
            <a:fillRect/>
          </a:stretch>
        </p:blipFill>
        <p:spPr bwMode="auto">
          <a:xfrm>
            <a:off x="323528" y="404664"/>
            <a:ext cx="8280920" cy="61206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32656"/>
            <a:ext cx="8964488" cy="6336704"/>
          </a:xfrm>
        </p:spPr>
        <p:txBody>
          <a:bodyPr/>
          <a:lstStyle/>
          <a:p>
            <a:pPr algn="ctr">
              <a:spcBef>
                <a:spcPts val="0"/>
              </a:spcBef>
              <a:buNone/>
            </a:pPr>
            <a:r>
              <a:rPr lang="tr-TR" sz="2800" dirty="0">
                <a:solidFill>
                  <a:srgbClr val="FF0000"/>
                </a:solidFill>
              </a:rPr>
              <a:t>MAIZE MOSAIC VIRUS (MMV)</a:t>
            </a:r>
          </a:p>
          <a:p>
            <a:pPr algn="ctr">
              <a:spcBef>
                <a:spcPts val="0"/>
              </a:spcBef>
              <a:buNone/>
            </a:pPr>
            <a:r>
              <a:rPr lang="tr-TR" sz="2800" dirty="0">
                <a:solidFill>
                  <a:srgbClr val="FF0000"/>
                </a:solidFill>
              </a:rPr>
              <a:t>MISIR MOZAİK </a:t>
            </a:r>
            <a:r>
              <a:rPr lang="tr-TR" sz="2800" dirty="0" smtClean="0">
                <a:solidFill>
                  <a:srgbClr val="FF0000"/>
                </a:solidFill>
              </a:rPr>
              <a:t>VİRÜSÜ</a:t>
            </a:r>
          </a:p>
          <a:p>
            <a:pPr algn="just">
              <a:buNone/>
            </a:pPr>
            <a:r>
              <a:rPr lang="tr-TR" dirty="0" smtClean="0"/>
              <a:t>		</a:t>
            </a:r>
            <a:r>
              <a:rPr lang="tr-TR" sz="2400" dirty="0" smtClean="0"/>
              <a:t>ETMEN</a:t>
            </a:r>
          </a:p>
          <a:p>
            <a:pPr algn="just">
              <a:buNone/>
            </a:pPr>
            <a:r>
              <a:rPr lang="tr-TR" sz="2400" dirty="0" smtClean="0"/>
              <a:t>		MMV </a:t>
            </a:r>
            <a:r>
              <a:rPr lang="tr-TR" sz="2400" i="1" dirty="0" err="1"/>
              <a:t>Rhabdoviridae</a:t>
            </a:r>
            <a:r>
              <a:rPr lang="tr-TR" sz="2400" dirty="0"/>
              <a:t> familyasından </a:t>
            </a:r>
            <a:r>
              <a:rPr lang="tr-TR" sz="2400" i="1" dirty="0" err="1"/>
              <a:t>Nucleorhabdovirus</a:t>
            </a:r>
            <a:r>
              <a:rPr lang="tr-TR" sz="2400" dirty="0"/>
              <a:t> cinsinden mermi şeklinde 225x90 </a:t>
            </a:r>
            <a:r>
              <a:rPr lang="tr-TR" sz="2400" dirty="0" err="1"/>
              <a:t>nm</a:t>
            </a:r>
            <a:r>
              <a:rPr lang="tr-TR" sz="2400" dirty="0"/>
              <a:t> boyutlarında tek sarmal RNA içeren bir virüstür. </a:t>
            </a:r>
          </a:p>
          <a:p>
            <a:pPr algn="just">
              <a:buNone/>
            </a:pPr>
            <a:endParaRPr lang="tr-TR" dirty="0"/>
          </a:p>
          <a:p>
            <a:pPr>
              <a:buNone/>
            </a:pPr>
            <a:endParaRPr lang="tr-TR" dirty="0"/>
          </a:p>
        </p:txBody>
      </p:sp>
      <p:pic>
        <p:nvPicPr>
          <p:cNvPr id="4" name="3 Resim" descr="http://pvo.bio-mirror.cn/images/b7.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996952"/>
            <a:ext cx="4286250" cy="374441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12968" cy="6480720"/>
          </a:xfrm>
        </p:spPr>
        <p:txBody>
          <a:bodyPr/>
          <a:lstStyle/>
          <a:p>
            <a:pPr>
              <a:buNone/>
            </a:pPr>
            <a:r>
              <a:rPr lang="tr-TR" sz="2800" dirty="0" smtClean="0">
                <a:solidFill>
                  <a:srgbClr val="00B050"/>
                </a:solidFill>
              </a:rPr>
              <a:t>TAŞINMASI</a:t>
            </a:r>
            <a:r>
              <a:rPr lang="tr-TR" sz="2800" dirty="0" smtClean="0"/>
              <a:t> </a:t>
            </a:r>
          </a:p>
          <a:p>
            <a:pPr algn="just">
              <a:buNone/>
            </a:pPr>
            <a:r>
              <a:rPr lang="tr-TR" sz="2800" dirty="0" smtClean="0"/>
              <a:t>		</a:t>
            </a:r>
            <a:r>
              <a:rPr lang="tr-TR" sz="2800" dirty="0" err="1" smtClean="0"/>
              <a:t>Persistent</a:t>
            </a:r>
            <a:r>
              <a:rPr lang="tr-TR" sz="2800" dirty="0" smtClean="0"/>
              <a:t> </a:t>
            </a:r>
            <a:r>
              <a:rPr lang="tr-TR" sz="2800" dirty="0"/>
              <a:t>(</a:t>
            </a:r>
            <a:r>
              <a:rPr lang="tr-TR" sz="2800" dirty="0" err="1"/>
              <a:t>propagatif</a:t>
            </a:r>
            <a:r>
              <a:rPr lang="tr-TR" sz="2800" dirty="0"/>
              <a:t>) olarak </a:t>
            </a:r>
            <a:r>
              <a:rPr lang="tr-TR" sz="2800" i="1" dirty="0" err="1"/>
              <a:t>Peregrinus</a:t>
            </a:r>
            <a:r>
              <a:rPr lang="tr-TR" sz="2800" i="1" dirty="0"/>
              <a:t> </a:t>
            </a:r>
            <a:r>
              <a:rPr lang="tr-TR" sz="2800" i="1" dirty="0" err="1"/>
              <a:t>maidis</a:t>
            </a:r>
            <a:r>
              <a:rPr lang="tr-TR" sz="2800" i="1" dirty="0"/>
              <a:t> </a:t>
            </a:r>
            <a:r>
              <a:rPr lang="tr-TR" sz="2800" dirty="0"/>
              <a:t>adlı bir yaprak piresi tarafından taşınmaktadır. Özsu ile taşınmaz.</a:t>
            </a:r>
          </a:p>
          <a:p>
            <a:pPr>
              <a:buNone/>
            </a:pPr>
            <a:endParaRPr lang="tr-TR" dirty="0"/>
          </a:p>
        </p:txBody>
      </p:sp>
      <p:pic>
        <p:nvPicPr>
          <p:cNvPr id="4" name="3 Resim" descr="File:Peregrinus maidis from USDA.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132856"/>
            <a:ext cx="6192688" cy="4536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192688"/>
          </a:xfrm>
        </p:spPr>
        <p:txBody>
          <a:bodyPr>
            <a:normAutofit lnSpcReduction="10000"/>
          </a:bodyPr>
          <a:lstStyle/>
          <a:p>
            <a:pPr algn="ctr">
              <a:buNone/>
            </a:pPr>
            <a:r>
              <a:rPr lang="tr-TR" sz="3200" dirty="0" err="1">
                <a:solidFill>
                  <a:srgbClr val="FF0000"/>
                </a:solidFill>
              </a:rPr>
              <a:t>Maize</a:t>
            </a:r>
            <a:r>
              <a:rPr lang="tr-TR" sz="3200" dirty="0">
                <a:solidFill>
                  <a:srgbClr val="FF0000"/>
                </a:solidFill>
              </a:rPr>
              <a:t> </a:t>
            </a:r>
            <a:r>
              <a:rPr lang="tr-TR" sz="3200" dirty="0" err="1">
                <a:solidFill>
                  <a:srgbClr val="FF0000"/>
                </a:solidFill>
              </a:rPr>
              <a:t>Dwarf</a:t>
            </a:r>
            <a:r>
              <a:rPr lang="tr-TR" sz="3200" dirty="0">
                <a:solidFill>
                  <a:srgbClr val="FF0000"/>
                </a:solidFill>
              </a:rPr>
              <a:t> </a:t>
            </a:r>
            <a:r>
              <a:rPr lang="tr-TR" sz="3200" dirty="0" err="1">
                <a:solidFill>
                  <a:srgbClr val="FF0000"/>
                </a:solidFill>
              </a:rPr>
              <a:t>Mosaic</a:t>
            </a:r>
            <a:r>
              <a:rPr lang="tr-TR" sz="3200" dirty="0">
                <a:solidFill>
                  <a:srgbClr val="FF0000"/>
                </a:solidFill>
              </a:rPr>
              <a:t> </a:t>
            </a:r>
            <a:r>
              <a:rPr lang="tr-TR" sz="3200" dirty="0" err="1">
                <a:solidFill>
                  <a:srgbClr val="FF0000"/>
                </a:solidFill>
              </a:rPr>
              <a:t>Virus</a:t>
            </a:r>
            <a:r>
              <a:rPr lang="tr-TR" sz="3200" dirty="0">
                <a:solidFill>
                  <a:srgbClr val="FF0000"/>
                </a:solidFill>
              </a:rPr>
              <a:t> (MDMV)</a:t>
            </a:r>
          </a:p>
          <a:p>
            <a:pPr algn="ctr">
              <a:buNone/>
            </a:pPr>
            <a:r>
              <a:rPr lang="tr-TR" sz="3200" dirty="0">
                <a:solidFill>
                  <a:srgbClr val="FF0000"/>
                </a:solidFill>
              </a:rPr>
              <a:t>Mısır Cüce Mozaik </a:t>
            </a:r>
            <a:r>
              <a:rPr lang="tr-TR" sz="3200" dirty="0" smtClean="0">
                <a:solidFill>
                  <a:srgbClr val="FF0000"/>
                </a:solidFill>
              </a:rPr>
              <a:t>Virüsü</a:t>
            </a:r>
          </a:p>
          <a:p>
            <a:pPr>
              <a:buNone/>
            </a:pPr>
            <a:r>
              <a:rPr lang="tr-TR" dirty="0" smtClean="0"/>
              <a:t>		</a:t>
            </a:r>
            <a:r>
              <a:rPr lang="tr-TR" sz="3400" dirty="0" smtClean="0">
                <a:solidFill>
                  <a:srgbClr val="00B050"/>
                </a:solidFill>
              </a:rPr>
              <a:t>ETMEN</a:t>
            </a:r>
            <a:endParaRPr lang="tr-TR" sz="3400" dirty="0">
              <a:solidFill>
                <a:srgbClr val="00B050"/>
              </a:solidFill>
            </a:endParaRPr>
          </a:p>
          <a:p>
            <a:pPr algn="just">
              <a:buNone/>
            </a:pPr>
            <a:r>
              <a:rPr lang="tr-TR" sz="3400" dirty="0" smtClean="0"/>
              <a:t>		MDMV </a:t>
            </a:r>
            <a:r>
              <a:rPr lang="tr-TR" sz="3400" i="1" dirty="0" err="1"/>
              <a:t>Potyviridae</a:t>
            </a:r>
            <a:r>
              <a:rPr lang="tr-TR" sz="3400" dirty="0"/>
              <a:t> familyasından </a:t>
            </a:r>
            <a:r>
              <a:rPr lang="tr-TR" sz="3400" i="1" dirty="0" err="1"/>
              <a:t>Potyvirus</a:t>
            </a:r>
            <a:r>
              <a:rPr lang="tr-TR" sz="3400" dirty="0"/>
              <a:t> cinsinden 750x13 </a:t>
            </a:r>
            <a:r>
              <a:rPr lang="tr-TR" sz="3400" dirty="0" err="1"/>
              <a:t>nm</a:t>
            </a:r>
            <a:r>
              <a:rPr lang="tr-TR" sz="3400" dirty="0"/>
              <a:t> boyutlarında, </a:t>
            </a:r>
            <a:r>
              <a:rPr lang="tr-TR" sz="3400" dirty="0" smtClean="0"/>
              <a:t>kıvrılabilir </a:t>
            </a:r>
            <a:r>
              <a:rPr lang="tr-TR" sz="3400" dirty="0"/>
              <a:t>ipliğimsi partiküllü, tek sarmal RNA içeren bir virüstür. </a:t>
            </a:r>
            <a:r>
              <a:rPr lang="tr-TR" sz="3400" dirty="0" smtClean="0"/>
              <a:t>Etmen </a:t>
            </a:r>
            <a:r>
              <a:rPr lang="tr-TR" sz="3400" dirty="0"/>
              <a:t>konukçu hücrelerde </a:t>
            </a:r>
            <a:r>
              <a:rPr lang="tr-TR" sz="3400" dirty="0" err="1"/>
              <a:t>sitoplazmik</a:t>
            </a:r>
            <a:r>
              <a:rPr lang="tr-TR" sz="3400" dirty="0"/>
              <a:t> ve silindirik (fırıldak ve sarmal şekillerde) </a:t>
            </a:r>
            <a:r>
              <a:rPr lang="tr-TR" sz="3400" dirty="0" err="1"/>
              <a:t>inclusionlar</a:t>
            </a:r>
            <a:r>
              <a:rPr lang="tr-TR" sz="3400" dirty="0"/>
              <a:t> oluşturur. MDMV mekanik olarak ve çeşitli </a:t>
            </a:r>
            <a:r>
              <a:rPr lang="tr-TR" sz="3400" dirty="0" err="1"/>
              <a:t>afit</a:t>
            </a:r>
            <a:r>
              <a:rPr lang="tr-TR" sz="3400" dirty="0"/>
              <a:t> türleriyle </a:t>
            </a:r>
            <a:r>
              <a:rPr lang="tr-TR" sz="3400" dirty="0" err="1"/>
              <a:t>non</a:t>
            </a:r>
            <a:r>
              <a:rPr lang="tr-TR" sz="3400" dirty="0"/>
              <a:t>-</a:t>
            </a:r>
            <a:r>
              <a:rPr lang="tr-TR" sz="3400" dirty="0" err="1"/>
              <a:t>persistent</a:t>
            </a:r>
            <a:r>
              <a:rPr lang="tr-TR" sz="3400" dirty="0"/>
              <a:t> olarak yayılır.    </a:t>
            </a:r>
          </a:p>
          <a:p>
            <a:pPr algn="ctr">
              <a:buNone/>
            </a:pPr>
            <a:endParaRPr lang="tr-TR" dirty="0"/>
          </a:p>
          <a:p>
            <a:pPr algn="ct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712968" cy="6408712"/>
          </a:xfrm>
        </p:spPr>
        <p:txBody>
          <a:bodyPr/>
          <a:lstStyle/>
          <a:p>
            <a:pPr algn="just">
              <a:buNone/>
            </a:pPr>
            <a:r>
              <a:rPr lang="tr-TR" sz="3600" dirty="0" smtClean="0">
                <a:solidFill>
                  <a:srgbClr val="00B050"/>
                </a:solidFill>
              </a:rPr>
              <a:t>BELİRTİLERİ</a:t>
            </a:r>
          </a:p>
          <a:p>
            <a:pPr algn="just">
              <a:buNone/>
            </a:pPr>
            <a:r>
              <a:rPr lang="tr-TR" sz="3600" dirty="0" smtClean="0"/>
              <a:t>		Yalnızca </a:t>
            </a:r>
            <a:r>
              <a:rPr lang="tr-TR" sz="3600" dirty="0" err="1"/>
              <a:t>Gramineae’leri</a:t>
            </a:r>
            <a:r>
              <a:rPr lang="tr-TR" sz="3600" dirty="0"/>
              <a:t> </a:t>
            </a:r>
            <a:r>
              <a:rPr lang="tr-TR" sz="3600" dirty="0" err="1"/>
              <a:t>enfekte</a:t>
            </a:r>
            <a:r>
              <a:rPr lang="tr-TR" sz="3600" dirty="0"/>
              <a:t> etmektedir. Bununla birlikte en önemli konukçusu mısırdır. </a:t>
            </a:r>
          </a:p>
          <a:p>
            <a:pPr algn="just">
              <a:buNone/>
            </a:pPr>
            <a:r>
              <a:rPr lang="tr-TR" sz="3600" dirty="0" smtClean="0"/>
              <a:t>		Yapraklarda </a:t>
            </a:r>
            <a:r>
              <a:rPr lang="tr-TR" sz="3600" dirty="0"/>
              <a:t>sarı-yeşil noktalar, çizgiler, damar bantlaşması ve bodurluk görülür. Yapraklarda hafif kıvrılma da </a:t>
            </a:r>
            <a:r>
              <a:rPr lang="tr-TR" sz="3600" dirty="0" smtClean="0"/>
              <a:t>görülebilir. Sonraki </a:t>
            </a:r>
            <a:r>
              <a:rPr lang="tr-TR" sz="3600" dirty="0"/>
              <a:t>dönemlerde bu belirtiler mor ve kırmızıya dönmektedir. </a:t>
            </a:r>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352928" cy="52941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ctahr.hawaii.edu/nelsons/Misc/1_maize_mosiac_corn_1.JPG"/>
          <p:cNvPicPr>
            <a:picLocks noGrp="1"/>
          </p:cNvPicPr>
          <p:nvPr>
            <p:ph idx="1"/>
          </p:nvPr>
        </p:nvPicPr>
        <p:blipFill>
          <a:blip r:embed="rId2" cstate="print"/>
          <a:srcRect/>
          <a:stretch>
            <a:fillRect/>
          </a:stretch>
        </p:blipFill>
        <p:spPr bwMode="auto">
          <a:xfrm>
            <a:off x="395536" y="332656"/>
            <a:ext cx="8352927" cy="633670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6632"/>
            <a:ext cx="8856984" cy="6624736"/>
          </a:xfrm>
        </p:spPr>
        <p:txBody>
          <a:bodyPr/>
          <a:lstStyle/>
          <a:p>
            <a:pPr algn="ctr">
              <a:buNone/>
            </a:pPr>
            <a:r>
              <a:rPr lang="tr-TR" b="1" dirty="0" smtClean="0">
                <a:solidFill>
                  <a:srgbClr val="FF0000"/>
                </a:solidFill>
              </a:rPr>
              <a:t>SUGARCANE </a:t>
            </a:r>
            <a:r>
              <a:rPr lang="tr-TR" b="1" dirty="0">
                <a:solidFill>
                  <a:srgbClr val="FF0000"/>
                </a:solidFill>
              </a:rPr>
              <a:t>MOSAIC VIRUS </a:t>
            </a:r>
            <a:r>
              <a:rPr lang="tr-TR" b="1" dirty="0" smtClean="0">
                <a:solidFill>
                  <a:srgbClr val="FF0000"/>
                </a:solidFill>
              </a:rPr>
              <a:t>(SCMV)</a:t>
            </a:r>
            <a:endParaRPr lang="tr-TR" b="1" dirty="0">
              <a:solidFill>
                <a:srgbClr val="FF0000"/>
              </a:solidFill>
            </a:endParaRPr>
          </a:p>
          <a:p>
            <a:pPr algn="ctr">
              <a:buNone/>
            </a:pPr>
            <a:r>
              <a:rPr lang="tr-TR" b="1" dirty="0">
                <a:solidFill>
                  <a:srgbClr val="FF0000"/>
                </a:solidFill>
              </a:rPr>
              <a:t>ŞEKERKAMIŞI MOZAİK VİRÜSÜ</a:t>
            </a:r>
          </a:p>
          <a:p>
            <a:pPr>
              <a:buNone/>
            </a:pPr>
            <a:r>
              <a:rPr lang="tr-TR" dirty="0" smtClean="0"/>
              <a:t>	</a:t>
            </a:r>
            <a:r>
              <a:rPr lang="tr-TR" sz="2800" dirty="0" smtClean="0">
                <a:solidFill>
                  <a:srgbClr val="00B050"/>
                </a:solidFill>
              </a:rPr>
              <a:t>ETMEN</a:t>
            </a:r>
            <a:endParaRPr lang="tr-TR" sz="2800" dirty="0">
              <a:solidFill>
                <a:srgbClr val="00B050"/>
              </a:solidFill>
            </a:endParaRPr>
          </a:p>
          <a:p>
            <a:pPr algn="just">
              <a:buNone/>
            </a:pPr>
            <a:r>
              <a:rPr lang="tr-TR" sz="2800" dirty="0" smtClean="0"/>
              <a:t>		SCMV </a:t>
            </a:r>
            <a:r>
              <a:rPr lang="tr-TR" sz="2800" i="1" dirty="0" err="1"/>
              <a:t>Potyviridae</a:t>
            </a:r>
            <a:r>
              <a:rPr lang="tr-TR" sz="2800" dirty="0"/>
              <a:t> familyasından </a:t>
            </a:r>
            <a:r>
              <a:rPr lang="tr-TR" sz="2800" i="1" dirty="0" err="1"/>
              <a:t>Potyvirus</a:t>
            </a:r>
            <a:r>
              <a:rPr lang="tr-TR" sz="2800" dirty="0"/>
              <a:t> cinsinden 750 </a:t>
            </a:r>
            <a:r>
              <a:rPr lang="tr-TR" sz="2800" dirty="0" err="1"/>
              <a:t>nm</a:t>
            </a:r>
            <a:r>
              <a:rPr lang="tr-TR" sz="2800" dirty="0"/>
              <a:t> uzunluğunda tek sarmal RNA içeren bir virüstür.</a:t>
            </a:r>
          </a:p>
          <a:p>
            <a:pPr>
              <a:buNone/>
            </a:pPr>
            <a:endParaRPr lang="tr-TR" dirty="0"/>
          </a:p>
        </p:txBody>
      </p:sp>
      <p:pic>
        <p:nvPicPr>
          <p:cNvPr id="4" name="3 Resim" descr="http://www.dpvweb.net/dpvfigs/d342f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789040"/>
            <a:ext cx="7200800" cy="28803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496944" cy="6264696"/>
          </a:xfrm>
        </p:spPr>
        <p:txBody>
          <a:bodyPr/>
          <a:lstStyle/>
          <a:p>
            <a:pPr>
              <a:buNone/>
            </a:pPr>
            <a:r>
              <a:rPr lang="tr-TR" dirty="0" smtClean="0"/>
              <a:t>	</a:t>
            </a:r>
            <a:r>
              <a:rPr lang="tr-TR" sz="2800" dirty="0" smtClean="0">
                <a:solidFill>
                  <a:srgbClr val="00B050"/>
                </a:solidFill>
              </a:rPr>
              <a:t>TAŞINMA </a:t>
            </a:r>
            <a:endParaRPr lang="tr-TR" sz="2800" dirty="0">
              <a:solidFill>
                <a:srgbClr val="00B050"/>
              </a:solidFill>
            </a:endParaRPr>
          </a:p>
          <a:p>
            <a:pPr algn="just">
              <a:buNone/>
            </a:pPr>
            <a:r>
              <a:rPr lang="tr-TR" sz="2800" i="1" dirty="0" smtClean="0"/>
              <a:t>		</a:t>
            </a:r>
            <a:r>
              <a:rPr lang="tr-TR" sz="2800" i="1" dirty="0" err="1" smtClean="0"/>
              <a:t>Dactynotus</a:t>
            </a:r>
            <a:r>
              <a:rPr lang="tr-TR" sz="2800" i="1" dirty="0" smtClean="0"/>
              <a:t> </a:t>
            </a:r>
            <a:r>
              <a:rPr lang="tr-TR" sz="2800" i="1" dirty="0" err="1"/>
              <a:t>ambrosiae</a:t>
            </a:r>
            <a:r>
              <a:rPr lang="tr-TR" sz="2800" i="1" dirty="0"/>
              <a:t>, </a:t>
            </a:r>
            <a:r>
              <a:rPr lang="tr-TR" sz="2800" i="1" dirty="0" err="1"/>
              <a:t>Hysteroneura</a:t>
            </a:r>
            <a:r>
              <a:rPr lang="tr-TR" sz="2800" i="1" dirty="0"/>
              <a:t> </a:t>
            </a:r>
            <a:r>
              <a:rPr lang="tr-TR" sz="2800" i="1" dirty="0" err="1"/>
              <a:t>setariae</a:t>
            </a:r>
            <a:r>
              <a:rPr lang="tr-TR" sz="2800" i="1" dirty="0"/>
              <a:t>, </a:t>
            </a:r>
            <a:r>
              <a:rPr lang="tr-TR" sz="2800" i="1" dirty="0" err="1"/>
              <a:t>Rhopalosiphum</a:t>
            </a:r>
            <a:r>
              <a:rPr lang="tr-TR" sz="2800" i="1" dirty="0"/>
              <a:t> </a:t>
            </a:r>
            <a:r>
              <a:rPr lang="tr-TR" sz="2800" i="1" dirty="0" err="1"/>
              <a:t>maidis</a:t>
            </a:r>
            <a:r>
              <a:rPr lang="tr-TR" sz="2800" i="1" dirty="0"/>
              <a:t>, </a:t>
            </a:r>
            <a:r>
              <a:rPr lang="tr-TR" sz="2800" i="1" dirty="0" err="1"/>
              <a:t>Toxoptera</a:t>
            </a:r>
            <a:r>
              <a:rPr lang="tr-TR" sz="2800" i="1" dirty="0"/>
              <a:t> </a:t>
            </a:r>
            <a:r>
              <a:rPr lang="tr-TR" sz="2800" i="1" dirty="0" err="1"/>
              <a:t>graminum</a:t>
            </a:r>
            <a:r>
              <a:rPr lang="tr-TR" sz="2800" dirty="0"/>
              <a:t> adlı yaprak bitleriyle </a:t>
            </a:r>
            <a:r>
              <a:rPr lang="tr-TR" sz="2800" dirty="0" err="1"/>
              <a:t>non</a:t>
            </a:r>
            <a:r>
              <a:rPr lang="tr-TR" sz="2800" dirty="0"/>
              <a:t>-</a:t>
            </a:r>
            <a:r>
              <a:rPr lang="tr-TR" sz="2800" dirty="0" err="1"/>
              <a:t>persistent</a:t>
            </a:r>
            <a:r>
              <a:rPr lang="tr-TR" sz="2800" dirty="0"/>
              <a:t> olarak </a:t>
            </a:r>
            <a:r>
              <a:rPr lang="tr-TR" sz="2800" dirty="0" smtClean="0"/>
              <a:t>taşınmaktadır</a:t>
            </a:r>
            <a:r>
              <a:rPr lang="tr-TR" sz="2800" dirty="0"/>
              <a:t>. </a:t>
            </a:r>
            <a:endParaRPr lang="tr-TR" sz="2800" dirty="0" smtClean="0"/>
          </a:p>
          <a:p>
            <a:pPr algn="just">
              <a:buNone/>
            </a:pPr>
            <a:endParaRPr lang="tr-TR" dirty="0"/>
          </a:p>
        </p:txBody>
      </p:sp>
      <p:pic>
        <p:nvPicPr>
          <p:cNvPr id="4" name="irc_mi" descr="http://lh4.ggpht.com/-eZuJRDwEXTE/RtAHsnMdjXI/AAAAAAAAICM/P84-ngiQJeU/Hysteroneura-setariae%252520%25252810%252529.jpg">
            <a:hlinkClick r:id="rId2"/>
          </p:cNvPr>
          <p:cNvPicPr/>
          <p:nvPr/>
        </p:nvPicPr>
        <p:blipFill>
          <a:blip r:embed="rId3" cstate="print"/>
          <a:srcRect/>
          <a:stretch>
            <a:fillRect/>
          </a:stretch>
        </p:blipFill>
        <p:spPr bwMode="auto">
          <a:xfrm>
            <a:off x="2339752" y="2924944"/>
            <a:ext cx="4876800" cy="3238500"/>
          </a:xfrm>
          <a:prstGeom prst="rect">
            <a:avLst/>
          </a:prstGeom>
          <a:noFill/>
          <a:ln w="9525">
            <a:noFill/>
            <a:miter lim="800000"/>
            <a:headEnd/>
            <a:tailEnd/>
          </a:ln>
        </p:spPr>
      </p:pic>
      <p:sp>
        <p:nvSpPr>
          <p:cNvPr id="5" name="4 Dikdörtgen"/>
          <p:cNvSpPr/>
          <p:nvPr/>
        </p:nvSpPr>
        <p:spPr>
          <a:xfrm>
            <a:off x="3563888" y="6237312"/>
            <a:ext cx="2251129" cy="369332"/>
          </a:xfrm>
          <a:prstGeom prst="rect">
            <a:avLst/>
          </a:prstGeom>
        </p:spPr>
        <p:txBody>
          <a:bodyPr wrap="none">
            <a:spAutoFit/>
          </a:bodyPr>
          <a:lstStyle/>
          <a:p>
            <a:r>
              <a:rPr lang="tr-TR" i="1" dirty="0" err="1" smtClean="0"/>
              <a:t>Hysteroneura</a:t>
            </a:r>
            <a:r>
              <a:rPr lang="tr-TR" i="1" dirty="0" smtClean="0"/>
              <a:t> </a:t>
            </a:r>
            <a:r>
              <a:rPr lang="tr-TR" i="1" dirty="0" err="1" smtClean="0"/>
              <a:t>setariae</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12968" cy="6408712"/>
          </a:xfrm>
        </p:spPr>
        <p:txBody>
          <a:bodyPr>
            <a:normAutofit/>
          </a:bodyPr>
          <a:lstStyle/>
          <a:p>
            <a:pPr algn="just">
              <a:buNone/>
            </a:pPr>
            <a:r>
              <a:rPr lang="tr-TR" dirty="0" smtClean="0"/>
              <a:t>	</a:t>
            </a:r>
            <a:r>
              <a:rPr lang="tr-TR" sz="3400" dirty="0" smtClean="0"/>
              <a:t>BELİRTİLERİ</a:t>
            </a:r>
          </a:p>
          <a:p>
            <a:pPr algn="just">
              <a:buNone/>
            </a:pPr>
            <a:r>
              <a:rPr lang="tr-TR" sz="3400" dirty="0" smtClean="0"/>
              <a:t>		Sorgum</a:t>
            </a:r>
            <a:r>
              <a:rPr lang="tr-TR" sz="3400" dirty="0"/>
              <a:t>, şeker kamışı, darı ve mısır ana konukçularıdır. </a:t>
            </a:r>
            <a:endParaRPr lang="tr-TR" sz="3400" dirty="0" smtClean="0"/>
          </a:p>
          <a:p>
            <a:pPr algn="just">
              <a:buNone/>
            </a:pPr>
            <a:r>
              <a:rPr lang="tr-TR" sz="3400" dirty="0"/>
              <a:t>	</a:t>
            </a:r>
            <a:r>
              <a:rPr lang="tr-TR" sz="3400" dirty="0" smtClean="0"/>
              <a:t>	Enfekteli </a:t>
            </a:r>
            <a:r>
              <a:rPr lang="tr-TR" sz="3400" dirty="0"/>
              <a:t>bitkilerde mozaik en belirgin belirtidir. </a:t>
            </a:r>
            <a:r>
              <a:rPr lang="tr-TR" sz="3400" dirty="0" err="1"/>
              <a:t>Bazan</a:t>
            </a:r>
            <a:r>
              <a:rPr lang="tr-TR" sz="3400" dirty="0"/>
              <a:t> yaprak damarlarına paralel dar </a:t>
            </a:r>
            <a:r>
              <a:rPr lang="tr-TR" sz="3400" dirty="0" err="1"/>
              <a:t>klorotik</a:t>
            </a:r>
            <a:r>
              <a:rPr lang="tr-TR" sz="3400" dirty="0"/>
              <a:t> çizgiler görülebilir. Sonra genç yapraklar genel bir kloroz gösterir ve çizgiler genişler ve sayısı da artar. Bitkiler olgunluğa yaklaştıkça yapraklar morarır veya mor-kırmızı bir renk alır.  </a:t>
            </a:r>
          </a:p>
          <a:p>
            <a:pPr>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4536504" cy="5616624"/>
          </a:xfrm>
          <a:prstGeom prst="rect">
            <a:avLst/>
          </a:prstGeom>
          <a:noFill/>
          <a:ln>
            <a:noFill/>
          </a:ln>
        </p:spPr>
      </p:pic>
      <p:pic>
        <p:nvPicPr>
          <p:cNvPr id="5" name="4 Resim" descr="http://edis.ifas.ufl.edu/LyraEDISServlet?command=getScreenImage&amp;oid=157952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04664"/>
            <a:ext cx="3960440" cy="56886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640960" cy="6480720"/>
          </a:xfrm>
        </p:spPr>
        <p:txBody>
          <a:bodyPr/>
          <a:lstStyle/>
          <a:p>
            <a:pPr algn="ctr">
              <a:buNone/>
            </a:pPr>
            <a:r>
              <a:rPr lang="tr-TR" b="1" dirty="0">
                <a:solidFill>
                  <a:srgbClr val="FF0000"/>
                </a:solidFill>
              </a:rPr>
              <a:t>JOHNSONGRASS MOSAIC VIRUS (JGMV)</a:t>
            </a:r>
          </a:p>
          <a:p>
            <a:pPr algn="ctr">
              <a:buNone/>
            </a:pPr>
            <a:r>
              <a:rPr lang="tr-TR" b="1" dirty="0">
                <a:solidFill>
                  <a:srgbClr val="FF0000"/>
                </a:solidFill>
              </a:rPr>
              <a:t>KANYAŞ MOZAİK </a:t>
            </a:r>
            <a:r>
              <a:rPr lang="tr-TR" b="1" dirty="0" smtClean="0">
                <a:solidFill>
                  <a:srgbClr val="FF0000"/>
                </a:solidFill>
              </a:rPr>
              <a:t>VİRÜSÜ</a:t>
            </a:r>
          </a:p>
          <a:p>
            <a:pPr algn="just">
              <a:buNone/>
            </a:pPr>
            <a:r>
              <a:rPr lang="tr-TR" dirty="0" smtClean="0"/>
              <a:t>	</a:t>
            </a:r>
            <a:r>
              <a:rPr lang="tr-TR" sz="2800" dirty="0" smtClean="0"/>
              <a:t>ETMEN		</a:t>
            </a:r>
          </a:p>
          <a:p>
            <a:pPr algn="just">
              <a:buNone/>
            </a:pPr>
            <a:r>
              <a:rPr lang="tr-TR" sz="2800" dirty="0" smtClean="0"/>
              <a:t>		JGMV </a:t>
            </a:r>
            <a:r>
              <a:rPr lang="tr-TR" sz="2800" i="1" dirty="0" err="1"/>
              <a:t>Potyviridae</a:t>
            </a:r>
            <a:r>
              <a:rPr lang="tr-TR" sz="2800" dirty="0"/>
              <a:t> familyasından </a:t>
            </a:r>
            <a:r>
              <a:rPr lang="tr-TR" sz="2800" i="1" dirty="0" err="1"/>
              <a:t>Potyvirus</a:t>
            </a:r>
            <a:r>
              <a:rPr lang="tr-TR" sz="2800" dirty="0"/>
              <a:t> cinsinden 750 </a:t>
            </a:r>
            <a:r>
              <a:rPr lang="tr-TR" sz="2800" dirty="0" err="1"/>
              <a:t>nm</a:t>
            </a:r>
            <a:r>
              <a:rPr lang="tr-TR" sz="2800" dirty="0"/>
              <a:t> uzunluğunda tek sarmal RNA içeren bir virüstür. </a:t>
            </a:r>
            <a:endParaRPr lang="tr-TR" sz="2800" dirty="0" smtClean="0"/>
          </a:p>
          <a:p>
            <a:pPr algn="just">
              <a:buNone/>
            </a:pPr>
            <a:endParaRPr lang="tr-TR" dirty="0"/>
          </a:p>
          <a:p>
            <a:pPr algn="ctr">
              <a:buNone/>
            </a:pPr>
            <a:endParaRPr lang="tr-TR" dirty="0"/>
          </a:p>
          <a:p>
            <a:pPr>
              <a:buNone/>
            </a:pPr>
            <a:endParaRPr lang="tr-TR" dirty="0"/>
          </a:p>
        </p:txBody>
      </p:sp>
      <p:pic>
        <p:nvPicPr>
          <p:cNvPr id="4" name="3 Resim" descr="http://www.dpvweb.net/dpvfigs/d340f04.jpg"/>
          <p:cNvPicPr/>
          <p:nvPr/>
        </p:nvPicPr>
        <p:blipFill>
          <a:blip r:embed="rId2" cstate="print"/>
          <a:srcRect/>
          <a:stretch>
            <a:fillRect/>
          </a:stretch>
        </p:blipFill>
        <p:spPr bwMode="auto">
          <a:xfrm>
            <a:off x="2483768" y="3068960"/>
            <a:ext cx="5112568" cy="371703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6336704"/>
          </a:xfrm>
        </p:spPr>
        <p:txBody>
          <a:bodyPr/>
          <a:lstStyle/>
          <a:p>
            <a:pPr>
              <a:buNone/>
            </a:pPr>
            <a:r>
              <a:rPr lang="tr-TR" sz="3600" dirty="0" smtClean="0"/>
              <a:t>TAŞINMASI VE BELİRTİLERİ</a:t>
            </a:r>
          </a:p>
          <a:p>
            <a:pPr algn="just">
              <a:buNone/>
            </a:pPr>
            <a:r>
              <a:rPr lang="tr-TR" sz="3600" i="1" dirty="0" smtClean="0"/>
              <a:t>		</a:t>
            </a:r>
            <a:r>
              <a:rPr lang="tr-TR" sz="3600" i="1" dirty="0" err="1" smtClean="0"/>
              <a:t>Aphis</a:t>
            </a:r>
            <a:r>
              <a:rPr lang="tr-TR" sz="3600" i="1" dirty="0" smtClean="0"/>
              <a:t> </a:t>
            </a:r>
            <a:r>
              <a:rPr lang="tr-TR" sz="3600" i="1" dirty="0" err="1"/>
              <a:t>craccivora</a:t>
            </a:r>
            <a:r>
              <a:rPr lang="tr-TR" sz="3600" i="1" dirty="0"/>
              <a:t>, A. </a:t>
            </a:r>
            <a:r>
              <a:rPr lang="tr-TR" sz="3600" i="1" dirty="0" err="1"/>
              <a:t>gossypii</a:t>
            </a:r>
            <a:r>
              <a:rPr lang="tr-TR" sz="3600" i="1" dirty="0"/>
              <a:t>, </a:t>
            </a:r>
            <a:r>
              <a:rPr lang="tr-TR" sz="3600" i="1" dirty="0" err="1"/>
              <a:t>Rhopalosiphum</a:t>
            </a:r>
            <a:r>
              <a:rPr lang="tr-TR" sz="3600" i="1" dirty="0"/>
              <a:t> </a:t>
            </a:r>
            <a:r>
              <a:rPr lang="tr-TR" sz="3600" i="1" dirty="0" err="1"/>
              <a:t>maidis</a:t>
            </a:r>
            <a:r>
              <a:rPr lang="tr-TR" sz="3600" dirty="0"/>
              <a:t> </a:t>
            </a:r>
            <a:r>
              <a:rPr lang="tr-TR" sz="3600" dirty="0" err="1"/>
              <a:t>afitleriyle</a:t>
            </a:r>
            <a:r>
              <a:rPr lang="tr-TR" sz="3600" dirty="0"/>
              <a:t> </a:t>
            </a:r>
            <a:r>
              <a:rPr lang="tr-TR" sz="3600" dirty="0" err="1"/>
              <a:t>non</a:t>
            </a:r>
            <a:r>
              <a:rPr lang="tr-TR" sz="3600" dirty="0"/>
              <a:t>-</a:t>
            </a:r>
            <a:r>
              <a:rPr lang="tr-TR" sz="3600" dirty="0" err="1"/>
              <a:t>persistent</a:t>
            </a:r>
            <a:r>
              <a:rPr lang="tr-TR" sz="3600" dirty="0"/>
              <a:t> olarak taşınmaktadır. </a:t>
            </a:r>
          </a:p>
          <a:p>
            <a:pPr algn="just">
              <a:buNone/>
            </a:pPr>
            <a:r>
              <a:rPr lang="tr-TR" sz="3600" dirty="0" smtClean="0"/>
              <a:t>		Sorgum </a:t>
            </a:r>
            <a:r>
              <a:rPr lang="tr-TR" sz="3600" dirty="0"/>
              <a:t>ve mısır ana konukçularıdır. Mısırda yapraklarda mozaik veya nekrotik </a:t>
            </a:r>
            <a:r>
              <a:rPr lang="tr-TR" sz="3600" dirty="0" err="1"/>
              <a:t>simptomlar</a:t>
            </a:r>
            <a:r>
              <a:rPr lang="tr-TR" sz="3600" dirty="0"/>
              <a:t> görülür. Bazı mısır çeşitlerinde kloroz ve bodurluk da görülebilir.    </a:t>
            </a:r>
          </a:p>
          <a:p>
            <a:pPr>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pvo.bio-mirror.cn/images/a1.jpg">
            <a:hlinkClick r:id="rId2"/>
          </p:cNvPr>
          <p:cNvPicPr>
            <a:picLocks noGrp="1"/>
          </p:cNvPicPr>
          <p:nvPr>
            <p:ph idx="1"/>
          </p:nvPr>
        </p:nvPicPr>
        <p:blipFill>
          <a:blip r:embed="rId3" cstate="print"/>
          <a:srcRect/>
          <a:stretch>
            <a:fillRect/>
          </a:stretch>
        </p:blipFill>
        <p:spPr bwMode="auto">
          <a:xfrm>
            <a:off x="2123728" y="116632"/>
            <a:ext cx="4536504" cy="2664296"/>
          </a:xfrm>
          <a:prstGeom prst="rect">
            <a:avLst/>
          </a:prstGeom>
          <a:noFill/>
          <a:ln w="9525">
            <a:noFill/>
            <a:miter lim="800000"/>
            <a:headEnd/>
            <a:tailEnd/>
          </a:ln>
        </p:spPr>
      </p:pic>
      <p:pic>
        <p:nvPicPr>
          <p:cNvPr id="5" name="4 Resim"/>
          <p:cNvPicPr/>
          <p:nvPr/>
        </p:nvPicPr>
        <p:blipFill>
          <a:blip r:embed="rId4" cstate="print"/>
          <a:srcRect/>
          <a:stretch>
            <a:fillRect/>
          </a:stretch>
        </p:blipFill>
        <p:spPr bwMode="auto">
          <a:xfrm>
            <a:off x="1043608" y="2852936"/>
            <a:ext cx="6336704" cy="381642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dpvweb.net/dpvfigs/d340f03.jpg"/>
          <p:cNvPicPr>
            <a:picLocks noGrp="1"/>
          </p:cNvPicPr>
          <p:nvPr>
            <p:ph idx="1"/>
          </p:nvPr>
        </p:nvPicPr>
        <p:blipFill>
          <a:blip r:embed="rId3" cstate="print"/>
          <a:srcRect/>
          <a:stretch>
            <a:fillRect/>
          </a:stretch>
        </p:blipFill>
        <p:spPr bwMode="auto">
          <a:xfrm>
            <a:off x="179512" y="332656"/>
            <a:ext cx="8568952" cy="5328592"/>
          </a:xfrm>
          <a:prstGeom prst="rect">
            <a:avLst/>
          </a:prstGeom>
          <a:noFill/>
          <a:ln w="9525">
            <a:noFill/>
            <a:miter lim="800000"/>
            <a:headEnd/>
            <a:tailEnd/>
          </a:ln>
        </p:spPr>
      </p:pic>
      <p:sp>
        <p:nvSpPr>
          <p:cNvPr id="6" name="5 Dikdörtgen"/>
          <p:cNvSpPr/>
          <p:nvPr/>
        </p:nvSpPr>
        <p:spPr>
          <a:xfrm>
            <a:off x="4139952" y="5877272"/>
            <a:ext cx="657552" cy="369332"/>
          </a:xfrm>
          <a:prstGeom prst="rect">
            <a:avLst/>
          </a:prstGeom>
        </p:spPr>
        <p:txBody>
          <a:bodyPr wrap="none">
            <a:spAutoFit/>
          </a:bodyPr>
          <a:lstStyle/>
          <a:p>
            <a:r>
              <a:rPr lang="tr-TR" dirty="0" smtClean="0"/>
              <a:t>Mısır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dpvweb.net/dpvfigs/d340f01.jpg"/>
          <p:cNvPicPr>
            <a:picLocks noGrp="1"/>
          </p:cNvPicPr>
          <p:nvPr>
            <p:ph idx="1"/>
          </p:nvPr>
        </p:nvPicPr>
        <p:blipFill>
          <a:blip r:embed="rId3" cstate="print"/>
          <a:srcRect/>
          <a:stretch>
            <a:fillRect/>
          </a:stretch>
        </p:blipFill>
        <p:spPr bwMode="auto">
          <a:xfrm>
            <a:off x="251520" y="162347"/>
            <a:ext cx="8496944" cy="5930949"/>
          </a:xfrm>
          <a:prstGeom prst="rect">
            <a:avLst/>
          </a:prstGeom>
          <a:noFill/>
          <a:ln w="9525">
            <a:noFill/>
            <a:miter lim="800000"/>
            <a:headEnd/>
            <a:tailEnd/>
          </a:ln>
        </p:spPr>
      </p:pic>
      <p:sp>
        <p:nvSpPr>
          <p:cNvPr id="6" name="5 Dikdörtgen"/>
          <p:cNvSpPr/>
          <p:nvPr/>
        </p:nvSpPr>
        <p:spPr>
          <a:xfrm>
            <a:off x="4211960" y="6165304"/>
            <a:ext cx="830292" cy="369332"/>
          </a:xfrm>
          <a:prstGeom prst="rect">
            <a:avLst/>
          </a:prstGeom>
        </p:spPr>
        <p:txBody>
          <a:bodyPr wrap="none">
            <a:spAutoFit/>
          </a:bodyPr>
          <a:lstStyle/>
          <a:p>
            <a:r>
              <a:rPr lang="tr-TR" dirty="0" err="1" smtClean="0"/>
              <a:t>Kanyaş</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srcRect/>
          <a:stretch>
            <a:fillRect/>
          </a:stretch>
        </p:blipFill>
        <p:spPr bwMode="auto">
          <a:xfrm>
            <a:off x="1043608" y="1124744"/>
            <a:ext cx="6496976" cy="50014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16632"/>
            <a:ext cx="8928992" cy="6552728"/>
          </a:xfrm>
        </p:spPr>
        <p:txBody>
          <a:bodyPr>
            <a:normAutofit/>
          </a:bodyPr>
          <a:lstStyle/>
          <a:p>
            <a:pPr>
              <a:buNone/>
            </a:pPr>
            <a:r>
              <a:rPr lang="tr-TR" dirty="0" smtClean="0">
                <a:solidFill>
                  <a:srgbClr val="00B050"/>
                </a:solidFill>
              </a:rPr>
              <a:t>	</a:t>
            </a:r>
            <a:r>
              <a:rPr lang="tr-TR" sz="2800" dirty="0" smtClean="0">
                <a:solidFill>
                  <a:srgbClr val="00B050"/>
                </a:solidFill>
              </a:rPr>
              <a:t>TAŞINMASI </a:t>
            </a:r>
            <a:endParaRPr lang="tr-TR" sz="2800" dirty="0">
              <a:solidFill>
                <a:srgbClr val="00B050"/>
              </a:solidFill>
            </a:endParaRPr>
          </a:p>
          <a:p>
            <a:pPr algn="just">
              <a:buNone/>
            </a:pPr>
            <a:r>
              <a:rPr lang="tr-TR" sz="2800" dirty="0" smtClean="0"/>
              <a:t>		MDMV </a:t>
            </a:r>
            <a:r>
              <a:rPr lang="tr-TR" sz="2800" dirty="0" err="1" smtClean="0"/>
              <a:t>non</a:t>
            </a:r>
            <a:r>
              <a:rPr lang="tr-TR" sz="2800" dirty="0" smtClean="0"/>
              <a:t>-</a:t>
            </a:r>
            <a:r>
              <a:rPr lang="tr-TR" sz="2800" dirty="0" err="1" smtClean="0"/>
              <a:t>persistent</a:t>
            </a:r>
            <a:r>
              <a:rPr lang="tr-TR" sz="2800" dirty="0" smtClean="0"/>
              <a:t> </a:t>
            </a:r>
            <a:r>
              <a:rPr lang="tr-TR" sz="2800" dirty="0"/>
              <a:t>olarak çeşitli </a:t>
            </a:r>
            <a:r>
              <a:rPr lang="tr-TR" sz="2800" dirty="0" err="1"/>
              <a:t>afit</a:t>
            </a:r>
            <a:r>
              <a:rPr lang="tr-TR" sz="2800" dirty="0"/>
              <a:t> türleriyle taşınmaktadır. </a:t>
            </a:r>
            <a:r>
              <a:rPr lang="tr-TR" sz="2800" dirty="0" err="1"/>
              <a:t>Afitler</a:t>
            </a:r>
            <a:r>
              <a:rPr lang="tr-TR" sz="2800" dirty="0"/>
              <a:t> birkaç dakikalık beslenmeyle virüsü kazanmakta ve 1-2 saat bunları sağlıklı bitkilere nakletme yeteneğinde olmaktadırlar. Bu virüsü taşıyan </a:t>
            </a:r>
            <a:r>
              <a:rPr lang="tr-TR" sz="2800" dirty="0" err="1"/>
              <a:t>afitler</a:t>
            </a:r>
            <a:r>
              <a:rPr lang="tr-TR" sz="2800" dirty="0"/>
              <a:t> en etkiliden en az etkiliye olacak şekilde </a:t>
            </a:r>
            <a:r>
              <a:rPr lang="tr-TR" sz="2800" i="1" dirty="0" err="1"/>
              <a:t>Schizaphis</a:t>
            </a:r>
            <a:r>
              <a:rPr lang="tr-TR" sz="2800" i="1" dirty="0"/>
              <a:t> </a:t>
            </a:r>
            <a:r>
              <a:rPr lang="tr-TR" sz="2800" i="1" dirty="0" err="1"/>
              <a:t>graminum</a:t>
            </a:r>
            <a:r>
              <a:rPr lang="tr-TR" sz="2800" i="1" dirty="0"/>
              <a:t>, </a:t>
            </a:r>
            <a:r>
              <a:rPr lang="tr-TR" sz="2800" i="1" dirty="0" err="1"/>
              <a:t>Aphis</a:t>
            </a:r>
            <a:r>
              <a:rPr lang="tr-TR" sz="2800" i="1" dirty="0"/>
              <a:t> </a:t>
            </a:r>
            <a:r>
              <a:rPr lang="tr-TR" sz="2800" i="1" dirty="0" err="1"/>
              <a:t>maidiradicis</a:t>
            </a:r>
            <a:r>
              <a:rPr lang="tr-TR" sz="2800" i="1" dirty="0"/>
              <a:t>, </a:t>
            </a:r>
            <a:r>
              <a:rPr lang="tr-TR" sz="2800" i="1" dirty="0" err="1"/>
              <a:t>Aphis</a:t>
            </a:r>
            <a:r>
              <a:rPr lang="tr-TR" sz="2800" i="1" dirty="0"/>
              <a:t> </a:t>
            </a:r>
            <a:r>
              <a:rPr lang="tr-TR" sz="2800" i="1" dirty="0" err="1"/>
              <a:t>craccivora</a:t>
            </a:r>
            <a:r>
              <a:rPr lang="tr-TR" sz="2800" i="1" dirty="0"/>
              <a:t>, </a:t>
            </a:r>
            <a:r>
              <a:rPr lang="tr-TR" sz="2800" i="1" dirty="0" err="1"/>
              <a:t>Aphis</a:t>
            </a:r>
            <a:r>
              <a:rPr lang="tr-TR" sz="2800" i="1" dirty="0"/>
              <a:t> </a:t>
            </a:r>
            <a:r>
              <a:rPr lang="tr-TR" sz="2800" i="1" dirty="0" err="1"/>
              <a:t>fabae</a:t>
            </a:r>
            <a:r>
              <a:rPr lang="tr-TR" sz="2800" i="1" dirty="0"/>
              <a:t>, </a:t>
            </a:r>
            <a:r>
              <a:rPr lang="tr-TR" sz="2800" i="1" dirty="0" err="1"/>
              <a:t>Acyrthosiphon</a:t>
            </a:r>
            <a:r>
              <a:rPr lang="tr-TR" sz="2800" i="1" dirty="0"/>
              <a:t> </a:t>
            </a:r>
            <a:r>
              <a:rPr lang="tr-TR" sz="2800" i="1" dirty="0" err="1"/>
              <a:t>pisum</a:t>
            </a:r>
            <a:r>
              <a:rPr lang="tr-TR" sz="2800" i="1" dirty="0"/>
              <a:t>, </a:t>
            </a:r>
            <a:r>
              <a:rPr lang="tr-TR" sz="2800" i="1" dirty="0" err="1"/>
              <a:t>Myzus</a:t>
            </a:r>
            <a:r>
              <a:rPr lang="tr-TR" sz="2800" i="1" dirty="0"/>
              <a:t> </a:t>
            </a:r>
            <a:r>
              <a:rPr lang="tr-TR" sz="2800" i="1" dirty="0" err="1"/>
              <a:t>persicae</a:t>
            </a:r>
            <a:r>
              <a:rPr lang="tr-TR" sz="2800" i="1" dirty="0"/>
              <a:t>, </a:t>
            </a:r>
            <a:r>
              <a:rPr lang="tr-TR" sz="2800" i="1" dirty="0" err="1"/>
              <a:t>Aphis</a:t>
            </a:r>
            <a:r>
              <a:rPr lang="tr-TR" sz="2800" i="1" dirty="0"/>
              <a:t> </a:t>
            </a:r>
            <a:r>
              <a:rPr lang="tr-TR" sz="2800" i="1" dirty="0" err="1"/>
              <a:t>gossypii</a:t>
            </a:r>
            <a:r>
              <a:rPr lang="tr-TR" sz="2800" i="1" dirty="0"/>
              <a:t>, </a:t>
            </a:r>
            <a:r>
              <a:rPr lang="tr-TR" sz="2800" i="1" dirty="0" err="1"/>
              <a:t>Therioaphis</a:t>
            </a:r>
            <a:r>
              <a:rPr lang="tr-TR" sz="2800" i="1" dirty="0"/>
              <a:t> </a:t>
            </a:r>
            <a:r>
              <a:rPr lang="tr-TR" sz="2800" i="1" dirty="0" err="1"/>
              <a:t>maculata</a:t>
            </a:r>
            <a:r>
              <a:rPr lang="tr-TR" sz="2800" i="1" dirty="0"/>
              <a:t>, </a:t>
            </a:r>
            <a:r>
              <a:rPr lang="tr-TR" sz="2800" i="1" dirty="0" err="1"/>
              <a:t>Sitobion</a:t>
            </a:r>
            <a:r>
              <a:rPr lang="tr-TR" sz="2800" i="1" dirty="0"/>
              <a:t> (</a:t>
            </a:r>
            <a:r>
              <a:rPr lang="tr-TR" sz="2800" i="1" dirty="0" err="1"/>
              <a:t>Macrosiphum</a:t>
            </a:r>
            <a:r>
              <a:rPr lang="tr-TR" sz="2800" i="1" dirty="0"/>
              <a:t>) </a:t>
            </a:r>
            <a:r>
              <a:rPr lang="tr-TR" sz="2800" i="1" dirty="0" err="1"/>
              <a:t>avenae</a:t>
            </a:r>
            <a:r>
              <a:rPr lang="tr-TR" sz="2800" i="1" dirty="0"/>
              <a:t>, </a:t>
            </a:r>
            <a:r>
              <a:rPr lang="tr-TR" sz="2800" i="1" dirty="0" err="1"/>
              <a:t>Rhopalosiphum</a:t>
            </a:r>
            <a:r>
              <a:rPr lang="tr-TR" sz="2800" i="1" dirty="0"/>
              <a:t> </a:t>
            </a:r>
            <a:r>
              <a:rPr lang="tr-TR" sz="2800" i="1" dirty="0" err="1"/>
              <a:t>padi</a:t>
            </a:r>
            <a:r>
              <a:rPr lang="tr-TR" sz="2800" i="1" dirty="0"/>
              <a:t>, </a:t>
            </a:r>
            <a:r>
              <a:rPr lang="tr-TR" sz="2800" i="1" dirty="0" err="1"/>
              <a:t>Rhopalosiphum</a:t>
            </a:r>
            <a:r>
              <a:rPr lang="tr-TR" sz="2800" i="1" dirty="0"/>
              <a:t> </a:t>
            </a:r>
            <a:r>
              <a:rPr lang="tr-TR" sz="2800" i="1" dirty="0" err="1"/>
              <a:t>poae</a:t>
            </a:r>
            <a:r>
              <a:rPr lang="tr-TR" sz="2800" i="1" dirty="0"/>
              <a:t>, </a:t>
            </a:r>
            <a:r>
              <a:rPr lang="tr-TR" sz="2800" i="1" dirty="0" err="1"/>
              <a:t>Macrosiphum</a:t>
            </a:r>
            <a:r>
              <a:rPr lang="tr-TR" sz="2800" i="1" dirty="0"/>
              <a:t> </a:t>
            </a:r>
            <a:r>
              <a:rPr lang="tr-TR" sz="2800" i="1" dirty="0" err="1"/>
              <a:t>euphorbiae</a:t>
            </a:r>
            <a:r>
              <a:rPr lang="tr-TR" sz="2800" i="1" dirty="0"/>
              <a:t>, </a:t>
            </a:r>
            <a:r>
              <a:rPr lang="tr-TR" sz="2800" i="1" dirty="0" err="1"/>
              <a:t>Rhopalosiphum</a:t>
            </a:r>
            <a:r>
              <a:rPr lang="tr-TR" sz="2800" i="1" dirty="0"/>
              <a:t> </a:t>
            </a:r>
            <a:r>
              <a:rPr lang="tr-TR" sz="2800" i="1" dirty="0" err="1"/>
              <a:t>maidis</a:t>
            </a:r>
            <a:r>
              <a:rPr lang="tr-TR" sz="2800" i="1" dirty="0"/>
              <a:t>, </a:t>
            </a:r>
            <a:r>
              <a:rPr lang="tr-TR" sz="2800" i="1" dirty="0" err="1"/>
              <a:t>Brevicoryne</a:t>
            </a:r>
            <a:r>
              <a:rPr lang="tr-TR" sz="2800" i="1" dirty="0"/>
              <a:t> </a:t>
            </a:r>
            <a:r>
              <a:rPr lang="tr-TR" sz="2800" i="1" dirty="0" err="1"/>
              <a:t>brassicae</a:t>
            </a:r>
            <a:r>
              <a:rPr lang="tr-TR" sz="2800" i="1" dirty="0"/>
              <a:t> </a:t>
            </a:r>
            <a:r>
              <a:rPr lang="tr-TR" sz="2800" dirty="0" err="1"/>
              <a:t>and</a:t>
            </a:r>
            <a:r>
              <a:rPr lang="tr-TR" sz="2800" dirty="0"/>
              <a:t> </a:t>
            </a:r>
            <a:r>
              <a:rPr lang="tr-TR" sz="2800" i="1" dirty="0" err="1"/>
              <a:t>Rhopalosiphum</a:t>
            </a:r>
            <a:r>
              <a:rPr lang="tr-TR" sz="2800" i="1" dirty="0"/>
              <a:t> </a:t>
            </a:r>
            <a:r>
              <a:rPr lang="tr-TR" sz="2800" i="1" dirty="0" err="1"/>
              <a:t>fitchii</a:t>
            </a:r>
            <a:r>
              <a:rPr lang="tr-TR" sz="2800" i="1" dirty="0"/>
              <a:t> </a:t>
            </a:r>
            <a:r>
              <a:rPr lang="tr-TR" sz="2800" dirty="0"/>
              <a:t>şeklinde sıralanabilir</a:t>
            </a:r>
            <a:r>
              <a:rPr lang="tr-TR" sz="2800" dirty="0" smtClean="0"/>
              <a:t>. </a:t>
            </a:r>
            <a:endParaRPr lang="tr-TR" sz="2800" dirty="0"/>
          </a:p>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76672"/>
            <a:ext cx="8568952" cy="6120680"/>
          </a:xfrm>
        </p:spPr>
        <p:txBody>
          <a:bodyPr/>
          <a:lstStyle/>
          <a:p>
            <a:pPr algn="just">
              <a:buNone/>
            </a:pPr>
            <a:r>
              <a:rPr lang="tr-TR" dirty="0" smtClean="0"/>
              <a:t>		</a:t>
            </a:r>
            <a:r>
              <a:rPr lang="tr-TR" sz="4400" dirty="0" smtClean="0"/>
              <a:t>Etmen </a:t>
            </a:r>
            <a:r>
              <a:rPr lang="tr-TR" sz="4400" i="1" dirty="0" err="1" smtClean="0"/>
              <a:t>Zea</a:t>
            </a:r>
            <a:r>
              <a:rPr lang="tr-TR" sz="4400" i="1" dirty="0" smtClean="0"/>
              <a:t> </a:t>
            </a:r>
            <a:r>
              <a:rPr lang="tr-TR" sz="4400" i="1" dirty="0" err="1" smtClean="0"/>
              <a:t>mays</a:t>
            </a:r>
            <a:r>
              <a:rPr lang="tr-TR" sz="4400" i="1" dirty="0" smtClean="0"/>
              <a:t> </a:t>
            </a:r>
            <a:r>
              <a:rPr lang="tr-TR" sz="4400" dirty="0" smtClean="0"/>
              <a:t>var. </a:t>
            </a:r>
            <a:r>
              <a:rPr lang="tr-TR" sz="4400" dirty="0" err="1" smtClean="0"/>
              <a:t>indentata</a:t>
            </a:r>
            <a:r>
              <a:rPr lang="tr-TR" sz="4400" dirty="0" smtClean="0"/>
              <a:t> mısır </a:t>
            </a:r>
            <a:r>
              <a:rPr lang="tr-TR" sz="4400" dirty="0" err="1" smtClean="0"/>
              <a:t>çeşitiyle</a:t>
            </a:r>
            <a:r>
              <a:rPr lang="tr-TR" sz="4400" dirty="0" smtClean="0"/>
              <a:t> düşük oranda da olsa tohumla taşınmaktadır. MDMV kışı çok yıllık olan </a:t>
            </a:r>
            <a:r>
              <a:rPr lang="tr-TR" sz="4400" dirty="0" err="1" smtClean="0"/>
              <a:t>kanyaşların</a:t>
            </a:r>
            <a:r>
              <a:rPr lang="tr-TR" sz="4400" dirty="0" smtClean="0"/>
              <a:t> </a:t>
            </a:r>
            <a:r>
              <a:rPr lang="tr-TR" sz="4400" dirty="0" err="1" smtClean="0"/>
              <a:t>rizomlarında</a:t>
            </a:r>
            <a:r>
              <a:rPr lang="tr-TR" sz="4400" dirty="0" smtClean="0"/>
              <a:t> geçirmektedir.</a:t>
            </a:r>
            <a:endParaRPr lang="tr-TR"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07504" y="116632"/>
            <a:ext cx="8928992" cy="6624736"/>
          </a:xfrm>
        </p:spPr>
        <p:txBody>
          <a:bodyPr>
            <a:normAutofit/>
          </a:bodyPr>
          <a:lstStyle/>
          <a:p>
            <a:pPr>
              <a:buNone/>
            </a:pPr>
            <a:r>
              <a:rPr lang="tr-TR" dirty="0" smtClean="0"/>
              <a:t>	</a:t>
            </a:r>
            <a:r>
              <a:rPr lang="tr-TR" sz="3600" dirty="0" smtClean="0">
                <a:solidFill>
                  <a:srgbClr val="00B050"/>
                </a:solidFill>
              </a:rPr>
              <a:t>BELİRTİLERİ</a:t>
            </a:r>
            <a:endParaRPr lang="tr-TR" sz="3600" dirty="0">
              <a:solidFill>
                <a:srgbClr val="00B050"/>
              </a:solidFill>
            </a:endParaRPr>
          </a:p>
          <a:p>
            <a:pPr algn="just">
              <a:buNone/>
            </a:pPr>
            <a:r>
              <a:rPr lang="tr-TR" sz="3600" dirty="0" smtClean="0"/>
              <a:t>		Mısır</a:t>
            </a:r>
            <a:r>
              <a:rPr lang="tr-TR" sz="3600" dirty="0"/>
              <a:t>, sorgum ve </a:t>
            </a:r>
            <a:r>
              <a:rPr lang="tr-TR" sz="3600" i="1" dirty="0"/>
              <a:t>S. </a:t>
            </a:r>
            <a:r>
              <a:rPr lang="tr-TR" sz="3600" i="1" dirty="0" err="1"/>
              <a:t>halepense</a:t>
            </a:r>
            <a:r>
              <a:rPr lang="tr-TR" sz="3600" i="1" dirty="0"/>
              <a:t> </a:t>
            </a:r>
            <a:r>
              <a:rPr lang="tr-TR" sz="3600" dirty="0"/>
              <a:t>(</a:t>
            </a:r>
            <a:r>
              <a:rPr lang="tr-TR" sz="3600" dirty="0" err="1"/>
              <a:t>kanyaş</a:t>
            </a:r>
            <a:r>
              <a:rPr lang="tr-TR" sz="3600" dirty="0"/>
              <a:t>) doğal konukçularıdır. MDMV yaprak damarları ve koçan yaprakları boyunca ince açık yeşil renkte çizgiler oluşturur. Enfekteli bitkiler gelişmeye ve sıcaklık da yükselmeye devam ettikçe mozaik belirtileri gözden kaybolur ve genç yapraklar sararır. Özellikle gece sıcaklıkları düştüğünde (15 </a:t>
            </a:r>
            <a:r>
              <a:rPr lang="tr-TR" sz="3600" baseline="30000" dirty="0"/>
              <a:t>0</a:t>
            </a:r>
            <a:r>
              <a:rPr lang="tr-TR" sz="3600" dirty="0"/>
              <a:t>C ve altı) bu sarı çizgiler kırmızılaşır ve kırmızı lekeler görülür. </a:t>
            </a:r>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cropdisease.cropsci.illinois.edu/corn/images/19LargeMDMVcrop%20(D%20copy.jpg"/>
          <p:cNvPicPr>
            <a:picLocks noGrp="1"/>
          </p:cNvPicPr>
          <p:nvPr>
            <p:ph idx="1"/>
          </p:nvPr>
        </p:nvPicPr>
        <p:blipFill>
          <a:blip r:embed="rId2" cstate="print"/>
          <a:srcRect/>
          <a:stretch>
            <a:fillRect/>
          </a:stretch>
        </p:blipFill>
        <p:spPr bwMode="auto">
          <a:xfrm>
            <a:off x="179512" y="188640"/>
            <a:ext cx="4248472" cy="3744416"/>
          </a:xfrm>
          <a:prstGeom prst="rect">
            <a:avLst/>
          </a:prstGeom>
          <a:noFill/>
          <a:ln w="9525">
            <a:noFill/>
            <a:miter lim="800000"/>
            <a:headEnd/>
            <a:tailEnd/>
          </a:ln>
        </p:spPr>
      </p:pic>
      <p:pic>
        <p:nvPicPr>
          <p:cNvPr id="5" name="4 Resim" descr="http://cropdisease.cropsci.illinois.edu/corn/images/19LargeMDMV%20Corncrop(D%20copy.jpg"/>
          <p:cNvPicPr/>
          <p:nvPr/>
        </p:nvPicPr>
        <p:blipFill>
          <a:blip r:embed="rId3" cstate="print"/>
          <a:srcRect/>
          <a:stretch>
            <a:fillRect/>
          </a:stretch>
        </p:blipFill>
        <p:spPr bwMode="auto">
          <a:xfrm>
            <a:off x="4644008" y="1844824"/>
            <a:ext cx="4176464" cy="47525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ttp://www.udel.edu/IPM/cca/diseaseslides/img019.JPG"/>
          <p:cNvPicPr>
            <a:picLocks noGrp="1"/>
          </p:cNvPicPr>
          <p:nvPr>
            <p:ph idx="1"/>
          </p:nvPr>
        </p:nvPicPr>
        <p:blipFill>
          <a:blip r:embed="rId2" cstate="print"/>
          <a:srcRect/>
          <a:stretch>
            <a:fillRect/>
          </a:stretch>
        </p:blipFill>
        <p:spPr bwMode="auto">
          <a:xfrm>
            <a:off x="107504" y="116632"/>
            <a:ext cx="5040560" cy="3744416"/>
          </a:xfrm>
          <a:prstGeom prst="rect">
            <a:avLst/>
          </a:prstGeom>
          <a:noFill/>
          <a:ln w="9525">
            <a:noFill/>
            <a:miter lim="800000"/>
            <a:headEnd/>
            <a:tailEnd/>
          </a:ln>
        </p:spPr>
      </p:pic>
      <p:pic>
        <p:nvPicPr>
          <p:cNvPr id="5" name="4 Resim" descr="http://www.forestryimages.org/images/768x512/1235161.jpg"/>
          <p:cNvPicPr/>
          <p:nvPr/>
        </p:nvPicPr>
        <p:blipFill>
          <a:blip r:embed="rId3" cstate="print"/>
          <a:srcRect/>
          <a:stretch>
            <a:fillRect/>
          </a:stretch>
        </p:blipFill>
        <p:spPr bwMode="auto">
          <a:xfrm>
            <a:off x="4932040" y="2492896"/>
            <a:ext cx="403244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TotalTime>
  <Words>110</Words>
  <Application>Microsoft Office PowerPoint</Application>
  <PresentationFormat>Ekran Gösterisi (4:3)</PresentationFormat>
  <Paragraphs>52</Paragraphs>
  <Slides>31</Slides>
  <Notes>4</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Akış</vt:lpstr>
      <vt:lpstr>SICAK İKLİM TAHIL VİRÜSLERİ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SICAK İKLİM TAHIL VİRÜSLERİ</dc:title>
  <dc:creator>OZARFLOADA</dc:creator>
  <cp:lastModifiedBy>Reviewer</cp:lastModifiedBy>
  <cp:revision>27</cp:revision>
  <dcterms:created xsi:type="dcterms:W3CDTF">2013-03-28T08:29:34Z</dcterms:created>
  <dcterms:modified xsi:type="dcterms:W3CDTF">2018-11-10T20:35:57Z</dcterms:modified>
</cp:coreProperties>
</file>