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8" r:id="rId4"/>
    <p:sldId id="269" r:id="rId5"/>
    <p:sldId id="270" r:id="rId6"/>
    <p:sldId id="272" r:id="rId7"/>
    <p:sldId id="27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674"/>
  </p:normalViewPr>
  <p:slideViewPr>
    <p:cSldViewPr snapToGrid="0" snapToObjects="1">
      <p:cViewPr varScale="1">
        <p:scale>
          <a:sx n="72" d="100"/>
          <a:sy n="72" d="100"/>
        </p:scale>
        <p:origin x="83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4E462A-0E68-264C-B2F6-F3878D302076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E7A55-F66F-7740-88F3-1B7680ACC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27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328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4685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4357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270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3045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064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6894" y="1122363"/>
            <a:ext cx="8161105" cy="2387600"/>
          </a:xfrm>
        </p:spPr>
        <p:txBody>
          <a:bodyPr/>
          <a:lstStyle/>
          <a:p>
            <a:r>
              <a:rPr lang="en-US" dirty="0"/>
              <a:t>801300725880 </a:t>
            </a:r>
            <a:r>
              <a:rPr lang="en-US" dirty="0" err="1"/>
              <a:t>İleri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Kimya</a:t>
            </a:r>
            <a:r>
              <a:rPr lang="en-US"/>
              <a:t>_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06894" y="3602038"/>
            <a:ext cx="8161105" cy="1655762"/>
          </a:xfrm>
        </p:spPr>
        <p:txBody>
          <a:bodyPr>
            <a:normAutofit/>
          </a:bodyPr>
          <a:lstStyle/>
          <a:p>
            <a:r>
              <a:rPr lang="en-US" sz="2800"/>
              <a:t>KONU </a:t>
            </a:r>
            <a:r>
              <a:rPr lang="en-US" sz="2800" dirty="0"/>
              <a:t>2</a:t>
            </a:r>
            <a:r>
              <a:rPr lang="en-US" sz="2800"/>
              <a:t> </a:t>
            </a:r>
            <a:r>
              <a:rPr lang="en-US" sz="2800" dirty="0"/>
              <a:t>(4. </a:t>
            </a:r>
            <a:r>
              <a:rPr lang="en-US" sz="2800" dirty="0" err="1"/>
              <a:t>Hafta</a:t>
            </a:r>
            <a:r>
              <a:rPr lang="en-US" sz="2800" dirty="0"/>
              <a:t>)</a:t>
            </a:r>
          </a:p>
          <a:p>
            <a:r>
              <a:rPr lang="en-US" sz="2800" dirty="0"/>
              <a:t>ORGANİK </a:t>
            </a:r>
            <a:r>
              <a:rPr lang="en-US" sz="2800" dirty="0" err="1"/>
              <a:t>elektroKİMYA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34914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ELEKTROKİmya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962363"/>
            <a:ext cx="9905999" cy="4756935"/>
          </a:xfrm>
        </p:spPr>
        <p:txBody>
          <a:bodyPr>
            <a:normAutofit/>
          </a:bodyPr>
          <a:lstStyle/>
          <a:p>
            <a:r>
              <a:rPr lang="en-US" sz="2600" dirty="0"/>
              <a:t>Bu </a:t>
            </a:r>
            <a:r>
              <a:rPr lang="en-US" sz="2600" dirty="0" err="1"/>
              <a:t>ders</a:t>
            </a:r>
            <a:r>
              <a:rPr lang="en-US" sz="2600" dirty="0"/>
              <a:t> </a:t>
            </a:r>
            <a:r>
              <a:rPr lang="en-US" sz="2600" dirty="0" err="1"/>
              <a:t>içerisinde</a:t>
            </a:r>
            <a:r>
              <a:rPr lang="en-US" sz="2600" dirty="0"/>
              <a:t> 3 </a:t>
            </a:r>
            <a:r>
              <a:rPr lang="en-US" sz="2600" dirty="0" err="1"/>
              <a:t>haftalık</a:t>
            </a:r>
            <a:r>
              <a:rPr lang="en-US" sz="2600" dirty="0"/>
              <a:t> </a:t>
            </a:r>
            <a:r>
              <a:rPr lang="en-US" sz="2600" dirty="0" err="1"/>
              <a:t>bir</a:t>
            </a:r>
            <a:r>
              <a:rPr lang="en-US" sz="2600" dirty="0"/>
              <a:t> </a:t>
            </a:r>
            <a:r>
              <a:rPr lang="en-US" sz="2600" dirty="0" err="1"/>
              <a:t>süre</a:t>
            </a:r>
            <a:r>
              <a:rPr lang="en-US" sz="2600" dirty="0"/>
              <a:t> </a:t>
            </a:r>
            <a:r>
              <a:rPr lang="en-US" sz="2600" dirty="0" err="1"/>
              <a:t>içerisinde</a:t>
            </a:r>
            <a:r>
              <a:rPr lang="en-US" sz="2600" dirty="0"/>
              <a:t> </a:t>
            </a:r>
            <a:r>
              <a:rPr lang="en-US" sz="2600" dirty="0" err="1"/>
              <a:t>organik</a:t>
            </a:r>
            <a:r>
              <a:rPr lang="en-US" sz="2600" dirty="0"/>
              <a:t> </a:t>
            </a:r>
            <a:r>
              <a:rPr lang="en-US" sz="2600" dirty="0" err="1"/>
              <a:t>kimyada</a:t>
            </a:r>
            <a:r>
              <a:rPr lang="en-US" sz="2600" dirty="0"/>
              <a:t> </a:t>
            </a:r>
            <a:r>
              <a:rPr lang="en-US" sz="2600" dirty="0" err="1"/>
              <a:t>bir</a:t>
            </a:r>
            <a:r>
              <a:rPr lang="en-US" sz="2600" dirty="0"/>
              <a:t> alt </a:t>
            </a:r>
            <a:r>
              <a:rPr lang="en-US" sz="2600" dirty="0" err="1"/>
              <a:t>alan</a:t>
            </a:r>
            <a:r>
              <a:rPr lang="en-US" sz="2600" dirty="0"/>
              <a:t> </a:t>
            </a:r>
            <a:r>
              <a:rPr lang="en-US" sz="2600" dirty="0" err="1"/>
              <a:t>olan</a:t>
            </a:r>
            <a:r>
              <a:rPr lang="en-US" sz="2600" dirty="0"/>
              <a:t> </a:t>
            </a:r>
            <a:r>
              <a:rPr lang="en-US" sz="2600" dirty="0" err="1"/>
              <a:t>organik</a:t>
            </a:r>
            <a:r>
              <a:rPr lang="en-US" sz="2600" dirty="0"/>
              <a:t> </a:t>
            </a:r>
            <a:r>
              <a:rPr lang="en-US" sz="2600" dirty="0" err="1"/>
              <a:t>elektrokimya</a:t>
            </a:r>
            <a:r>
              <a:rPr lang="en-US" sz="2600" dirty="0"/>
              <a:t> </a:t>
            </a:r>
            <a:r>
              <a:rPr lang="en-US" sz="2600" dirty="0" err="1"/>
              <a:t>özet</a:t>
            </a:r>
            <a:r>
              <a:rPr lang="en-US" sz="2600" dirty="0"/>
              <a:t> </a:t>
            </a:r>
            <a:r>
              <a:rPr lang="en-US" sz="2600" dirty="0" err="1"/>
              <a:t>olarak</a:t>
            </a:r>
            <a:r>
              <a:rPr lang="en-US" sz="2600" dirty="0"/>
              <a:t> </a:t>
            </a:r>
            <a:r>
              <a:rPr lang="en-US" sz="2600" dirty="0" err="1"/>
              <a:t>verilecektir</a:t>
            </a:r>
            <a:r>
              <a:rPr lang="en-US" sz="2600" dirty="0"/>
              <a:t>. Bu </a:t>
            </a:r>
            <a:r>
              <a:rPr lang="en-US" sz="2600" dirty="0" err="1"/>
              <a:t>sunumlarda</a:t>
            </a:r>
            <a:r>
              <a:rPr lang="en-US" sz="2600" dirty="0"/>
              <a:t> </a:t>
            </a:r>
            <a:r>
              <a:rPr lang="en-US" sz="2600" dirty="0" err="1"/>
              <a:t>çok</a:t>
            </a:r>
            <a:r>
              <a:rPr lang="en-US" sz="2600" dirty="0"/>
              <a:t> </a:t>
            </a:r>
            <a:r>
              <a:rPr lang="en-US" sz="2600" dirty="0" err="1"/>
              <a:t>fazla</a:t>
            </a:r>
            <a:r>
              <a:rPr lang="en-US" sz="2600" dirty="0"/>
              <a:t> </a:t>
            </a:r>
            <a:r>
              <a:rPr lang="en-US" sz="2600" dirty="0" err="1"/>
              <a:t>ayrıntı</a:t>
            </a:r>
            <a:r>
              <a:rPr lang="en-US" sz="2600" dirty="0"/>
              <a:t> </a:t>
            </a:r>
            <a:r>
              <a:rPr lang="en-US" sz="2600" dirty="0" err="1"/>
              <a:t>yer</a:t>
            </a:r>
            <a:r>
              <a:rPr lang="en-US" sz="2600" dirty="0"/>
              <a:t> </a:t>
            </a:r>
            <a:r>
              <a:rPr lang="en-US" sz="2600" dirty="0" err="1"/>
              <a:t>almamakta</a:t>
            </a:r>
            <a:r>
              <a:rPr lang="en-US" sz="2600" dirty="0"/>
              <a:t> </a:t>
            </a:r>
            <a:r>
              <a:rPr lang="en-US" sz="2600" dirty="0" err="1"/>
              <a:t>olup</a:t>
            </a:r>
            <a:r>
              <a:rPr lang="en-US" sz="2600" dirty="0"/>
              <a:t>, </a:t>
            </a:r>
            <a:r>
              <a:rPr lang="en-US" sz="2600" dirty="0" err="1"/>
              <a:t>kapsamlı</a:t>
            </a:r>
            <a:r>
              <a:rPr lang="en-US" sz="2600" dirty="0"/>
              <a:t> </a:t>
            </a:r>
            <a:r>
              <a:rPr lang="en-US" sz="2600" dirty="0" err="1"/>
              <a:t>bilgi</a:t>
            </a:r>
            <a:r>
              <a:rPr lang="en-US" sz="2600" dirty="0"/>
              <a:t> </a:t>
            </a:r>
            <a:r>
              <a:rPr lang="en-US" sz="2600" dirty="0" err="1"/>
              <a:t>isteyen</a:t>
            </a:r>
            <a:r>
              <a:rPr lang="en-US" sz="2600" dirty="0"/>
              <a:t> </a:t>
            </a:r>
            <a:r>
              <a:rPr lang="en-US" sz="2600" dirty="0" err="1"/>
              <a:t>öğrencilerin</a:t>
            </a:r>
            <a:r>
              <a:rPr lang="en-US" sz="2600" dirty="0"/>
              <a:t> </a:t>
            </a:r>
            <a:r>
              <a:rPr lang="en-US" sz="2600" dirty="0" err="1"/>
              <a:t>altta</a:t>
            </a:r>
            <a:r>
              <a:rPr lang="en-US" sz="2600" dirty="0"/>
              <a:t> </a:t>
            </a:r>
            <a:r>
              <a:rPr lang="en-US" sz="2600" dirty="0" err="1"/>
              <a:t>verilen</a:t>
            </a:r>
            <a:r>
              <a:rPr lang="en-US" sz="2600" dirty="0"/>
              <a:t> </a:t>
            </a:r>
            <a:r>
              <a:rPr lang="en-US" sz="2600" dirty="0" err="1"/>
              <a:t>kaynaklardan</a:t>
            </a:r>
            <a:r>
              <a:rPr lang="en-US" sz="2600" dirty="0"/>
              <a:t> </a:t>
            </a:r>
            <a:r>
              <a:rPr lang="en-US" sz="2600" dirty="0" err="1"/>
              <a:t>yararlanmaları</a:t>
            </a:r>
            <a:r>
              <a:rPr lang="en-US" sz="2600" dirty="0"/>
              <a:t> </a:t>
            </a:r>
            <a:r>
              <a:rPr lang="en-US" sz="2600" dirty="0" err="1"/>
              <a:t>tavsiye</a:t>
            </a:r>
            <a:r>
              <a:rPr lang="en-US" sz="2600" dirty="0"/>
              <a:t> </a:t>
            </a:r>
            <a:r>
              <a:rPr lang="en-US" sz="2600" dirty="0" err="1"/>
              <a:t>edilir</a:t>
            </a:r>
            <a:r>
              <a:rPr lang="en-US" sz="2600" dirty="0"/>
              <a:t>.</a:t>
            </a:r>
          </a:p>
          <a:p>
            <a:r>
              <a:rPr lang="en-US" dirty="0" err="1"/>
              <a:t>Kaynaklar</a:t>
            </a:r>
            <a:r>
              <a:rPr lang="en-US" dirty="0"/>
              <a:t>:</a:t>
            </a:r>
          </a:p>
          <a:p>
            <a:pPr lvl="0"/>
            <a:r>
              <a:rPr lang="en-US" dirty="0"/>
              <a:t>A. J. Fry; Synthetic </a:t>
            </a:r>
            <a:r>
              <a:rPr lang="en-US" dirty="0" err="1"/>
              <a:t>Organik</a:t>
            </a:r>
            <a:r>
              <a:rPr lang="en-US" dirty="0"/>
              <a:t> Electrochemistry, Wiley-</a:t>
            </a:r>
            <a:r>
              <a:rPr lang="en-US" dirty="0" err="1"/>
              <a:t>Interscience</a:t>
            </a:r>
            <a:r>
              <a:rPr lang="en-US" dirty="0"/>
              <a:t>, 1988.</a:t>
            </a:r>
          </a:p>
          <a:p>
            <a:pPr lvl="0"/>
            <a:r>
              <a:rPr lang="en-US" dirty="0"/>
              <a:t>M.M. </a:t>
            </a:r>
            <a:r>
              <a:rPr lang="en-US" dirty="0" err="1"/>
              <a:t>Baizer</a:t>
            </a:r>
            <a:r>
              <a:rPr lang="en-US" dirty="0"/>
              <a:t> and H. Lund, </a:t>
            </a:r>
            <a:r>
              <a:rPr lang="en-US" dirty="0" err="1"/>
              <a:t>Organik</a:t>
            </a:r>
            <a:r>
              <a:rPr lang="en-US" dirty="0"/>
              <a:t> Electrochemistry, Marcel-Dekker, 1991.</a:t>
            </a:r>
          </a:p>
          <a:p>
            <a:pPr lvl="0"/>
            <a:r>
              <a:rPr lang="en-US" dirty="0"/>
              <a:t>J. </a:t>
            </a:r>
            <a:r>
              <a:rPr lang="en-US" dirty="0" err="1"/>
              <a:t>Volke</a:t>
            </a:r>
            <a:r>
              <a:rPr lang="en-US" dirty="0"/>
              <a:t> and F. </a:t>
            </a:r>
            <a:r>
              <a:rPr lang="en-US" dirty="0" err="1"/>
              <a:t>Liska</a:t>
            </a:r>
            <a:r>
              <a:rPr lang="en-US" dirty="0"/>
              <a:t>, Electrochemistry in </a:t>
            </a:r>
            <a:r>
              <a:rPr lang="en-US" dirty="0" err="1"/>
              <a:t>Organik</a:t>
            </a:r>
            <a:r>
              <a:rPr lang="en-US" dirty="0"/>
              <a:t> Synthesis, Springer, 1994.</a:t>
            </a:r>
          </a:p>
          <a:p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842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ELEKTROKİmya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1" y="1860782"/>
            <a:ext cx="9905999" cy="4786598"/>
          </a:xfrm>
        </p:spPr>
        <p:txBody>
          <a:bodyPr>
            <a:normAutofit/>
          </a:bodyPr>
          <a:lstStyle/>
          <a:p>
            <a:r>
              <a:rPr lang="en-US" b="1" dirty="0" err="1"/>
              <a:t>Anodik</a:t>
            </a:r>
            <a:r>
              <a:rPr lang="en-US" b="1" dirty="0"/>
              <a:t> </a:t>
            </a:r>
            <a:r>
              <a:rPr lang="en-US" b="1" dirty="0" err="1"/>
              <a:t>organik</a:t>
            </a:r>
            <a:r>
              <a:rPr lang="en-US" b="1" dirty="0"/>
              <a:t> </a:t>
            </a:r>
            <a:r>
              <a:rPr lang="en-US" b="1" dirty="0" err="1"/>
              <a:t>tepkimeler</a:t>
            </a:r>
            <a:r>
              <a:rPr lang="en-US" b="1" dirty="0"/>
              <a:t>: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Anodik</a:t>
            </a:r>
            <a:r>
              <a:rPr lang="en-US" dirty="0"/>
              <a:t> </a:t>
            </a:r>
            <a:r>
              <a:rPr lang="en-US" dirty="0" err="1"/>
              <a:t>bölgede</a:t>
            </a:r>
            <a:r>
              <a:rPr lang="en-US" dirty="0"/>
              <a:t> </a:t>
            </a:r>
            <a:r>
              <a:rPr lang="en-US" dirty="0" err="1"/>
              <a:t>yürüyen</a:t>
            </a:r>
            <a:r>
              <a:rPr lang="en-US" dirty="0"/>
              <a:t> </a:t>
            </a:r>
            <a:r>
              <a:rPr lang="en-US" dirty="0" err="1"/>
              <a:t>tepkimeler</a:t>
            </a:r>
            <a:r>
              <a:rPr lang="en-US" dirty="0"/>
              <a:t>, </a:t>
            </a:r>
            <a:r>
              <a:rPr lang="en-US" dirty="0" err="1"/>
              <a:t>elektron</a:t>
            </a:r>
            <a:r>
              <a:rPr lang="en-US" dirty="0"/>
              <a:t> </a:t>
            </a:r>
            <a:r>
              <a:rPr lang="en-US" dirty="0" err="1"/>
              <a:t>vermeye</a:t>
            </a:r>
            <a:r>
              <a:rPr lang="en-US" dirty="0"/>
              <a:t> </a:t>
            </a:r>
            <a:r>
              <a:rPr lang="en-US" dirty="0" err="1"/>
              <a:t>yatkın</a:t>
            </a:r>
            <a:r>
              <a:rPr lang="en-US" dirty="0"/>
              <a:t> </a:t>
            </a:r>
            <a:r>
              <a:rPr lang="en-US" dirty="0" err="1"/>
              <a:t>fonksiyonlu</a:t>
            </a:r>
            <a:r>
              <a:rPr lang="en-US" dirty="0"/>
              <a:t> </a:t>
            </a:r>
            <a:r>
              <a:rPr lang="en-US" dirty="0" err="1"/>
              <a:t>grupların</a:t>
            </a:r>
            <a:r>
              <a:rPr lang="en-US" dirty="0"/>
              <a:t> </a:t>
            </a:r>
            <a:r>
              <a:rPr lang="en-US" dirty="0" err="1"/>
              <a:t>varlığına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türüne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katodik</a:t>
            </a:r>
            <a:r>
              <a:rPr lang="en-US" dirty="0"/>
              <a:t> </a:t>
            </a:r>
            <a:r>
              <a:rPr lang="en-US" dirty="0" err="1"/>
              <a:t>tepkimeler</a:t>
            </a:r>
            <a:r>
              <a:rPr lang="en-US" dirty="0"/>
              <a:t> </a:t>
            </a:r>
            <a:r>
              <a:rPr lang="en-US" dirty="0" err="1"/>
              <a:t>benzer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yürür</a:t>
            </a:r>
            <a:r>
              <a:rPr lang="en-US" dirty="0"/>
              <a:t>,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farklılıklar</a:t>
            </a:r>
            <a:r>
              <a:rPr lang="en-US" dirty="0"/>
              <a:t> </a:t>
            </a:r>
            <a:r>
              <a:rPr lang="en-US" dirty="0" err="1"/>
              <a:t>gösterebilir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  <a:r>
              <a:rPr lang="en-US" dirty="0" err="1"/>
              <a:t>Anodik</a:t>
            </a:r>
            <a:r>
              <a:rPr lang="en-US" dirty="0"/>
              <a:t> </a:t>
            </a:r>
            <a:r>
              <a:rPr lang="en-US" dirty="0" err="1"/>
              <a:t>tepkimelerde</a:t>
            </a:r>
            <a:r>
              <a:rPr lang="en-US" dirty="0"/>
              <a:t> de </a:t>
            </a:r>
            <a:r>
              <a:rPr lang="en-US" dirty="0" err="1"/>
              <a:t>oldukça</a:t>
            </a:r>
            <a:r>
              <a:rPr lang="en-US" dirty="0"/>
              <a:t> </a:t>
            </a:r>
            <a:r>
              <a:rPr lang="en-US" dirty="0" err="1"/>
              <a:t>reaktif</a:t>
            </a:r>
            <a:r>
              <a:rPr lang="en-US" dirty="0"/>
              <a:t> </a:t>
            </a:r>
            <a:r>
              <a:rPr lang="en-US" dirty="0" err="1"/>
              <a:t>radikal</a:t>
            </a:r>
            <a:r>
              <a:rPr lang="en-US" dirty="0"/>
              <a:t>, </a:t>
            </a:r>
            <a:r>
              <a:rPr lang="en-US" dirty="0" err="1"/>
              <a:t>katyon</a:t>
            </a:r>
            <a:r>
              <a:rPr lang="en-US" dirty="0"/>
              <a:t>, </a:t>
            </a:r>
            <a:r>
              <a:rPr lang="en-US" dirty="0" err="1"/>
              <a:t>dikatyon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radikal</a:t>
            </a:r>
            <a:r>
              <a:rPr lang="en-US" dirty="0"/>
              <a:t> </a:t>
            </a:r>
            <a:r>
              <a:rPr lang="en-US" dirty="0" err="1"/>
              <a:t>katyon</a:t>
            </a:r>
            <a:r>
              <a:rPr lang="en-US" dirty="0"/>
              <a:t> </a:t>
            </a:r>
            <a:r>
              <a:rPr lang="en-US" dirty="0" err="1"/>
              <a:t>türü</a:t>
            </a:r>
            <a:r>
              <a:rPr lang="en-US" dirty="0"/>
              <a:t> </a:t>
            </a:r>
            <a:r>
              <a:rPr lang="en-US" dirty="0" err="1"/>
              <a:t>ara</a:t>
            </a:r>
            <a:r>
              <a:rPr lang="en-US" dirty="0"/>
              <a:t> </a:t>
            </a:r>
            <a:r>
              <a:rPr lang="en-US" dirty="0" err="1"/>
              <a:t>ürünler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. Bu </a:t>
            </a:r>
            <a:r>
              <a:rPr lang="en-US" dirty="0" err="1"/>
              <a:t>ara</a:t>
            </a:r>
            <a:r>
              <a:rPr lang="en-US" dirty="0"/>
              <a:t> </a:t>
            </a:r>
            <a:r>
              <a:rPr lang="en-US" dirty="0" err="1"/>
              <a:t>ürünler</a:t>
            </a:r>
            <a:r>
              <a:rPr lang="en-US" dirty="0"/>
              <a:t> de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tepkime</a:t>
            </a:r>
            <a:r>
              <a:rPr lang="en-US" dirty="0"/>
              <a:t> </a:t>
            </a:r>
            <a:r>
              <a:rPr lang="en-US" dirty="0" err="1"/>
              <a:t>türleriyle</a:t>
            </a:r>
            <a:r>
              <a:rPr lang="en-US" dirty="0"/>
              <a:t>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sentez</a:t>
            </a:r>
            <a:r>
              <a:rPr lang="en-US" dirty="0"/>
              <a:t> </a:t>
            </a:r>
            <a:r>
              <a:rPr lang="en-US" dirty="0" err="1"/>
              <a:t>reaksiyonunun</a:t>
            </a:r>
            <a:r>
              <a:rPr lang="en-US" dirty="0"/>
              <a:t> </a:t>
            </a:r>
            <a:r>
              <a:rPr lang="en-US" dirty="0" err="1"/>
              <a:t>gerçekleştirilmelerine</a:t>
            </a:r>
            <a:r>
              <a:rPr lang="en-US" dirty="0"/>
              <a:t> </a:t>
            </a:r>
            <a:r>
              <a:rPr lang="en-US" dirty="0" err="1"/>
              <a:t>imkan</a:t>
            </a:r>
            <a:r>
              <a:rPr lang="en-US" dirty="0"/>
              <a:t> </a:t>
            </a:r>
            <a:r>
              <a:rPr lang="en-US" dirty="0" err="1"/>
              <a:t>sağlar</a:t>
            </a:r>
            <a:r>
              <a:rPr lang="en-US" dirty="0"/>
              <a:t>. </a:t>
            </a:r>
            <a:r>
              <a:rPr lang="en-US" dirty="0" err="1"/>
              <a:t>Aşağıda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tepkime</a:t>
            </a:r>
            <a:r>
              <a:rPr lang="en-US" dirty="0"/>
              <a:t> </a:t>
            </a:r>
            <a:r>
              <a:rPr lang="en-US" dirty="0" err="1"/>
              <a:t>gruplarından</a:t>
            </a:r>
            <a:r>
              <a:rPr lang="en-US" dirty="0"/>
              <a:t> </a:t>
            </a:r>
            <a:r>
              <a:rPr lang="en-US" dirty="0" err="1"/>
              <a:t>öne</a:t>
            </a:r>
            <a:r>
              <a:rPr lang="en-US" dirty="0"/>
              <a:t> </a:t>
            </a:r>
            <a:r>
              <a:rPr lang="en-US" dirty="0" err="1"/>
              <a:t>çıkan</a:t>
            </a:r>
            <a:r>
              <a:rPr lang="en-US" dirty="0"/>
              <a:t> </a:t>
            </a:r>
            <a:r>
              <a:rPr lang="en-US" dirty="0" err="1"/>
              <a:t>bazıları</a:t>
            </a:r>
            <a:r>
              <a:rPr lang="en-US" dirty="0"/>
              <a:t> </a:t>
            </a:r>
            <a:r>
              <a:rPr lang="en-US" dirty="0" err="1"/>
              <a:t>örnek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verilmiştir</a:t>
            </a:r>
            <a:r>
              <a:rPr lang="en-US" dirty="0"/>
              <a:t>. 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054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ELEKTROKİmya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1" y="1860782"/>
            <a:ext cx="9905999" cy="4786598"/>
          </a:xfrm>
        </p:spPr>
        <p:txBody>
          <a:bodyPr>
            <a:normAutofit/>
          </a:bodyPr>
          <a:lstStyle/>
          <a:p>
            <a:pPr lvl="0"/>
            <a:r>
              <a:rPr lang="en-US" dirty="0" err="1"/>
              <a:t>Karboksilik</a:t>
            </a:r>
            <a:r>
              <a:rPr lang="en-US" dirty="0"/>
              <a:t> </a:t>
            </a:r>
            <a:r>
              <a:rPr lang="en-US" dirty="0" err="1"/>
              <a:t>asitlerin</a:t>
            </a:r>
            <a:r>
              <a:rPr lang="en-US" dirty="0"/>
              <a:t> Kolbe </a:t>
            </a:r>
            <a:r>
              <a:rPr lang="en-US" dirty="0" err="1"/>
              <a:t>tepkimeleriyle</a:t>
            </a:r>
            <a:r>
              <a:rPr lang="en-US" dirty="0"/>
              <a:t> </a:t>
            </a:r>
            <a:r>
              <a:rPr lang="en-US" dirty="0" err="1"/>
              <a:t>eşleşmeleri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hidrokarbonların</a:t>
            </a:r>
            <a:r>
              <a:rPr lang="en-US" dirty="0"/>
              <a:t> </a:t>
            </a:r>
            <a:r>
              <a:rPr lang="en-US" dirty="0" err="1"/>
              <a:t>eldesi</a:t>
            </a:r>
            <a:r>
              <a:rPr lang="en-US" dirty="0"/>
              <a:t> </a:t>
            </a:r>
          </a:p>
          <a:p>
            <a:pPr lvl="0"/>
            <a:r>
              <a:rPr lang="en-US" dirty="0"/>
              <a:t>Kolbe </a:t>
            </a:r>
            <a:r>
              <a:rPr lang="en-US" dirty="0" err="1"/>
              <a:t>tarafından</a:t>
            </a:r>
            <a:r>
              <a:rPr lang="en-US" dirty="0"/>
              <a:t> 1840’lı </a:t>
            </a:r>
            <a:r>
              <a:rPr lang="en-US" dirty="0" err="1"/>
              <a:t>yıllarda</a:t>
            </a:r>
            <a:r>
              <a:rPr lang="en-US" dirty="0"/>
              <a:t> ilk </a:t>
            </a:r>
            <a:r>
              <a:rPr lang="en-US" dirty="0" err="1"/>
              <a:t>örnekleri</a:t>
            </a:r>
            <a:r>
              <a:rPr lang="en-US" dirty="0"/>
              <a:t> </a:t>
            </a:r>
            <a:r>
              <a:rPr lang="en-US" dirty="0" err="1"/>
              <a:t>gerçekleştirilen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tepkimenin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avantajları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Karboksilik</a:t>
            </a:r>
            <a:r>
              <a:rPr lang="en-US" dirty="0"/>
              <a:t> </a:t>
            </a:r>
            <a:r>
              <a:rPr lang="en-US" dirty="0" err="1"/>
              <a:t>asitlerin</a:t>
            </a:r>
            <a:r>
              <a:rPr lang="en-US" dirty="0"/>
              <a:t> </a:t>
            </a:r>
            <a:r>
              <a:rPr lang="en-US" dirty="0" err="1"/>
              <a:t>bazik</a:t>
            </a:r>
            <a:r>
              <a:rPr lang="en-US" dirty="0"/>
              <a:t> </a:t>
            </a:r>
            <a:r>
              <a:rPr lang="en-US" dirty="0" err="1"/>
              <a:t>ortamda</a:t>
            </a:r>
            <a:r>
              <a:rPr lang="en-US" dirty="0"/>
              <a:t> </a:t>
            </a:r>
            <a:r>
              <a:rPr lang="en-US" dirty="0" err="1"/>
              <a:t>hazırlanan</a:t>
            </a:r>
            <a:r>
              <a:rPr lang="en-US" dirty="0"/>
              <a:t> </a:t>
            </a:r>
            <a:r>
              <a:rPr lang="en-US" dirty="0" err="1"/>
              <a:t>tuzları</a:t>
            </a:r>
            <a:r>
              <a:rPr lang="en-US" dirty="0"/>
              <a:t> </a:t>
            </a:r>
            <a:r>
              <a:rPr lang="en-US" dirty="0" err="1"/>
              <a:t>su-metanol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bolca</a:t>
            </a:r>
            <a:r>
              <a:rPr lang="en-US" dirty="0"/>
              <a:t> </a:t>
            </a:r>
            <a:r>
              <a:rPr lang="en-US" dirty="0" err="1"/>
              <a:t>çözündüğünden</a:t>
            </a:r>
            <a:r>
              <a:rPr lang="en-US" dirty="0"/>
              <a:t>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karboksilik</a:t>
            </a:r>
            <a:r>
              <a:rPr lang="en-US" dirty="0"/>
              <a:t> </a:t>
            </a:r>
            <a:r>
              <a:rPr lang="en-US" dirty="0" err="1"/>
              <a:t>asitler</a:t>
            </a:r>
            <a:r>
              <a:rPr lang="en-US" dirty="0"/>
              <a:t> </a:t>
            </a:r>
            <a:r>
              <a:rPr lang="en-US" dirty="0" err="1"/>
              <a:t>uygulanabilir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Su-</a:t>
            </a:r>
            <a:r>
              <a:rPr lang="en-US" dirty="0" err="1"/>
              <a:t>Metanol</a:t>
            </a:r>
            <a:r>
              <a:rPr lang="en-US" dirty="0"/>
              <a:t> </a:t>
            </a:r>
            <a:r>
              <a:rPr lang="en-US" dirty="0" err="1"/>
              <a:t>ortamında</a:t>
            </a:r>
            <a:r>
              <a:rPr lang="en-US" dirty="0"/>
              <a:t> </a:t>
            </a:r>
            <a:r>
              <a:rPr lang="en-US" dirty="0" err="1"/>
              <a:t>karboksilat</a:t>
            </a:r>
            <a:r>
              <a:rPr lang="en-US" dirty="0"/>
              <a:t> </a:t>
            </a:r>
            <a:r>
              <a:rPr lang="en-US" dirty="0" err="1"/>
              <a:t>tuzları</a:t>
            </a:r>
            <a:r>
              <a:rPr lang="en-US" dirty="0"/>
              <a:t> Pt </a:t>
            </a:r>
            <a:r>
              <a:rPr lang="en-US" dirty="0" err="1"/>
              <a:t>yüzeyine</a:t>
            </a:r>
            <a:r>
              <a:rPr lang="en-US" dirty="0"/>
              <a:t> </a:t>
            </a:r>
            <a:r>
              <a:rPr lang="en-US" dirty="0" err="1"/>
              <a:t>seçimli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absorblandığından</a:t>
            </a:r>
            <a:r>
              <a:rPr lang="en-US" dirty="0"/>
              <a:t> </a:t>
            </a:r>
            <a:r>
              <a:rPr lang="en-US" dirty="0" err="1"/>
              <a:t>öncelikli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yükseltgenir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Pt </a:t>
            </a:r>
            <a:r>
              <a:rPr lang="en-US" dirty="0" err="1"/>
              <a:t>çoğunlukla</a:t>
            </a:r>
            <a:r>
              <a:rPr lang="en-US" dirty="0"/>
              <a:t> </a:t>
            </a:r>
            <a:r>
              <a:rPr lang="en-US" dirty="0" err="1"/>
              <a:t>tercih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anot</a:t>
            </a:r>
            <a:r>
              <a:rPr lang="en-US" dirty="0"/>
              <a:t> </a:t>
            </a:r>
            <a:r>
              <a:rPr lang="en-US" dirty="0" err="1"/>
              <a:t>malzemesidir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755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ELEKTROKİmya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1" y="1860782"/>
            <a:ext cx="9905999" cy="4786598"/>
          </a:xfrm>
        </p:spPr>
        <p:txBody>
          <a:bodyPr>
            <a:normAutofit/>
          </a:bodyPr>
          <a:lstStyle/>
          <a:p>
            <a:pPr lvl="0"/>
            <a:r>
              <a:rPr lang="en-US" dirty="0" err="1"/>
              <a:t>Karboksilik</a:t>
            </a:r>
            <a:r>
              <a:rPr lang="en-US" dirty="0"/>
              <a:t> </a:t>
            </a:r>
            <a:r>
              <a:rPr lang="en-US" dirty="0" err="1"/>
              <a:t>asitlerin</a:t>
            </a:r>
            <a:r>
              <a:rPr lang="en-US" dirty="0"/>
              <a:t> Kolbe tipi </a:t>
            </a:r>
            <a:r>
              <a:rPr lang="en-US" dirty="0" err="1"/>
              <a:t>anodik</a:t>
            </a:r>
            <a:r>
              <a:rPr lang="en-US" dirty="0"/>
              <a:t> </a:t>
            </a:r>
            <a:r>
              <a:rPr lang="en-US" dirty="0" err="1"/>
              <a:t>tepkimelerinde</a:t>
            </a:r>
            <a:r>
              <a:rPr lang="en-US" dirty="0"/>
              <a:t> </a:t>
            </a:r>
            <a:r>
              <a:rPr lang="en-US" dirty="0" err="1"/>
              <a:t>ana</a:t>
            </a:r>
            <a:r>
              <a:rPr lang="en-US" dirty="0"/>
              <a:t> </a:t>
            </a:r>
            <a:r>
              <a:rPr lang="en-US" dirty="0" err="1"/>
              <a:t>ürün</a:t>
            </a:r>
            <a:r>
              <a:rPr lang="en-US" dirty="0"/>
              <a:t> </a:t>
            </a:r>
            <a:r>
              <a:rPr lang="en-US" dirty="0" err="1"/>
              <a:t>alkil-alkil</a:t>
            </a:r>
            <a:r>
              <a:rPr lang="en-US" dirty="0"/>
              <a:t> </a:t>
            </a:r>
            <a:r>
              <a:rPr lang="en-US" dirty="0" err="1"/>
              <a:t>eşleşmesiyle</a:t>
            </a:r>
            <a:r>
              <a:rPr lang="en-US" dirty="0"/>
              <a:t> </a:t>
            </a:r>
            <a:r>
              <a:rPr lang="en-US" dirty="0" err="1"/>
              <a:t>hidrokarbon</a:t>
            </a:r>
            <a:r>
              <a:rPr lang="en-US" dirty="0"/>
              <a:t> </a:t>
            </a:r>
            <a:r>
              <a:rPr lang="en-US" dirty="0" err="1"/>
              <a:t>ürünlerdir</a:t>
            </a:r>
            <a:r>
              <a:rPr lang="en-US" dirty="0"/>
              <a:t>.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 err="1"/>
              <a:t>Yukarıda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tepkimenin</a:t>
            </a:r>
            <a:r>
              <a:rPr lang="en-US" dirty="0"/>
              <a:t> </a:t>
            </a:r>
            <a:r>
              <a:rPr lang="en-US" dirty="0" err="1"/>
              <a:t>yüzlerce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örneği</a:t>
            </a:r>
            <a:r>
              <a:rPr lang="en-US" dirty="0"/>
              <a:t> </a:t>
            </a:r>
            <a:r>
              <a:rPr lang="en-US" dirty="0" err="1"/>
              <a:t>literatürde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almaktadır</a:t>
            </a:r>
            <a:r>
              <a:rPr lang="en-US"/>
              <a:t>.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3979" y="3017534"/>
            <a:ext cx="4530541" cy="1109039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1623915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ELEKTROKİmya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1" y="1860782"/>
            <a:ext cx="9905999" cy="4786598"/>
          </a:xfrm>
        </p:spPr>
        <p:txBody>
          <a:bodyPr>
            <a:normAutofit/>
          </a:bodyPr>
          <a:lstStyle/>
          <a:p>
            <a:pPr lvl="0"/>
            <a:r>
              <a:rPr lang="en-US" dirty="0" err="1"/>
              <a:t>Karboksilik</a:t>
            </a:r>
            <a:r>
              <a:rPr lang="en-US" dirty="0"/>
              <a:t> </a:t>
            </a:r>
            <a:r>
              <a:rPr lang="en-US" dirty="0" err="1"/>
              <a:t>asitlerin</a:t>
            </a:r>
            <a:r>
              <a:rPr lang="en-US" dirty="0"/>
              <a:t> </a:t>
            </a:r>
            <a:r>
              <a:rPr lang="en-US" dirty="0" err="1"/>
              <a:t>anodik</a:t>
            </a:r>
            <a:r>
              <a:rPr lang="en-US" dirty="0"/>
              <a:t> </a:t>
            </a:r>
            <a:r>
              <a:rPr lang="en-US" dirty="0" err="1"/>
              <a:t>eşleşmeleri</a:t>
            </a:r>
            <a:r>
              <a:rPr lang="en-US" dirty="0"/>
              <a:t> </a:t>
            </a:r>
            <a:r>
              <a:rPr lang="en-US" dirty="0" err="1"/>
              <a:t>dışında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tepkime</a:t>
            </a:r>
            <a:r>
              <a:rPr lang="en-US" dirty="0"/>
              <a:t> </a:t>
            </a:r>
            <a:r>
              <a:rPr lang="en-US" dirty="0" err="1"/>
              <a:t>olasılıkları</a:t>
            </a:r>
            <a:r>
              <a:rPr lang="en-US" dirty="0"/>
              <a:t> da </a:t>
            </a:r>
            <a:r>
              <a:rPr lang="en-US" dirty="0" err="1"/>
              <a:t>ayrıntılı</a:t>
            </a:r>
            <a:r>
              <a:rPr lang="en-US" dirty="0"/>
              <a:t> </a:t>
            </a:r>
            <a:r>
              <a:rPr lang="en-US" dirty="0" err="1"/>
              <a:t>araştırılmıştır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Eşleşme</a:t>
            </a:r>
            <a:r>
              <a:rPr lang="en-US" dirty="0"/>
              <a:t> </a:t>
            </a:r>
            <a:r>
              <a:rPr lang="en-US" dirty="0" err="1"/>
              <a:t>dışında</a:t>
            </a:r>
            <a:r>
              <a:rPr lang="en-US" dirty="0"/>
              <a:t>, </a:t>
            </a:r>
            <a:r>
              <a:rPr lang="en-US" dirty="0" err="1"/>
              <a:t>radikalin</a:t>
            </a:r>
            <a:r>
              <a:rPr lang="en-US" dirty="0"/>
              <a:t> </a:t>
            </a:r>
            <a:r>
              <a:rPr lang="en-US" dirty="0" err="1"/>
              <a:t>elektron</a:t>
            </a:r>
            <a:r>
              <a:rPr lang="en-US" dirty="0"/>
              <a:t> </a:t>
            </a:r>
            <a:r>
              <a:rPr lang="en-US" dirty="0" err="1"/>
              <a:t>vererek</a:t>
            </a:r>
            <a:r>
              <a:rPr lang="en-US" dirty="0"/>
              <a:t> </a:t>
            </a:r>
            <a:r>
              <a:rPr lang="en-US" dirty="0" err="1"/>
              <a:t>kaytyona</a:t>
            </a:r>
            <a:r>
              <a:rPr lang="en-US" dirty="0"/>
              <a:t> </a:t>
            </a:r>
            <a:r>
              <a:rPr lang="en-US" dirty="0" err="1"/>
              <a:t>dönüşmesi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nükleofil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sübstitüsyonu</a:t>
            </a:r>
            <a:r>
              <a:rPr lang="en-US" dirty="0"/>
              <a:t> da </a:t>
            </a:r>
            <a:r>
              <a:rPr lang="en-US" dirty="0" err="1"/>
              <a:t>araştırılmıştır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Mekanistik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incelenen</a:t>
            </a:r>
            <a:r>
              <a:rPr lang="en-US" dirty="0"/>
              <a:t> </a:t>
            </a:r>
            <a:r>
              <a:rPr lang="en-US" dirty="0" err="1"/>
              <a:t>tepkimelerdendir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Literatürde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kaynak</a:t>
            </a:r>
            <a:r>
              <a:rPr lang="en-US" dirty="0"/>
              <a:t> </a:t>
            </a:r>
            <a:r>
              <a:rPr lang="en-US" dirty="0" err="1"/>
              <a:t>kitaplatda</a:t>
            </a:r>
            <a:r>
              <a:rPr lang="en-US" dirty="0"/>
              <a:t> </a:t>
            </a:r>
            <a:r>
              <a:rPr lang="en-US" dirty="0" err="1"/>
              <a:t>yüzlerce</a:t>
            </a:r>
            <a:r>
              <a:rPr lang="en-US" dirty="0"/>
              <a:t>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örneği</a:t>
            </a:r>
            <a:r>
              <a:rPr lang="en-US" dirty="0"/>
              <a:t> </a:t>
            </a:r>
            <a:r>
              <a:rPr lang="en-US" dirty="0" err="1"/>
              <a:t>bıulunabilir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946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ELEKTROKİmya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1" y="1860782"/>
            <a:ext cx="9905999" cy="4786598"/>
          </a:xfrm>
        </p:spPr>
        <p:txBody>
          <a:bodyPr>
            <a:normAutofit/>
          </a:bodyPr>
          <a:lstStyle/>
          <a:p>
            <a:r>
              <a:rPr lang="en-US" b="1" dirty="0" err="1"/>
              <a:t>Anodik</a:t>
            </a:r>
            <a:r>
              <a:rPr lang="en-US" b="1" dirty="0"/>
              <a:t> </a:t>
            </a:r>
            <a:r>
              <a:rPr lang="en-US" b="1" dirty="0" err="1"/>
              <a:t>organik</a:t>
            </a:r>
            <a:r>
              <a:rPr lang="en-US" b="1" dirty="0"/>
              <a:t> </a:t>
            </a:r>
            <a:r>
              <a:rPr lang="en-US" b="1" dirty="0" err="1"/>
              <a:t>tepkimelerin</a:t>
            </a:r>
            <a:r>
              <a:rPr lang="en-US" b="1" dirty="0"/>
              <a:t> </a:t>
            </a:r>
            <a:r>
              <a:rPr lang="en-US" b="1" dirty="0" err="1"/>
              <a:t>diğer</a:t>
            </a:r>
            <a:r>
              <a:rPr lang="en-US" b="1" dirty="0"/>
              <a:t> </a:t>
            </a:r>
            <a:r>
              <a:rPr lang="en-US" b="1" dirty="0" err="1"/>
              <a:t>örnekleri</a:t>
            </a:r>
            <a:r>
              <a:rPr lang="en-US" b="1" dirty="0"/>
              <a:t>:</a:t>
            </a:r>
            <a:endParaRPr lang="en-US" dirty="0"/>
          </a:p>
          <a:p>
            <a:endParaRPr lang="en-US" dirty="0"/>
          </a:p>
          <a:p>
            <a:pPr lvl="0"/>
            <a:r>
              <a:rPr lang="en-US" dirty="0" err="1"/>
              <a:t>Aromatik</a:t>
            </a:r>
            <a:r>
              <a:rPr lang="en-US" dirty="0"/>
              <a:t> </a:t>
            </a:r>
            <a:r>
              <a:rPr lang="en-US" dirty="0" err="1"/>
              <a:t>bileşiklerin</a:t>
            </a:r>
            <a:r>
              <a:rPr lang="en-US" dirty="0"/>
              <a:t> </a:t>
            </a:r>
            <a:r>
              <a:rPr lang="en-US" dirty="0" err="1"/>
              <a:t>anodik</a:t>
            </a:r>
            <a:r>
              <a:rPr lang="en-US" dirty="0"/>
              <a:t> </a:t>
            </a:r>
            <a:r>
              <a:rPr lang="en-US" dirty="0" err="1"/>
              <a:t>tepkimeleri</a:t>
            </a:r>
            <a:r>
              <a:rPr lang="en-US" dirty="0"/>
              <a:t>, </a:t>
            </a:r>
            <a:r>
              <a:rPr lang="en-US" dirty="0" err="1"/>
              <a:t>eşleşme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sübstitüsyonlar</a:t>
            </a:r>
            <a:r>
              <a:rPr lang="en-US" dirty="0"/>
              <a:t> </a:t>
            </a:r>
          </a:p>
          <a:p>
            <a:pPr lvl="0"/>
            <a:r>
              <a:rPr lang="en-US" dirty="0" err="1"/>
              <a:t>Alkollerin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fenollerin</a:t>
            </a:r>
            <a:r>
              <a:rPr lang="en-US" dirty="0"/>
              <a:t> </a:t>
            </a:r>
            <a:r>
              <a:rPr lang="en-US" dirty="0" err="1"/>
              <a:t>anodik</a:t>
            </a:r>
            <a:r>
              <a:rPr lang="en-US" dirty="0"/>
              <a:t> </a:t>
            </a:r>
            <a:r>
              <a:rPr lang="en-US" dirty="0" err="1"/>
              <a:t>yükseltgenmeleri</a:t>
            </a:r>
            <a:r>
              <a:rPr lang="en-US" dirty="0"/>
              <a:t> </a:t>
            </a:r>
          </a:p>
          <a:p>
            <a:pPr lvl="0"/>
            <a:r>
              <a:rPr lang="en-US" dirty="0" err="1"/>
              <a:t>Anodik</a:t>
            </a:r>
            <a:r>
              <a:rPr lang="en-US" dirty="0"/>
              <a:t> </a:t>
            </a:r>
            <a:r>
              <a:rPr lang="en-US" dirty="0" err="1"/>
              <a:t>eşleşme</a:t>
            </a:r>
            <a:r>
              <a:rPr lang="en-US" dirty="0"/>
              <a:t> </a:t>
            </a:r>
            <a:r>
              <a:rPr lang="en-US" dirty="0" err="1"/>
              <a:t>tepkimeleri</a:t>
            </a:r>
            <a:endParaRPr lang="en-US" dirty="0"/>
          </a:p>
          <a:p>
            <a:pPr lvl="0"/>
            <a:r>
              <a:rPr lang="en-US" dirty="0" err="1"/>
              <a:t>Elektrokatalitik</a:t>
            </a:r>
            <a:r>
              <a:rPr lang="en-US" dirty="0"/>
              <a:t> </a:t>
            </a:r>
            <a:r>
              <a:rPr lang="en-US" dirty="0" err="1"/>
              <a:t>tepkimeler</a:t>
            </a:r>
            <a:r>
              <a:rPr lang="en-US" dirty="0"/>
              <a:t> 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5067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147</TotalTime>
  <Words>355</Words>
  <Application>Microsoft Office PowerPoint</Application>
  <PresentationFormat>Geniş ekran</PresentationFormat>
  <Paragraphs>48</Paragraphs>
  <Slides>7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Tw Cen MT</vt:lpstr>
      <vt:lpstr>Circuit</vt:lpstr>
      <vt:lpstr>801300725880 İleri Organik Kimya_</vt:lpstr>
      <vt:lpstr>Konu: Organİk ELEKTROKİmya</vt:lpstr>
      <vt:lpstr>Konu: Organİk ELEKTROKİmya</vt:lpstr>
      <vt:lpstr>Konu: Organİk ELEKTROKİmya</vt:lpstr>
      <vt:lpstr>Konu: Organİk ELEKTROKİmya</vt:lpstr>
      <vt:lpstr>Konu: Organİk ELEKTROKİmya</vt:lpstr>
      <vt:lpstr>Konu: Organİk ELEKTROKİmya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KİM 479 ORGANİK KİMYA III</dc:title>
  <dc:creator>Microsoft Office User</dc:creator>
  <cp:lastModifiedBy>duygu bayramoglu</cp:lastModifiedBy>
  <cp:revision>52</cp:revision>
  <dcterms:created xsi:type="dcterms:W3CDTF">2017-02-13T11:58:42Z</dcterms:created>
  <dcterms:modified xsi:type="dcterms:W3CDTF">2025-08-04T08:56:31Z</dcterms:modified>
</cp:coreProperties>
</file>