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206631"/>
            <a:ext cx="9221689" cy="65704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ASPIRIN PURITY %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474167" cy="17394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u="sng" dirty="0"/>
              <a:t>Experimental </a:t>
            </a:r>
            <a:r>
              <a:rPr lang="tr-TR" sz="2400" u="sng" dirty="0" smtClean="0"/>
              <a:t>procedure</a:t>
            </a:r>
            <a:endParaRPr lang="tr-TR" sz="2400" u="sng" dirty="0"/>
          </a:p>
          <a:p>
            <a:r>
              <a:rPr lang="tr-TR" sz="2000" dirty="0" smtClean="0"/>
              <a:t>Carefully </a:t>
            </a:r>
            <a:r>
              <a:rPr lang="tr-TR" sz="2000" dirty="0"/>
              <a:t>weight </a:t>
            </a:r>
            <a:r>
              <a:rPr lang="tr-TR" sz="2000" dirty="0"/>
              <a:t>0.1-0.2 gram of </a:t>
            </a:r>
            <a:r>
              <a:rPr lang="tr-TR" sz="2000" dirty="0"/>
              <a:t>solid aspirin sample into </a:t>
            </a:r>
            <a:r>
              <a:rPr lang="tr-TR" sz="2000" dirty="0"/>
              <a:t>an erlenmeyer flask and </a:t>
            </a:r>
            <a:r>
              <a:rPr lang="tr-TR" sz="2000" dirty="0"/>
              <a:t>note the exact amount. </a:t>
            </a:r>
            <a:endParaRPr lang="tr-TR" sz="2000" dirty="0" smtClean="0"/>
          </a:p>
          <a:p>
            <a:r>
              <a:rPr lang="en-US" sz="2000" dirty="0"/>
              <a:t>Dissolve it in 25 mL 60 % (v/v) ethanol. (Since the solubility of aspirin is very low in water, ethanol solution is used.) </a:t>
            </a:r>
            <a:endParaRPr lang="tr-TR" sz="2000" dirty="0" smtClean="0"/>
          </a:p>
          <a:p>
            <a:r>
              <a:rPr lang="en-US" sz="2000" dirty="0"/>
              <a:t>Add 1-2 drops of phenolphthalein and titrate with standardized NaOH until the pink color is observed. </a:t>
            </a:r>
            <a:endParaRPr lang="en-US" sz="2000" dirty="0"/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FCAD08BD-33D1-44F4-979E-24841E9204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5649" y="4572001"/>
            <a:ext cx="10172991" cy="228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74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35062" y="1718532"/>
                <a:ext cx="9221689" cy="5291868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tr-TR" dirty="0"/>
                  <a:t>Percent amount of the pure aspirin will be calculated.  </a:t>
                </a:r>
                <a14:m>
                  <m:oMath xmlns:m="http://schemas.openxmlformats.org/officeDocument/2006/math">
                    <m:r>
                      <a:rPr lang="tr-TR" i="1"/>
                      <m:t>(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/>
                          <m:t>MW</m:t>
                        </m:r>
                      </m:e>
                      <m:sub>
                        <m:r>
                          <a:rPr lang="tr-TR" i="1"/>
                          <m:t>𝑎𝑠𝑝𝑖𝑟𝑖𝑛</m:t>
                        </m:r>
                      </m:sub>
                    </m:sSub>
                    <m:r>
                      <a:rPr lang="tr-TR"/>
                      <m:t>=180 </m:t>
                    </m:r>
                    <m:r>
                      <m:rPr>
                        <m:sty m:val="p"/>
                      </m:rPr>
                      <a:rPr lang="tr-TR"/>
                      <m:t>g</m:t>
                    </m:r>
                    <m:r>
                      <a:rPr lang="tr-TR"/>
                      <m:t>/</m:t>
                    </m:r>
                    <m:r>
                      <m:rPr>
                        <m:sty m:val="p"/>
                      </m:rPr>
                      <a:rPr lang="tr-TR"/>
                      <m:t>mol</m:t>
                    </m:r>
                  </m:oMath>
                </a14:m>
                <a:r>
                  <a:rPr lang="tr-TR" dirty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First, the moles of </a:t>
                </a:r>
                <a:r>
                  <a:rPr lang="tr-TR" dirty="0"/>
                  <a:t>NaOH</a:t>
                </a:r>
                <a:r>
                  <a:rPr lang="en-US" dirty="0"/>
                  <a:t> consumed during titration </a:t>
                </a:r>
                <a:r>
                  <a:rPr lang="tr-TR" dirty="0" smtClean="0"/>
                  <a:t>is </a:t>
                </a:r>
                <a:r>
                  <a:rPr lang="en-US" dirty="0" smtClean="0"/>
                  <a:t>calculated </a:t>
                </a:r>
                <a:r>
                  <a:rPr lang="en-US" dirty="0"/>
                  <a:t>from the following </a:t>
                </a:r>
                <a:r>
                  <a:rPr lang="en-US" dirty="0" smtClean="0"/>
                  <a:t>equation</a:t>
                </a:r>
                <a:r>
                  <a:rPr lang="tr-TR" dirty="0" smtClean="0"/>
                  <a:t>: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/>
                            <m:t>NaOH</m:t>
                          </m:r>
                          <m:r>
                            <a:rPr lang="tr-TR" i="1"/>
                            <m:t> = </m:t>
                          </m:r>
                        </m:sub>
                      </m:sSub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/>
                            <m:t>NaOH</m:t>
                          </m:r>
                        </m:sub>
                      </m:sSub>
                      <m:r>
                        <a:rPr lang="tr-TR"/>
                        <m:t>×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/>
                            <m:t>NaOH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r>
                  <a:rPr lang="en-US" dirty="0" smtClean="0"/>
                  <a:t>According to reaction equation: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	If          </a:t>
                </a:r>
                <a:r>
                  <a:rPr lang="tr-TR" dirty="0"/>
                  <a:t>1 mol </a:t>
                </a:r>
                <a:r>
                  <a:rPr lang="en-US" dirty="0"/>
                  <a:t>NaOH </a:t>
                </a:r>
                <a:r>
                  <a:rPr lang="pt-BR" dirty="0"/>
                  <a:t>    </a:t>
                </a:r>
                <a:r>
                  <a:rPr lang="tr-TR" dirty="0" smtClean="0"/>
                  <a:t>	</a:t>
                </a:r>
                <a:r>
                  <a:rPr lang="pt-BR" dirty="0" smtClean="0"/>
                  <a:t>reacts </a:t>
                </a:r>
                <a:r>
                  <a:rPr lang="pt-BR" dirty="0"/>
                  <a:t>with       </a:t>
                </a:r>
                <a:r>
                  <a:rPr lang="tr-TR" dirty="0"/>
                  <a:t>1 mol</a:t>
                </a:r>
                <a:r>
                  <a:rPr lang="tr-TR" b="1" dirty="0"/>
                  <a:t> </a:t>
                </a:r>
                <a:r>
                  <a:rPr lang="en-US" dirty="0"/>
                  <a:t>Aspirin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	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/>
                          <m:t>NaOH</m:t>
                        </m:r>
                        <m:r>
                          <a:rPr lang="tr-TR"/>
                          <m:t>  </m:t>
                        </m:r>
                      </m:sub>
                    </m:sSub>
                  </m:oMath>
                </a14:m>
                <a:r>
                  <a:rPr lang="tr-TR" dirty="0" smtClean="0"/>
                  <a:t>moles </a:t>
                </a:r>
                <a:r>
                  <a:rPr lang="en-US" dirty="0" smtClean="0"/>
                  <a:t>NaOH</a:t>
                </a:r>
                <a:r>
                  <a:rPr lang="tr-TR" dirty="0" smtClean="0"/>
                  <a:t> 	</a:t>
                </a:r>
                <a:r>
                  <a:rPr lang="pt-BR" dirty="0" smtClean="0"/>
                  <a:t>reacts </a:t>
                </a:r>
                <a:r>
                  <a:rPr lang="pt-BR" dirty="0"/>
                  <a:t>with</a:t>
                </a:r>
                <a:r>
                  <a:rPr lang="tr-TR" dirty="0" smtClean="0"/>
                  <a:t>        </a:t>
                </a:r>
                <a:r>
                  <a:rPr lang="tr-TR" i="1" dirty="0" smtClean="0"/>
                  <a:t>x </a:t>
                </a:r>
                <a:r>
                  <a:rPr lang="tr-TR" dirty="0"/>
                  <a:t>mol </a:t>
                </a:r>
                <a:r>
                  <a:rPr lang="en-US" dirty="0"/>
                  <a:t>Aspirin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The </a:t>
                </a:r>
                <a:r>
                  <a:rPr lang="en-US" dirty="0" smtClean="0"/>
                  <a:t>moles </a:t>
                </a:r>
                <a:r>
                  <a:rPr lang="en-US" dirty="0"/>
                  <a:t>of aspirin </a:t>
                </a:r>
                <a:r>
                  <a:rPr lang="tr-TR" dirty="0" smtClean="0"/>
                  <a:t>found from this ratio, (</a:t>
                </a:r>
                <a14:m>
                  <m:oMath xmlns:m="http://schemas.openxmlformats.org/officeDocument/2006/math">
                    <m:r>
                      <a:rPr lang="tr-TR" i="1"/>
                      <m:t>𝑥</m:t>
                    </m:r>
                    <m:r>
                      <a:rPr lang="tr-TR" i="1"/>
                      <m:t>=</m:t>
                    </m:r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/>
                          <m:t>n</m:t>
                        </m:r>
                      </m:e>
                      <m:sub>
                        <m:r>
                          <a:rPr lang="tr-TR" i="1"/>
                          <m:t>𝑎𝑠𝑝𝑖𝑟𝑖𝑛</m:t>
                        </m:r>
                        <m:r>
                          <a:rPr lang="tr-TR" i="1"/>
                          <m:t> </m:t>
                        </m:r>
                      </m:sub>
                    </m:sSub>
                  </m:oMath>
                </a14:m>
                <a:r>
                  <a:rPr lang="tr-TR" dirty="0"/>
                  <a:t>) </a:t>
                </a:r>
                <a:r>
                  <a:rPr lang="en-US" dirty="0"/>
                  <a:t>is the moles of aspirin in the weighed amount. </a:t>
                </a:r>
                <a:r>
                  <a:rPr lang="tr-TR" dirty="0"/>
                  <a:t>Using this mol (</a:t>
                </a:r>
                <a:r>
                  <a:rPr lang="tr-TR" i="1" dirty="0"/>
                  <a:t>x</a:t>
                </a:r>
                <a:r>
                  <a:rPr lang="tr-TR" dirty="0"/>
                  <a:t>), the mass of aspirin in the weighed sample can be calculated</a:t>
                </a:r>
                <a:r>
                  <a:rPr lang="tr-TR" dirty="0" smtClean="0"/>
                  <a:t>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m</m:t>
                          </m:r>
                        </m:e>
                        <m:sub>
                          <m:r>
                            <a:rPr lang="tr-TR" i="1"/>
                            <m:t>𝑎𝑠𝑝𝑖𝑟𝑖𝑛</m:t>
                          </m:r>
                        </m:sub>
                      </m:sSub>
                      <m:r>
                        <a:rPr lang="tr-TR" i="1"/>
                        <m:t>=</m:t>
                      </m:r>
                      <m:r>
                        <a:rPr lang="tr-TR" i="1"/>
                        <m:t>𝑥</m:t>
                      </m:r>
                      <m:r>
                        <a:rPr lang="tr-TR" i="1"/>
                        <m:t> ×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/>
                            <m:t>MWt</m:t>
                          </m:r>
                        </m:e>
                        <m:sub>
                          <m:r>
                            <a:rPr lang="tr-TR" i="1"/>
                            <m:t>𝑎𝑠𝑝𝑖𝑟𝑖𝑛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en-US" dirty="0"/>
                  <a:t>The amount of pure aspirin is calculated as the % of the sample weighed.</a:t>
                </a: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% </m:t>
                      </m:r>
                      <m:r>
                        <a:rPr lang="tr-TR" i="1"/>
                        <m:t>𝑝𝑢𝑟𝑖𝑡𝑦</m:t>
                      </m:r>
                      <m:r>
                        <a:rPr lang="tr-TR" i="1"/>
                        <m:t>=</m:t>
                      </m:r>
                      <m:f>
                        <m:fPr>
                          <m:ctrlPr>
                            <a:rPr lang="tr-TR" i="1"/>
                          </m:ctrlPr>
                        </m:fPr>
                        <m:num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m</m:t>
                              </m:r>
                            </m:e>
                            <m:sub>
                              <m:r>
                                <a:rPr lang="tr-TR" i="1"/>
                                <m:t>𝑎𝑠𝑝𝑖𝑟𝑖𝑛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/>
                                <m:t>m</m:t>
                              </m:r>
                            </m:e>
                            <m:sub>
                              <m:r>
                                <a:rPr lang="tr-TR" i="1"/>
                                <m:t>𝑤𝑒𝑖𝑔h𝑒𝑑</m:t>
                              </m:r>
                              <m:r>
                                <a:rPr lang="tr-TR" i="1"/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tr-TR" i="1"/>
                        <m:t>×100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5062" y="1718532"/>
                <a:ext cx="9221689" cy="5291868"/>
              </a:xfrm>
              <a:blipFill>
                <a:blip r:embed="rId2"/>
                <a:stretch>
                  <a:fillRect l="-661" t="-18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35062" y="7251898"/>
            <a:ext cx="534352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200" dirty="0" smtClean="0"/>
              <a:t>Reference: </a:t>
            </a:r>
            <a:r>
              <a:rPr lang="en-US" sz="1200" dirty="0" smtClean="0"/>
              <a:t>Analitik </a:t>
            </a:r>
            <a:r>
              <a:rPr lang="en-US" sz="1200" dirty="0"/>
              <a:t>Kimya </a:t>
            </a:r>
            <a:r>
              <a:rPr lang="en-US" sz="1200" dirty="0" err="1"/>
              <a:t>Pratikleri</a:t>
            </a:r>
            <a:r>
              <a:rPr lang="en-US" sz="1200" dirty="0"/>
              <a:t> – </a:t>
            </a:r>
            <a:r>
              <a:rPr lang="en-US" sz="1200" dirty="0" err="1"/>
              <a:t>Kantitatif</a:t>
            </a:r>
            <a:r>
              <a:rPr lang="en-US" sz="1200" dirty="0"/>
              <a:t> </a:t>
            </a:r>
            <a:r>
              <a:rPr lang="en-US" sz="1200" dirty="0" err="1"/>
              <a:t>Analiz</a:t>
            </a:r>
            <a:r>
              <a:rPr lang="en-US" sz="1200" dirty="0"/>
              <a:t> (Ed. Feyyaz ONUR), 2014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35062" y="1161146"/>
            <a:ext cx="9221689" cy="557386"/>
          </a:xfrm>
        </p:spPr>
        <p:txBody>
          <a:bodyPr>
            <a:normAutofit/>
          </a:bodyPr>
          <a:lstStyle/>
          <a:p>
            <a:r>
              <a:rPr lang="tr-TR" sz="2400" u="sng" dirty="0" smtClean="0"/>
              <a:t>Calculation: </a:t>
            </a:r>
            <a:r>
              <a:rPr lang="tr-TR" sz="2400" u="sng" dirty="0" smtClean="0"/>
              <a:t> </a:t>
            </a:r>
            <a:endParaRPr lang="tr-TR" sz="2400" u="sng" dirty="0"/>
          </a:p>
        </p:txBody>
      </p:sp>
    </p:spTree>
    <p:extLst>
      <p:ext uri="{BB962C8B-B14F-4D97-AF65-F5344CB8AC3E}">
        <p14:creationId xmlns:p14="http://schemas.microsoft.com/office/powerpoint/2010/main" val="295030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E92B76DC-CE82-4550-AE97-4014B7302EB4}" vid="{3497AB95-8E18-441D-A0F2-241C3C6FB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analytical chemistry presentation template</Template>
  <TotalTime>16</TotalTime>
  <Words>99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ASPIRIN PURITY %</vt:lpstr>
      <vt:lpstr>Calculation: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7</cp:revision>
  <dcterms:created xsi:type="dcterms:W3CDTF">2017-06-28T08:54:05Z</dcterms:created>
  <dcterms:modified xsi:type="dcterms:W3CDTF">2017-11-09T11:38:49Z</dcterms:modified>
</cp:coreProperties>
</file>