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6D30D0-6BED-403E-A9B4-4955FE48FDD6}"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F348FF9-859D-4087-8C0E-2E5EC81C8EC0}">
      <dgm:prSet custT="1"/>
      <dgm:spPr/>
      <dgm:t>
        <a:bodyPr/>
        <a:lstStyle/>
        <a:p>
          <a:pPr>
            <a:defRPr cap="all"/>
          </a:pPr>
          <a:r>
            <a:rPr lang="tr-TR" sz="2000" b="1" dirty="0"/>
            <a:t>Hava Yolu Taşımacılığı</a:t>
          </a:r>
          <a:endParaRPr lang="en-US" sz="2000" b="1" dirty="0"/>
        </a:p>
      </dgm:t>
    </dgm:pt>
    <dgm:pt modelId="{E82C781F-8509-4715-B8F4-6449DCFCCE47}" type="parTrans" cxnId="{8CBF10C1-0DA0-4DBA-A6BC-A918DF782E70}">
      <dgm:prSet/>
      <dgm:spPr/>
      <dgm:t>
        <a:bodyPr/>
        <a:lstStyle/>
        <a:p>
          <a:endParaRPr lang="en-US"/>
        </a:p>
      </dgm:t>
    </dgm:pt>
    <dgm:pt modelId="{7C2CCDBD-5BC0-4973-ACDC-C4138E0519E5}" type="sibTrans" cxnId="{8CBF10C1-0DA0-4DBA-A6BC-A918DF782E70}">
      <dgm:prSet/>
      <dgm:spPr/>
      <dgm:t>
        <a:bodyPr/>
        <a:lstStyle/>
        <a:p>
          <a:endParaRPr lang="en-US"/>
        </a:p>
      </dgm:t>
    </dgm:pt>
    <dgm:pt modelId="{3E96B3E2-EDCC-4218-82B1-DC94C552C54D}">
      <dgm:prSet custT="1"/>
      <dgm:spPr/>
      <dgm:t>
        <a:bodyPr/>
        <a:lstStyle/>
        <a:p>
          <a:pPr>
            <a:defRPr cap="all"/>
          </a:pPr>
          <a:r>
            <a:rPr lang="tr-TR" sz="1200" b="1" dirty="0"/>
            <a:t>Hacim olarak küçük, değer olarak büyük malların özellikle uzak mesafelerde hızlı taşınması için oldukça güvenilir bir yoldur. Hava yolu taşımacılığı maliyetlerinin yüksekliğinden dolayı genelde kesme çiçek gibi acil sevk edilmesi gereken pahalı ve küçük hacimli malların naklinde söz konusu olmaktadır.</a:t>
          </a:r>
          <a:endParaRPr lang="en-US" sz="1200" b="1" dirty="0"/>
        </a:p>
      </dgm:t>
    </dgm:pt>
    <dgm:pt modelId="{9755E64F-55B6-4895-808B-41812977BC10}" type="parTrans" cxnId="{31A7D7DB-7098-4E6C-A02F-4A0287480D45}">
      <dgm:prSet/>
      <dgm:spPr/>
      <dgm:t>
        <a:bodyPr/>
        <a:lstStyle/>
        <a:p>
          <a:endParaRPr lang="en-US"/>
        </a:p>
      </dgm:t>
    </dgm:pt>
    <dgm:pt modelId="{E05782E0-CAAF-47EF-9D5E-9B44F859B0D5}" type="sibTrans" cxnId="{31A7D7DB-7098-4E6C-A02F-4A0287480D45}">
      <dgm:prSet/>
      <dgm:spPr/>
      <dgm:t>
        <a:bodyPr/>
        <a:lstStyle/>
        <a:p>
          <a:endParaRPr lang="en-US"/>
        </a:p>
      </dgm:t>
    </dgm:pt>
    <dgm:pt modelId="{AE74D114-4087-4C5F-8FBA-8373673DBD40}">
      <dgm:prSet/>
      <dgm:spPr/>
      <dgm:t>
        <a:bodyPr/>
        <a:lstStyle/>
        <a:p>
          <a:pPr>
            <a:defRPr cap="all"/>
          </a:pPr>
          <a:r>
            <a:rPr lang="tr-TR" b="1" dirty="0"/>
            <a:t>Alternatif nakliye şekilleri arasında en pahalı olanı hava yolu taşımacılığıdır. Hava yolu ile gönderilecek bir malın ne zaman gönderilen yere ulaşacağı, uluslararası Hava Taşımacılığı Birliğinin yayımladığı tarifelere bakılarak belirlenir.</a:t>
          </a:r>
          <a:endParaRPr lang="en-US" b="1" dirty="0"/>
        </a:p>
      </dgm:t>
    </dgm:pt>
    <dgm:pt modelId="{04FF69F5-0D5A-4D05-84E3-08B3A1FF79AE}" type="parTrans" cxnId="{A579C24E-4999-4ECD-80F4-C4443B0B4266}">
      <dgm:prSet/>
      <dgm:spPr/>
      <dgm:t>
        <a:bodyPr/>
        <a:lstStyle/>
        <a:p>
          <a:endParaRPr lang="en-US"/>
        </a:p>
      </dgm:t>
    </dgm:pt>
    <dgm:pt modelId="{5072E277-6F34-4AD1-B97A-C0751C59F2A4}" type="sibTrans" cxnId="{A579C24E-4999-4ECD-80F4-C4443B0B4266}">
      <dgm:prSet/>
      <dgm:spPr/>
      <dgm:t>
        <a:bodyPr/>
        <a:lstStyle/>
        <a:p>
          <a:endParaRPr lang="en-US"/>
        </a:p>
      </dgm:t>
    </dgm:pt>
    <dgm:pt modelId="{593142B7-D1DA-4DF6-BE3D-76A60E483001}" type="pres">
      <dgm:prSet presAssocID="{C26D30D0-6BED-403E-A9B4-4955FE48FDD6}" presName="root" presStyleCnt="0">
        <dgm:presLayoutVars>
          <dgm:dir/>
          <dgm:resizeHandles val="exact"/>
        </dgm:presLayoutVars>
      </dgm:prSet>
      <dgm:spPr/>
    </dgm:pt>
    <dgm:pt modelId="{66D9FE1B-66E6-469E-9E79-AE9F4C98F3C5}" type="pres">
      <dgm:prSet presAssocID="{7F348FF9-859D-4087-8C0E-2E5EC81C8EC0}" presName="compNode" presStyleCnt="0"/>
      <dgm:spPr/>
    </dgm:pt>
    <dgm:pt modelId="{40E9C7DF-17BC-42BC-9DB5-725BAB80850F}" type="pres">
      <dgm:prSet presAssocID="{7F348FF9-859D-4087-8C0E-2E5EC81C8EC0}" presName="iconBgRect" presStyleLbl="bgShp" presStyleIdx="0" presStyleCnt="3"/>
      <dgm:spPr/>
    </dgm:pt>
    <dgm:pt modelId="{1D22ECDA-AF9B-41BD-83B0-CBF43E53B775}" type="pres">
      <dgm:prSet presAssocID="{7F348FF9-859D-4087-8C0E-2E5EC81C8EC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artial Sun"/>
        </a:ext>
      </dgm:extLst>
    </dgm:pt>
    <dgm:pt modelId="{C0C03F65-5A1B-4F0E-BAD2-17BFE3CC91C8}" type="pres">
      <dgm:prSet presAssocID="{7F348FF9-859D-4087-8C0E-2E5EC81C8EC0}" presName="spaceRect" presStyleCnt="0"/>
      <dgm:spPr/>
    </dgm:pt>
    <dgm:pt modelId="{C6A5866E-81F5-41AB-987C-170370400A56}" type="pres">
      <dgm:prSet presAssocID="{7F348FF9-859D-4087-8C0E-2E5EC81C8EC0}" presName="textRect" presStyleLbl="revTx" presStyleIdx="0" presStyleCnt="3">
        <dgm:presLayoutVars>
          <dgm:chMax val="1"/>
          <dgm:chPref val="1"/>
        </dgm:presLayoutVars>
      </dgm:prSet>
      <dgm:spPr/>
    </dgm:pt>
    <dgm:pt modelId="{E1B94964-7707-4C63-B60C-01A4BE9CD9E6}" type="pres">
      <dgm:prSet presAssocID="{7C2CCDBD-5BC0-4973-ACDC-C4138E0519E5}" presName="sibTrans" presStyleCnt="0"/>
      <dgm:spPr/>
    </dgm:pt>
    <dgm:pt modelId="{F82963A4-793C-4F03-B886-B297A8C57655}" type="pres">
      <dgm:prSet presAssocID="{3E96B3E2-EDCC-4218-82B1-DC94C552C54D}" presName="compNode" presStyleCnt="0"/>
      <dgm:spPr/>
    </dgm:pt>
    <dgm:pt modelId="{E8462E74-5069-40A6-BFDD-0AAB08D7DBE7}" type="pres">
      <dgm:prSet presAssocID="{3E96B3E2-EDCC-4218-82B1-DC94C552C54D}" presName="iconBgRect" presStyleLbl="bgShp" presStyleIdx="1" presStyleCnt="3"/>
      <dgm:spPr/>
    </dgm:pt>
    <dgm:pt modelId="{4F2AE528-47F4-4AAF-8DD3-FB905F685FCB}" type="pres">
      <dgm:prSet presAssocID="{3E96B3E2-EDCC-4218-82B1-DC94C552C54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nion"/>
        </a:ext>
      </dgm:extLst>
    </dgm:pt>
    <dgm:pt modelId="{99672AED-3B24-4816-A033-87AE691B5B35}" type="pres">
      <dgm:prSet presAssocID="{3E96B3E2-EDCC-4218-82B1-DC94C552C54D}" presName="spaceRect" presStyleCnt="0"/>
      <dgm:spPr/>
    </dgm:pt>
    <dgm:pt modelId="{D08FD929-BCCF-420E-92F1-A8EB298CB863}" type="pres">
      <dgm:prSet presAssocID="{3E96B3E2-EDCC-4218-82B1-DC94C552C54D}" presName="textRect" presStyleLbl="revTx" presStyleIdx="1" presStyleCnt="3" custScaleX="102692" custScaleY="231467">
        <dgm:presLayoutVars>
          <dgm:chMax val="1"/>
          <dgm:chPref val="1"/>
        </dgm:presLayoutVars>
      </dgm:prSet>
      <dgm:spPr/>
    </dgm:pt>
    <dgm:pt modelId="{69E74FCE-2A19-4CDC-B8C7-F1CBF386A389}" type="pres">
      <dgm:prSet presAssocID="{E05782E0-CAAF-47EF-9D5E-9B44F859B0D5}" presName="sibTrans" presStyleCnt="0"/>
      <dgm:spPr/>
    </dgm:pt>
    <dgm:pt modelId="{95121C98-AACA-4234-8A70-C76C4407C48F}" type="pres">
      <dgm:prSet presAssocID="{AE74D114-4087-4C5F-8FBA-8373673DBD40}" presName="compNode" presStyleCnt="0"/>
      <dgm:spPr/>
    </dgm:pt>
    <dgm:pt modelId="{BBFB2AE7-6720-4456-B230-5FCC867FA1F5}" type="pres">
      <dgm:prSet presAssocID="{AE74D114-4087-4C5F-8FBA-8373673DBD40}" presName="iconBgRect" presStyleLbl="bgShp" presStyleIdx="2" presStyleCnt="3"/>
      <dgm:spPr/>
    </dgm:pt>
    <dgm:pt modelId="{B842AAEC-131B-4F94-8C56-4B5E21C3DBC3}" type="pres">
      <dgm:prSet presAssocID="{AE74D114-4087-4C5F-8FBA-8373673DBD4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irplane"/>
        </a:ext>
      </dgm:extLst>
    </dgm:pt>
    <dgm:pt modelId="{5B16245E-461E-4E41-8C93-9F970F6987E8}" type="pres">
      <dgm:prSet presAssocID="{AE74D114-4087-4C5F-8FBA-8373673DBD40}" presName="spaceRect" presStyleCnt="0"/>
      <dgm:spPr/>
    </dgm:pt>
    <dgm:pt modelId="{138C563F-AF40-422A-A539-900AEDE71158}" type="pres">
      <dgm:prSet presAssocID="{AE74D114-4087-4C5F-8FBA-8373673DBD40}" presName="textRect" presStyleLbl="revTx" presStyleIdx="2" presStyleCnt="3" custScaleX="130826" custScaleY="163511" custLinFactNeighborX="-1345" custLinFactNeighborY="-37340">
        <dgm:presLayoutVars>
          <dgm:chMax val="1"/>
          <dgm:chPref val="1"/>
        </dgm:presLayoutVars>
      </dgm:prSet>
      <dgm:spPr/>
    </dgm:pt>
  </dgm:ptLst>
  <dgm:cxnLst>
    <dgm:cxn modelId="{EB3A4446-5DEE-4EAC-8518-E0FBA6E42D89}" type="presOf" srcId="{C26D30D0-6BED-403E-A9B4-4955FE48FDD6}" destId="{593142B7-D1DA-4DF6-BE3D-76A60E483001}" srcOrd="0" destOrd="0" presId="urn:microsoft.com/office/officeart/2018/5/layout/IconCircleLabelList"/>
    <dgm:cxn modelId="{A579C24E-4999-4ECD-80F4-C4443B0B4266}" srcId="{C26D30D0-6BED-403E-A9B4-4955FE48FDD6}" destId="{AE74D114-4087-4C5F-8FBA-8373673DBD40}" srcOrd="2" destOrd="0" parTransId="{04FF69F5-0D5A-4D05-84E3-08B3A1FF79AE}" sibTransId="{5072E277-6F34-4AD1-B97A-C0751C59F2A4}"/>
    <dgm:cxn modelId="{EDD0E15A-78F4-48B6-BDC3-7AF53F2A380B}" type="presOf" srcId="{AE74D114-4087-4C5F-8FBA-8373673DBD40}" destId="{138C563F-AF40-422A-A539-900AEDE71158}" srcOrd="0" destOrd="0" presId="urn:microsoft.com/office/officeart/2018/5/layout/IconCircleLabelList"/>
    <dgm:cxn modelId="{D6A9ED8D-DEC0-43E1-ACDB-E30B5A17E999}" type="presOf" srcId="{3E96B3E2-EDCC-4218-82B1-DC94C552C54D}" destId="{D08FD929-BCCF-420E-92F1-A8EB298CB863}" srcOrd="0" destOrd="0" presId="urn:microsoft.com/office/officeart/2018/5/layout/IconCircleLabelList"/>
    <dgm:cxn modelId="{8CBF10C1-0DA0-4DBA-A6BC-A918DF782E70}" srcId="{C26D30D0-6BED-403E-A9B4-4955FE48FDD6}" destId="{7F348FF9-859D-4087-8C0E-2E5EC81C8EC0}" srcOrd="0" destOrd="0" parTransId="{E82C781F-8509-4715-B8F4-6449DCFCCE47}" sibTransId="{7C2CCDBD-5BC0-4973-ACDC-C4138E0519E5}"/>
    <dgm:cxn modelId="{31A7D7DB-7098-4E6C-A02F-4A0287480D45}" srcId="{C26D30D0-6BED-403E-A9B4-4955FE48FDD6}" destId="{3E96B3E2-EDCC-4218-82B1-DC94C552C54D}" srcOrd="1" destOrd="0" parTransId="{9755E64F-55B6-4895-808B-41812977BC10}" sibTransId="{E05782E0-CAAF-47EF-9D5E-9B44F859B0D5}"/>
    <dgm:cxn modelId="{5170A0DF-513D-43DD-A979-B4F1DF6247AB}" type="presOf" srcId="{7F348FF9-859D-4087-8C0E-2E5EC81C8EC0}" destId="{C6A5866E-81F5-41AB-987C-170370400A56}" srcOrd="0" destOrd="0" presId="urn:microsoft.com/office/officeart/2018/5/layout/IconCircleLabelList"/>
    <dgm:cxn modelId="{9A2EC6AA-4316-4A37-8272-47A593B7ABD2}" type="presParOf" srcId="{593142B7-D1DA-4DF6-BE3D-76A60E483001}" destId="{66D9FE1B-66E6-469E-9E79-AE9F4C98F3C5}" srcOrd="0" destOrd="0" presId="urn:microsoft.com/office/officeart/2018/5/layout/IconCircleLabelList"/>
    <dgm:cxn modelId="{5B8C5A0D-541D-49D7-BB9A-10834A87B937}" type="presParOf" srcId="{66D9FE1B-66E6-469E-9E79-AE9F4C98F3C5}" destId="{40E9C7DF-17BC-42BC-9DB5-725BAB80850F}" srcOrd="0" destOrd="0" presId="urn:microsoft.com/office/officeart/2018/5/layout/IconCircleLabelList"/>
    <dgm:cxn modelId="{DE175BF7-73BB-403F-8E95-A23774200F8D}" type="presParOf" srcId="{66D9FE1B-66E6-469E-9E79-AE9F4C98F3C5}" destId="{1D22ECDA-AF9B-41BD-83B0-CBF43E53B775}" srcOrd="1" destOrd="0" presId="urn:microsoft.com/office/officeart/2018/5/layout/IconCircleLabelList"/>
    <dgm:cxn modelId="{CA5037E3-F9CD-4547-95F0-84B28C933AC6}" type="presParOf" srcId="{66D9FE1B-66E6-469E-9E79-AE9F4C98F3C5}" destId="{C0C03F65-5A1B-4F0E-BAD2-17BFE3CC91C8}" srcOrd="2" destOrd="0" presId="urn:microsoft.com/office/officeart/2018/5/layout/IconCircleLabelList"/>
    <dgm:cxn modelId="{5D039E8D-47B5-4722-A068-2BCE18D08168}" type="presParOf" srcId="{66D9FE1B-66E6-469E-9E79-AE9F4C98F3C5}" destId="{C6A5866E-81F5-41AB-987C-170370400A56}" srcOrd="3" destOrd="0" presId="urn:microsoft.com/office/officeart/2018/5/layout/IconCircleLabelList"/>
    <dgm:cxn modelId="{62DDEE2A-4A87-46FC-8B70-C0627660C927}" type="presParOf" srcId="{593142B7-D1DA-4DF6-BE3D-76A60E483001}" destId="{E1B94964-7707-4C63-B60C-01A4BE9CD9E6}" srcOrd="1" destOrd="0" presId="urn:microsoft.com/office/officeart/2018/5/layout/IconCircleLabelList"/>
    <dgm:cxn modelId="{74AF12AA-F42D-4C11-AD98-229EB8CEC2CB}" type="presParOf" srcId="{593142B7-D1DA-4DF6-BE3D-76A60E483001}" destId="{F82963A4-793C-4F03-B886-B297A8C57655}" srcOrd="2" destOrd="0" presId="urn:microsoft.com/office/officeart/2018/5/layout/IconCircleLabelList"/>
    <dgm:cxn modelId="{D461F17D-5E6E-4D51-8B49-E567690A932B}" type="presParOf" srcId="{F82963A4-793C-4F03-B886-B297A8C57655}" destId="{E8462E74-5069-40A6-BFDD-0AAB08D7DBE7}" srcOrd="0" destOrd="0" presId="urn:microsoft.com/office/officeart/2018/5/layout/IconCircleLabelList"/>
    <dgm:cxn modelId="{45D576D1-48E8-4180-8627-EE05CBCCC2F5}" type="presParOf" srcId="{F82963A4-793C-4F03-B886-B297A8C57655}" destId="{4F2AE528-47F4-4AAF-8DD3-FB905F685FCB}" srcOrd="1" destOrd="0" presId="urn:microsoft.com/office/officeart/2018/5/layout/IconCircleLabelList"/>
    <dgm:cxn modelId="{2D57D2CF-2E19-46FB-A353-A52CDD1FBF75}" type="presParOf" srcId="{F82963A4-793C-4F03-B886-B297A8C57655}" destId="{99672AED-3B24-4816-A033-87AE691B5B35}" srcOrd="2" destOrd="0" presId="urn:microsoft.com/office/officeart/2018/5/layout/IconCircleLabelList"/>
    <dgm:cxn modelId="{01150746-A533-4A7A-97AA-C518B00F3F61}" type="presParOf" srcId="{F82963A4-793C-4F03-B886-B297A8C57655}" destId="{D08FD929-BCCF-420E-92F1-A8EB298CB863}" srcOrd="3" destOrd="0" presId="urn:microsoft.com/office/officeart/2018/5/layout/IconCircleLabelList"/>
    <dgm:cxn modelId="{8AE88BB8-E61E-4944-A5D0-B2B1FDC8C238}" type="presParOf" srcId="{593142B7-D1DA-4DF6-BE3D-76A60E483001}" destId="{69E74FCE-2A19-4CDC-B8C7-F1CBF386A389}" srcOrd="3" destOrd="0" presId="urn:microsoft.com/office/officeart/2018/5/layout/IconCircleLabelList"/>
    <dgm:cxn modelId="{108E0A1A-47DD-4818-B5A9-D80BD0EDB0FB}" type="presParOf" srcId="{593142B7-D1DA-4DF6-BE3D-76A60E483001}" destId="{95121C98-AACA-4234-8A70-C76C4407C48F}" srcOrd="4" destOrd="0" presId="urn:microsoft.com/office/officeart/2018/5/layout/IconCircleLabelList"/>
    <dgm:cxn modelId="{5E2957A8-2501-4343-ADCC-EB43CD722334}" type="presParOf" srcId="{95121C98-AACA-4234-8A70-C76C4407C48F}" destId="{BBFB2AE7-6720-4456-B230-5FCC867FA1F5}" srcOrd="0" destOrd="0" presId="urn:microsoft.com/office/officeart/2018/5/layout/IconCircleLabelList"/>
    <dgm:cxn modelId="{5875A260-626B-4934-B53C-7B8466C68337}" type="presParOf" srcId="{95121C98-AACA-4234-8A70-C76C4407C48F}" destId="{B842AAEC-131B-4F94-8C56-4B5E21C3DBC3}" srcOrd="1" destOrd="0" presId="urn:microsoft.com/office/officeart/2018/5/layout/IconCircleLabelList"/>
    <dgm:cxn modelId="{EDAB55B3-94F1-4C3A-BF5D-AD67C0491328}" type="presParOf" srcId="{95121C98-AACA-4234-8A70-C76C4407C48F}" destId="{5B16245E-461E-4E41-8C93-9F970F6987E8}" srcOrd="2" destOrd="0" presId="urn:microsoft.com/office/officeart/2018/5/layout/IconCircleLabelList"/>
    <dgm:cxn modelId="{EB905ADD-3991-48B7-AEEA-5F8A85E26F38}" type="presParOf" srcId="{95121C98-AACA-4234-8A70-C76C4407C48F}" destId="{138C563F-AF40-422A-A539-900AEDE71158}"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19C539-DD46-449D-99B8-B73AD0999CB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C91D95F-7B99-4537-8FC9-27924F6D4F75}">
      <dgm:prSet custT="1"/>
      <dgm:spPr/>
      <dgm:t>
        <a:bodyPr/>
        <a:lstStyle/>
        <a:p>
          <a:r>
            <a:rPr lang="tr-TR" sz="1800" b="1" dirty="0"/>
            <a:t>Taşıma Türü ve Aracın Adı</a:t>
          </a:r>
          <a:endParaRPr lang="en-US" sz="1800" b="1" dirty="0"/>
        </a:p>
      </dgm:t>
    </dgm:pt>
    <dgm:pt modelId="{C815B18F-C3D1-4FC8-88C3-F90EC1854F77}" type="parTrans" cxnId="{189B5510-05E3-4823-9BF2-3B438ABD8ACD}">
      <dgm:prSet/>
      <dgm:spPr/>
      <dgm:t>
        <a:bodyPr/>
        <a:lstStyle/>
        <a:p>
          <a:endParaRPr lang="en-US"/>
        </a:p>
      </dgm:t>
    </dgm:pt>
    <dgm:pt modelId="{6033DB9B-6FDD-4BC6-A144-EF068647F596}" type="sibTrans" cxnId="{189B5510-05E3-4823-9BF2-3B438ABD8ACD}">
      <dgm:prSet/>
      <dgm:spPr/>
      <dgm:t>
        <a:bodyPr/>
        <a:lstStyle/>
        <a:p>
          <a:endParaRPr lang="en-US"/>
        </a:p>
      </dgm:t>
    </dgm:pt>
    <dgm:pt modelId="{8EA4F746-80C7-4A72-ACAA-EFA9DE0D2544}">
      <dgm:prSet custT="1"/>
      <dgm:spPr/>
      <dgm:t>
        <a:bodyPr/>
        <a:lstStyle/>
        <a:p>
          <a:r>
            <a:rPr lang="tr-TR" sz="2000" b="1" dirty="0"/>
            <a:t>Malın taşıma türü ve taşımayı yapacak olan araç veya araçların cinsi ve adı taşıma senedinde belirtilmektedir. Taşıma senedinde taşıma biçimlerine göre;</a:t>
          </a:r>
          <a:endParaRPr lang="en-US" sz="2000" b="1" dirty="0"/>
        </a:p>
      </dgm:t>
    </dgm:pt>
    <dgm:pt modelId="{FA2A59B3-494E-4B81-A81E-77AE49964BA6}" type="parTrans" cxnId="{4B11C449-DAA3-4484-90E1-45C176336B93}">
      <dgm:prSet/>
      <dgm:spPr/>
      <dgm:t>
        <a:bodyPr/>
        <a:lstStyle/>
        <a:p>
          <a:endParaRPr lang="en-US"/>
        </a:p>
      </dgm:t>
    </dgm:pt>
    <dgm:pt modelId="{1531B188-C072-4DE4-95D1-387BC0C7FC43}" type="sibTrans" cxnId="{4B11C449-DAA3-4484-90E1-45C176336B93}">
      <dgm:prSet/>
      <dgm:spPr/>
      <dgm:t>
        <a:bodyPr/>
        <a:lstStyle/>
        <a:p>
          <a:endParaRPr lang="en-US"/>
        </a:p>
      </dgm:t>
    </dgm:pt>
    <dgm:pt modelId="{3DDC663A-9514-46DA-ABE0-3B3E8EBBC1FF}">
      <dgm:prSet custT="1"/>
      <dgm:spPr/>
      <dgm:t>
        <a:bodyPr/>
        <a:lstStyle/>
        <a:p>
          <a:r>
            <a:rPr lang="tr-TR" sz="2000" b="1" dirty="0"/>
            <a:t>Demir yolu taşımalarında vagon numarası,</a:t>
          </a:r>
          <a:endParaRPr lang="en-US" sz="2000" b="1" dirty="0"/>
        </a:p>
      </dgm:t>
    </dgm:pt>
    <dgm:pt modelId="{0DAE4E44-B348-4F6C-97C8-A6F4B617A62F}" type="parTrans" cxnId="{508D8208-B57C-40F4-83B8-C48909F5E416}">
      <dgm:prSet/>
      <dgm:spPr/>
      <dgm:t>
        <a:bodyPr/>
        <a:lstStyle/>
        <a:p>
          <a:endParaRPr lang="en-US"/>
        </a:p>
      </dgm:t>
    </dgm:pt>
    <dgm:pt modelId="{1979E999-2223-442E-9C25-EAF9C7200F01}" type="sibTrans" cxnId="{508D8208-B57C-40F4-83B8-C48909F5E416}">
      <dgm:prSet/>
      <dgm:spPr/>
      <dgm:t>
        <a:bodyPr/>
        <a:lstStyle/>
        <a:p>
          <a:endParaRPr lang="en-US"/>
        </a:p>
      </dgm:t>
    </dgm:pt>
    <dgm:pt modelId="{05BB66DF-E1FD-4410-839E-4CAC03AEC29D}">
      <dgm:prSet custT="1"/>
      <dgm:spPr/>
      <dgm:t>
        <a:bodyPr/>
        <a:lstStyle/>
        <a:p>
          <a:r>
            <a:rPr lang="tr-TR" sz="2000" b="1" dirty="0"/>
            <a:t>Kara yolu taşımalarında kamyon ya da römorkun plaka </a:t>
          </a:r>
          <a:r>
            <a:rPr lang="tr-TR" sz="2000" b="1" dirty="0" err="1"/>
            <a:t>nu’su</a:t>
          </a:r>
          <a:r>
            <a:rPr lang="tr-TR" sz="2000" b="1" dirty="0"/>
            <a:t>,</a:t>
          </a:r>
          <a:endParaRPr lang="en-US" sz="2000" b="1" dirty="0"/>
        </a:p>
      </dgm:t>
    </dgm:pt>
    <dgm:pt modelId="{668F1F98-DB19-4138-B67C-74E09DB355FF}" type="parTrans" cxnId="{42895B0C-99F8-4C28-BFEB-48F6641296A9}">
      <dgm:prSet/>
      <dgm:spPr/>
      <dgm:t>
        <a:bodyPr/>
        <a:lstStyle/>
        <a:p>
          <a:endParaRPr lang="en-US"/>
        </a:p>
      </dgm:t>
    </dgm:pt>
    <dgm:pt modelId="{5730E230-5780-469A-B3E9-FDACB1EF08DD}" type="sibTrans" cxnId="{42895B0C-99F8-4C28-BFEB-48F6641296A9}">
      <dgm:prSet/>
      <dgm:spPr/>
      <dgm:t>
        <a:bodyPr/>
        <a:lstStyle/>
        <a:p>
          <a:endParaRPr lang="en-US"/>
        </a:p>
      </dgm:t>
    </dgm:pt>
    <dgm:pt modelId="{E262AFC4-E7D3-4EBB-B076-D63AC7915D96}">
      <dgm:prSet custT="1"/>
      <dgm:spPr/>
      <dgm:t>
        <a:bodyPr/>
        <a:lstStyle/>
        <a:p>
          <a:r>
            <a:rPr lang="tr-TR" sz="2000" b="1" dirty="0"/>
            <a:t>Deniz yolu taşımalarında geminin adı (bazı hallerde bayrağı),</a:t>
          </a:r>
          <a:endParaRPr lang="en-US" sz="2000" b="1" dirty="0"/>
        </a:p>
      </dgm:t>
    </dgm:pt>
    <dgm:pt modelId="{46482EB6-DFC1-4632-9643-783B0BDA290A}" type="parTrans" cxnId="{717E7967-86A4-4C14-89F2-BD892AD98B84}">
      <dgm:prSet/>
      <dgm:spPr/>
      <dgm:t>
        <a:bodyPr/>
        <a:lstStyle/>
        <a:p>
          <a:endParaRPr lang="en-US"/>
        </a:p>
      </dgm:t>
    </dgm:pt>
    <dgm:pt modelId="{EAE77005-CCDF-46B1-8DC8-3A61A5F057F2}" type="sibTrans" cxnId="{717E7967-86A4-4C14-89F2-BD892AD98B84}">
      <dgm:prSet/>
      <dgm:spPr/>
      <dgm:t>
        <a:bodyPr/>
        <a:lstStyle/>
        <a:p>
          <a:endParaRPr lang="en-US"/>
        </a:p>
      </dgm:t>
    </dgm:pt>
    <dgm:pt modelId="{EC477330-025A-4AB4-9784-EDE18FC3D871}">
      <dgm:prSet custT="1"/>
      <dgm:spPr/>
      <dgm:t>
        <a:bodyPr/>
        <a:lstStyle/>
        <a:p>
          <a:r>
            <a:rPr lang="tr-TR" sz="2000" b="1" dirty="0"/>
            <a:t>Hava yolu taşımalarında ilgili uçak şirketi ve konşimento </a:t>
          </a:r>
          <a:r>
            <a:rPr lang="tr-TR" sz="2000" b="1" dirty="0" err="1"/>
            <a:t>nu’su</a:t>
          </a:r>
          <a:r>
            <a:rPr lang="tr-TR" sz="2000" b="1" dirty="0"/>
            <a:t> gösterilmektedir.</a:t>
          </a:r>
          <a:endParaRPr lang="en-US" sz="2000" b="1" dirty="0"/>
        </a:p>
      </dgm:t>
    </dgm:pt>
    <dgm:pt modelId="{9532AAEE-11BC-4FDC-8845-99FAF558FF57}" type="parTrans" cxnId="{F70D1B72-E010-45C7-973A-EBB5483AC94C}">
      <dgm:prSet/>
      <dgm:spPr/>
      <dgm:t>
        <a:bodyPr/>
        <a:lstStyle/>
        <a:p>
          <a:endParaRPr lang="en-US"/>
        </a:p>
      </dgm:t>
    </dgm:pt>
    <dgm:pt modelId="{31C6B310-12AD-4A1D-B7E6-84004E3D2FA7}" type="sibTrans" cxnId="{F70D1B72-E010-45C7-973A-EBB5483AC94C}">
      <dgm:prSet/>
      <dgm:spPr/>
      <dgm:t>
        <a:bodyPr/>
        <a:lstStyle/>
        <a:p>
          <a:endParaRPr lang="en-US"/>
        </a:p>
      </dgm:t>
    </dgm:pt>
    <dgm:pt modelId="{66F3FEBF-EBCA-4A0A-823A-41A8A2422D05}" type="pres">
      <dgm:prSet presAssocID="{DE19C539-DD46-449D-99B8-B73AD0999CBE}" presName="root" presStyleCnt="0">
        <dgm:presLayoutVars>
          <dgm:dir/>
          <dgm:resizeHandles val="exact"/>
        </dgm:presLayoutVars>
      </dgm:prSet>
      <dgm:spPr/>
    </dgm:pt>
    <dgm:pt modelId="{63A010DB-8936-43F6-BC33-13E4649DD7FD}" type="pres">
      <dgm:prSet presAssocID="{1C91D95F-7B99-4537-8FC9-27924F6D4F75}" presName="compNode" presStyleCnt="0"/>
      <dgm:spPr/>
    </dgm:pt>
    <dgm:pt modelId="{37B9C83E-806D-43B2-BCDF-01453C65F7F1}" type="pres">
      <dgm:prSet presAssocID="{1C91D95F-7B99-4537-8FC9-27924F6D4F75}" presName="bgRect" presStyleLbl="bgShp" presStyleIdx="0" presStyleCnt="6"/>
      <dgm:spPr/>
    </dgm:pt>
    <dgm:pt modelId="{D898294D-788A-4211-8573-0DD3482B8F41}" type="pres">
      <dgm:prSet presAssocID="{1C91D95F-7B99-4537-8FC9-27924F6D4F75}"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ruck"/>
        </a:ext>
      </dgm:extLst>
    </dgm:pt>
    <dgm:pt modelId="{EF85197F-522E-4409-A3DC-9435AB2A6ECF}" type="pres">
      <dgm:prSet presAssocID="{1C91D95F-7B99-4537-8FC9-27924F6D4F75}" presName="spaceRect" presStyleCnt="0"/>
      <dgm:spPr/>
    </dgm:pt>
    <dgm:pt modelId="{38A0FC3F-BBD3-4A61-8204-EF431653DC52}" type="pres">
      <dgm:prSet presAssocID="{1C91D95F-7B99-4537-8FC9-27924F6D4F75}" presName="parTx" presStyleLbl="revTx" presStyleIdx="0" presStyleCnt="6">
        <dgm:presLayoutVars>
          <dgm:chMax val="0"/>
          <dgm:chPref val="0"/>
        </dgm:presLayoutVars>
      </dgm:prSet>
      <dgm:spPr/>
    </dgm:pt>
    <dgm:pt modelId="{9EA2DC08-DDDB-4B16-8319-D27FABADF842}" type="pres">
      <dgm:prSet presAssocID="{6033DB9B-6FDD-4BC6-A144-EF068647F596}" presName="sibTrans" presStyleCnt="0"/>
      <dgm:spPr/>
    </dgm:pt>
    <dgm:pt modelId="{735C1A2F-38E6-43F8-9072-C56F5A844656}" type="pres">
      <dgm:prSet presAssocID="{8EA4F746-80C7-4A72-ACAA-EFA9DE0D2544}" presName="compNode" presStyleCnt="0"/>
      <dgm:spPr/>
    </dgm:pt>
    <dgm:pt modelId="{9A600A09-DC0F-441E-86FB-2E5A495664D4}" type="pres">
      <dgm:prSet presAssocID="{8EA4F746-80C7-4A72-ACAA-EFA9DE0D2544}" presName="bgRect" presStyleLbl="bgShp" presStyleIdx="1" presStyleCnt="6"/>
      <dgm:spPr/>
    </dgm:pt>
    <dgm:pt modelId="{0BDED414-90F2-4B52-AB29-98786B8D6F8C}" type="pres">
      <dgm:prSet presAssocID="{8EA4F746-80C7-4A72-ACAA-EFA9DE0D2544}"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s"/>
        </a:ext>
      </dgm:extLst>
    </dgm:pt>
    <dgm:pt modelId="{40AFA361-D412-450E-AD8B-D6150129929F}" type="pres">
      <dgm:prSet presAssocID="{8EA4F746-80C7-4A72-ACAA-EFA9DE0D2544}" presName="spaceRect" presStyleCnt="0"/>
      <dgm:spPr/>
    </dgm:pt>
    <dgm:pt modelId="{474F76CA-9FBC-41CB-9A02-DCC9CBAD7724}" type="pres">
      <dgm:prSet presAssocID="{8EA4F746-80C7-4A72-ACAA-EFA9DE0D2544}" presName="parTx" presStyleLbl="revTx" presStyleIdx="1" presStyleCnt="6">
        <dgm:presLayoutVars>
          <dgm:chMax val="0"/>
          <dgm:chPref val="0"/>
        </dgm:presLayoutVars>
      </dgm:prSet>
      <dgm:spPr/>
    </dgm:pt>
    <dgm:pt modelId="{7D16FC21-39D9-4AA0-952F-39E482ABE054}" type="pres">
      <dgm:prSet presAssocID="{1531B188-C072-4DE4-95D1-387BC0C7FC43}" presName="sibTrans" presStyleCnt="0"/>
      <dgm:spPr/>
    </dgm:pt>
    <dgm:pt modelId="{D4870779-463F-45C7-9F61-14A44ED5397A}" type="pres">
      <dgm:prSet presAssocID="{3DDC663A-9514-46DA-ABE0-3B3E8EBBC1FF}" presName="compNode" presStyleCnt="0"/>
      <dgm:spPr/>
    </dgm:pt>
    <dgm:pt modelId="{0CF423AE-EB70-4BDE-A84A-07494AFE41F6}" type="pres">
      <dgm:prSet presAssocID="{3DDC663A-9514-46DA-ABE0-3B3E8EBBC1FF}" presName="bgRect" presStyleLbl="bgShp" presStyleIdx="2" presStyleCnt="6"/>
      <dgm:spPr/>
    </dgm:pt>
    <dgm:pt modelId="{8345800E-7524-4578-BC4D-7EC5E245E8DB}" type="pres">
      <dgm:prSet presAssocID="{3DDC663A-9514-46DA-ABE0-3B3E8EBBC1FF}"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nchor"/>
        </a:ext>
      </dgm:extLst>
    </dgm:pt>
    <dgm:pt modelId="{2C1CB78A-3C5C-4CDD-A870-84379DF7DF77}" type="pres">
      <dgm:prSet presAssocID="{3DDC663A-9514-46DA-ABE0-3B3E8EBBC1FF}" presName="spaceRect" presStyleCnt="0"/>
      <dgm:spPr/>
    </dgm:pt>
    <dgm:pt modelId="{FF0B9C7E-D100-491D-801C-9B30295D92E0}" type="pres">
      <dgm:prSet presAssocID="{3DDC663A-9514-46DA-ABE0-3B3E8EBBC1FF}" presName="parTx" presStyleLbl="revTx" presStyleIdx="2" presStyleCnt="6" custScaleX="82306">
        <dgm:presLayoutVars>
          <dgm:chMax val="0"/>
          <dgm:chPref val="0"/>
        </dgm:presLayoutVars>
      </dgm:prSet>
      <dgm:spPr/>
    </dgm:pt>
    <dgm:pt modelId="{7B541A90-6E95-47AC-8456-91DF87FD66A5}" type="pres">
      <dgm:prSet presAssocID="{1979E999-2223-442E-9C25-EAF9C7200F01}" presName="sibTrans" presStyleCnt="0"/>
      <dgm:spPr/>
    </dgm:pt>
    <dgm:pt modelId="{6792B7B1-5246-4820-BC5A-32300243FCB9}" type="pres">
      <dgm:prSet presAssocID="{05BB66DF-E1FD-4410-839E-4CAC03AEC29D}" presName="compNode" presStyleCnt="0"/>
      <dgm:spPr/>
    </dgm:pt>
    <dgm:pt modelId="{3FCA6E61-F573-49E9-9DDF-D55B5C52A607}" type="pres">
      <dgm:prSet presAssocID="{05BB66DF-E1FD-4410-839E-4CAC03AEC29D}" presName="bgRect" presStyleLbl="bgShp" presStyleIdx="3" presStyleCnt="6"/>
      <dgm:spPr/>
    </dgm:pt>
    <dgm:pt modelId="{DA8CC580-79A1-49BB-A46E-04BD5471152E}" type="pres">
      <dgm:prSet presAssocID="{05BB66DF-E1FD-4410-839E-4CAC03AEC29D}"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ooter"/>
        </a:ext>
      </dgm:extLst>
    </dgm:pt>
    <dgm:pt modelId="{9D243784-0470-480F-84B3-FB7AEB431812}" type="pres">
      <dgm:prSet presAssocID="{05BB66DF-E1FD-4410-839E-4CAC03AEC29D}" presName="spaceRect" presStyleCnt="0"/>
      <dgm:spPr/>
    </dgm:pt>
    <dgm:pt modelId="{680D41B8-00BE-4CA3-8E76-3507407641C9}" type="pres">
      <dgm:prSet presAssocID="{05BB66DF-E1FD-4410-839E-4CAC03AEC29D}" presName="parTx" presStyleLbl="revTx" presStyleIdx="3" presStyleCnt="6">
        <dgm:presLayoutVars>
          <dgm:chMax val="0"/>
          <dgm:chPref val="0"/>
        </dgm:presLayoutVars>
      </dgm:prSet>
      <dgm:spPr/>
    </dgm:pt>
    <dgm:pt modelId="{16E9D12B-4818-45A6-950C-A09036E37D99}" type="pres">
      <dgm:prSet presAssocID="{5730E230-5780-469A-B3E9-FDACB1EF08DD}" presName="sibTrans" presStyleCnt="0"/>
      <dgm:spPr/>
    </dgm:pt>
    <dgm:pt modelId="{33E98F8F-427E-454D-B505-125C9F1A64BF}" type="pres">
      <dgm:prSet presAssocID="{E262AFC4-E7D3-4EBB-B076-D63AC7915D96}" presName="compNode" presStyleCnt="0"/>
      <dgm:spPr/>
    </dgm:pt>
    <dgm:pt modelId="{33167852-829B-4496-A1E4-2356B04EFBEA}" type="pres">
      <dgm:prSet presAssocID="{E262AFC4-E7D3-4EBB-B076-D63AC7915D96}" presName="bgRect" presStyleLbl="bgShp" presStyleIdx="4" presStyleCnt="6"/>
      <dgm:spPr/>
    </dgm:pt>
    <dgm:pt modelId="{CF104694-A5CA-426E-8E7E-9D3A8F2B53C3}" type="pres">
      <dgm:prSet presAssocID="{E262AFC4-E7D3-4EBB-B076-D63AC7915D96}"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Whale"/>
        </a:ext>
      </dgm:extLst>
    </dgm:pt>
    <dgm:pt modelId="{AD51058F-1784-4D52-9362-965B40C4A916}" type="pres">
      <dgm:prSet presAssocID="{E262AFC4-E7D3-4EBB-B076-D63AC7915D96}" presName="spaceRect" presStyleCnt="0"/>
      <dgm:spPr/>
    </dgm:pt>
    <dgm:pt modelId="{FCE39FB8-1784-44B2-A99F-DB1340857F9D}" type="pres">
      <dgm:prSet presAssocID="{E262AFC4-E7D3-4EBB-B076-D63AC7915D96}" presName="parTx" presStyleLbl="revTx" presStyleIdx="4" presStyleCnt="6">
        <dgm:presLayoutVars>
          <dgm:chMax val="0"/>
          <dgm:chPref val="0"/>
        </dgm:presLayoutVars>
      </dgm:prSet>
      <dgm:spPr/>
    </dgm:pt>
    <dgm:pt modelId="{375E2C3F-5CB4-4590-A500-1B9C9CC1805D}" type="pres">
      <dgm:prSet presAssocID="{EAE77005-CCDF-46B1-8DC8-3A61A5F057F2}" presName="sibTrans" presStyleCnt="0"/>
      <dgm:spPr/>
    </dgm:pt>
    <dgm:pt modelId="{58E5E4F1-A013-4E0D-9508-ACA69150DBB8}" type="pres">
      <dgm:prSet presAssocID="{EC477330-025A-4AB4-9784-EDE18FC3D871}" presName="compNode" presStyleCnt="0"/>
      <dgm:spPr/>
    </dgm:pt>
    <dgm:pt modelId="{6FE7F8D3-5FA7-47EB-8705-C42565BDD93E}" type="pres">
      <dgm:prSet presAssocID="{EC477330-025A-4AB4-9784-EDE18FC3D871}" presName="bgRect" presStyleLbl="bgShp" presStyleIdx="5" presStyleCnt="6"/>
      <dgm:spPr/>
    </dgm:pt>
    <dgm:pt modelId="{385345B1-FEC8-45DC-A82D-AAF764570329}" type="pres">
      <dgm:prSet presAssocID="{EC477330-025A-4AB4-9784-EDE18FC3D871}"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Airplane"/>
        </a:ext>
      </dgm:extLst>
    </dgm:pt>
    <dgm:pt modelId="{F3DBA298-56BC-4AC2-ADBF-C2CAA7E988DC}" type="pres">
      <dgm:prSet presAssocID="{EC477330-025A-4AB4-9784-EDE18FC3D871}" presName="spaceRect" presStyleCnt="0"/>
      <dgm:spPr/>
    </dgm:pt>
    <dgm:pt modelId="{A5A51315-69AD-440C-A23D-EFC8E8AB7C15}" type="pres">
      <dgm:prSet presAssocID="{EC477330-025A-4AB4-9784-EDE18FC3D871}" presName="parTx" presStyleLbl="revTx" presStyleIdx="5" presStyleCnt="6">
        <dgm:presLayoutVars>
          <dgm:chMax val="0"/>
          <dgm:chPref val="0"/>
        </dgm:presLayoutVars>
      </dgm:prSet>
      <dgm:spPr/>
    </dgm:pt>
  </dgm:ptLst>
  <dgm:cxnLst>
    <dgm:cxn modelId="{508D8208-B57C-40F4-83B8-C48909F5E416}" srcId="{DE19C539-DD46-449D-99B8-B73AD0999CBE}" destId="{3DDC663A-9514-46DA-ABE0-3B3E8EBBC1FF}" srcOrd="2" destOrd="0" parTransId="{0DAE4E44-B348-4F6C-97C8-A6F4B617A62F}" sibTransId="{1979E999-2223-442E-9C25-EAF9C7200F01}"/>
    <dgm:cxn modelId="{42895B0C-99F8-4C28-BFEB-48F6641296A9}" srcId="{DE19C539-DD46-449D-99B8-B73AD0999CBE}" destId="{05BB66DF-E1FD-4410-839E-4CAC03AEC29D}" srcOrd="3" destOrd="0" parTransId="{668F1F98-DB19-4138-B67C-74E09DB355FF}" sibTransId="{5730E230-5780-469A-B3E9-FDACB1EF08DD}"/>
    <dgm:cxn modelId="{189B5510-05E3-4823-9BF2-3B438ABD8ACD}" srcId="{DE19C539-DD46-449D-99B8-B73AD0999CBE}" destId="{1C91D95F-7B99-4537-8FC9-27924F6D4F75}" srcOrd="0" destOrd="0" parTransId="{C815B18F-C3D1-4FC8-88C3-F90EC1854F77}" sibTransId="{6033DB9B-6FDD-4BC6-A144-EF068647F596}"/>
    <dgm:cxn modelId="{4BBC2016-56FF-4BC1-88D4-AF7B54B32DCE}" type="presOf" srcId="{05BB66DF-E1FD-4410-839E-4CAC03AEC29D}" destId="{680D41B8-00BE-4CA3-8E76-3507407641C9}" srcOrd="0" destOrd="0" presId="urn:microsoft.com/office/officeart/2018/2/layout/IconVerticalSolidList"/>
    <dgm:cxn modelId="{AD765324-2488-4838-B8B0-81E29ECDFB10}" type="presOf" srcId="{3DDC663A-9514-46DA-ABE0-3B3E8EBBC1FF}" destId="{FF0B9C7E-D100-491D-801C-9B30295D92E0}" srcOrd="0" destOrd="0" presId="urn:microsoft.com/office/officeart/2018/2/layout/IconVerticalSolidList"/>
    <dgm:cxn modelId="{09B7ED41-D48A-4A75-B83D-79D7E7B26ACF}" type="presOf" srcId="{EC477330-025A-4AB4-9784-EDE18FC3D871}" destId="{A5A51315-69AD-440C-A23D-EFC8E8AB7C15}" srcOrd="0" destOrd="0" presId="urn:microsoft.com/office/officeart/2018/2/layout/IconVerticalSolidList"/>
    <dgm:cxn modelId="{717E7967-86A4-4C14-89F2-BD892AD98B84}" srcId="{DE19C539-DD46-449D-99B8-B73AD0999CBE}" destId="{E262AFC4-E7D3-4EBB-B076-D63AC7915D96}" srcOrd="4" destOrd="0" parTransId="{46482EB6-DFC1-4632-9643-783B0BDA290A}" sibTransId="{EAE77005-CCDF-46B1-8DC8-3A61A5F057F2}"/>
    <dgm:cxn modelId="{4B11C449-DAA3-4484-90E1-45C176336B93}" srcId="{DE19C539-DD46-449D-99B8-B73AD0999CBE}" destId="{8EA4F746-80C7-4A72-ACAA-EFA9DE0D2544}" srcOrd="1" destOrd="0" parTransId="{FA2A59B3-494E-4B81-A81E-77AE49964BA6}" sibTransId="{1531B188-C072-4DE4-95D1-387BC0C7FC43}"/>
    <dgm:cxn modelId="{F70D1B72-E010-45C7-973A-EBB5483AC94C}" srcId="{DE19C539-DD46-449D-99B8-B73AD0999CBE}" destId="{EC477330-025A-4AB4-9784-EDE18FC3D871}" srcOrd="5" destOrd="0" parTransId="{9532AAEE-11BC-4FDC-8845-99FAF558FF57}" sibTransId="{31C6B310-12AD-4A1D-B7E6-84004E3D2FA7}"/>
    <dgm:cxn modelId="{847A7C83-4D32-4902-A5D5-A9D69539FABA}" type="presOf" srcId="{1C91D95F-7B99-4537-8FC9-27924F6D4F75}" destId="{38A0FC3F-BBD3-4A61-8204-EF431653DC52}" srcOrd="0" destOrd="0" presId="urn:microsoft.com/office/officeart/2018/2/layout/IconVerticalSolidList"/>
    <dgm:cxn modelId="{39CAC4C8-63AC-497E-95DF-2381E19EB306}" type="presOf" srcId="{8EA4F746-80C7-4A72-ACAA-EFA9DE0D2544}" destId="{474F76CA-9FBC-41CB-9A02-DCC9CBAD7724}" srcOrd="0" destOrd="0" presId="urn:microsoft.com/office/officeart/2018/2/layout/IconVerticalSolidList"/>
    <dgm:cxn modelId="{D00D4ED8-9463-4DE9-BC44-DEC81731516C}" type="presOf" srcId="{E262AFC4-E7D3-4EBB-B076-D63AC7915D96}" destId="{FCE39FB8-1784-44B2-A99F-DB1340857F9D}" srcOrd="0" destOrd="0" presId="urn:microsoft.com/office/officeart/2018/2/layout/IconVerticalSolidList"/>
    <dgm:cxn modelId="{01634CDE-81C5-43D9-8757-49AFC33CE8DE}" type="presOf" srcId="{DE19C539-DD46-449D-99B8-B73AD0999CBE}" destId="{66F3FEBF-EBCA-4A0A-823A-41A8A2422D05}" srcOrd="0" destOrd="0" presId="urn:microsoft.com/office/officeart/2018/2/layout/IconVerticalSolidList"/>
    <dgm:cxn modelId="{630C74AB-EF6C-4704-8791-19881B8D337B}" type="presParOf" srcId="{66F3FEBF-EBCA-4A0A-823A-41A8A2422D05}" destId="{63A010DB-8936-43F6-BC33-13E4649DD7FD}" srcOrd="0" destOrd="0" presId="urn:microsoft.com/office/officeart/2018/2/layout/IconVerticalSolidList"/>
    <dgm:cxn modelId="{F76FFEAB-024C-4888-9297-80DF8AF2E23F}" type="presParOf" srcId="{63A010DB-8936-43F6-BC33-13E4649DD7FD}" destId="{37B9C83E-806D-43B2-BCDF-01453C65F7F1}" srcOrd="0" destOrd="0" presId="urn:microsoft.com/office/officeart/2018/2/layout/IconVerticalSolidList"/>
    <dgm:cxn modelId="{AB0F1070-2FE2-40BD-A700-26FD74F15B51}" type="presParOf" srcId="{63A010DB-8936-43F6-BC33-13E4649DD7FD}" destId="{D898294D-788A-4211-8573-0DD3482B8F41}" srcOrd="1" destOrd="0" presId="urn:microsoft.com/office/officeart/2018/2/layout/IconVerticalSolidList"/>
    <dgm:cxn modelId="{C986F051-0B15-4316-B18E-8D8EEFA16ED8}" type="presParOf" srcId="{63A010DB-8936-43F6-BC33-13E4649DD7FD}" destId="{EF85197F-522E-4409-A3DC-9435AB2A6ECF}" srcOrd="2" destOrd="0" presId="urn:microsoft.com/office/officeart/2018/2/layout/IconVerticalSolidList"/>
    <dgm:cxn modelId="{BC450216-D56C-449C-8E7B-F5E07052AFFE}" type="presParOf" srcId="{63A010DB-8936-43F6-BC33-13E4649DD7FD}" destId="{38A0FC3F-BBD3-4A61-8204-EF431653DC52}" srcOrd="3" destOrd="0" presId="urn:microsoft.com/office/officeart/2018/2/layout/IconVerticalSolidList"/>
    <dgm:cxn modelId="{4BEF4557-F11B-4551-9A58-E219BF27DCF4}" type="presParOf" srcId="{66F3FEBF-EBCA-4A0A-823A-41A8A2422D05}" destId="{9EA2DC08-DDDB-4B16-8319-D27FABADF842}" srcOrd="1" destOrd="0" presId="urn:microsoft.com/office/officeart/2018/2/layout/IconVerticalSolidList"/>
    <dgm:cxn modelId="{69F42F7A-D66D-4992-97E0-A747A2B20AAE}" type="presParOf" srcId="{66F3FEBF-EBCA-4A0A-823A-41A8A2422D05}" destId="{735C1A2F-38E6-43F8-9072-C56F5A844656}" srcOrd="2" destOrd="0" presId="urn:microsoft.com/office/officeart/2018/2/layout/IconVerticalSolidList"/>
    <dgm:cxn modelId="{F498545D-8630-4913-8733-242603C6D2CC}" type="presParOf" srcId="{735C1A2F-38E6-43F8-9072-C56F5A844656}" destId="{9A600A09-DC0F-441E-86FB-2E5A495664D4}" srcOrd="0" destOrd="0" presId="urn:microsoft.com/office/officeart/2018/2/layout/IconVerticalSolidList"/>
    <dgm:cxn modelId="{3910D7CC-8463-4973-89E4-AA8605361ED3}" type="presParOf" srcId="{735C1A2F-38E6-43F8-9072-C56F5A844656}" destId="{0BDED414-90F2-4B52-AB29-98786B8D6F8C}" srcOrd="1" destOrd="0" presId="urn:microsoft.com/office/officeart/2018/2/layout/IconVerticalSolidList"/>
    <dgm:cxn modelId="{32C22FF2-A673-4324-AF60-9CF0102D5BD6}" type="presParOf" srcId="{735C1A2F-38E6-43F8-9072-C56F5A844656}" destId="{40AFA361-D412-450E-AD8B-D6150129929F}" srcOrd="2" destOrd="0" presId="urn:microsoft.com/office/officeart/2018/2/layout/IconVerticalSolidList"/>
    <dgm:cxn modelId="{6A704FB4-0BAD-41C6-B4B1-5EDD149CF3F5}" type="presParOf" srcId="{735C1A2F-38E6-43F8-9072-C56F5A844656}" destId="{474F76CA-9FBC-41CB-9A02-DCC9CBAD7724}" srcOrd="3" destOrd="0" presId="urn:microsoft.com/office/officeart/2018/2/layout/IconVerticalSolidList"/>
    <dgm:cxn modelId="{BE3FB16D-3AB6-4DAF-9031-5D1DB0CE46BA}" type="presParOf" srcId="{66F3FEBF-EBCA-4A0A-823A-41A8A2422D05}" destId="{7D16FC21-39D9-4AA0-952F-39E482ABE054}" srcOrd="3" destOrd="0" presId="urn:microsoft.com/office/officeart/2018/2/layout/IconVerticalSolidList"/>
    <dgm:cxn modelId="{A69E37D9-2405-4580-B5AB-FB8CF31E83F6}" type="presParOf" srcId="{66F3FEBF-EBCA-4A0A-823A-41A8A2422D05}" destId="{D4870779-463F-45C7-9F61-14A44ED5397A}" srcOrd="4" destOrd="0" presId="urn:microsoft.com/office/officeart/2018/2/layout/IconVerticalSolidList"/>
    <dgm:cxn modelId="{8F0EB8D8-F1DD-436C-AD57-E4E69A9E82F1}" type="presParOf" srcId="{D4870779-463F-45C7-9F61-14A44ED5397A}" destId="{0CF423AE-EB70-4BDE-A84A-07494AFE41F6}" srcOrd="0" destOrd="0" presId="urn:microsoft.com/office/officeart/2018/2/layout/IconVerticalSolidList"/>
    <dgm:cxn modelId="{E8DF1630-1D17-4B6A-AAA7-1BFFF58AB652}" type="presParOf" srcId="{D4870779-463F-45C7-9F61-14A44ED5397A}" destId="{8345800E-7524-4578-BC4D-7EC5E245E8DB}" srcOrd="1" destOrd="0" presId="urn:microsoft.com/office/officeart/2018/2/layout/IconVerticalSolidList"/>
    <dgm:cxn modelId="{DD18E488-C710-4876-9E8A-47B9E826E020}" type="presParOf" srcId="{D4870779-463F-45C7-9F61-14A44ED5397A}" destId="{2C1CB78A-3C5C-4CDD-A870-84379DF7DF77}" srcOrd="2" destOrd="0" presId="urn:microsoft.com/office/officeart/2018/2/layout/IconVerticalSolidList"/>
    <dgm:cxn modelId="{6626EF3D-5BAF-479E-A332-288AFFA1E954}" type="presParOf" srcId="{D4870779-463F-45C7-9F61-14A44ED5397A}" destId="{FF0B9C7E-D100-491D-801C-9B30295D92E0}" srcOrd="3" destOrd="0" presId="urn:microsoft.com/office/officeart/2018/2/layout/IconVerticalSolidList"/>
    <dgm:cxn modelId="{0A3A9364-F4A5-426B-AA99-2F959608B349}" type="presParOf" srcId="{66F3FEBF-EBCA-4A0A-823A-41A8A2422D05}" destId="{7B541A90-6E95-47AC-8456-91DF87FD66A5}" srcOrd="5" destOrd="0" presId="urn:microsoft.com/office/officeart/2018/2/layout/IconVerticalSolidList"/>
    <dgm:cxn modelId="{D704C40D-CAE8-4577-9A38-94379D25E77C}" type="presParOf" srcId="{66F3FEBF-EBCA-4A0A-823A-41A8A2422D05}" destId="{6792B7B1-5246-4820-BC5A-32300243FCB9}" srcOrd="6" destOrd="0" presId="urn:microsoft.com/office/officeart/2018/2/layout/IconVerticalSolidList"/>
    <dgm:cxn modelId="{BB4EECFF-C79D-4A9C-9DBA-BA90BB18965C}" type="presParOf" srcId="{6792B7B1-5246-4820-BC5A-32300243FCB9}" destId="{3FCA6E61-F573-49E9-9DDF-D55B5C52A607}" srcOrd="0" destOrd="0" presId="urn:microsoft.com/office/officeart/2018/2/layout/IconVerticalSolidList"/>
    <dgm:cxn modelId="{CDB38895-B3E4-4BE7-BFFF-CC0E55FBD612}" type="presParOf" srcId="{6792B7B1-5246-4820-BC5A-32300243FCB9}" destId="{DA8CC580-79A1-49BB-A46E-04BD5471152E}" srcOrd="1" destOrd="0" presId="urn:microsoft.com/office/officeart/2018/2/layout/IconVerticalSolidList"/>
    <dgm:cxn modelId="{DDD1E9FE-547D-490B-922A-60398A78FD9E}" type="presParOf" srcId="{6792B7B1-5246-4820-BC5A-32300243FCB9}" destId="{9D243784-0470-480F-84B3-FB7AEB431812}" srcOrd="2" destOrd="0" presId="urn:microsoft.com/office/officeart/2018/2/layout/IconVerticalSolidList"/>
    <dgm:cxn modelId="{4B3F6538-4E92-4783-A32F-8C7EFC584854}" type="presParOf" srcId="{6792B7B1-5246-4820-BC5A-32300243FCB9}" destId="{680D41B8-00BE-4CA3-8E76-3507407641C9}" srcOrd="3" destOrd="0" presId="urn:microsoft.com/office/officeart/2018/2/layout/IconVerticalSolidList"/>
    <dgm:cxn modelId="{B47F5340-B4BD-4BAB-9C8F-FD9328BA0F2F}" type="presParOf" srcId="{66F3FEBF-EBCA-4A0A-823A-41A8A2422D05}" destId="{16E9D12B-4818-45A6-950C-A09036E37D99}" srcOrd="7" destOrd="0" presId="urn:microsoft.com/office/officeart/2018/2/layout/IconVerticalSolidList"/>
    <dgm:cxn modelId="{366D5846-4D5D-404D-B68C-7F6E4CB146E9}" type="presParOf" srcId="{66F3FEBF-EBCA-4A0A-823A-41A8A2422D05}" destId="{33E98F8F-427E-454D-B505-125C9F1A64BF}" srcOrd="8" destOrd="0" presId="urn:microsoft.com/office/officeart/2018/2/layout/IconVerticalSolidList"/>
    <dgm:cxn modelId="{06E01EAE-DEDF-442E-BD69-DC350B41D693}" type="presParOf" srcId="{33E98F8F-427E-454D-B505-125C9F1A64BF}" destId="{33167852-829B-4496-A1E4-2356B04EFBEA}" srcOrd="0" destOrd="0" presId="urn:microsoft.com/office/officeart/2018/2/layout/IconVerticalSolidList"/>
    <dgm:cxn modelId="{DB3229BF-996F-4DFB-B177-C971C45D9378}" type="presParOf" srcId="{33E98F8F-427E-454D-B505-125C9F1A64BF}" destId="{CF104694-A5CA-426E-8E7E-9D3A8F2B53C3}" srcOrd="1" destOrd="0" presId="urn:microsoft.com/office/officeart/2018/2/layout/IconVerticalSolidList"/>
    <dgm:cxn modelId="{152C257D-D796-41D7-8816-522F8D566E06}" type="presParOf" srcId="{33E98F8F-427E-454D-B505-125C9F1A64BF}" destId="{AD51058F-1784-4D52-9362-965B40C4A916}" srcOrd="2" destOrd="0" presId="urn:microsoft.com/office/officeart/2018/2/layout/IconVerticalSolidList"/>
    <dgm:cxn modelId="{723F4873-CFA6-46EC-9A3A-1684A4C2C267}" type="presParOf" srcId="{33E98F8F-427E-454D-B505-125C9F1A64BF}" destId="{FCE39FB8-1784-44B2-A99F-DB1340857F9D}" srcOrd="3" destOrd="0" presId="urn:microsoft.com/office/officeart/2018/2/layout/IconVerticalSolidList"/>
    <dgm:cxn modelId="{4D371D57-BD5E-43AB-B0D2-63910C4EBA1F}" type="presParOf" srcId="{66F3FEBF-EBCA-4A0A-823A-41A8A2422D05}" destId="{375E2C3F-5CB4-4590-A500-1B9C9CC1805D}" srcOrd="9" destOrd="0" presId="urn:microsoft.com/office/officeart/2018/2/layout/IconVerticalSolidList"/>
    <dgm:cxn modelId="{FC89A395-C24B-43FF-A775-CC71049970D4}" type="presParOf" srcId="{66F3FEBF-EBCA-4A0A-823A-41A8A2422D05}" destId="{58E5E4F1-A013-4E0D-9508-ACA69150DBB8}" srcOrd="10" destOrd="0" presId="urn:microsoft.com/office/officeart/2018/2/layout/IconVerticalSolidList"/>
    <dgm:cxn modelId="{C007420A-BA57-4306-A828-B954FA303E88}" type="presParOf" srcId="{58E5E4F1-A013-4E0D-9508-ACA69150DBB8}" destId="{6FE7F8D3-5FA7-47EB-8705-C42565BDD93E}" srcOrd="0" destOrd="0" presId="urn:microsoft.com/office/officeart/2018/2/layout/IconVerticalSolidList"/>
    <dgm:cxn modelId="{6B09CF53-BC9C-4EB3-9BBE-6E8D959FB745}" type="presParOf" srcId="{58E5E4F1-A013-4E0D-9508-ACA69150DBB8}" destId="{385345B1-FEC8-45DC-A82D-AAF764570329}" srcOrd="1" destOrd="0" presId="urn:microsoft.com/office/officeart/2018/2/layout/IconVerticalSolidList"/>
    <dgm:cxn modelId="{4CE29B66-233A-4F39-B558-3C9D05962EA4}" type="presParOf" srcId="{58E5E4F1-A013-4E0D-9508-ACA69150DBB8}" destId="{F3DBA298-56BC-4AC2-ADBF-C2CAA7E988DC}" srcOrd="2" destOrd="0" presId="urn:microsoft.com/office/officeart/2018/2/layout/IconVerticalSolidList"/>
    <dgm:cxn modelId="{3281882B-D22B-4B48-AF6E-86F259174997}" type="presParOf" srcId="{58E5E4F1-A013-4E0D-9508-ACA69150DBB8}" destId="{A5A51315-69AD-440C-A23D-EFC8E8AB7C1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E9C7DF-17BC-42BC-9DB5-725BAB80850F}">
      <dsp:nvSpPr>
        <dsp:cNvPr id="0" name=""/>
        <dsp:cNvSpPr/>
      </dsp:nvSpPr>
      <dsp:spPr>
        <a:xfrm>
          <a:off x="668634" y="1137301"/>
          <a:ext cx="1955812" cy="195581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22ECDA-AF9B-41BD-83B0-CBF43E53B775}">
      <dsp:nvSpPr>
        <dsp:cNvPr id="0" name=""/>
        <dsp:cNvSpPr/>
      </dsp:nvSpPr>
      <dsp:spPr>
        <a:xfrm>
          <a:off x="1085447" y="1554114"/>
          <a:ext cx="1122187" cy="11221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A5866E-81F5-41AB-987C-170370400A56}">
      <dsp:nvSpPr>
        <dsp:cNvPr id="0" name=""/>
        <dsp:cNvSpPr/>
      </dsp:nvSpPr>
      <dsp:spPr>
        <a:xfrm>
          <a:off x="43415" y="3702301"/>
          <a:ext cx="3206250" cy="1346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tr-TR" sz="2000" b="1" kern="1200" dirty="0"/>
            <a:t>Hava Yolu Taşımacılığı</a:t>
          </a:r>
          <a:endParaRPr lang="en-US" sz="2000" b="1" kern="1200" dirty="0"/>
        </a:p>
      </dsp:txBody>
      <dsp:txXfrm>
        <a:off x="43415" y="3702301"/>
        <a:ext cx="3206250" cy="1346512"/>
      </dsp:txXfrm>
    </dsp:sp>
    <dsp:sp modelId="{E8462E74-5069-40A6-BFDD-0AAB08D7DBE7}">
      <dsp:nvSpPr>
        <dsp:cNvPr id="0" name=""/>
        <dsp:cNvSpPr/>
      </dsp:nvSpPr>
      <dsp:spPr>
        <a:xfrm>
          <a:off x="4479134" y="694746"/>
          <a:ext cx="1955812" cy="195581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2AE528-47F4-4AAF-8DD3-FB905F685FCB}">
      <dsp:nvSpPr>
        <dsp:cNvPr id="0" name=""/>
        <dsp:cNvSpPr/>
      </dsp:nvSpPr>
      <dsp:spPr>
        <a:xfrm>
          <a:off x="4895946" y="1111559"/>
          <a:ext cx="1122187" cy="1122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08FD929-BCCF-420E-92F1-A8EB298CB863}">
      <dsp:nvSpPr>
        <dsp:cNvPr id="0" name=""/>
        <dsp:cNvSpPr/>
      </dsp:nvSpPr>
      <dsp:spPr>
        <a:xfrm>
          <a:off x="3810759" y="2374636"/>
          <a:ext cx="3292562" cy="3116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tr-TR" sz="1200" b="1" kern="1200" dirty="0"/>
            <a:t>Hacim olarak küçük, değer olarak büyük malların özellikle uzak mesafelerde hızlı taşınması için oldukça güvenilir bir yoldur. Hava yolu taşımacılığı maliyetlerinin yüksekliğinden dolayı genelde kesme çiçek gibi acil sevk edilmesi gereken pahalı ve küçük hacimli malların naklinde söz konusu olmaktadır.</a:t>
          </a:r>
          <a:endParaRPr lang="en-US" sz="1200" b="1" kern="1200" dirty="0"/>
        </a:p>
      </dsp:txBody>
      <dsp:txXfrm>
        <a:off x="3810759" y="2374636"/>
        <a:ext cx="3292562" cy="3116733"/>
      </dsp:txXfrm>
    </dsp:sp>
    <dsp:sp modelId="{BBFB2AE7-6720-4456-B230-5FCC867FA1F5}">
      <dsp:nvSpPr>
        <dsp:cNvPr id="0" name=""/>
        <dsp:cNvSpPr/>
      </dsp:nvSpPr>
      <dsp:spPr>
        <a:xfrm>
          <a:off x="8783813" y="923505"/>
          <a:ext cx="1955812" cy="195581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42AAEC-131B-4F94-8C56-4B5E21C3DBC3}">
      <dsp:nvSpPr>
        <dsp:cNvPr id="0" name=""/>
        <dsp:cNvSpPr/>
      </dsp:nvSpPr>
      <dsp:spPr>
        <a:xfrm>
          <a:off x="9200626" y="1340318"/>
          <a:ext cx="1122187" cy="1122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8C563F-AF40-422A-A539-900AEDE71158}">
      <dsp:nvSpPr>
        <dsp:cNvPr id="0" name=""/>
        <dsp:cNvSpPr/>
      </dsp:nvSpPr>
      <dsp:spPr>
        <a:xfrm>
          <a:off x="7621291" y="2558125"/>
          <a:ext cx="4194608" cy="2201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tr-TR" sz="1600" b="1" kern="1200" dirty="0"/>
            <a:t>Alternatif nakliye şekilleri arasında en pahalı olanı hava yolu taşımacılığıdır. Hava yolu ile gönderilecek bir malın ne zaman gönderilen yere ulaşacağı, uluslararası Hava Taşımacılığı Birliğinin yayımladığı tarifelere bakılarak belirlenir.</a:t>
          </a:r>
          <a:endParaRPr lang="en-US" sz="1600" b="1" kern="1200" dirty="0"/>
        </a:p>
      </dsp:txBody>
      <dsp:txXfrm>
        <a:off x="7621291" y="2558125"/>
        <a:ext cx="4194608" cy="22016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B9C83E-806D-43B2-BCDF-01453C65F7F1}">
      <dsp:nvSpPr>
        <dsp:cNvPr id="0" name=""/>
        <dsp:cNvSpPr/>
      </dsp:nvSpPr>
      <dsp:spPr>
        <a:xfrm>
          <a:off x="0" y="5674"/>
          <a:ext cx="6588691" cy="8152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98294D-788A-4211-8573-0DD3482B8F41}">
      <dsp:nvSpPr>
        <dsp:cNvPr id="0" name=""/>
        <dsp:cNvSpPr/>
      </dsp:nvSpPr>
      <dsp:spPr>
        <a:xfrm>
          <a:off x="246611" y="189104"/>
          <a:ext cx="448823" cy="44838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8A0FC3F-BBD3-4A61-8204-EF431653DC52}">
      <dsp:nvSpPr>
        <dsp:cNvPr id="0" name=""/>
        <dsp:cNvSpPr/>
      </dsp:nvSpPr>
      <dsp:spPr>
        <a:xfrm>
          <a:off x="942046" y="5674"/>
          <a:ext cx="5091135" cy="81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4" tIns="86364" rIns="86364" bIns="86364" numCol="1" spcCol="1270" anchor="ctr" anchorCtr="0">
          <a:noAutofit/>
        </a:bodyPr>
        <a:lstStyle/>
        <a:p>
          <a:pPr marL="0" lvl="0" indent="0" algn="l" defTabSz="800100">
            <a:lnSpc>
              <a:spcPct val="90000"/>
            </a:lnSpc>
            <a:spcBef>
              <a:spcPct val="0"/>
            </a:spcBef>
            <a:spcAft>
              <a:spcPct val="35000"/>
            </a:spcAft>
            <a:buNone/>
          </a:pPr>
          <a:r>
            <a:rPr lang="tr-TR" sz="1800" b="1" kern="1200" dirty="0"/>
            <a:t>Taşıma Türü ve Aracın Adı</a:t>
          </a:r>
          <a:endParaRPr lang="en-US" sz="1800" b="1" kern="1200" dirty="0"/>
        </a:p>
      </dsp:txBody>
      <dsp:txXfrm>
        <a:off x="942046" y="5674"/>
        <a:ext cx="5091135" cy="816041"/>
      </dsp:txXfrm>
    </dsp:sp>
    <dsp:sp modelId="{9A600A09-DC0F-441E-86FB-2E5A495664D4}">
      <dsp:nvSpPr>
        <dsp:cNvPr id="0" name=""/>
        <dsp:cNvSpPr/>
      </dsp:nvSpPr>
      <dsp:spPr>
        <a:xfrm>
          <a:off x="0" y="1019545"/>
          <a:ext cx="6588691" cy="8152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DED414-90F2-4B52-AB29-98786B8D6F8C}">
      <dsp:nvSpPr>
        <dsp:cNvPr id="0" name=""/>
        <dsp:cNvSpPr/>
      </dsp:nvSpPr>
      <dsp:spPr>
        <a:xfrm>
          <a:off x="246611" y="1202975"/>
          <a:ext cx="448823" cy="44838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4F76CA-9FBC-41CB-9A02-DCC9CBAD7724}">
      <dsp:nvSpPr>
        <dsp:cNvPr id="0" name=""/>
        <dsp:cNvSpPr/>
      </dsp:nvSpPr>
      <dsp:spPr>
        <a:xfrm>
          <a:off x="942046" y="1019545"/>
          <a:ext cx="5091135" cy="81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4" tIns="86364" rIns="86364" bIns="86364" numCol="1" spcCol="1270" anchor="ctr" anchorCtr="0">
          <a:noAutofit/>
        </a:bodyPr>
        <a:lstStyle/>
        <a:p>
          <a:pPr marL="0" lvl="0" indent="0" algn="l" defTabSz="889000">
            <a:lnSpc>
              <a:spcPct val="90000"/>
            </a:lnSpc>
            <a:spcBef>
              <a:spcPct val="0"/>
            </a:spcBef>
            <a:spcAft>
              <a:spcPct val="35000"/>
            </a:spcAft>
            <a:buNone/>
          </a:pPr>
          <a:r>
            <a:rPr lang="tr-TR" sz="2000" b="1" kern="1200" dirty="0"/>
            <a:t>Malın taşıma türü ve taşımayı yapacak olan araç veya araçların cinsi ve adı taşıma senedinde belirtilmektedir. Taşıma senedinde taşıma biçimlerine göre;</a:t>
          </a:r>
          <a:endParaRPr lang="en-US" sz="2000" b="1" kern="1200" dirty="0"/>
        </a:p>
      </dsp:txBody>
      <dsp:txXfrm>
        <a:off x="942046" y="1019545"/>
        <a:ext cx="5091135" cy="816041"/>
      </dsp:txXfrm>
    </dsp:sp>
    <dsp:sp modelId="{0CF423AE-EB70-4BDE-A84A-07494AFE41F6}">
      <dsp:nvSpPr>
        <dsp:cNvPr id="0" name=""/>
        <dsp:cNvSpPr/>
      </dsp:nvSpPr>
      <dsp:spPr>
        <a:xfrm>
          <a:off x="0" y="2033415"/>
          <a:ext cx="6588691" cy="8152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45800E-7524-4578-BC4D-7EC5E245E8DB}">
      <dsp:nvSpPr>
        <dsp:cNvPr id="0" name=""/>
        <dsp:cNvSpPr/>
      </dsp:nvSpPr>
      <dsp:spPr>
        <a:xfrm>
          <a:off x="246611" y="2216845"/>
          <a:ext cx="448823" cy="44838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0B9C7E-D100-491D-801C-9B30295D92E0}">
      <dsp:nvSpPr>
        <dsp:cNvPr id="0" name=""/>
        <dsp:cNvSpPr/>
      </dsp:nvSpPr>
      <dsp:spPr>
        <a:xfrm>
          <a:off x="1392459" y="2033415"/>
          <a:ext cx="4190309" cy="81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4" tIns="86364" rIns="86364" bIns="86364" numCol="1" spcCol="1270" anchor="ctr" anchorCtr="0">
          <a:noAutofit/>
        </a:bodyPr>
        <a:lstStyle/>
        <a:p>
          <a:pPr marL="0" lvl="0" indent="0" algn="l" defTabSz="889000">
            <a:lnSpc>
              <a:spcPct val="90000"/>
            </a:lnSpc>
            <a:spcBef>
              <a:spcPct val="0"/>
            </a:spcBef>
            <a:spcAft>
              <a:spcPct val="35000"/>
            </a:spcAft>
            <a:buNone/>
          </a:pPr>
          <a:r>
            <a:rPr lang="tr-TR" sz="2000" b="1" kern="1200" dirty="0"/>
            <a:t>Demir yolu taşımalarında vagon numarası,</a:t>
          </a:r>
          <a:endParaRPr lang="en-US" sz="2000" b="1" kern="1200" dirty="0"/>
        </a:p>
      </dsp:txBody>
      <dsp:txXfrm>
        <a:off x="1392459" y="2033415"/>
        <a:ext cx="4190309" cy="816041"/>
      </dsp:txXfrm>
    </dsp:sp>
    <dsp:sp modelId="{3FCA6E61-F573-49E9-9DDF-D55B5C52A607}">
      <dsp:nvSpPr>
        <dsp:cNvPr id="0" name=""/>
        <dsp:cNvSpPr/>
      </dsp:nvSpPr>
      <dsp:spPr>
        <a:xfrm>
          <a:off x="0" y="3047285"/>
          <a:ext cx="6588691" cy="8152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8CC580-79A1-49BB-A46E-04BD5471152E}">
      <dsp:nvSpPr>
        <dsp:cNvPr id="0" name=""/>
        <dsp:cNvSpPr/>
      </dsp:nvSpPr>
      <dsp:spPr>
        <a:xfrm>
          <a:off x="246611" y="3230715"/>
          <a:ext cx="448823" cy="44838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0D41B8-00BE-4CA3-8E76-3507407641C9}">
      <dsp:nvSpPr>
        <dsp:cNvPr id="0" name=""/>
        <dsp:cNvSpPr/>
      </dsp:nvSpPr>
      <dsp:spPr>
        <a:xfrm>
          <a:off x="942046" y="3047285"/>
          <a:ext cx="5091135" cy="81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4" tIns="86364" rIns="86364" bIns="86364" numCol="1" spcCol="1270" anchor="ctr" anchorCtr="0">
          <a:noAutofit/>
        </a:bodyPr>
        <a:lstStyle/>
        <a:p>
          <a:pPr marL="0" lvl="0" indent="0" algn="l" defTabSz="889000">
            <a:lnSpc>
              <a:spcPct val="90000"/>
            </a:lnSpc>
            <a:spcBef>
              <a:spcPct val="0"/>
            </a:spcBef>
            <a:spcAft>
              <a:spcPct val="35000"/>
            </a:spcAft>
            <a:buNone/>
          </a:pPr>
          <a:r>
            <a:rPr lang="tr-TR" sz="2000" b="1" kern="1200" dirty="0"/>
            <a:t>Kara yolu taşımalarında kamyon ya da römorkun plaka </a:t>
          </a:r>
          <a:r>
            <a:rPr lang="tr-TR" sz="2000" b="1" kern="1200" dirty="0" err="1"/>
            <a:t>nu’su</a:t>
          </a:r>
          <a:r>
            <a:rPr lang="tr-TR" sz="2000" b="1" kern="1200" dirty="0"/>
            <a:t>,</a:t>
          </a:r>
          <a:endParaRPr lang="en-US" sz="2000" b="1" kern="1200" dirty="0"/>
        </a:p>
      </dsp:txBody>
      <dsp:txXfrm>
        <a:off x="942046" y="3047285"/>
        <a:ext cx="5091135" cy="816041"/>
      </dsp:txXfrm>
    </dsp:sp>
    <dsp:sp modelId="{33167852-829B-4496-A1E4-2356B04EFBEA}">
      <dsp:nvSpPr>
        <dsp:cNvPr id="0" name=""/>
        <dsp:cNvSpPr/>
      </dsp:nvSpPr>
      <dsp:spPr>
        <a:xfrm>
          <a:off x="0" y="4061155"/>
          <a:ext cx="6588691" cy="8152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104694-A5CA-426E-8E7E-9D3A8F2B53C3}">
      <dsp:nvSpPr>
        <dsp:cNvPr id="0" name=""/>
        <dsp:cNvSpPr/>
      </dsp:nvSpPr>
      <dsp:spPr>
        <a:xfrm>
          <a:off x="246611" y="4244586"/>
          <a:ext cx="448823" cy="44838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CE39FB8-1784-44B2-A99F-DB1340857F9D}">
      <dsp:nvSpPr>
        <dsp:cNvPr id="0" name=""/>
        <dsp:cNvSpPr/>
      </dsp:nvSpPr>
      <dsp:spPr>
        <a:xfrm>
          <a:off x="942046" y="4061155"/>
          <a:ext cx="5091135" cy="81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4" tIns="86364" rIns="86364" bIns="86364" numCol="1" spcCol="1270" anchor="ctr" anchorCtr="0">
          <a:noAutofit/>
        </a:bodyPr>
        <a:lstStyle/>
        <a:p>
          <a:pPr marL="0" lvl="0" indent="0" algn="l" defTabSz="889000">
            <a:lnSpc>
              <a:spcPct val="90000"/>
            </a:lnSpc>
            <a:spcBef>
              <a:spcPct val="0"/>
            </a:spcBef>
            <a:spcAft>
              <a:spcPct val="35000"/>
            </a:spcAft>
            <a:buNone/>
          </a:pPr>
          <a:r>
            <a:rPr lang="tr-TR" sz="2000" b="1" kern="1200" dirty="0"/>
            <a:t>Deniz yolu taşımalarında geminin adı (bazı hallerde bayrağı),</a:t>
          </a:r>
          <a:endParaRPr lang="en-US" sz="2000" b="1" kern="1200" dirty="0"/>
        </a:p>
      </dsp:txBody>
      <dsp:txXfrm>
        <a:off x="942046" y="4061155"/>
        <a:ext cx="5091135" cy="816041"/>
      </dsp:txXfrm>
    </dsp:sp>
    <dsp:sp modelId="{6FE7F8D3-5FA7-47EB-8705-C42565BDD93E}">
      <dsp:nvSpPr>
        <dsp:cNvPr id="0" name=""/>
        <dsp:cNvSpPr/>
      </dsp:nvSpPr>
      <dsp:spPr>
        <a:xfrm>
          <a:off x="0" y="5075026"/>
          <a:ext cx="6588691" cy="8152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5345B1-FEC8-45DC-A82D-AAF764570329}">
      <dsp:nvSpPr>
        <dsp:cNvPr id="0" name=""/>
        <dsp:cNvSpPr/>
      </dsp:nvSpPr>
      <dsp:spPr>
        <a:xfrm>
          <a:off x="246611" y="5258456"/>
          <a:ext cx="448823" cy="448384"/>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5A51315-69AD-440C-A23D-EFC8E8AB7C15}">
      <dsp:nvSpPr>
        <dsp:cNvPr id="0" name=""/>
        <dsp:cNvSpPr/>
      </dsp:nvSpPr>
      <dsp:spPr>
        <a:xfrm>
          <a:off x="942046" y="5075026"/>
          <a:ext cx="5091135" cy="81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4" tIns="86364" rIns="86364" bIns="86364" numCol="1" spcCol="1270" anchor="ctr" anchorCtr="0">
          <a:noAutofit/>
        </a:bodyPr>
        <a:lstStyle/>
        <a:p>
          <a:pPr marL="0" lvl="0" indent="0" algn="l" defTabSz="889000">
            <a:lnSpc>
              <a:spcPct val="90000"/>
            </a:lnSpc>
            <a:spcBef>
              <a:spcPct val="0"/>
            </a:spcBef>
            <a:spcAft>
              <a:spcPct val="35000"/>
            </a:spcAft>
            <a:buNone/>
          </a:pPr>
          <a:r>
            <a:rPr lang="tr-TR" sz="2000" b="1" kern="1200" dirty="0"/>
            <a:t>Hava yolu taşımalarında ilgili uçak şirketi ve konşimento </a:t>
          </a:r>
          <a:r>
            <a:rPr lang="tr-TR" sz="2000" b="1" kern="1200" dirty="0" err="1"/>
            <a:t>nu’su</a:t>
          </a:r>
          <a:r>
            <a:rPr lang="tr-TR" sz="2000" b="1" kern="1200" dirty="0"/>
            <a:t> gösterilmektedir.</a:t>
          </a:r>
          <a:endParaRPr lang="en-US" sz="2000" b="1" kern="1200" dirty="0"/>
        </a:p>
      </dsp:txBody>
      <dsp:txXfrm>
        <a:off x="942046" y="5075026"/>
        <a:ext cx="5091135" cy="816041"/>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1F1C6C-A1AF-4B8D-AD97-9DA9DEDD991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98524097-AE3C-47B6-9205-67F4A0EA58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3E1CDA7-EFFC-413D-8DEA-C5D0A6D94793}"/>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5" name="Alt Bilgi Yer Tutucusu 4">
            <a:extLst>
              <a:ext uri="{FF2B5EF4-FFF2-40B4-BE49-F238E27FC236}">
                <a16:creationId xmlns:a16="http://schemas.microsoft.com/office/drawing/2014/main" id="{E6381680-9752-4372-8C43-4B4AFEA3C1C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46FEA81-B32B-4F8C-9CA2-EB25632519C7}"/>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2125675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23330C-63F8-4616-8F5F-1FD8BF7CD5E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0267BFF-A920-4179-A209-3589C999C0E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0D296F2-4A5F-4420-B62D-69E57B04FB0B}"/>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5" name="Alt Bilgi Yer Tutucusu 4">
            <a:extLst>
              <a:ext uri="{FF2B5EF4-FFF2-40B4-BE49-F238E27FC236}">
                <a16:creationId xmlns:a16="http://schemas.microsoft.com/office/drawing/2014/main" id="{B3D33A82-393D-4A20-8C3E-CC90CFDA5C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60109E3-928F-44BE-8309-3ED840CCA3BB}"/>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417123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1D2D768-CCEB-44D5-93A4-2359BBFA6DB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917A8FD-435B-4386-89F5-43F19ECE006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7490E3F-A4E0-4BFF-9EB0-53B92698B9DC}"/>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5" name="Alt Bilgi Yer Tutucusu 4">
            <a:extLst>
              <a:ext uri="{FF2B5EF4-FFF2-40B4-BE49-F238E27FC236}">
                <a16:creationId xmlns:a16="http://schemas.microsoft.com/office/drawing/2014/main" id="{957DF62C-0827-4670-9EC7-50C6BA64A4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B4CA0D7-19FC-4E3D-B871-BCFC71A34BD1}"/>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1427649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7605A2-81ED-4909-97C3-9F5B55955B1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4058F3B-FC07-4AC2-BB72-07923D0BCC3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851CED-6B27-4D85-AF55-E79F27B86BBC}"/>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5" name="Alt Bilgi Yer Tutucusu 4">
            <a:extLst>
              <a:ext uri="{FF2B5EF4-FFF2-40B4-BE49-F238E27FC236}">
                <a16:creationId xmlns:a16="http://schemas.microsoft.com/office/drawing/2014/main" id="{13B5B93F-B33E-4E1C-8056-FD4E16D45A8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00568C5-F637-49DA-87EE-19DDE43EE1F5}"/>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17223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B88897-7438-48FC-B8E7-81E3FCCAD83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332A08C-86FE-4B17-8925-DDB701A77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1EDDCD0-B876-4E58-83E6-7FAEBD1F6684}"/>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5" name="Alt Bilgi Yer Tutucusu 4">
            <a:extLst>
              <a:ext uri="{FF2B5EF4-FFF2-40B4-BE49-F238E27FC236}">
                <a16:creationId xmlns:a16="http://schemas.microsoft.com/office/drawing/2014/main" id="{7B294933-14DF-49E8-9A85-16975DE215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F78B342-1470-49F0-98A3-258D98D9600D}"/>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1917436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1478D9-11B1-4CB8-8751-8963F59F13A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4665921-7EEE-4249-B804-DABE192E52B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00D9F86-37D5-471C-B44C-4752CB5434A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26A5C3B-3B11-4456-BAB1-81C42C8E90B2}"/>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6" name="Alt Bilgi Yer Tutucusu 5">
            <a:extLst>
              <a:ext uri="{FF2B5EF4-FFF2-40B4-BE49-F238E27FC236}">
                <a16:creationId xmlns:a16="http://schemas.microsoft.com/office/drawing/2014/main" id="{EF0023AF-1FC3-4054-B23C-E6DEF224EC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834EAEC-E558-4DF5-B685-D6D564FF4E0A}"/>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1918130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8B7595-033D-4B23-B972-2320B950BE3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8FEA7CD-8FDE-48D2-9522-4F880A4C49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645BB7D-3638-4E28-8222-368F42C322A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A9FCBA2-696E-44F7-8DC4-B7962795E1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BBB9100-9D2C-4231-ACD7-5BDE86DA1C2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96F2D23-9B59-4C76-9F75-51185BA04DEA}"/>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8" name="Alt Bilgi Yer Tutucusu 7">
            <a:extLst>
              <a:ext uri="{FF2B5EF4-FFF2-40B4-BE49-F238E27FC236}">
                <a16:creationId xmlns:a16="http://schemas.microsoft.com/office/drawing/2014/main" id="{B6A805C4-E747-4A94-AA00-64DDADDD0AD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F32D19F-CCBF-434C-98A5-CEFF3D461D80}"/>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1969037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39116D-D9EC-47E8-BCB6-D491A6AE7F7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7BB0E29-7E0F-491C-9321-83F605265B53}"/>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4" name="Alt Bilgi Yer Tutucusu 3">
            <a:extLst>
              <a:ext uri="{FF2B5EF4-FFF2-40B4-BE49-F238E27FC236}">
                <a16:creationId xmlns:a16="http://schemas.microsoft.com/office/drawing/2014/main" id="{9CFACD59-C88E-4134-A0B1-4782D02845A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E1295E6-AB88-479F-BC39-AB56D2C14170}"/>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4244242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CEAF157-7D6F-43E8-9B04-212438690092}"/>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3" name="Alt Bilgi Yer Tutucusu 2">
            <a:extLst>
              <a:ext uri="{FF2B5EF4-FFF2-40B4-BE49-F238E27FC236}">
                <a16:creationId xmlns:a16="http://schemas.microsoft.com/office/drawing/2014/main" id="{8F803F98-D338-4262-8828-0EB3B5B604B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B67C010-B169-4546-9CA1-D458B315EEBC}"/>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7216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91CD38-50A1-423F-8E84-5045B68005C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C7D5176-AFB9-43CC-8B8E-603FFCD9F7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79B66D9-18D9-4E71-90C7-75A109EEF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8CEC056-1FC0-4C33-9919-B72EFFE8E904}"/>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6" name="Alt Bilgi Yer Tutucusu 5">
            <a:extLst>
              <a:ext uri="{FF2B5EF4-FFF2-40B4-BE49-F238E27FC236}">
                <a16:creationId xmlns:a16="http://schemas.microsoft.com/office/drawing/2014/main" id="{B6C97891-988E-43BA-9E48-121EB1D4FD2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896E63C-E5E4-4059-A54F-2534EEC681BF}"/>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3770353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ABFC2-3C15-49E8-805C-E14B3CB4CD6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B73D000-8A3D-406F-AD89-5B3402C209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525F6DB-72AF-4E67-B9DD-135A5D8584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9B70D23-D517-4CBC-989A-2734FD971EE8}"/>
              </a:ext>
            </a:extLst>
          </p:cNvPr>
          <p:cNvSpPr>
            <a:spLocks noGrp="1"/>
          </p:cNvSpPr>
          <p:nvPr>
            <p:ph type="dt" sz="half" idx="10"/>
          </p:nvPr>
        </p:nvSpPr>
        <p:spPr/>
        <p:txBody>
          <a:bodyPr/>
          <a:lstStyle/>
          <a:p>
            <a:fld id="{2AF25F41-61A8-4726-8FF9-1E29E57E4811}" type="datetimeFigureOut">
              <a:rPr lang="tr-TR" smtClean="0"/>
              <a:t>25.04.2020</a:t>
            </a:fld>
            <a:endParaRPr lang="tr-TR"/>
          </a:p>
        </p:txBody>
      </p:sp>
      <p:sp>
        <p:nvSpPr>
          <p:cNvPr id="6" name="Alt Bilgi Yer Tutucusu 5">
            <a:extLst>
              <a:ext uri="{FF2B5EF4-FFF2-40B4-BE49-F238E27FC236}">
                <a16:creationId xmlns:a16="http://schemas.microsoft.com/office/drawing/2014/main" id="{FDD82A0F-6C14-46DE-828C-F4B92FB1B74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C81EEB7-BDB5-464A-ADC6-3C2070DAD87D}"/>
              </a:ext>
            </a:extLst>
          </p:cNvPr>
          <p:cNvSpPr>
            <a:spLocks noGrp="1"/>
          </p:cNvSpPr>
          <p:nvPr>
            <p:ph type="sldNum" sz="quarter" idx="12"/>
          </p:nvPr>
        </p:nvSpPr>
        <p:spPr/>
        <p:txBody>
          <a:bodyPr/>
          <a:lstStyle/>
          <a:p>
            <a:fld id="{5357773F-F75D-43D8-B38F-A29B5B96850A}" type="slidenum">
              <a:rPr lang="tr-TR" smtClean="0"/>
              <a:t>‹#›</a:t>
            </a:fld>
            <a:endParaRPr lang="tr-TR"/>
          </a:p>
        </p:txBody>
      </p:sp>
    </p:spTree>
    <p:extLst>
      <p:ext uri="{BB962C8B-B14F-4D97-AF65-F5344CB8AC3E}">
        <p14:creationId xmlns:p14="http://schemas.microsoft.com/office/powerpoint/2010/main" val="162795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880CC63-0566-4F40-B816-16652DE2B3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36D115D-9C21-45B3-AB63-920FB88BC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706844F-9453-44EA-9E46-1C37D2CF8B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F25F41-61A8-4726-8FF9-1E29E57E4811}" type="datetimeFigureOut">
              <a:rPr lang="tr-TR" smtClean="0"/>
              <a:t>25.04.2020</a:t>
            </a:fld>
            <a:endParaRPr lang="tr-TR"/>
          </a:p>
        </p:txBody>
      </p:sp>
      <p:sp>
        <p:nvSpPr>
          <p:cNvPr id="5" name="Alt Bilgi Yer Tutucusu 4">
            <a:extLst>
              <a:ext uri="{FF2B5EF4-FFF2-40B4-BE49-F238E27FC236}">
                <a16:creationId xmlns:a16="http://schemas.microsoft.com/office/drawing/2014/main" id="{33D5BE75-2320-4B43-9FFF-A3A22FF81E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E78D322-5269-4705-8B41-F35F484F6B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57773F-F75D-43D8-B38F-A29B5B96850A}" type="slidenum">
              <a:rPr lang="tr-TR" smtClean="0"/>
              <a:t>‹#›</a:t>
            </a:fld>
            <a:endParaRPr lang="tr-TR"/>
          </a:p>
        </p:txBody>
      </p:sp>
    </p:spTree>
    <p:extLst>
      <p:ext uri="{BB962C8B-B14F-4D97-AF65-F5344CB8AC3E}">
        <p14:creationId xmlns:p14="http://schemas.microsoft.com/office/powerpoint/2010/main" val="255011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A0239D4-6E0A-4204-979B-2ED82CEAB248}"/>
              </a:ext>
            </a:extLst>
          </p:cNvPr>
          <p:cNvSpPr>
            <a:spLocks noGrp="1"/>
          </p:cNvSpPr>
          <p:nvPr>
            <p:ph type="title"/>
          </p:nvPr>
        </p:nvSpPr>
        <p:spPr>
          <a:xfrm>
            <a:off x="838200" y="894027"/>
            <a:ext cx="3494362" cy="4782873"/>
          </a:xfrm>
        </p:spPr>
        <p:txBody>
          <a:bodyPr>
            <a:normAutofit/>
          </a:bodyPr>
          <a:lstStyle/>
          <a:p>
            <a:pPr algn="r"/>
            <a:br>
              <a:rPr lang="tr-TR" sz="3400" dirty="0">
                <a:solidFill>
                  <a:schemeClr val="bg1"/>
                </a:solidFill>
              </a:rPr>
            </a:br>
            <a:r>
              <a:rPr lang="tr-TR" sz="3400" b="1" dirty="0">
                <a:solidFill>
                  <a:srgbClr val="FF0000"/>
                </a:solidFill>
              </a:rPr>
              <a:t>DIŞ TİCARETTE NAKLİYE VE NAKLİYESİGORTASI</a:t>
            </a:r>
            <a:br>
              <a:rPr lang="tr-TR" sz="3400" b="1" dirty="0">
                <a:solidFill>
                  <a:srgbClr val="FF0000"/>
                </a:solidFill>
              </a:rPr>
            </a:br>
            <a:endParaRPr lang="tr-TR" sz="3400" b="1" dirty="0">
              <a:solidFill>
                <a:srgbClr val="FF0000"/>
              </a:solidFill>
            </a:endParaRP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0034EE18-E956-4CF3-8DD5-155BA35C6E43}"/>
              </a:ext>
            </a:extLst>
          </p:cNvPr>
          <p:cNvSpPr>
            <a:spLocks noGrp="1"/>
          </p:cNvSpPr>
          <p:nvPr>
            <p:ph idx="1"/>
          </p:nvPr>
        </p:nvSpPr>
        <p:spPr>
          <a:xfrm>
            <a:off x="4976032" y="894027"/>
            <a:ext cx="6377768" cy="4782873"/>
          </a:xfrm>
        </p:spPr>
        <p:txBody>
          <a:bodyPr anchor="ctr">
            <a:normAutofit fontScale="92500" lnSpcReduction="10000"/>
          </a:bodyPr>
          <a:lstStyle/>
          <a:p>
            <a:r>
              <a:rPr lang="tr-TR" sz="2000" b="1" dirty="0">
                <a:solidFill>
                  <a:schemeClr val="accent1"/>
                </a:solidFill>
              </a:rPr>
              <a:t>Nakliye</a:t>
            </a:r>
          </a:p>
          <a:p>
            <a:r>
              <a:rPr lang="tr-TR" sz="2000" b="1" dirty="0">
                <a:solidFill>
                  <a:schemeClr val="bg1"/>
                </a:solidFill>
              </a:rPr>
              <a:t>Belli bir coğrafyada mevcut bulunan insan, mal ve hizmetlerin, bulundukları yerlerden başka yere taşınması amacıyla girişilen faaliyete “nakliyat” (taşımacılık) denir.</a:t>
            </a:r>
          </a:p>
          <a:p>
            <a:r>
              <a:rPr lang="tr-TR" sz="2000" b="1" dirty="0">
                <a:solidFill>
                  <a:schemeClr val="bg1"/>
                </a:solidFill>
              </a:rPr>
              <a:t>Malınız çok kaliteli, fiyatlarınız da oldukça ucuz ve dış ülkelerden mallarınıza yoğun talep var. Buraya kadar her şey çok güzel. Peki, aldığınız siparişleri yurt dışına nasıl göndereceksiniz? Hava yoluna ne dersiniz? Peki deniz yolu… Mallarınız istediğiniz kadar kaliteli, fiyatlarınızda ucuz olsun, eğer malları anlaşılan zaman da istenilen yere ulaştıramıyorsanız, tüm bunların hiçbir önemi yok.</a:t>
            </a:r>
          </a:p>
          <a:p>
            <a:r>
              <a:rPr lang="tr-TR" sz="2000" b="1" dirty="0">
                <a:solidFill>
                  <a:schemeClr val="bg1"/>
                </a:solidFill>
              </a:rPr>
              <a:t>Günümüzde bir malın hasarsız olarak uzak pazarlara sunulması, başka bir deyişle nakliyesi, malın kalitesi ve fiyatı kadar önemli bir unsur haline gelmiştir. Malı hasarsız, mümkün olduğu kadar kısa sürede ve ucuz bir şekilde üretim noktasından pazarlara taşıyabilmek rekabet gücünün önemli bir parçası olmuştur.</a:t>
            </a:r>
          </a:p>
          <a:p>
            <a:endParaRPr lang="tr-TR" sz="1700" dirty="0">
              <a:solidFill>
                <a:schemeClr val="bg1"/>
              </a:solidFill>
            </a:endParaRPr>
          </a:p>
        </p:txBody>
      </p:sp>
    </p:spTree>
    <p:extLst>
      <p:ext uri="{BB962C8B-B14F-4D97-AF65-F5344CB8AC3E}">
        <p14:creationId xmlns:p14="http://schemas.microsoft.com/office/powerpoint/2010/main" val="139823062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536E1A2B-6929-4BA0-AD90-66947910A788}"/>
              </a:ext>
            </a:extLst>
          </p:cNvPr>
          <p:cNvSpPr>
            <a:spLocks noGrp="1"/>
          </p:cNvSpPr>
          <p:nvPr>
            <p:ph idx="1"/>
          </p:nvPr>
        </p:nvSpPr>
        <p:spPr>
          <a:xfrm>
            <a:off x="327349" y="238923"/>
            <a:ext cx="11537302" cy="6380154"/>
          </a:xfrm>
        </p:spPr>
        <p:txBody>
          <a:bodyPr>
            <a:normAutofit/>
          </a:bodyPr>
          <a:lstStyle/>
          <a:p>
            <a:r>
              <a:rPr lang="tr-TR" b="1" dirty="0">
                <a:solidFill>
                  <a:schemeClr val="accent1"/>
                </a:solidFill>
              </a:rPr>
              <a:t>Taşıma Ücreti</a:t>
            </a:r>
          </a:p>
          <a:p>
            <a:r>
              <a:rPr lang="tr-TR" b="1" dirty="0"/>
              <a:t>Mal taşıma ücreti, gönderilenin ücreti ödeyeceği hallerde, taşıma senedi üzerinde yer almaktadır. Demir yolu ve hava yolu taşımalarında taşıma ücreti, taşıma sisteminin gereği olarak taşıma senedinde belirtilmektedir.</a:t>
            </a:r>
          </a:p>
          <a:p>
            <a:r>
              <a:rPr lang="tr-TR" b="1" dirty="0"/>
              <a:t>Taşıyıcının Sorumlulukları</a:t>
            </a:r>
          </a:p>
          <a:p>
            <a:r>
              <a:rPr lang="tr-TR" b="1" dirty="0"/>
              <a:t>Taşıyıcı, nakliye sırasında gözetimi altında bulunan eşyayı veya paketini yolculuk boyunca korumakla sorumludur. Eşyada veya paketinde herhangi bir hasar ya da zayi (kayıp) meydana gelmesi durumunda taşımacıların yükümlülükleri ulusal ticaret yasaları ile düzenlenir. </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73815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8F89A7CE-C438-44AC-9C1C-AEE6819958FB}"/>
              </a:ext>
            </a:extLst>
          </p:cNvPr>
          <p:cNvSpPr>
            <a:spLocks noGrp="1"/>
          </p:cNvSpPr>
          <p:nvPr>
            <p:ph idx="1"/>
          </p:nvPr>
        </p:nvSpPr>
        <p:spPr>
          <a:xfrm>
            <a:off x="883920" y="518160"/>
            <a:ext cx="10866120" cy="5913120"/>
          </a:xfrm>
        </p:spPr>
        <p:txBody>
          <a:bodyPr>
            <a:normAutofit/>
          </a:bodyPr>
          <a:lstStyle/>
          <a:p>
            <a:r>
              <a:rPr lang="tr-TR" sz="2400" b="1" dirty="0">
                <a:solidFill>
                  <a:schemeClr val="accent1"/>
                </a:solidFill>
              </a:rPr>
              <a:t>Nakliyat Sigortaları</a:t>
            </a:r>
          </a:p>
          <a:p>
            <a:r>
              <a:rPr lang="tr-TR" sz="2400" b="1" dirty="0"/>
              <a:t>Nakliyat sigortaları, bir yerden diğerine nakledilen, ticari nitelikte olan veya olmayan eşyanın, taşıma sırasında karşılaşabileceği kayıp, hasar ve zararlara karşı yaptırılan bir sigorta türüdür.</a:t>
            </a:r>
          </a:p>
          <a:p>
            <a:r>
              <a:rPr lang="tr-TR" sz="2400" b="1" dirty="0"/>
              <a:t>Uluslararası ticarette ihracatçı ile ithalatçı tarafların aralarında anlaşmaya varacakları önemli konulardan birisi de alım-satımı yapılan malın sigortalanması hususudur. Uluslararası nakliye sürecinde, yükleme ve boşaltma, depolama gibi lojistik süreçler esnasında oluşabilecek hasar, zarar ve ziyanların teminat altına alınması gerekliliği açıktır.</a:t>
            </a:r>
          </a:p>
          <a:p>
            <a:r>
              <a:rPr lang="tr-TR" sz="2400" b="1" dirty="0"/>
              <a:t>İhracat ithalata konu olan eşyanın sigorta sorumluluğunun hangi tarafa ait olacağı sorusu, bilindiği gibi anlaşmaya varılan teslim şekilleriyle açıklığa kavuşur. Anlaşılan teslim şekline göre sigortayı ihracatçı veya ithalatçı yaptırır. Unutulmamalıdır ki 11 adet teslim şekli içerisinde sadece CIF ve CIP terimlerinde malların sigortalanması zorunludur.</a:t>
            </a:r>
          </a:p>
          <a:p>
            <a:endParaRPr lang="tr-TR" sz="2000" dirty="0"/>
          </a:p>
        </p:txBody>
      </p:sp>
    </p:spTree>
    <p:extLst>
      <p:ext uri="{BB962C8B-B14F-4D97-AF65-F5344CB8AC3E}">
        <p14:creationId xmlns:p14="http://schemas.microsoft.com/office/powerpoint/2010/main" val="2823616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9FF675-C86C-4211-B574-0B2A183177FB}"/>
              </a:ext>
            </a:extLst>
          </p:cNvPr>
          <p:cNvSpPr>
            <a:spLocks noGrp="1"/>
          </p:cNvSpPr>
          <p:nvPr>
            <p:ph idx="1"/>
          </p:nvPr>
        </p:nvSpPr>
        <p:spPr>
          <a:xfrm>
            <a:off x="152400" y="137160"/>
            <a:ext cx="9113520" cy="6720839"/>
          </a:xfrm>
        </p:spPr>
        <p:txBody>
          <a:bodyPr anchor="ctr">
            <a:normAutofit/>
          </a:bodyPr>
          <a:lstStyle/>
          <a:p>
            <a:r>
              <a:rPr lang="tr-TR" sz="2400" b="1" dirty="0">
                <a:solidFill>
                  <a:schemeClr val="accent1"/>
                </a:solidFill>
              </a:rPr>
              <a:t>Emtia Nakliyat Sigortaları</a:t>
            </a:r>
          </a:p>
          <a:p>
            <a:r>
              <a:rPr lang="tr-TR" sz="2400" b="1" dirty="0"/>
              <a:t>Emtia nakliyat sigortaları, emtianın kara, deniz, hava ve demir yollarında taşınması sırasında meydana gelecek hasar ve kayıplarını teminat altına alır.</a:t>
            </a:r>
          </a:p>
          <a:p>
            <a:r>
              <a:rPr lang="tr-TR" sz="2400" b="1" dirty="0"/>
              <a:t>Emtia Nakliyat Sigortalarında Teminat</a:t>
            </a:r>
          </a:p>
          <a:p>
            <a:r>
              <a:rPr lang="tr-TR" sz="2400" b="1" dirty="0"/>
              <a:t>Emtia nakliyat sigortalarında teminat, taşımanın yapılacağı araç türüne göre değişmekle beraber, genel olarak, 3 değişik teminat şekli bulunur:</a:t>
            </a:r>
          </a:p>
          <a:p>
            <a:r>
              <a:rPr lang="tr-TR" sz="2400" b="1" dirty="0"/>
              <a:t>Tam Ziya</a:t>
            </a:r>
          </a:p>
          <a:p>
            <a:r>
              <a:rPr lang="tr-TR" sz="2400" b="1" dirty="0"/>
              <a:t>Dar Teminat</a:t>
            </a:r>
          </a:p>
          <a:p>
            <a:r>
              <a:rPr lang="tr-TR" sz="2400" b="1" dirty="0"/>
              <a:t>Geniş Teminat</a:t>
            </a:r>
          </a:p>
          <a:p>
            <a:r>
              <a:rPr lang="tr-TR" sz="2400" b="1" dirty="0"/>
              <a:t>Tam Ziya Teminatı</a:t>
            </a:r>
          </a:p>
          <a:p>
            <a:endParaRPr lang="tr-TR" sz="15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84B4346D-B796-4B56-87F6-2CE179CC48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235571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31F27165-14E3-46D8-AEB5-D6EE4601FB9C}"/>
              </a:ext>
            </a:extLst>
          </p:cNvPr>
          <p:cNvSpPr>
            <a:spLocks noGrp="1"/>
          </p:cNvSpPr>
          <p:nvPr>
            <p:ph idx="1"/>
          </p:nvPr>
        </p:nvSpPr>
        <p:spPr>
          <a:xfrm>
            <a:off x="350520" y="182880"/>
            <a:ext cx="11285770" cy="6416040"/>
          </a:xfrm>
        </p:spPr>
        <p:txBody>
          <a:bodyPr>
            <a:normAutofit/>
          </a:bodyPr>
          <a:lstStyle/>
          <a:p>
            <a:r>
              <a:rPr lang="tr-TR" b="1" dirty="0">
                <a:highlight>
                  <a:srgbClr val="FFFF00"/>
                </a:highlight>
              </a:rPr>
              <a:t>Dar Teminat</a:t>
            </a:r>
          </a:p>
          <a:p>
            <a:r>
              <a:rPr lang="tr-TR" b="1" dirty="0"/>
              <a:t>Dar Teminat, taşımanın yapıldığı aracın hasarlanması sonucu, taşınan değerlerin zarar görmesi halini temin etmektedir. Taşıma yapılan aracın cinsine göre değişik isimler almakla beraber, teminat kapsamı değişmemektedir.</a:t>
            </a:r>
          </a:p>
          <a:p>
            <a:r>
              <a:rPr lang="tr-TR" b="1" dirty="0"/>
              <a:t>Dar teminat, karayolunda kamyon </a:t>
            </a:r>
            <a:r>
              <a:rPr lang="tr-TR" b="1" dirty="0" err="1"/>
              <a:t>klozu</a:t>
            </a:r>
            <a:r>
              <a:rPr lang="tr-TR" b="1" dirty="0"/>
              <a:t>, demiryolunda demiryolu </a:t>
            </a:r>
            <a:r>
              <a:rPr lang="tr-TR" b="1" dirty="0" err="1"/>
              <a:t>klozu</a:t>
            </a:r>
            <a:r>
              <a:rPr lang="tr-TR" b="1" dirty="0"/>
              <a:t>, denizyolunda ise ( C ) </a:t>
            </a:r>
            <a:r>
              <a:rPr lang="tr-TR" b="1" dirty="0" err="1"/>
              <a:t>klozu</a:t>
            </a:r>
            <a:r>
              <a:rPr lang="tr-TR" b="1" dirty="0"/>
              <a:t> veya FPA (</a:t>
            </a:r>
            <a:r>
              <a:rPr lang="tr-TR" b="1" dirty="0" err="1"/>
              <a:t>Free</a:t>
            </a:r>
            <a:r>
              <a:rPr lang="tr-TR" b="1" dirty="0"/>
              <a:t> </a:t>
            </a:r>
            <a:r>
              <a:rPr lang="tr-TR" b="1" dirty="0" err="1"/>
              <a:t>Particular</a:t>
            </a:r>
            <a:r>
              <a:rPr lang="tr-TR" b="1" dirty="0"/>
              <a:t> </a:t>
            </a:r>
            <a:r>
              <a:rPr lang="tr-TR" b="1" dirty="0" err="1"/>
              <a:t>Avarage</a:t>
            </a:r>
            <a:r>
              <a:rPr lang="tr-TR" b="1" dirty="0"/>
              <a:t>) teminat adlarını almaktadır. Havayolu ile yapılan taşımaların dar teminat ile sigortalanması mümkün olmamaktadır.</a:t>
            </a:r>
          </a:p>
          <a:p>
            <a:endParaRPr lang="tr-TR" dirty="0"/>
          </a:p>
        </p:txBody>
      </p:sp>
    </p:spTree>
    <p:extLst>
      <p:ext uri="{BB962C8B-B14F-4D97-AF65-F5344CB8AC3E}">
        <p14:creationId xmlns:p14="http://schemas.microsoft.com/office/powerpoint/2010/main" val="3220471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ABA19491-6F68-4828-9A93-A9CE8639585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70920" y="223837"/>
            <a:ext cx="914400" cy="914400"/>
          </a:xfrm>
          <a:prstGeom prst="rect">
            <a:avLst/>
          </a:prstGeom>
        </p:spPr>
      </p:pic>
      <p:sp>
        <p:nvSpPr>
          <p:cNvPr id="3" name="İçerik Yer Tutucusu 2">
            <a:extLst>
              <a:ext uri="{FF2B5EF4-FFF2-40B4-BE49-F238E27FC236}">
                <a16:creationId xmlns:a16="http://schemas.microsoft.com/office/drawing/2014/main" id="{E8CD6A6A-9984-4FEC-85AF-9C0EBF451776}"/>
              </a:ext>
            </a:extLst>
          </p:cNvPr>
          <p:cNvSpPr>
            <a:spLocks noGrp="1"/>
          </p:cNvSpPr>
          <p:nvPr>
            <p:ph idx="1"/>
          </p:nvPr>
        </p:nvSpPr>
        <p:spPr>
          <a:xfrm>
            <a:off x="563880" y="223838"/>
            <a:ext cx="10789920" cy="6161722"/>
          </a:xfrm>
        </p:spPr>
        <p:txBody>
          <a:bodyPr>
            <a:normAutofit/>
          </a:bodyPr>
          <a:lstStyle/>
          <a:p>
            <a:r>
              <a:rPr lang="tr-TR" b="1" dirty="0">
                <a:solidFill>
                  <a:schemeClr val="accent1"/>
                </a:solidFill>
              </a:rPr>
              <a:t>Geniş Teminat</a:t>
            </a:r>
          </a:p>
          <a:p>
            <a:r>
              <a:rPr lang="tr-TR" b="1" dirty="0"/>
              <a:t>Geniş teminat kapsamında ise aşağıda bahsedileceği gibi istisna edilen bazı hususlar belirtilir ve bunun dışında kalan tüm haller sigorta teminatı kapsamında sayılır. Geniş teminat kara ve denizyolunda </a:t>
            </a:r>
            <a:r>
              <a:rPr lang="tr-TR" b="1" dirty="0" err="1"/>
              <a:t>İnstitute</a:t>
            </a:r>
            <a:r>
              <a:rPr lang="tr-TR" b="1" dirty="0"/>
              <a:t> Cargo </a:t>
            </a:r>
            <a:r>
              <a:rPr lang="tr-TR" b="1" dirty="0" err="1"/>
              <a:t>Clauses</a:t>
            </a:r>
            <a:r>
              <a:rPr lang="tr-TR" b="1" dirty="0"/>
              <a:t> ( A ) veya </a:t>
            </a:r>
            <a:r>
              <a:rPr lang="tr-TR" b="1" dirty="0" err="1"/>
              <a:t>All</a:t>
            </a:r>
            <a:r>
              <a:rPr lang="tr-TR" b="1" dirty="0"/>
              <a:t> </a:t>
            </a:r>
            <a:r>
              <a:rPr lang="tr-TR" b="1" dirty="0" err="1"/>
              <a:t>Risks</a:t>
            </a:r>
            <a:r>
              <a:rPr lang="tr-TR" b="1" dirty="0"/>
              <a:t>, havayolunda ise </a:t>
            </a:r>
            <a:r>
              <a:rPr lang="tr-TR" b="1" dirty="0" err="1"/>
              <a:t>Institute</a:t>
            </a:r>
            <a:r>
              <a:rPr lang="tr-TR" b="1" dirty="0"/>
              <a:t> Cargo </a:t>
            </a:r>
            <a:r>
              <a:rPr lang="tr-TR" b="1" dirty="0" err="1"/>
              <a:t>Clauses</a:t>
            </a:r>
            <a:r>
              <a:rPr lang="tr-TR" b="1" dirty="0"/>
              <a:t> ( </a:t>
            </a:r>
            <a:r>
              <a:rPr lang="tr-TR" b="1" dirty="0" err="1"/>
              <a:t>Air</a:t>
            </a:r>
            <a:r>
              <a:rPr lang="tr-TR" b="1" dirty="0"/>
              <a:t> ) adı altında verilmektedir.</a:t>
            </a:r>
          </a:p>
          <a:p>
            <a:r>
              <a:rPr lang="tr-TR" b="1" dirty="0"/>
              <a:t>Yakın sebebi gecikme olan hasar ve masraflar,</a:t>
            </a:r>
          </a:p>
          <a:p>
            <a:r>
              <a:rPr lang="tr-TR" b="1" dirty="0"/>
              <a:t>Sigorta konusunun mahiyetinden ileri gelen hasarlar (</a:t>
            </a:r>
            <a:r>
              <a:rPr lang="tr-TR" b="1" dirty="0" err="1"/>
              <a:t>Aybi</a:t>
            </a:r>
            <a:r>
              <a:rPr lang="tr-TR" b="1" dirty="0"/>
              <a:t> zati.), (Örneğin; Fire, çürüme, bozulma, kurtlanma, böceklenme, atmosferik pas </a:t>
            </a:r>
            <a:r>
              <a:rPr lang="tr-TR" b="1" dirty="0" err="1"/>
              <a:t>vb</a:t>
            </a:r>
            <a:r>
              <a:rPr lang="tr-TR" b="1" dirty="0"/>
              <a:t>),</a:t>
            </a:r>
          </a:p>
          <a:p>
            <a:r>
              <a:rPr lang="tr-TR" b="1" dirty="0"/>
              <a:t>• Malin kendi bünyesinde bulunan hasarlar (Gizli kusur), (Örneğin ; İmalat hatası, kullanılan hammaddenin vasıflı olmaması vs.),</a:t>
            </a:r>
          </a:p>
          <a:p>
            <a:endParaRPr lang="tr-TR" sz="2400" dirty="0"/>
          </a:p>
        </p:txBody>
      </p:sp>
    </p:spTree>
    <p:extLst>
      <p:ext uri="{BB962C8B-B14F-4D97-AF65-F5344CB8AC3E}">
        <p14:creationId xmlns:p14="http://schemas.microsoft.com/office/powerpoint/2010/main" val="2243796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24"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5"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16" name="İçerik Yer Tutucusu 2">
            <a:extLst>
              <a:ext uri="{FF2B5EF4-FFF2-40B4-BE49-F238E27FC236}">
                <a16:creationId xmlns:a16="http://schemas.microsoft.com/office/drawing/2014/main" id="{3524798A-B6EA-4C1F-AF6D-23D55BE25E2A}"/>
              </a:ext>
            </a:extLst>
          </p:cNvPr>
          <p:cNvGraphicFramePr>
            <a:graphicFrameLocks noGrp="1"/>
          </p:cNvGraphicFramePr>
          <p:nvPr>
            <p:ph idx="1"/>
            <p:extLst>
              <p:ext uri="{D42A27DB-BD31-4B8C-83A1-F6EECF244321}">
                <p14:modId xmlns:p14="http://schemas.microsoft.com/office/powerpoint/2010/main" val="2605997141"/>
              </p:ext>
            </p:extLst>
          </p:nvPr>
        </p:nvGraphicFramePr>
        <p:xfrm>
          <a:off x="289560" y="351844"/>
          <a:ext cx="11902440" cy="61861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0713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9EAB481-011D-4C09-AAD4-5D51AD842DD3}"/>
              </a:ext>
            </a:extLst>
          </p:cNvPr>
          <p:cNvSpPr>
            <a:spLocks noGrp="1"/>
          </p:cNvSpPr>
          <p:nvPr>
            <p:ph idx="1"/>
          </p:nvPr>
        </p:nvSpPr>
        <p:spPr>
          <a:xfrm>
            <a:off x="106680" y="1911350"/>
            <a:ext cx="12192000" cy="4946650"/>
          </a:xfrm>
        </p:spPr>
        <p:txBody>
          <a:bodyPr>
            <a:normAutofit/>
          </a:bodyPr>
          <a:lstStyle/>
          <a:p>
            <a:r>
              <a:rPr lang="tr-TR" sz="2000" b="1" dirty="0">
                <a:solidFill>
                  <a:schemeClr val="accent1"/>
                </a:solidFill>
              </a:rPr>
              <a:t>Deniz ve Nehir Yolu Taşımacılığı</a:t>
            </a:r>
          </a:p>
          <a:p>
            <a:r>
              <a:rPr lang="tr-TR" sz="2000" b="1" dirty="0"/>
              <a:t>Deniz yolu taşımacılığı malların gönderilmesinde en yavaş nakliye yöntemi olmakla birlikte, büyük hacimli malların taşınması için uygundur.</a:t>
            </a:r>
          </a:p>
          <a:p>
            <a:r>
              <a:rPr lang="tr-TR" sz="2000" b="1" dirty="0"/>
              <a:t>Dünyada, deniz yoluyla gerçekleştirilen uluslararası ticaret hacmi, her geçen gün</a:t>
            </a:r>
          </a:p>
          <a:p>
            <a:r>
              <a:rPr lang="tr-TR" sz="2000" b="1" dirty="0"/>
              <a:t>süratle artmaktadır. Günümüzde ülkeler arası deniz yoluyla taşınan yük miktarı 5,4 milyar tona ulaşmıştır. Dünya ticaretinin ithal ve ihraç yüklerinin %90’lık bölümü deniz yoluyla taşınmaktadır. Deniz taşımacılığı;</a:t>
            </a:r>
          </a:p>
          <a:p>
            <a:r>
              <a:rPr lang="tr-TR" sz="2000" b="1" dirty="0"/>
              <a:t>Bir defada çok fazla yük ulaştırması,</a:t>
            </a:r>
          </a:p>
          <a:p>
            <a:r>
              <a:rPr lang="tr-TR" sz="2000" b="1" dirty="0"/>
              <a:t>Güvenilir olması,</a:t>
            </a:r>
          </a:p>
          <a:p>
            <a:r>
              <a:rPr lang="tr-TR" sz="2000" b="1" dirty="0"/>
              <a:t>Sınır aşımı olmaması,</a:t>
            </a:r>
          </a:p>
          <a:p>
            <a:r>
              <a:rPr lang="tr-TR" sz="2000" b="1" dirty="0"/>
              <a:t>Mal zayiatının minimum düzeyde olması,</a:t>
            </a:r>
          </a:p>
          <a:p>
            <a:r>
              <a:rPr lang="tr-TR" sz="2000" b="1" dirty="0"/>
              <a:t>Diğer kayıpların hemen hemen hiç olmaması,</a:t>
            </a:r>
          </a:p>
          <a:p>
            <a:r>
              <a:rPr lang="tr-TR" sz="2000" b="1" dirty="0"/>
              <a:t>Hava yoluna göre 14, karayoluna göre 7, demiryoluna göre 3,5 kat daha ucuz olmasından dolayı dünyada en çok tercih edilen ulaşım şeklidir.</a:t>
            </a:r>
          </a:p>
          <a:p>
            <a:endParaRPr lang="tr-TR" sz="1400" dirty="0"/>
          </a:p>
        </p:txBody>
      </p:sp>
    </p:spTree>
    <p:extLst>
      <p:ext uri="{BB962C8B-B14F-4D97-AF65-F5344CB8AC3E}">
        <p14:creationId xmlns:p14="http://schemas.microsoft.com/office/powerpoint/2010/main" val="3170135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8DD8EB93-CBBD-4FA1-9A71-CA95128CCDD9}"/>
              </a:ext>
            </a:extLst>
          </p:cNvPr>
          <p:cNvSpPr>
            <a:spLocks noGrp="1"/>
          </p:cNvSpPr>
          <p:nvPr>
            <p:ph idx="1"/>
          </p:nvPr>
        </p:nvSpPr>
        <p:spPr>
          <a:xfrm>
            <a:off x="731520" y="1493520"/>
            <a:ext cx="10622280" cy="5044440"/>
          </a:xfrm>
        </p:spPr>
        <p:txBody>
          <a:bodyPr>
            <a:normAutofit/>
          </a:bodyPr>
          <a:lstStyle/>
          <a:p>
            <a:r>
              <a:rPr lang="tr-TR" b="1" dirty="0">
                <a:solidFill>
                  <a:schemeClr val="accent1"/>
                </a:solidFill>
              </a:rPr>
              <a:t>Kara Yolu Taşımacılığı</a:t>
            </a:r>
          </a:p>
          <a:p>
            <a:r>
              <a:rPr lang="tr-TR" b="1" dirty="0"/>
              <a:t>Kara yolu ile taşımacılık, ihracatçının malları ithalatçıya doğrudan ve en esnek şekilde ulaştırmasını sağlayan yoldur. Küçük veya büyük kargolar için idealdir.</a:t>
            </a:r>
          </a:p>
          <a:p>
            <a:r>
              <a:rPr lang="tr-TR" b="1" dirty="0"/>
              <a:t>Kara yolu taşımacılığı malın kapıdan kapıya aktarmasız teslimini sağladığı için tercih edilmektedir. Ancak, kara yolu taşımacılığında mesafe arttıkça diğer taşımacılık türlerine göre ekonomik olmaktan uzaklaşmaktadır.</a:t>
            </a:r>
          </a:p>
          <a:p>
            <a:r>
              <a:rPr lang="tr-TR" b="1" dirty="0"/>
              <a:t>Bir kamyonun bir günde </a:t>
            </a:r>
            <a:r>
              <a:rPr lang="tr-TR" b="1" dirty="0" err="1"/>
              <a:t>katedebileceği</a:t>
            </a:r>
            <a:r>
              <a:rPr lang="tr-TR" b="1" dirty="0"/>
              <a:t> ortalama yol CMR Konvansiyonunda 450 km olarak belirlenmiştir.</a:t>
            </a:r>
          </a:p>
          <a:p>
            <a:endParaRPr lang="tr-TR" sz="2400" dirty="0"/>
          </a:p>
        </p:txBody>
      </p:sp>
    </p:spTree>
    <p:extLst>
      <p:ext uri="{BB962C8B-B14F-4D97-AF65-F5344CB8AC3E}">
        <p14:creationId xmlns:p14="http://schemas.microsoft.com/office/powerpoint/2010/main" val="2651081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6DD70756-2087-4A65-91AD-9F06036A9AA9}"/>
              </a:ext>
            </a:extLst>
          </p:cNvPr>
          <p:cNvSpPr>
            <a:spLocks noGrp="1"/>
          </p:cNvSpPr>
          <p:nvPr>
            <p:ph idx="1"/>
          </p:nvPr>
        </p:nvSpPr>
        <p:spPr>
          <a:xfrm>
            <a:off x="1356360" y="1249680"/>
            <a:ext cx="10607040" cy="5471160"/>
          </a:xfrm>
        </p:spPr>
        <p:txBody>
          <a:bodyPr anchor="t">
            <a:normAutofit/>
          </a:bodyPr>
          <a:lstStyle/>
          <a:p>
            <a:r>
              <a:rPr lang="tr-TR" b="1" dirty="0">
                <a:highlight>
                  <a:srgbClr val="FFFF00"/>
                </a:highlight>
              </a:rPr>
              <a:t>Demiryolu Taşımacılığı</a:t>
            </a:r>
          </a:p>
          <a:p>
            <a:r>
              <a:rPr lang="tr-TR" b="1" dirty="0"/>
              <a:t>Demir yolu taşımacılığı, uluslararası taşımalarda da kara yolu taşımacılığına göre daha ekonomik ve daha güvenli seçenekler sunmaktadır. Malınızın cinsine göre, açık veya kapalı vagonlar kullanıp, taşımalarınız daha sağlıklı ortamlarda yapılmaktadır.</a:t>
            </a:r>
          </a:p>
          <a:p>
            <a:r>
              <a:rPr lang="tr-TR" b="1" dirty="0"/>
              <a:t>Demir yolu taşımacılığı uzun mesafelerde ekonomik ve güvenli bir taşıma şeklidir.</a:t>
            </a:r>
          </a:p>
          <a:p>
            <a:r>
              <a:rPr lang="tr-TR" b="1" dirty="0"/>
              <a:t>Demir yolu taşımacılığı çok büyük altyapı yatırımları gerektirdiğinden dolayı, demir yolu işletmeciliği de genellikle ülkelerde kamu kesimi tarafından yürütülmektedir. Özellikle Ortadoğu ve Doğu Avrupa ithalat-ihracatlarında güvenli ve ekonomik bir taşıma şeklidir.</a:t>
            </a:r>
          </a:p>
          <a:p>
            <a:endParaRPr lang="tr-TR" sz="2200" dirty="0"/>
          </a:p>
        </p:txBody>
      </p:sp>
    </p:spTree>
    <p:extLst>
      <p:ext uri="{BB962C8B-B14F-4D97-AF65-F5344CB8AC3E}">
        <p14:creationId xmlns:p14="http://schemas.microsoft.com/office/powerpoint/2010/main" val="1776466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303BE510-A101-46D3-976D-DE65569F7A20}"/>
              </a:ext>
            </a:extLst>
          </p:cNvPr>
          <p:cNvSpPr>
            <a:spLocks noGrp="1"/>
          </p:cNvSpPr>
          <p:nvPr>
            <p:ph idx="1"/>
          </p:nvPr>
        </p:nvSpPr>
        <p:spPr>
          <a:xfrm>
            <a:off x="121920" y="381000"/>
            <a:ext cx="11426613" cy="6598920"/>
          </a:xfrm>
        </p:spPr>
        <p:txBody>
          <a:bodyPr>
            <a:normAutofit/>
          </a:bodyPr>
          <a:lstStyle/>
          <a:p>
            <a:r>
              <a:rPr lang="tr-TR" b="1" dirty="0"/>
              <a:t> </a:t>
            </a:r>
            <a:r>
              <a:rPr lang="tr-TR" b="1" dirty="0">
                <a:solidFill>
                  <a:schemeClr val="accent1"/>
                </a:solidFill>
              </a:rPr>
              <a:t>Taşıma Sözleşmeleri</a:t>
            </a:r>
          </a:p>
          <a:p>
            <a:r>
              <a:rPr lang="tr-TR" b="1" dirty="0" err="1"/>
              <a:t>İncoterms</a:t>
            </a:r>
            <a:r>
              <a:rPr lang="tr-TR" b="1" dirty="0"/>
              <a:t> kuralları çerçevesinde taraflar arasında yapılan ve nakliyecinin malı ücret karşılığında bir yerden başka bir yere taşımayı üstlendiği sözleşmelerdir.</a:t>
            </a:r>
          </a:p>
          <a:p>
            <a:r>
              <a:rPr lang="tr-TR" b="1" dirty="0">
                <a:solidFill>
                  <a:schemeClr val="accent1"/>
                </a:solidFill>
              </a:rPr>
              <a:t>Taşıma Sözleşmesi Türleri</a:t>
            </a:r>
          </a:p>
          <a:p>
            <a:r>
              <a:rPr lang="tr-TR" b="1" dirty="0"/>
              <a:t>Taşıma sözleşmesinin adları ve taşıma biçimleri, taşımacılık türlerine, araçlarına ve nakliyecilerine göre değişmektedir.</a:t>
            </a:r>
          </a:p>
          <a:p>
            <a:r>
              <a:rPr lang="tr-TR" b="1" dirty="0"/>
              <a:t>Taşıma sözleşmelerinin taşıma türlerine göre olan adlandırmaları şöyledir:</a:t>
            </a:r>
          </a:p>
          <a:p>
            <a:r>
              <a:rPr lang="tr-TR" b="1" dirty="0"/>
              <a:t>Deniz taşımalarında: Ocean Bill of </a:t>
            </a:r>
            <a:r>
              <a:rPr lang="tr-TR" b="1" dirty="0" err="1"/>
              <a:t>Lading</a:t>
            </a:r>
            <a:r>
              <a:rPr lang="tr-TR" b="1" dirty="0"/>
              <a:t> (B/L) ; Deniz Konşimentosu</a:t>
            </a:r>
          </a:p>
          <a:p>
            <a:r>
              <a:rPr lang="tr-TR" b="1" dirty="0"/>
              <a:t>Demiryolu taşımalarında: </a:t>
            </a:r>
            <a:r>
              <a:rPr lang="tr-TR" b="1" dirty="0" err="1"/>
              <a:t>Railway</a:t>
            </a:r>
            <a:r>
              <a:rPr lang="tr-TR" b="1" dirty="0"/>
              <a:t> Bill (RWB) ; Demir Yolu Taşıma Senedi</a:t>
            </a:r>
          </a:p>
          <a:p>
            <a:r>
              <a:rPr lang="tr-TR" b="1" dirty="0"/>
              <a:t>Karayolu taşımalarında: Truck Bill of </a:t>
            </a:r>
            <a:r>
              <a:rPr lang="tr-TR" b="1" dirty="0" err="1"/>
              <a:t>Lading</a:t>
            </a:r>
            <a:r>
              <a:rPr lang="tr-TR" b="1" dirty="0"/>
              <a:t> veya CMR ; Kara Yolu Taşıma Senedi</a:t>
            </a:r>
          </a:p>
          <a:p>
            <a:r>
              <a:rPr lang="tr-TR" b="1" dirty="0"/>
              <a:t>Havayolu taşımalarında: </a:t>
            </a:r>
            <a:r>
              <a:rPr lang="tr-TR" b="1" dirty="0" err="1"/>
              <a:t>Airway</a:t>
            </a:r>
            <a:r>
              <a:rPr lang="tr-TR" b="1" dirty="0"/>
              <a:t> Bill (AWB) ; Hava Yolu Taşıma Senedi.</a:t>
            </a:r>
          </a:p>
          <a:p>
            <a:endParaRPr lang="tr-TR" sz="2000" dirty="0"/>
          </a:p>
        </p:txBody>
      </p:sp>
      <p:sp>
        <p:nvSpPr>
          <p:cNvPr id="13"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79563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89F98A88-845D-4C91-99B2-5E8FB06B3C36}"/>
              </a:ext>
            </a:extLst>
          </p:cNvPr>
          <p:cNvSpPr>
            <a:spLocks noGrp="1"/>
          </p:cNvSpPr>
          <p:nvPr>
            <p:ph idx="1"/>
          </p:nvPr>
        </p:nvSpPr>
        <p:spPr>
          <a:xfrm>
            <a:off x="853440" y="1264920"/>
            <a:ext cx="11338560" cy="5471160"/>
          </a:xfrm>
        </p:spPr>
        <p:txBody>
          <a:bodyPr anchor="t">
            <a:normAutofit/>
          </a:bodyPr>
          <a:lstStyle/>
          <a:p>
            <a:r>
              <a:rPr lang="tr-TR" b="1" dirty="0">
                <a:highlight>
                  <a:srgbClr val="FFFF00"/>
                </a:highlight>
              </a:rPr>
              <a:t>Taşınacak Mal</a:t>
            </a:r>
          </a:p>
          <a:p>
            <a:r>
              <a:rPr lang="tr-TR" b="1" dirty="0"/>
              <a:t>Malın tanıtıcı işaretleri: Taşıma sırasında, yapılacak aktarmalarda ve varış yerinde, malı tanımak için alıcı, malın veya paketinin üzerine tanıtıcı marka ve numara konulmasını satıcıdan isteyebilir.</a:t>
            </a:r>
          </a:p>
          <a:p>
            <a:r>
              <a:rPr lang="tr-TR" b="1" dirty="0"/>
              <a:t>Malın ya da paketinin üzerine satıcı tarafından konulan marka, genellikle satıcının adı veya işareti ile alıcının adı veya işaretini, varış yerini, kullanım yerini ve akreditif numarasını gösterir. Söz konusu malın veya paketinin üzerine satıcı tarafından konulan numara, gönderilen şeyin kaç kap olduğunu gösterir.</a:t>
            </a:r>
          </a:p>
          <a:p>
            <a:endParaRPr lang="tr-TR" sz="2400" dirty="0"/>
          </a:p>
        </p:txBody>
      </p:sp>
    </p:spTree>
    <p:extLst>
      <p:ext uri="{BB962C8B-B14F-4D97-AF65-F5344CB8AC3E}">
        <p14:creationId xmlns:p14="http://schemas.microsoft.com/office/powerpoint/2010/main" val="3443512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6906D095-3F35-48B9-BE78-6DB466AA0D49}"/>
              </a:ext>
            </a:extLst>
          </p:cNvPr>
          <p:cNvSpPr>
            <a:spLocks noGrp="1"/>
          </p:cNvSpPr>
          <p:nvPr>
            <p:ph idx="1"/>
          </p:nvPr>
        </p:nvSpPr>
        <p:spPr>
          <a:xfrm>
            <a:off x="106680" y="396240"/>
            <a:ext cx="11588401" cy="6324600"/>
          </a:xfrm>
        </p:spPr>
        <p:txBody>
          <a:bodyPr anchor="ctr">
            <a:normAutofit/>
          </a:bodyPr>
          <a:lstStyle/>
          <a:p>
            <a:r>
              <a:rPr lang="tr-TR" sz="2400" b="1" dirty="0">
                <a:solidFill>
                  <a:schemeClr val="accent1"/>
                </a:solidFill>
              </a:rPr>
              <a:t>Malın kap adedi: </a:t>
            </a:r>
            <a:r>
              <a:rPr lang="tr-TR" sz="2400" b="1" dirty="0"/>
              <a:t>Taşıma senedinin en önemli bölümü, göndericinin taşıyıcıya nakledilmek üzere kaç parça malı veya paketi teslim ettiğini gösteren bölümüdür. Malın kap adedi, her </a:t>
            </a:r>
            <a:r>
              <a:rPr lang="tr-TR" sz="2400" b="1" dirty="0" err="1"/>
              <a:t>elleçlemede</a:t>
            </a:r>
            <a:r>
              <a:rPr lang="tr-TR" sz="2400" b="1" dirty="0"/>
              <a:t> tek başına hareket eden mal veya onun paketidir.</a:t>
            </a:r>
          </a:p>
          <a:p>
            <a:r>
              <a:rPr lang="tr-TR" sz="2400" b="1" dirty="0"/>
              <a:t> Malın tarifi (tanımı): Taşıma senedinin diğer bir önemli bölümü, alıcının satıcıdan satış sözleşmesi veya akreditife göre aldığını belirttiği malın tarifini gösteren bölümdür. Bu bölüme, satış sözleşmesinde veya akreditifte belirtilen eşyanın tam adının yazılması ve kısa tanımının yapılması gerekmektedir.</a:t>
            </a:r>
          </a:p>
          <a:p>
            <a:r>
              <a:rPr lang="tr-TR" sz="2400" b="1" dirty="0">
                <a:solidFill>
                  <a:schemeClr val="accent1"/>
                </a:solidFill>
              </a:rPr>
              <a:t>Malın ağırlığı: </a:t>
            </a:r>
            <a:r>
              <a:rPr lang="tr-TR" sz="2400" b="1" dirty="0"/>
              <a:t>Taşıma senedinin önemli bir bölümü de gönderenin taşıyıcıya teslim ettiği malın ya da paketinin brüt ağırlığını gösteren bölümdür. Malın ağırlığı, nakliyecinin taşıyacağı ağırlıktır. Malın niteliğine göre firesi varsa fire oranı taşıma sözleşmesinde gösterilmelidir. Taşıyıcı navlununu, taşıma şekline göre ve malın brüt ve/veya hacmini baz alarak hesaplar.</a:t>
            </a:r>
          </a:p>
          <a:p>
            <a:r>
              <a:rPr lang="tr-TR" sz="2400" b="1" dirty="0">
                <a:solidFill>
                  <a:schemeClr val="accent1"/>
                </a:solidFill>
              </a:rPr>
              <a:t>Malın hacmi: </a:t>
            </a:r>
            <a:r>
              <a:rPr lang="tr-TR" sz="2400" b="1" dirty="0"/>
              <a:t>Taşınacak malın veya paketinin, boyunun, eninin ve yüksekliğinin çarpılması ile bulunan mal hacmi, malın araçta kaplayacağı bölümü gösterir. Malın hacmi, taşıma fiyatının hacim üzerinden belirlediği su yolu taşımalarında önemlidir.</a:t>
            </a:r>
          </a:p>
          <a:p>
            <a:endParaRPr lang="tr-TR" sz="1500" dirty="0"/>
          </a:p>
        </p:txBody>
      </p:sp>
    </p:spTree>
    <p:extLst>
      <p:ext uri="{BB962C8B-B14F-4D97-AF65-F5344CB8AC3E}">
        <p14:creationId xmlns:p14="http://schemas.microsoft.com/office/powerpoint/2010/main" val="3985199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FBF64BEC-E2A4-4872-9FAA-85C06A106909}"/>
              </a:ext>
            </a:extLst>
          </p:cNvPr>
          <p:cNvGraphicFramePr>
            <a:graphicFrameLocks noGrp="1"/>
          </p:cNvGraphicFramePr>
          <p:nvPr>
            <p:ph idx="1"/>
            <p:extLst>
              <p:ext uri="{D42A27DB-BD31-4B8C-83A1-F6EECF244321}">
                <p14:modId xmlns:p14="http://schemas.microsoft.com/office/powerpoint/2010/main" val="2778846573"/>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4542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1370</Words>
  <Application>Microsoft Office PowerPoint</Application>
  <PresentationFormat>Geniş ekran</PresentationFormat>
  <Paragraphs>72</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 DIŞ TİCARETTE NAKLİYE VE NAKLİYESİGORTASI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DIŞ TİCARETTE NAKLİYE VE NAKLİYESİGORTASI </dc:title>
  <dc:creator>selami özal</dc:creator>
  <cp:lastModifiedBy>selami özal</cp:lastModifiedBy>
  <cp:revision>2</cp:revision>
  <dcterms:created xsi:type="dcterms:W3CDTF">2020-04-24T21:19:03Z</dcterms:created>
  <dcterms:modified xsi:type="dcterms:W3CDTF">2020-04-24T21:25:36Z</dcterms:modified>
</cp:coreProperties>
</file>