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88" d="100"/>
          <a:sy n="88"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554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92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667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241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350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955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6813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578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379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656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642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921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882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31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91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3430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3/28/2019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38955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28550" y="1208314"/>
            <a:ext cx="8915399" cy="2262781"/>
          </a:xfrm>
        </p:spPr>
        <p:txBody>
          <a:bodyPr/>
          <a:lstStyle/>
          <a:p>
            <a:r>
              <a:rPr lang="tr-TR" dirty="0" smtClean="0"/>
              <a:t>Sorulara dair</a:t>
            </a:r>
            <a:endParaRPr lang="tr-TR" dirty="0"/>
          </a:p>
        </p:txBody>
      </p:sp>
      <p:sp>
        <p:nvSpPr>
          <p:cNvPr id="3" name="Alt Başlık 2"/>
          <p:cNvSpPr>
            <a:spLocks noGrp="1"/>
          </p:cNvSpPr>
          <p:nvPr>
            <p:ph type="subTitle" idx="1"/>
          </p:nvPr>
        </p:nvSpPr>
        <p:spPr>
          <a:xfrm>
            <a:off x="3538447" y="3871687"/>
            <a:ext cx="8915399" cy="1126283"/>
          </a:xfrm>
        </p:spPr>
        <p:txBody>
          <a:bodyPr>
            <a:normAutofit/>
          </a:bodyPr>
          <a:lstStyle/>
          <a:p>
            <a:r>
              <a:rPr lang="tr-TR" sz="3600" dirty="0" smtClean="0">
                <a:solidFill>
                  <a:schemeClr val="tx2"/>
                </a:solidFill>
              </a:rPr>
              <a:t>								2019</a:t>
            </a:r>
            <a:endParaRPr lang="tr-TR" sz="3600" dirty="0">
              <a:solidFill>
                <a:schemeClr val="tx2"/>
              </a:solidFill>
            </a:endParaRPr>
          </a:p>
        </p:txBody>
      </p:sp>
    </p:spTree>
    <p:extLst>
      <p:ext uri="{BB962C8B-B14F-4D97-AF65-F5344CB8AC3E}">
        <p14:creationId xmlns:p14="http://schemas.microsoft.com/office/powerpoint/2010/main" val="303322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0678" y="1573936"/>
            <a:ext cx="3505199" cy="976312"/>
          </a:xfrm>
        </p:spPr>
        <p:txBody>
          <a:bodyPr>
            <a:normAutofit/>
          </a:bodyPr>
          <a:lstStyle/>
          <a:p>
            <a:r>
              <a:rPr lang="tr-TR" sz="2400" dirty="0" smtClean="0"/>
              <a:t>Soru ifadesi üzerine düşünülmeli </a:t>
            </a:r>
            <a:endParaRPr lang="tr-TR" sz="2400" dirty="0"/>
          </a:p>
        </p:txBody>
      </p:sp>
      <p:sp>
        <p:nvSpPr>
          <p:cNvPr id="3" name="İçerik Yer Tutucusu 2"/>
          <p:cNvSpPr>
            <a:spLocks noGrp="1"/>
          </p:cNvSpPr>
          <p:nvPr>
            <p:ph idx="1"/>
          </p:nvPr>
        </p:nvSpPr>
        <p:spPr/>
        <p:txBody>
          <a:bodyPr/>
          <a:lstStyle/>
          <a:p>
            <a:endParaRPr lang="tr-TR" dirty="0" smtClean="0"/>
          </a:p>
          <a:p>
            <a:endParaRPr lang="tr-TR" dirty="0" smtClean="0"/>
          </a:p>
          <a:p>
            <a:r>
              <a:rPr lang="tr-TR" dirty="0" smtClean="0"/>
              <a:t>Bircan</a:t>
            </a:r>
            <a:r>
              <a:rPr lang="tr-TR" dirty="0"/>
              <a:t>, yukarıda uzunlukları verilen çubukları kullanarak 15 cm uzunluğunda bir  sayı doğrusu modeli  yapmak istiyor. Buna göre Bircan’ın hangi çubuktan kaç tane kullanarak bu sayı </a:t>
            </a:r>
            <a:r>
              <a:rPr lang="tr-TR" dirty="0" smtClean="0"/>
              <a:t>oluşturabilir</a:t>
            </a:r>
            <a:r>
              <a:rPr lang="tr-TR" dirty="0"/>
              <a:t>?  Daha sonra oluşturduğunuz sayı doğrusunun şeklini çizin ve uygun renklere boyayın.</a:t>
            </a:r>
          </a:p>
          <a:p>
            <a:endParaRPr lang="tr-TR" dirty="0"/>
          </a:p>
        </p:txBody>
      </p:sp>
      <p:sp>
        <p:nvSpPr>
          <p:cNvPr id="5" name="Dikdörtgen 4"/>
          <p:cNvSpPr/>
          <p:nvPr/>
        </p:nvSpPr>
        <p:spPr>
          <a:xfrm>
            <a:off x="1676400" y="7991475"/>
            <a:ext cx="857250" cy="2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6" name="Dikdörtgen 5"/>
          <p:cNvSpPr/>
          <p:nvPr/>
        </p:nvSpPr>
        <p:spPr>
          <a:xfrm>
            <a:off x="2990850" y="7991475"/>
            <a:ext cx="1466850" cy="238125"/>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7"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Dikdörtgen 12"/>
          <p:cNvSpPr/>
          <p:nvPr/>
        </p:nvSpPr>
        <p:spPr>
          <a:xfrm>
            <a:off x="1828800" y="8143875"/>
            <a:ext cx="857250" cy="2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4" name="Dikdörtgen 13"/>
          <p:cNvSpPr/>
          <p:nvPr/>
        </p:nvSpPr>
        <p:spPr>
          <a:xfrm>
            <a:off x="3143250" y="8143875"/>
            <a:ext cx="1466850" cy="238125"/>
          </a:xfrm>
          <a:prstGeom prst="rect">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5" name="Rectangle 11"/>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8" name="Resim 17"/>
          <p:cNvPicPr>
            <a:picLocks noChangeAspect="1"/>
          </p:cNvPicPr>
          <p:nvPr/>
        </p:nvPicPr>
        <p:blipFill rotWithShape="1">
          <a:blip r:embed="rId2"/>
          <a:srcRect l="22649" t="48519" r="54754" b="43419"/>
          <a:stretch/>
        </p:blipFill>
        <p:spPr>
          <a:xfrm>
            <a:off x="6820694" y="1066800"/>
            <a:ext cx="3962400" cy="829329"/>
          </a:xfrm>
          <a:prstGeom prst="rect">
            <a:avLst/>
          </a:prstGeom>
        </p:spPr>
      </p:pic>
      <p:sp>
        <p:nvSpPr>
          <p:cNvPr id="19" name="Dikdörtgen 18"/>
          <p:cNvSpPr/>
          <p:nvPr/>
        </p:nvSpPr>
        <p:spPr>
          <a:xfrm>
            <a:off x="2105025" y="3407241"/>
            <a:ext cx="3749675" cy="1938992"/>
          </a:xfrm>
          <a:prstGeom prst="rect">
            <a:avLst/>
          </a:prstGeom>
        </p:spPr>
        <p:txBody>
          <a:bodyPr wrap="square">
            <a:spAutoFit/>
          </a:bodyPr>
          <a:lstStyle/>
          <a:p>
            <a:r>
              <a:rPr lang="tr-TR" sz="2000" dirty="0"/>
              <a:t>Soru parça parça ele alınabilir. </a:t>
            </a:r>
          </a:p>
          <a:p>
            <a:endParaRPr lang="tr-TR" sz="2000" dirty="0"/>
          </a:p>
          <a:p>
            <a:r>
              <a:rPr lang="tr-TR" sz="2000" dirty="0"/>
              <a:t>Akıl yürütme</a:t>
            </a:r>
          </a:p>
          <a:p>
            <a:r>
              <a:rPr lang="tr-TR" sz="2000" dirty="0"/>
              <a:t>ve</a:t>
            </a:r>
          </a:p>
          <a:p>
            <a:r>
              <a:rPr lang="tr-TR" sz="2000" dirty="0"/>
              <a:t>Uygulama</a:t>
            </a:r>
          </a:p>
        </p:txBody>
      </p:sp>
    </p:spTree>
    <p:extLst>
      <p:ext uri="{BB962C8B-B14F-4D97-AF65-F5344CB8AC3E}">
        <p14:creationId xmlns:p14="http://schemas.microsoft.com/office/powerpoint/2010/main" val="354865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Bir depoda 60 litre su vardır. Bir aile, depodaki suyun pazartesi günü 21 litresini, salı günü pazartesiden 5 litre daha azını, çarşamba günü de salı günkü kadar kullanmıştır. 3 günün sonunda depoda kaç litre su kalmıştır?</a:t>
            </a:r>
          </a:p>
          <a:p>
            <a:endParaRPr lang="tr-TR" dirty="0"/>
          </a:p>
        </p:txBody>
      </p:sp>
      <p:sp>
        <p:nvSpPr>
          <p:cNvPr id="4" name="Metin Yer Tutucusu 3"/>
          <p:cNvSpPr>
            <a:spLocks noGrp="1"/>
          </p:cNvSpPr>
          <p:nvPr>
            <p:ph type="body" sz="half" idx="2"/>
          </p:nvPr>
        </p:nvSpPr>
        <p:spPr>
          <a:xfrm>
            <a:off x="2693715" y="3044235"/>
            <a:ext cx="3505199" cy="1945776"/>
          </a:xfrm>
        </p:spPr>
        <p:txBody>
          <a:bodyPr/>
          <a:lstStyle/>
          <a:p>
            <a:endParaRPr lang="tr-TR" dirty="0" smtClean="0"/>
          </a:p>
          <a:p>
            <a:endParaRPr lang="tr-TR" dirty="0"/>
          </a:p>
          <a:p>
            <a:r>
              <a:rPr lang="tr-TR" sz="2800" dirty="0" smtClean="0"/>
              <a:t>Uygulama sorusu</a:t>
            </a:r>
            <a:endParaRPr lang="tr-TR" sz="2800" dirty="0"/>
          </a:p>
        </p:txBody>
      </p:sp>
    </p:spTree>
    <p:extLst>
      <p:ext uri="{BB962C8B-B14F-4D97-AF65-F5344CB8AC3E}">
        <p14:creationId xmlns:p14="http://schemas.microsoft.com/office/powerpoint/2010/main" val="42246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Kutudaki </a:t>
            </a:r>
            <a:r>
              <a:rPr lang="tr-TR" dirty="0"/>
              <a:t>soru işareti yerine hangi sayı getirilmelidir? </a:t>
            </a:r>
          </a:p>
        </p:txBody>
      </p:sp>
      <p:sp>
        <p:nvSpPr>
          <p:cNvPr id="4" name="Metin Yer Tutucusu 3"/>
          <p:cNvSpPr>
            <a:spLocks noGrp="1"/>
          </p:cNvSpPr>
          <p:nvPr>
            <p:ph type="body" sz="half" idx="2"/>
          </p:nvPr>
        </p:nvSpPr>
        <p:spPr>
          <a:xfrm>
            <a:off x="2536961" y="3427413"/>
            <a:ext cx="3505199" cy="892038"/>
          </a:xfrm>
        </p:spPr>
        <p:txBody>
          <a:bodyPr>
            <a:normAutofit/>
          </a:bodyPr>
          <a:lstStyle/>
          <a:p>
            <a:r>
              <a:rPr lang="tr-TR" sz="2800" dirty="0" smtClean="0"/>
              <a:t>Akıl Yürütme</a:t>
            </a:r>
            <a:endParaRPr lang="tr-TR" sz="2800" dirty="0"/>
          </a:p>
        </p:txBody>
      </p:sp>
      <p:pic>
        <p:nvPicPr>
          <p:cNvPr id="6" name="Resim 5"/>
          <p:cNvPicPr>
            <a:picLocks noChangeAspect="1"/>
          </p:cNvPicPr>
          <p:nvPr/>
        </p:nvPicPr>
        <p:blipFill rotWithShape="1">
          <a:blip r:embed="rId2"/>
          <a:srcRect l="21961" t="45530" r="54901" b="43674"/>
          <a:stretch/>
        </p:blipFill>
        <p:spPr>
          <a:xfrm>
            <a:off x="6698427" y="1881051"/>
            <a:ext cx="4231341" cy="935147"/>
          </a:xfrm>
          <a:prstGeom prst="rect">
            <a:avLst/>
          </a:prstGeom>
        </p:spPr>
      </p:pic>
    </p:spTree>
    <p:extLst>
      <p:ext uri="{BB962C8B-B14F-4D97-AF65-F5344CB8AC3E}">
        <p14:creationId xmlns:p14="http://schemas.microsoft.com/office/powerpoint/2010/main" val="40929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42552" y="1471748"/>
            <a:ext cx="3505199" cy="769257"/>
          </a:xfrm>
        </p:spPr>
        <p:txBody>
          <a:bodyPr/>
          <a:lstStyle/>
          <a:p>
            <a:r>
              <a:rPr lang="tr-TR" sz="3200" dirty="0" smtClean="0"/>
              <a:t>Elif</a:t>
            </a:r>
            <a:endParaRPr lang="tr-TR" sz="3200" dirty="0"/>
          </a:p>
        </p:txBody>
      </p:sp>
      <p:sp>
        <p:nvSpPr>
          <p:cNvPr id="3" name="İçerik Yer Tutucusu 2"/>
          <p:cNvSpPr>
            <a:spLocks noGrp="1"/>
          </p:cNvSpPr>
          <p:nvPr>
            <p:ph idx="1"/>
          </p:nvPr>
        </p:nvSpPr>
        <p:spPr/>
        <p:txBody>
          <a:bodyPr/>
          <a:lstStyle/>
          <a:p>
            <a:r>
              <a:rPr lang="tr-TR" dirty="0"/>
              <a:t>Kare biçimindeki bahçenin bir kenarı 90 m’dir. Bu bahçenin çevresine 3m aralıklarla direk dikilecektir. Buna göre kaç direk dikilmelidir</a:t>
            </a:r>
            <a:r>
              <a:rPr lang="tr-TR" dirty="0" smtClean="0"/>
              <a:t>?</a:t>
            </a:r>
            <a:endParaRPr lang="tr-TR" dirty="0"/>
          </a:p>
        </p:txBody>
      </p:sp>
      <p:sp>
        <p:nvSpPr>
          <p:cNvPr id="4" name="Metin Yer Tutucusu 3"/>
          <p:cNvSpPr>
            <a:spLocks noGrp="1"/>
          </p:cNvSpPr>
          <p:nvPr>
            <p:ph type="body" sz="half" idx="2"/>
          </p:nvPr>
        </p:nvSpPr>
        <p:spPr>
          <a:xfrm>
            <a:off x="2467292" y="3352800"/>
            <a:ext cx="3505199" cy="1497874"/>
          </a:xfrm>
        </p:spPr>
        <p:txBody>
          <a:bodyPr/>
          <a:lstStyle/>
          <a:p>
            <a:endParaRPr lang="tr-TR" sz="2800" dirty="0" smtClean="0"/>
          </a:p>
          <a:p>
            <a:r>
              <a:rPr lang="tr-TR" sz="2800" dirty="0" smtClean="0"/>
              <a:t>Akıl Yürütme</a:t>
            </a:r>
            <a:endParaRPr lang="tr-TR" sz="2800" dirty="0"/>
          </a:p>
        </p:txBody>
      </p:sp>
    </p:spTree>
    <p:extLst>
      <p:ext uri="{BB962C8B-B14F-4D97-AF65-F5344CB8AC3E}">
        <p14:creationId xmlns:p14="http://schemas.microsoft.com/office/powerpoint/2010/main" val="352724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Oturduğumuz sıranın çevresi 300 cm’dir. Sıranın kısa kenarı 50 cm olduğuna göre uzun kenarı kaç cm’dir?  </a:t>
            </a:r>
          </a:p>
        </p:txBody>
      </p:sp>
      <p:sp>
        <p:nvSpPr>
          <p:cNvPr id="4" name="Metin Yer Tutucusu 3"/>
          <p:cNvSpPr>
            <a:spLocks noGrp="1"/>
          </p:cNvSpPr>
          <p:nvPr>
            <p:ph type="body" sz="half" idx="2"/>
          </p:nvPr>
        </p:nvSpPr>
        <p:spPr>
          <a:xfrm>
            <a:off x="2484710" y="3270658"/>
            <a:ext cx="3505199" cy="1449387"/>
          </a:xfrm>
        </p:spPr>
        <p:txBody>
          <a:bodyPr/>
          <a:lstStyle/>
          <a:p>
            <a:endParaRPr lang="tr-TR" dirty="0" smtClean="0"/>
          </a:p>
          <a:p>
            <a:r>
              <a:rPr lang="tr-TR" sz="2800" dirty="0" smtClean="0"/>
              <a:t>Bilgi sorusu</a:t>
            </a:r>
            <a:endParaRPr lang="tr-TR" sz="2800" dirty="0"/>
          </a:p>
        </p:txBody>
      </p:sp>
    </p:spTree>
    <p:extLst>
      <p:ext uri="{BB962C8B-B14F-4D97-AF65-F5344CB8AC3E}">
        <p14:creationId xmlns:p14="http://schemas.microsoft.com/office/powerpoint/2010/main" val="360126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pastaneci 124 L limonata yapmıştır. Bu pastanede 4’er litrelik 15 tane şişe bulunmaktadır. Buna göre, tüm şişelerin tamamen dolması için pastanecinin en fazla kaç şişe daha limonataya ihtiyacı vardır?   </a:t>
            </a:r>
          </a:p>
        </p:txBody>
      </p:sp>
      <p:sp>
        <p:nvSpPr>
          <p:cNvPr id="4" name="Metin Yer Tutucusu 3"/>
          <p:cNvSpPr>
            <a:spLocks noGrp="1"/>
          </p:cNvSpPr>
          <p:nvPr>
            <p:ph type="body" sz="half" idx="2"/>
          </p:nvPr>
        </p:nvSpPr>
        <p:spPr>
          <a:xfrm>
            <a:off x="2589212" y="2259058"/>
            <a:ext cx="3505199" cy="1789021"/>
          </a:xfrm>
        </p:spPr>
        <p:txBody>
          <a:bodyPr/>
          <a:lstStyle/>
          <a:p>
            <a:endParaRPr lang="tr-TR" dirty="0" smtClean="0"/>
          </a:p>
          <a:p>
            <a:r>
              <a:rPr lang="tr-TR" sz="2400" dirty="0" smtClean="0"/>
              <a:t>Bu soruya dair ne düşünüyorsunuz?</a:t>
            </a:r>
            <a:endParaRPr lang="tr-TR" sz="2400" dirty="0"/>
          </a:p>
        </p:txBody>
      </p:sp>
    </p:spTree>
    <p:extLst>
      <p:ext uri="{BB962C8B-B14F-4D97-AF65-F5344CB8AC3E}">
        <p14:creationId xmlns:p14="http://schemas.microsoft.com/office/powerpoint/2010/main" val="3945928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Ahmet  1000 metrelik bir koşu yarışına katılmıştır. Ahmet’in bu yarışı kazanması için 1000 metre yola en fazla yarım saatte ulaşması gerekir. Yarışma başladığında saat 13.00’dır. Ahmet yarışın ilk 12 dakikasında 480 metre yol almıştır. Bu esnada ayakkabısının bağının çözüldüğünü fark eden Ahmet eğilir ve ayakkabısını bağlar. Ama bu durumda Ahmet yarışta 5 dakika zaman kaybetmiştir. Sonra Ahmet yarışa devam eder ve  8 dakikada  300 metre yol alır. Buna göre, Ahmet’in yarışı kazanması için en fazla kaç dakikada kaç metre yol alması gerekir?  </a:t>
            </a:r>
          </a:p>
        </p:txBody>
      </p:sp>
      <p:sp>
        <p:nvSpPr>
          <p:cNvPr id="5" name="Metin Yer Tutucusu 3"/>
          <p:cNvSpPr>
            <a:spLocks noGrp="1"/>
          </p:cNvSpPr>
          <p:nvPr>
            <p:ph type="body" sz="half" idx="2"/>
          </p:nvPr>
        </p:nvSpPr>
        <p:spPr>
          <a:xfrm>
            <a:off x="2571795" y="2659652"/>
            <a:ext cx="3505199" cy="1789021"/>
          </a:xfrm>
        </p:spPr>
        <p:txBody>
          <a:bodyPr/>
          <a:lstStyle/>
          <a:p>
            <a:endParaRPr lang="tr-TR" dirty="0" smtClean="0"/>
          </a:p>
          <a:p>
            <a:r>
              <a:rPr lang="tr-TR" sz="2400" dirty="0" smtClean="0"/>
              <a:t>Bu soruya dair ne düşünüyorsunuz?</a:t>
            </a:r>
            <a:endParaRPr lang="tr-TR" sz="2400" dirty="0"/>
          </a:p>
        </p:txBody>
      </p:sp>
    </p:spTree>
    <p:extLst>
      <p:ext uri="{BB962C8B-B14F-4D97-AF65-F5344CB8AC3E}">
        <p14:creationId xmlns:p14="http://schemas.microsoft.com/office/powerpoint/2010/main" val="427952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2589212" y="484773"/>
            <a:ext cx="8911687" cy="621216"/>
          </a:xfrm>
        </p:spPr>
        <p:txBody>
          <a:bodyPr>
            <a:normAutofit/>
          </a:bodyPr>
          <a:lstStyle/>
          <a:p>
            <a:r>
              <a:rPr lang="tr-TR" sz="3200" dirty="0" smtClean="0"/>
              <a:t>Benzer iki soru</a:t>
            </a:r>
            <a:endParaRPr lang="tr-TR" sz="3200" dirty="0"/>
          </a:p>
        </p:txBody>
      </p:sp>
      <p:sp>
        <p:nvSpPr>
          <p:cNvPr id="6" name="Metin Yer Tutucusu 5"/>
          <p:cNvSpPr>
            <a:spLocks noGrp="1"/>
          </p:cNvSpPr>
          <p:nvPr>
            <p:ph type="body" idx="1"/>
          </p:nvPr>
        </p:nvSpPr>
        <p:spPr>
          <a:xfrm>
            <a:off x="3275813" y="4430018"/>
            <a:ext cx="2496594" cy="641900"/>
          </a:xfrm>
        </p:spPr>
        <p:txBody>
          <a:bodyPr/>
          <a:lstStyle/>
          <a:p>
            <a:r>
              <a:rPr lang="tr-TR" dirty="0" smtClean="0"/>
              <a:t>uygulama</a:t>
            </a:r>
            <a:endParaRPr lang="tr-TR" dirty="0"/>
          </a:p>
        </p:txBody>
      </p:sp>
      <p:sp>
        <p:nvSpPr>
          <p:cNvPr id="3" name="İçerik Yer Tutucusu 2"/>
          <p:cNvSpPr>
            <a:spLocks noGrp="1"/>
          </p:cNvSpPr>
          <p:nvPr>
            <p:ph sz="half" idx="2"/>
          </p:nvPr>
        </p:nvSpPr>
        <p:spPr>
          <a:xfrm>
            <a:off x="2531557" y="1503938"/>
            <a:ext cx="4342893" cy="2528131"/>
          </a:xfrm>
        </p:spPr>
        <p:txBody>
          <a:bodyPr/>
          <a:lstStyle/>
          <a:p>
            <a:endParaRPr lang="tr-TR" dirty="0" smtClean="0"/>
          </a:p>
          <a:p>
            <a:r>
              <a:rPr lang="tr-TR" dirty="0" smtClean="0"/>
              <a:t>Bir </a:t>
            </a:r>
            <a:r>
              <a:rPr lang="tr-TR" dirty="0"/>
              <a:t>çiftlikte 32 koyun, koyunların yarısı kadar tavuk, tavukların çeyreği kadar inek vardır. Buna </a:t>
            </a:r>
            <a:r>
              <a:rPr lang="tr-TR" dirty="0" err="1"/>
              <a:t>göre,bu</a:t>
            </a:r>
            <a:r>
              <a:rPr lang="tr-TR" dirty="0"/>
              <a:t> çiftlikteki hayvanların ayak sayıları toplamı kaçtır? </a:t>
            </a:r>
            <a:endParaRPr lang="tr-TR" dirty="0" smtClean="0"/>
          </a:p>
          <a:p>
            <a:pPr marL="0" indent="0">
              <a:buNone/>
            </a:pPr>
            <a:r>
              <a:rPr lang="tr-TR" dirty="0" smtClean="0"/>
              <a:t>(2. sınıf düzeyi)</a:t>
            </a:r>
            <a:endParaRPr lang="tr-TR" dirty="0"/>
          </a:p>
        </p:txBody>
      </p:sp>
      <p:sp>
        <p:nvSpPr>
          <p:cNvPr id="8" name="İçerik Yer Tutucusu 7"/>
          <p:cNvSpPr>
            <a:spLocks noGrp="1"/>
          </p:cNvSpPr>
          <p:nvPr>
            <p:ph sz="quarter" idx="4"/>
          </p:nvPr>
        </p:nvSpPr>
        <p:spPr>
          <a:xfrm>
            <a:off x="7315003" y="1611875"/>
            <a:ext cx="4338674" cy="3273634"/>
          </a:xfrm>
        </p:spPr>
        <p:txBody>
          <a:bodyPr>
            <a:normAutofit lnSpcReduction="10000"/>
          </a:bodyPr>
          <a:lstStyle/>
          <a:p>
            <a:r>
              <a:rPr lang="tr-TR" dirty="0"/>
              <a:t>Bir karınca bir günün yarısını uyuyarak; kalan zamanının çeyreğini yemek yiyerek, kalan zamanını ise toprak kazarak geçiriyor. Buna göre, karınca 1 hafta boyunca kaç saat toprak kazar?    Akıl yürütme mi? Sınıf düzeyine uygun mu</a:t>
            </a:r>
            <a:r>
              <a:rPr lang="tr-TR" dirty="0" smtClean="0"/>
              <a:t>?</a:t>
            </a:r>
          </a:p>
          <a:p>
            <a:pPr marL="0" indent="0">
              <a:buNone/>
            </a:pPr>
            <a:r>
              <a:rPr lang="tr-TR" dirty="0" smtClean="0"/>
              <a:t>(2. sınıf düzeyi)</a:t>
            </a:r>
          </a:p>
          <a:p>
            <a:pPr marL="0" indent="0">
              <a:buNone/>
            </a:pPr>
            <a:endParaRPr lang="tr-TR" dirty="0"/>
          </a:p>
          <a:p>
            <a:pPr marL="0" indent="0">
              <a:buNone/>
            </a:pPr>
            <a:r>
              <a:rPr lang="tr-TR" dirty="0" smtClean="0"/>
              <a:t>Bilişsel alan ne olmalı?</a:t>
            </a:r>
            <a:endParaRPr lang="tr-TR" dirty="0"/>
          </a:p>
          <a:p>
            <a:endParaRPr lang="tr-TR" dirty="0"/>
          </a:p>
        </p:txBody>
      </p:sp>
      <p:sp>
        <p:nvSpPr>
          <p:cNvPr id="9" name="Metin Yer Tutucusu 5"/>
          <p:cNvSpPr>
            <a:spLocks noGrp="1"/>
          </p:cNvSpPr>
          <p:nvPr>
            <p:ph type="body" idx="1"/>
          </p:nvPr>
        </p:nvSpPr>
        <p:spPr>
          <a:xfrm>
            <a:off x="7381905" y="5391395"/>
            <a:ext cx="2496594" cy="641900"/>
          </a:xfrm>
        </p:spPr>
        <p:txBody>
          <a:bodyPr/>
          <a:lstStyle/>
          <a:p>
            <a:r>
              <a:rPr lang="tr-TR" dirty="0" smtClean="0"/>
              <a:t>uygulama</a:t>
            </a:r>
            <a:endParaRPr lang="tr-TR" dirty="0"/>
          </a:p>
        </p:txBody>
      </p:sp>
    </p:spTree>
    <p:extLst>
      <p:ext uri="{BB962C8B-B14F-4D97-AF65-F5344CB8AC3E}">
        <p14:creationId xmlns:p14="http://schemas.microsoft.com/office/powerpoint/2010/main" val="67428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1000"/>
                                        <p:tgtEl>
                                          <p:spTgt spid="8">
                                            <p:txEl>
                                              <p:pRg st="1" end="1"/>
                                            </p:txEl>
                                          </p:spTgt>
                                        </p:tgtEl>
                                      </p:cBhvr>
                                    </p:animEffect>
                                    <p:anim calcmode="lin" valueType="num">
                                      <p:cBhvr>
                                        <p:cTn id="3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1000"/>
                                        <p:tgtEl>
                                          <p:spTgt spid="8">
                                            <p:txEl>
                                              <p:pRg st="3" end="3"/>
                                            </p:txEl>
                                          </p:spTgt>
                                        </p:tgtEl>
                                      </p:cBhvr>
                                    </p:animEffect>
                                    <p:anim calcmode="lin" valueType="num">
                                      <p:cBhvr>
                                        <p:cTn id="3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1000"/>
                                        <p:tgtEl>
                                          <p:spTgt spid="9">
                                            <p:txEl>
                                              <p:pRg st="0" end="0"/>
                                            </p:txEl>
                                          </p:spTgt>
                                        </p:tgtEl>
                                      </p:cBhvr>
                                    </p:animEffect>
                                    <p:anim calcmode="lin" valueType="num">
                                      <p:cBhvr>
                                        <p:cTn id="4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2" y="740228"/>
            <a:ext cx="3505199" cy="682171"/>
          </a:xfrm>
        </p:spPr>
        <p:txBody>
          <a:bodyPr/>
          <a:lstStyle/>
          <a:p>
            <a:r>
              <a:rPr lang="tr-TR" sz="3200" dirty="0" smtClean="0"/>
              <a:t>Esra</a:t>
            </a:r>
            <a:endParaRPr lang="tr-TR" sz="3200" dirty="0"/>
          </a:p>
        </p:txBody>
      </p:sp>
      <p:sp>
        <p:nvSpPr>
          <p:cNvPr id="3" name="İçerik Yer Tutucusu 2"/>
          <p:cNvSpPr>
            <a:spLocks noGrp="1"/>
          </p:cNvSpPr>
          <p:nvPr>
            <p:ph idx="1"/>
          </p:nvPr>
        </p:nvSpPr>
        <p:spPr/>
        <p:txBody>
          <a:bodyPr/>
          <a:lstStyle/>
          <a:p>
            <a:r>
              <a:rPr lang="tr-TR" dirty="0"/>
              <a:t>4/24+ 8/6+3/4=?</a:t>
            </a:r>
          </a:p>
          <a:p>
            <a:pPr marL="0" indent="0">
              <a:buNone/>
            </a:pPr>
            <a:endParaRPr lang="tr-TR" dirty="0" smtClean="0"/>
          </a:p>
          <a:p>
            <a:pPr marL="0" indent="0">
              <a:buNone/>
            </a:pPr>
            <a:r>
              <a:rPr lang="tr-TR" dirty="0" smtClean="0"/>
              <a:t>Yukarıdaki </a:t>
            </a:r>
            <a:r>
              <a:rPr lang="tr-TR" dirty="0"/>
              <a:t>işlemin sonucu nedir? </a:t>
            </a:r>
          </a:p>
          <a:p>
            <a:pPr marL="0" indent="0">
              <a:buNone/>
            </a:pPr>
            <a:endParaRPr lang="tr-TR" dirty="0"/>
          </a:p>
        </p:txBody>
      </p:sp>
      <p:sp>
        <p:nvSpPr>
          <p:cNvPr id="4" name="Metin Yer Tutucusu 3"/>
          <p:cNvSpPr>
            <a:spLocks noGrp="1"/>
          </p:cNvSpPr>
          <p:nvPr>
            <p:ph type="body" sz="half" idx="2"/>
          </p:nvPr>
        </p:nvSpPr>
        <p:spPr>
          <a:xfrm>
            <a:off x="2589212" y="1759131"/>
            <a:ext cx="3505199" cy="2865120"/>
          </a:xfrm>
        </p:spPr>
        <p:txBody>
          <a:bodyPr/>
          <a:lstStyle/>
          <a:p>
            <a:endParaRPr lang="tr-TR" dirty="0" smtClean="0"/>
          </a:p>
          <a:p>
            <a:endParaRPr lang="tr-TR" sz="2000" dirty="0" smtClean="0"/>
          </a:p>
          <a:p>
            <a:r>
              <a:rPr lang="tr-TR" sz="2000" dirty="0" smtClean="0"/>
              <a:t>Düzey uygun mu?</a:t>
            </a:r>
          </a:p>
          <a:p>
            <a:endParaRPr lang="tr-TR" sz="2000" dirty="0"/>
          </a:p>
          <a:p>
            <a:endParaRPr lang="tr-TR" sz="2000" dirty="0" smtClean="0"/>
          </a:p>
          <a:p>
            <a:r>
              <a:rPr lang="tr-TR" sz="2000" dirty="0" smtClean="0"/>
              <a:t>Bilgi sorusu</a:t>
            </a:r>
            <a:endParaRPr lang="tr-TR" sz="2000" dirty="0"/>
          </a:p>
        </p:txBody>
      </p:sp>
    </p:spTree>
    <p:extLst>
      <p:ext uri="{BB962C8B-B14F-4D97-AF65-F5344CB8AC3E}">
        <p14:creationId xmlns:p14="http://schemas.microsoft.com/office/powerpoint/2010/main" val="32788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93417" y="3015117"/>
            <a:ext cx="3505199" cy="976312"/>
          </a:xfrm>
        </p:spPr>
        <p:txBody>
          <a:bodyPr/>
          <a:lstStyle/>
          <a:p>
            <a:r>
              <a:rPr lang="tr-TR" dirty="0" smtClean="0"/>
              <a:t>Soruya dair düşünceleriniz neler?</a:t>
            </a:r>
            <a:endParaRPr lang="tr-TR" dirty="0"/>
          </a:p>
        </p:txBody>
      </p:sp>
      <p:sp>
        <p:nvSpPr>
          <p:cNvPr id="3" name="İçerik Yer Tutucusu 2"/>
          <p:cNvSpPr>
            <a:spLocks noGrp="1"/>
          </p:cNvSpPr>
          <p:nvPr>
            <p:ph idx="1"/>
          </p:nvPr>
        </p:nvSpPr>
        <p:spPr/>
        <p:txBody>
          <a:bodyPr/>
          <a:lstStyle/>
          <a:p>
            <a:r>
              <a:rPr lang="tr-TR" dirty="0"/>
              <a:t>Aralıkları 20 cm olan fidanlardan bir okulun etrafına 60 adet dikiliyor. Okulun çevresi kaç metredir? </a:t>
            </a:r>
          </a:p>
        </p:txBody>
      </p:sp>
    </p:spTree>
    <p:extLst>
      <p:ext uri="{BB962C8B-B14F-4D97-AF65-F5344CB8AC3E}">
        <p14:creationId xmlns:p14="http://schemas.microsoft.com/office/powerpoint/2010/main" val="2038039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176122" y="853440"/>
            <a:ext cx="3935688" cy="3396343"/>
          </a:xfrm>
        </p:spPr>
        <p:txBody>
          <a:bodyPr>
            <a:normAutofit/>
          </a:bodyPr>
          <a:lstStyle/>
          <a:p>
            <a:r>
              <a:rPr lang="tr-TR" sz="4000" dirty="0" smtClean="0"/>
              <a:t>Büşra</a:t>
            </a:r>
            <a:br>
              <a:rPr lang="tr-TR" sz="4000" dirty="0" smtClean="0"/>
            </a:br>
            <a:r>
              <a:rPr lang="tr-TR" sz="4000" dirty="0"/>
              <a:t/>
            </a:r>
            <a:br>
              <a:rPr lang="tr-TR" sz="4000" dirty="0"/>
            </a:br>
            <a:r>
              <a:rPr lang="tr-TR" sz="2800" dirty="0" smtClean="0"/>
              <a:t>Soru ifadesi nasıl?</a:t>
            </a:r>
            <a:r>
              <a:rPr lang="tr-TR" dirty="0"/>
              <a:t/>
            </a:r>
            <a:br>
              <a:rPr lang="tr-TR" dirty="0"/>
            </a:br>
            <a:endParaRPr lang="tr-TR" dirty="0"/>
          </a:p>
        </p:txBody>
      </p:sp>
      <p:pic>
        <p:nvPicPr>
          <p:cNvPr id="19" name="İçerik Yer Tutucusu 18"/>
          <p:cNvPicPr>
            <a:picLocks noGrp="1" noChangeAspect="1"/>
          </p:cNvPicPr>
          <p:nvPr>
            <p:ph idx="1"/>
          </p:nvPr>
        </p:nvPicPr>
        <p:blipFill>
          <a:blip r:embed="rId2"/>
          <a:stretch>
            <a:fillRect/>
          </a:stretch>
        </p:blipFill>
        <p:spPr>
          <a:xfrm>
            <a:off x="5261814" y="1381947"/>
            <a:ext cx="5762717" cy="2101482"/>
          </a:xfrm>
          <a:prstGeom prst="rect">
            <a:avLst/>
          </a:prstGeom>
        </p:spPr>
      </p:pic>
      <p:sp>
        <p:nvSpPr>
          <p:cNvPr id="6" name="Metin Yer Tutucusu 5"/>
          <p:cNvSpPr>
            <a:spLocks noGrp="1"/>
          </p:cNvSpPr>
          <p:nvPr>
            <p:ph type="body" sz="half" idx="2"/>
          </p:nvPr>
        </p:nvSpPr>
        <p:spPr>
          <a:xfrm>
            <a:off x="5261814" y="3875316"/>
            <a:ext cx="6268335" cy="1175656"/>
          </a:xfrm>
        </p:spPr>
        <p:txBody>
          <a:bodyPr>
            <a:normAutofit/>
          </a:bodyPr>
          <a:lstStyle/>
          <a:p>
            <a:pPr algn="just"/>
            <a:r>
              <a:rPr lang="tr-TR" dirty="0"/>
              <a:t>Bir kurbağa her zıplayışında 3 metre zıplayabiliyor. İlk  önce evinden 9 kere zıplayarak ağaca kadar gelebiliyor. Burada dinlendikten sonra 6 kere zıplayarak göle ulaşıyor. Buna göre ev ve göl arası kaç metredir?  </a:t>
            </a:r>
          </a:p>
        </p:txBody>
      </p:sp>
      <p:sp>
        <p:nvSpPr>
          <p:cNvPr id="25" name="Unvan 4"/>
          <p:cNvSpPr txBox="1">
            <a:spLocks/>
          </p:cNvSpPr>
          <p:nvPr/>
        </p:nvSpPr>
        <p:spPr>
          <a:xfrm>
            <a:off x="1393835" y="4336868"/>
            <a:ext cx="3935688" cy="206393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900" dirty="0" smtClean="0"/>
              <a:t>Uygulama</a:t>
            </a: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dirty="0"/>
          </a:p>
        </p:txBody>
      </p:sp>
    </p:spTree>
    <p:extLst>
      <p:ext uri="{BB962C8B-B14F-4D97-AF65-F5344CB8AC3E}">
        <p14:creationId xmlns:p14="http://schemas.microsoft.com/office/powerpoint/2010/main" val="268696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17132" t="53847" r="66566" b="37189"/>
          <a:stretch/>
        </p:blipFill>
        <p:spPr>
          <a:xfrm>
            <a:off x="7619999" y="1776550"/>
            <a:ext cx="2815771" cy="870856"/>
          </a:xfrm>
          <a:prstGeom prst="rect">
            <a:avLst/>
          </a:prstGeom>
        </p:spPr>
      </p:pic>
      <p:sp>
        <p:nvSpPr>
          <p:cNvPr id="6" name="Dikdörtgen 5"/>
          <p:cNvSpPr/>
          <p:nvPr/>
        </p:nvSpPr>
        <p:spPr>
          <a:xfrm>
            <a:off x="6470468" y="3188865"/>
            <a:ext cx="5512526" cy="369332"/>
          </a:xfrm>
          <a:prstGeom prst="rect">
            <a:avLst/>
          </a:prstGeom>
        </p:spPr>
        <p:txBody>
          <a:bodyPr wrap="square">
            <a:spAutoFit/>
          </a:bodyPr>
          <a:lstStyle/>
          <a:p>
            <a:pPr>
              <a:spcAft>
                <a:spcPts val="1000"/>
              </a:spcAft>
            </a:pPr>
            <a:r>
              <a:rPr lang="tr-TR" dirty="0">
                <a:latin typeface="Calibri" panose="020F0502020204030204" pitchFamily="34" charset="0"/>
                <a:ea typeface="Calibri" panose="020F0502020204030204" pitchFamily="34" charset="0"/>
                <a:cs typeface="Times New Roman" panose="02020603050405020304" pitchFamily="18" charset="0"/>
              </a:rPr>
              <a:t>Yukarıdaki örüntünün devamını modelleyerek gösteriniz.</a:t>
            </a:r>
            <a:r>
              <a:rPr lang="tr-TR" sz="1100" dirty="0">
                <a:latin typeface="Calibri" panose="020F0502020204030204" pitchFamily="34" charset="0"/>
                <a:ea typeface="Calibri" panose="020F0502020204030204" pitchFamily="34"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Unvan 1"/>
          <p:cNvSpPr>
            <a:spLocks noGrp="1"/>
          </p:cNvSpPr>
          <p:nvPr>
            <p:ph type="title"/>
          </p:nvPr>
        </p:nvSpPr>
        <p:spPr>
          <a:xfrm>
            <a:off x="2458583" y="3188865"/>
            <a:ext cx="3505199" cy="976312"/>
          </a:xfrm>
        </p:spPr>
        <p:txBody>
          <a:bodyPr/>
          <a:lstStyle/>
          <a:p>
            <a:r>
              <a:rPr lang="tr-TR" dirty="0" smtClean="0"/>
              <a:t>Soruya dair düşünceleriniz neler?</a:t>
            </a:r>
            <a:endParaRPr lang="tr-TR" dirty="0"/>
          </a:p>
        </p:txBody>
      </p:sp>
    </p:spTree>
    <p:extLst>
      <p:ext uri="{BB962C8B-B14F-4D97-AF65-F5344CB8AC3E}">
        <p14:creationId xmlns:p14="http://schemas.microsoft.com/office/powerpoint/2010/main" val="332131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66995" y="3441837"/>
            <a:ext cx="3505199" cy="976312"/>
          </a:xfrm>
        </p:spPr>
        <p:txBody>
          <a:bodyPr>
            <a:normAutofit/>
          </a:bodyPr>
          <a:lstStyle/>
          <a:p>
            <a:r>
              <a:rPr lang="tr-TR" sz="2800" dirty="0" smtClean="0"/>
              <a:t>Uygulama sorusu</a:t>
            </a:r>
            <a:endParaRPr lang="tr-TR" sz="2800" dirty="0"/>
          </a:p>
        </p:txBody>
      </p:sp>
      <p:sp>
        <p:nvSpPr>
          <p:cNvPr id="3" name="İçerik Yer Tutucusu 2"/>
          <p:cNvSpPr>
            <a:spLocks noGrp="1"/>
          </p:cNvSpPr>
          <p:nvPr>
            <p:ph idx="1"/>
          </p:nvPr>
        </p:nvSpPr>
        <p:spPr/>
        <p:txBody>
          <a:bodyPr/>
          <a:lstStyle/>
          <a:p>
            <a:r>
              <a:rPr lang="tr-TR" dirty="0"/>
              <a:t>Şeyma kumbarasına her gün 18 lira atmaktadır. Şeyma iki hafta sonunda kumbarasında ki paranın 55 lirasını harcıyor. Buna göre Şeyma’nın kumbarasında ne kadar parası kalmıştır</a:t>
            </a:r>
            <a:r>
              <a:rPr lang="tr-TR" dirty="0" smtClean="0"/>
              <a:t>?</a:t>
            </a:r>
            <a:endParaRPr lang="tr-TR" dirty="0"/>
          </a:p>
        </p:txBody>
      </p:sp>
    </p:spTree>
    <p:extLst>
      <p:ext uri="{BB962C8B-B14F-4D97-AF65-F5344CB8AC3E}">
        <p14:creationId xmlns:p14="http://schemas.microsoft.com/office/powerpoint/2010/main" val="277540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17813" y="3946934"/>
            <a:ext cx="3505199" cy="976312"/>
          </a:xfrm>
        </p:spPr>
        <p:txBody>
          <a:bodyPr>
            <a:normAutofit/>
          </a:bodyPr>
          <a:lstStyle/>
          <a:p>
            <a:r>
              <a:rPr lang="tr-TR" sz="2400" dirty="0" smtClean="0"/>
              <a:t>Akıl yürütme sorusu</a:t>
            </a:r>
            <a:endParaRPr lang="tr-TR" sz="2400" dirty="0"/>
          </a:p>
        </p:txBody>
      </p:sp>
      <p:sp>
        <p:nvSpPr>
          <p:cNvPr id="3" name="İçerik Yer Tutucusu 2"/>
          <p:cNvSpPr>
            <a:spLocks noGrp="1"/>
          </p:cNvSpPr>
          <p:nvPr>
            <p:ph idx="1"/>
          </p:nvPr>
        </p:nvSpPr>
        <p:spPr/>
        <p:txBody>
          <a:bodyPr/>
          <a:lstStyle/>
          <a:p>
            <a:r>
              <a:rPr lang="tr-TR" dirty="0"/>
              <a:t>Tuğba yurdundan okula kadar olan yolu 30 dakikada yürümüştür. Aynı yurtta kalan Naz ise aynı yolu 45 dakikada yürümüştür. Tuğba‘nın 3 saatte yürüdüğü yolu Naz kaç saatte yürümüştür? </a:t>
            </a:r>
          </a:p>
        </p:txBody>
      </p:sp>
      <p:sp>
        <p:nvSpPr>
          <p:cNvPr id="5" name="Unvan 1"/>
          <p:cNvSpPr txBox="1">
            <a:spLocks/>
          </p:cNvSpPr>
          <p:nvPr/>
        </p:nvSpPr>
        <p:spPr>
          <a:xfrm>
            <a:off x="2651261" y="1825921"/>
            <a:ext cx="3505199" cy="97631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Soruya dair düşünceleriniz neler?</a:t>
            </a:r>
            <a:endParaRPr lang="tr-TR" dirty="0"/>
          </a:p>
        </p:txBody>
      </p:sp>
    </p:spTree>
    <p:extLst>
      <p:ext uri="{BB962C8B-B14F-4D97-AF65-F5344CB8AC3E}">
        <p14:creationId xmlns:p14="http://schemas.microsoft.com/office/powerpoint/2010/main" val="14288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err="1" smtClean="0"/>
              <a:t>Fatmanur</a:t>
            </a:r>
            <a:endParaRPr lang="tr-TR" sz="3200" dirty="0"/>
          </a:p>
        </p:txBody>
      </p:sp>
      <p:sp>
        <p:nvSpPr>
          <p:cNvPr id="3" name="İçerik Yer Tutucusu 2"/>
          <p:cNvSpPr>
            <a:spLocks noGrp="1"/>
          </p:cNvSpPr>
          <p:nvPr>
            <p:ph idx="1"/>
          </p:nvPr>
        </p:nvSpPr>
        <p:spPr/>
        <p:txBody>
          <a:bodyPr/>
          <a:lstStyle/>
          <a:p>
            <a:pPr lvl="0"/>
            <a:r>
              <a:rPr lang="tr-TR" dirty="0"/>
              <a:t>X okulunda 4/A ve 4/B sınıfları arasında voleybol maçı  yapılmıştır. Yapılan 80 maçın 48’ini 4/A sınıfı kazanmıştır. Eğer 50 maç yapılsaydı 4/A sınıfın kaç maç kazanması beklenirdi?  </a:t>
            </a:r>
          </a:p>
        </p:txBody>
      </p:sp>
      <p:sp>
        <p:nvSpPr>
          <p:cNvPr id="5" name="Unvan 1"/>
          <p:cNvSpPr txBox="1">
            <a:spLocks/>
          </p:cNvSpPr>
          <p:nvPr/>
        </p:nvSpPr>
        <p:spPr>
          <a:xfrm>
            <a:off x="2589211" y="2583566"/>
            <a:ext cx="3505199" cy="97631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Soruya dair düşünceleriniz neler?</a:t>
            </a:r>
            <a:endParaRPr lang="tr-TR" dirty="0"/>
          </a:p>
        </p:txBody>
      </p:sp>
    </p:spTree>
    <p:extLst>
      <p:ext uri="{BB962C8B-B14F-4D97-AF65-F5344CB8AC3E}">
        <p14:creationId xmlns:p14="http://schemas.microsoft.com/office/powerpoint/2010/main" val="914956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27954" y="3598591"/>
            <a:ext cx="3505199" cy="976312"/>
          </a:xfrm>
        </p:spPr>
        <p:txBody>
          <a:bodyPr>
            <a:normAutofit/>
          </a:bodyPr>
          <a:lstStyle/>
          <a:p>
            <a:r>
              <a:rPr lang="tr-TR" sz="2800" dirty="0" smtClean="0"/>
              <a:t>Akıl yürütme sorusu</a:t>
            </a:r>
            <a:endParaRPr lang="tr-TR" sz="2800" dirty="0"/>
          </a:p>
        </p:txBody>
      </p:sp>
      <p:pic>
        <p:nvPicPr>
          <p:cNvPr id="5" name="İçerik Yer Tutucusu 4"/>
          <p:cNvPicPr>
            <a:picLocks noGrp="1" noChangeAspect="1"/>
          </p:cNvPicPr>
          <p:nvPr>
            <p:ph idx="1"/>
          </p:nvPr>
        </p:nvPicPr>
        <p:blipFill rotWithShape="1">
          <a:blip r:embed="rId2"/>
          <a:srcRect l="15451" t="44884" r="49087" b="16273"/>
          <a:stretch/>
        </p:blipFill>
        <p:spPr>
          <a:xfrm>
            <a:off x="6461760" y="1663338"/>
            <a:ext cx="4636375" cy="3248296"/>
          </a:xfrm>
          <a:prstGeom prst="rect">
            <a:avLst/>
          </a:prstGeom>
        </p:spPr>
      </p:pic>
    </p:spTree>
    <p:extLst>
      <p:ext uri="{BB962C8B-B14F-4D97-AF65-F5344CB8AC3E}">
        <p14:creationId xmlns:p14="http://schemas.microsoft.com/office/powerpoint/2010/main" val="16407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15619" t="31140" r="35809" b="46750"/>
          <a:stretch/>
        </p:blipFill>
        <p:spPr>
          <a:xfrm>
            <a:off x="6560499" y="1785258"/>
            <a:ext cx="4795477" cy="3196045"/>
          </a:xfrm>
          <a:prstGeom prst="rect">
            <a:avLst/>
          </a:prstGeom>
        </p:spPr>
      </p:pic>
      <p:sp>
        <p:nvSpPr>
          <p:cNvPr id="6" name="Unvan 1"/>
          <p:cNvSpPr txBox="1">
            <a:spLocks/>
          </p:cNvSpPr>
          <p:nvPr/>
        </p:nvSpPr>
        <p:spPr>
          <a:xfrm>
            <a:off x="2607719" y="2609692"/>
            <a:ext cx="3505199" cy="111757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t>Soruya dair düşünceleriniz neler?</a:t>
            </a:r>
            <a:endParaRPr lang="tr-TR" dirty="0"/>
          </a:p>
        </p:txBody>
      </p:sp>
    </p:spTree>
    <p:extLst>
      <p:ext uri="{BB962C8B-B14F-4D97-AF65-F5344CB8AC3E}">
        <p14:creationId xmlns:p14="http://schemas.microsoft.com/office/powerpoint/2010/main" val="3435920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67292" y="3555048"/>
            <a:ext cx="3505199" cy="976312"/>
          </a:xfrm>
        </p:spPr>
        <p:txBody>
          <a:bodyPr>
            <a:normAutofit/>
          </a:bodyPr>
          <a:lstStyle/>
          <a:p>
            <a:r>
              <a:rPr lang="tr-TR" sz="2800" dirty="0" smtClean="0"/>
              <a:t>Uygulama sorusu</a:t>
            </a:r>
            <a:endParaRPr lang="tr-TR" sz="2800" dirty="0"/>
          </a:p>
        </p:txBody>
      </p:sp>
      <p:sp>
        <p:nvSpPr>
          <p:cNvPr id="3" name="İçerik Yer Tutucusu 2"/>
          <p:cNvSpPr>
            <a:spLocks noGrp="1"/>
          </p:cNvSpPr>
          <p:nvPr>
            <p:ph idx="1"/>
          </p:nvPr>
        </p:nvSpPr>
        <p:spPr/>
        <p:txBody>
          <a:bodyPr/>
          <a:lstStyle/>
          <a:p>
            <a:r>
              <a:rPr lang="tr-TR" dirty="0"/>
              <a:t>Ecrin tanesi 2 lira olan kalemden üç tane, tanesi 4 lira olan kalemlerden bir tane almıştır. Buna göre Ecrin kaç lira harcama yapmıştır? </a:t>
            </a:r>
          </a:p>
        </p:txBody>
      </p:sp>
    </p:spTree>
    <p:extLst>
      <p:ext uri="{BB962C8B-B14F-4D97-AF65-F5344CB8AC3E}">
        <p14:creationId xmlns:p14="http://schemas.microsoft.com/office/powerpoint/2010/main" val="33848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06332" y="4101262"/>
            <a:ext cx="3505199" cy="976312"/>
          </a:xfrm>
        </p:spPr>
        <p:txBody>
          <a:bodyPr>
            <a:normAutofit/>
          </a:bodyPr>
          <a:lstStyle/>
          <a:p>
            <a:r>
              <a:rPr lang="tr-TR" sz="2800" dirty="0" smtClean="0"/>
              <a:t>Bilgi sorusu</a:t>
            </a:r>
            <a:endParaRPr lang="tr-TR" sz="2800" dirty="0"/>
          </a:p>
        </p:txBody>
      </p:sp>
      <p:pic>
        <p:nvPicPr>
          <p:cNvPr id="5" name="İçerik Yer Tutucusu 4"/>
          <p:cNvPicPr>
            <a:picLocks noGrp="1" noChangeAspect="1"/>
          </p:cNvPicPr>
          <p:nvPr>
            <p:ph idx="1"/>
          </p:nvPr>
        </p:nvPicPr>
        <p:blipFill rotWithShape="1">
          <a:blip r:embed="rId2"/>
          <a:srcRect l="14442" t="61832" r="35810" b="9033"/>
          <a:stretch/>
        </p:blipFill>
        <p:spPr>
          <a:xfrm>
            <a:off x="4737464" y="1593669"/>
            <a:ext cx="6634186" cy="2325466"/>
          </a:xfrm>
          <a:prstGeom prst="rect">
            <a:avLst/>
          </a:prstGeom>
        </p:spPr>
      </p:pic>
    </p:spTree>
    <p:extLst>
      <p:ext uri="{BB962C8B-B14F-4D97-AF65-F5344CB8AC3E}">
        <p14:creationId xmlns:p14="http://schemas.microsoft.com/office/powerpoint/2010/main" val="31127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err="1" smtClean="0"/>
              <a:t>Feyzanur</a:t>
            </a:r>
            <a:endParaRPr lang="tr-TR" sz="3200" dirty="0"/>
          </a:p>
        </p:txBody>
      </p:sp>
      <p:sp>
        <p:nvSpPr>
          <p:cNvPr id="3" name="İçerik Yer Tutucusu 2"/>
          <p:cNvSpPr>
            <a:spLocks noGrp="1"/>
          </p:cNvSpPr>
          <p:nvPr>
            <p:ph idx="1"/>
          </p:nvPr>
        </p:nvSpPr>
        <p:spPr/>
        <p:txBody>
          <a:bodyPr/>
          <a:lstStyle/>
          <a:p>
            <a:r>
              <a:rPr lang="tr-TR" dirty="0"/>
              <a:t>250 yolcusu olan metroya birinci durakta  23 kişi bindi. 23 kişi binerken aynı  anda 40 kişi indi. Metro hareket edip ikinci durağa geldiğinde 30 yolcu daha </a:t>
            </a:r>
            <a:r>
              <a:rPr lang="tr-TR" dirty="0" err="1"/>
              <a:t>bindi.Son</a:t>
            </a:r>
            <a:r>
              <a:rPr lang="tr-TR" dirty="0"/>
              <a:t> durumda metroda toplam kaç yolcu vardır ? </a:t>
            </a:r>
          </a:p>
        </p:txBody>
      </p:sp>
      <p:sp>
        <p:nvSpPr>
          <p:cNvPr id="4" name="Metin Yer Tutucusu 3"/>
          <p:cNvSpPr>
            <a:spLocks noGrp="1"/>
          </p:cNvSpPr>
          <p:nvPr>
            <p:ph type="body" sz="half" idx="2"/>
          </p:nvPr>
        </p:nvSpPr>
        <p:spPr>
          <a:xfrm>
            <a:off x="2589211" y="4014651"/>
            <a:ext cx="3505199" cy="949235"/>
          </a:xfrm>
        </p:spPr>
        <p:txBody>
          <a:bodyPr/>
          <a:lstStyle/>
          <a:p>
            <a:endParaRPr lang="tr-TR" dirty="0" smtClean="0"/>
          </a:p>
          <a:p>
            <a:r>
              <a:rPr lang="tr-TR" sz="2800" dirty="0" smtClean="0"/>
              <a:t>Uygulama sorusu</a:t>
            </a:r>
            <a:endParaRPr lang="tr-TR" sz="2800" dirty="0"/>
          </a:p>
        </p:txBody>
      </p:sp>
    </p:spTree>
    <p:extLst>
      <p:ext uri="{BB962C8B-B14F-4D97-AF65-F5344CB8AC3E}">
        <p14:creationId xmlns:p14="http://schemas.microsoft.com/office/powerpoint/2010/main" val="29930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0046" y="1761082"/>
            <a:ext cx="3505199" cy="976312"/>
          </a:xfrm>
        </p:spPr>
        <p:txBody>
          <a:bodyPr/>
          <a:lstStyle/>
          <a:p>
            <a:r>
              <a:rPr lang="tr-TR" dirty="0" smtClean="0"/>
              <a:t>Sorunun anlatımı uygun mu?</a:t>
            </a:r>
            <a:endParaRPr lang="tr-TR" dirty="0"/>
          </a:p>
        </p:txBody>
      </p:sp>
      <p:pic>
        <p:nvPicPr>
          <p:cNvPr id="5" name="İçerik Yer Tutucusu 4"/>
          <p:cNvPicPr>
            <a:picLocks noGrp="1" noChangeAspect="1"/>
          </p:cNvPicPr>
          <p:nvPr>
            <p:ph idx="1"/>
          </p:nvPr>
        </p:nvPicPr>
        <p:blipFill rotWithShape="1">
          <a:blip r:embed="rId2"/>
          <a:srcRect l="13939" t="37714" r="34633" b="34499"/>
          <a:stretch/>
        </p:blipFill>
        <p:spPr>
          <a:xfrm>
            <a:off x="5055465" y="2185850"/>
            <a:ext cx="6533105" cy="1985556"/>
          </a:xfrm>
          <a:prstGeom prst="rect">
            <a:avLst/>
          </a:prstGeom>
        </p:spPr>
      </p:pic>
      <p:sp>
        <p:nvSpPr>
          <p:cNvPr id="6" name="Unvan 1"/>
          <p:cNvSpPr txBox="1">
            <a:spLocks/>
          </p:cNvSpPr>
          <p:nvPr/>
        </p:nvSpPr>
        <p:spPr>
          <a:xfrm>
            <a:off x="1848983" y="4484439"/>
            <a:ext cx="3505199" cy="97631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t>Bilgi sorusu</a:t>
            </a:r>
            <a:endParaRPr lang="tr-TR" sz="2800" dirty="0"/>
          </a:p>
        </p:txBody>
      </p:sp>
    </p:spTree>
    <p:extLst>
      <p:ext uri="{BB962C8B-B14F-4D97-AF65-F5344CB8AC3E}">
        <p14:creationId xmlns:p14="http://schemas.microsoft.com/office/powerpoint/2010/main" val="24328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60610" y="1377906"/>
            <a:ext cx="3505199" cy="976312"/>
          </a:xfrm>
        </p:spPr>
        <p:txBody>
          <a:bodyPr>
            <a:normAutofit/>
          </a:bodyPr>
          <a:lstStyle/>
          <a:p>
            <a:r>
              <a:rPr lang="tr-TR" sz="2400" dirty="0" smtClean="0"/>
              <a:t>İfadeler üzerine biraz daha dikkat!</a:t>
            </a:r>
            <a:endParaRPr lang="tr-TR" sz="24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lvl="0"/>
                <a:r>
                  <a:rPr lang="tr-TR" dirty="0"/>
                  <a:t>Demir, Zeynep ve Mehmet birlikte 1 tane pasta almışlardır. Demir pastanın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8</m:t>
                        </m:r>
                      </m:den>
                    </m:f>
                  </m:oMath>
                </a14:m>
                <a:r>
                  <a:rPr lang="tr-TR" dirty="0"/>
                  <a:t>’ ini, Zeynep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2</m:t>
                        </m:r>
                      </m:den>
                    </m:f>
                  </m:oMath>
                </a14:m>
                <a:r>
                  <a:rPr lang="tr-TR" dirty="0"/>
                  <a:t>’ ini, Mehmet ise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4</m:t>
                        </m:r>
                      </m:den>
                    </m:f>
                  </m:oMath>
                </a14:m>
                <a:r>
                  <a:rPr lang="tr-TR" dirty="0"/>
                  <a:t>’ ini yemiştir. Buna göre; </a:t>
                </a:r>
              </a:p>
              <a:p>
                <a:pPr>
                  <a:buAutoNum type="arabicPeriod"/>
                </a:pPr>
                <a:r>
                  <a:rPr lang="tr-TR" dirty="0" smtClean="0"/>
                  <a:t>En </a:t>
                </a:r>
                <a:r>
                  <a:rPr lang="tr-TR" dirty="0"/>
                  <a:t>büyük dilimi kim </a:t>
                </a:r>
                <a:r>
                  <a:rPr lang="tr-TR" dirty="0" smtClean="0"/>
                  <a:t>yemiştir?</a:t>
                </a:r>
              </a:p>
              <a:p>
                <a:pPr>
                  <a:buAutoNum type="arabicPeriod"/>
                </a:pPr>
                <a:r>
                  <a:rPr lang="tr-TR" dirty="0" smtClean="0"/>
                  <a:t>Pastanın </a:t>
                </a:r>
                <a:r>
                  <a:rPr lang="tr-TR" dirty="0"/>
                  <a:t>ne kadarı kaldığını işlemlerinizi modelleyerek </a:t>
                </a:r>
                <a:r>
                  <a:rPr lang="tr-TR" dirty="0" smtClean="0"/>
                  <a:t>gösteriniz?</a:t>
                </a:r>
                <a:endParaRPr lang="tr-TR" dirty="0"/>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2"/>
                <a:stretch>
                  <a:fillRect l="-941"/>
                </a:stretch>
              </a:blipFill>
            </p:spPr>
            <p:txBody>
              <a:bodyPr/>
              <a:lstStyle/>
              <a:p>
                <a:r>
                  <a:rPr lang="tr-TR">
                    <a:noFill/>
                  </a:rPr>
                  <a:t> </a:t>
                </a:r>
              </a:p>
            </p:txBody>
          </p:sp>
        </mc:Fallback>
      </mc:AlternateContent>
      <p:sp>
        <p:nvSpPr>
          <p:cNvPr id="4" name="Metin Yer Tutucusu 3"/>
          <p:cNvSpPr>
            <a:spLocks noGrp="1"/>
          </p:cNvSpPr>
          <p:nvPr>
            <p:ph type="body" sz="half" idx="2"/>
          </p:nvPr>
        </p:nvSpPr>
        <p:spPr>
          <a:xfrm>
            <a:off x="2360611" y="3082834"/>
            <a:ext cx="3505199" cy="2194739"/>
          </a:xfrm>
        </p:spPr>
        <p:txBody>
          <a:bodyPr/>
          <a:lstStyle/>
          <a:p>
            <a:endParaRPr lang="tr-TR" dirty="0" smtClean="0"/>
          </a:p>
          <a:p>
            <a:r>
              <a:rPr lang="tr-TR" sz="2000" dirty="0" smtClean="0"/>
              <a:t>İki ayrı bilişsel düzey var;</a:t>
            </a:r>
          </a:p>
          <a:p>
            <a:pPr marL="342900" indent="-342900">
              <a:buAutoNum type="arabicPeriod"/>
            </a:pPr>
            <a:r>
              <a:rPr lang="tr-TR" sz="2000" dirty="0" smtClean="0"/>
              <a:t>Bilme</a:t>
            </a:r>
          </a:p>
          <a:p>
            <a:pPr marL="342900" indent="-342900">
              <a:buAutoNum type="arabicPeriod"/>
            </a:pPr>
            <a:r>
              <a:rPr lang="tr-TR" sz="2000" dirty="0" smtClean="0"/>
              <a:t>Uygulama </a:t>
            </a:r>
            <a:endParaRPr lang="tr-TR" sz="2000" dirty="0"/>
          </a:p>
        </p:txBody>
      </p:sp>
    </p:spTree>
    <p:extLst>
      <p:ext uri="{BB962C8B-B14F-4D97-AF65-F5344CB8AC3E}">
        <p14:creationId xmlns:p14="http://schemas.microsoft.com/office/powerpoint/2010/main" val="1960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13602" t="41000" r="35474" b="23444"/>
          <a:stretch/>
        </p:blipFill>
        <p:spPr>
          <a:xfrm>
            <a:off x="4754880" y="1598613"/>
            <a:ext cx="6749144" cy="3160574"/>
          </a:xfrm>
          <a:prstGeom prst="rect">
            <a:avLst/>
          </a:prstGeom>
        </p:spPr>
      </p:pic>
      <p:sp>
        <p:nvSpPr>
          <p:cNvPr id="6" name="Unvan 1"/>
          <p:cNvSpPr txBox="1">
            <a:spLocks/>
          </p:cNvSpPr>
          <p:nvPr/>
        </p:nvSpPr>
        <p:spPr>
          <a:xfrm>
            <a:off x="1657395" y="4728279"/>
            <a:ext cx="3505199" cy="97631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t>Bilgi sorusu</a:t>
            </a:r>
            <a:endParaRPr lang="tr-TR" sz="2800" dirty="0"/>
          </a:p>
        </p:txBody>
      </p:sp>
    </p:spTree>
    <p:extLst>
      <p:ext uri="{BB962C8B-B14F-4D97-AF65-F5344CB8AC3E}">
        <p14:creationId xmlns:p14="http://schemas.microsoft.com/office/powerpoint/2010/main" val="21627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0" y="1473700"/>
            <a:ext cx="3505199" cy="976312"/>
          </a:xfrm>
        </p:spPr>
        <p:txBody>
          <a:bodyPr/>
          <a:lstStyle/>
          <a:p>
            <a:r>
              <a:rPr lang="tr-TR" dirty="0" smtClean="0"/>
              <a:t>Soru ifadesi hakkındaki düşünceniz ne?</a:t>
            </a:r>
            <a:endParaRPr lang="tr-TR" dirty="0"/>
          </a:p>
        </p:txBody>
      </p:sp>
      <p:sp>
        <p:nvSpPr>
          <p:cNvPr id="3" name="İçerik Yer Tutucusu 2"/>
          <p:cNvSpPr>
            <a:spLocks noGrp="1"/>
          </p:cNvSpPr>
          <p:nvPr>
            <p:ph idx="1"/>
          </p:nvPr>
        </p:nvSpPr>
        <p:spPr/>
        <p:txBody>
          <a:bodyPr/>
          <a:lstStyle/>
          <a:p>
            <a:r>
              <a:rPr lang="tr-TR" dirty="0"/>
              <a:t>Aslı bir merdivenden inerken 75’ten başlayarak  geriye doğru beşer ritmik </a:t>
            </a:r>
            <a:r>
              <a:rPr lang="tr-TR" dirty="0" err="1"/>
              <a:t>sayıyor.Merdivenin</a:t>
            </a:r>
            <a:r>
              <a:rPr lang="tr-TR" dirty="0"/>
              <a:t> tam ortasına geldiğinde 45 sayısını söylediğini fark ediyor. Aslı’nın 15 sayısını söyleyebilmesi için kaç basamak daha inmesi gerekir</a:t>
            </a:r>
            <a:r>
              <a:rPr lang="tr-TR" dirty="0" smtClean="0"/>
              <a:t>?</a:t>
            </a:r>
            <a:endParaRPr lang="tr-TR" dirty="0"/>
          </a:p>
        </p:txBody>
      </p:sp>
      <p:sp>
        <p:nvSpPr>
          <p:cNvPr id="4" name="Metin Yer Tutucusu 3"/>
          <p:cNvSpPr>
            <a:spLocks noGrp="1"/>
          </p:cNvSpPr>
          <p:nvPr>
            <p:ph type="body" sz="half" idx="2"/>
          </p:nvPr>
        </p:nvSpPr>
        <p:spPr>
          <a:xfrm>
            <a:off x="2502125" y="3012349"/>
            <a:ext cx="3505199" cy="1083627"/>
          </a:xfrm>
        </p:spPr>
        <p:txBody>
          <a:bodyPr/>
          <a:lstStyle/>
          <a:p>
            <a:r>
              <a:rPr lang="tr-TR" dirty="0" smtClean="0"/>
              <a:t> </a:t>
            </a:r>
            <a:r>
              <a:rPr lang="tr-TR" sz="1800" dirty="0" smtClean="0"/>
              <a:t>Soruda sorulan ne? Fazla bilgi var mı?</a:t>
            </a:r>
            <a:endParaRPr lang="tr-TR" sz="1800" dirty="0"/>
          </a:p>
        </p:txBody>
      </p:sp>
    </p:spTree>
    <p:extLst>
      <p:ext uri="{BB962C8B-B14F-4D97-AF65-F5344CB8AC3E}">
        <p14:creationId xmlns:p14="http://schemas.microsoft.com/office/powerpoint/2010/main" val="190827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4" y="624110"/>
            <a:ext cx="8911687" cy="690884"/>
          </a:xfrm>
        </p:spPr>
        <p:txBody>
          <a:bodyPr/>
          <a:lstStyle/>
          <a:p>
            <a:r>
              <a:rPr lang="tr-TR" dirty="0" smtClean="0"/>
              <a:t>İyi sorular…</a:t>
            </a:r>
            <a:endParaRPr lang="tr-TR" dirty="0"/>
          </a:p>
        </p:txBody>
      </p:sp>
      <p:sp>
        <p:nvSpPr>
          <p:cNvPr id="3" name="Metin Yer Tutucusu 2"/>
          <p:cNvSpPr>
            <a:spLocks noGrp="1"/>
          </p:cNvSpPr>
          <p:nvPr>
            <p:ph type="body" idx="1"/>
          </p:nvPr>
        </p:nvSpPr>
        <p:spPr>
          <a:xfrm>
            <a:off x="2764292" y="5190731"/>
            <a:ext cx="3992732" cy="576262"/>
          </a:xfrm>
        </p:spPr>
        <p:txBody>
          <a:bodyPr/>
          <a:lstStyle/>
          <a:p>
            <a:r>
              <a:rPr lang="tr-TR" dirty="0" smtClean="0"/>
              <a:t>Akıl yürütme</a:t>
            </a:r>
            <a:endParaRPr lang="tr-TR" dirty="0"/>
          </a:p>
        </p:txBody>
      </p:sp>
      <p:sp>
        <p:nvSpPr>
          <p:cNvPr id="4" name="İçerik Yer Tutucusu 3"/>
          <p:cNvSpPr>
            <a:spLocks noGrp="1"/>
          </p:cNvSpPr>
          <p:nvPr>
            <p:ph sz="half" idx="2"/>
          </p:nvPr>
        </p:nvSpPr>
        <p:spPr>
          <a:xfrm>
            <a:off x="2589212" y="2548966"/>
            <a:ext cx="4342893" cy="2645908"/>
          </a:xfrm>
        </p:spPr>
        <p:txBody>
          <a:bodyPr/>
          <a:lstStyle/>
          <a:p>
            <a:r>
              <a:rPr lang="tr-TR" dirty="0"/>
              <a:t>10 kişiden oluşan bilet kuyruğunda  Ali 5</a:t>
            </a:r>
            <a:r>
              <a:rPr lang="tr-TR" dirty="0" smtClean="0"/>
              <a:t>. sırada</a:t>
            </a:r>
            <a:r>
              <a:rPr lang="tr-TR" dirty="0"/>
              <a:t>, Can 6</a:t>
            </a:r>
            <a:r>
              <a:rPr lang="tr-TR" dirty="0" smtClean="0"/>
              <a:t>. sırada </a:t>
            </a:r>
            <a:r>
              <a:rPr lang="tr-TR" dirty="0"/>
              <a:t>, Veli ise 8. sıradadır</a:t>
            </a:r>
            <a:r>
              <a:rPr lang="tr-TR" dirty="0" smtClean="0"/>
              <a:t>. İpek </a:t>
            </a:r>
            <a:r>
              <a:rPr lang="tr-TR" dirty="0"/>
              <a:t>ve Ömer arasında ise 2 kişi vardır. Buna göre İpek ve Ömer kaçıncı sırada duruyor olabilirler?</a:t>
            </a:r>
          </a:p>
        </p:txBody>
      </p:sp>
      <p:sp>
        <p:nvSpPr>
          <p:cNvPr id="6" name="İçerik Yer Tutucusu 5"/>
          <p:cNvSpPr>
            <a:spLocks noGrp="1"/>
          </p:cNvSpPr>
          <p:nvPr>
            <p:ph sz="quarter" idx="4"/>
          </p:nvPr>
        </p:nvSpPr>
        <p:spPr>
          <a:xfrm>
            <a:off x="7166957" y="2545738"/>
            <a:ext cx="4338674" cy="2409439"/>
          </a:xfrm>
        </p:spPr>
        <p:txBody>
          <a:bodyPr/>
          <a:lstStyle/>
          <a:p>
            <a:r>
              <a:rPr lang="tr-TR" dirty="0"/>
              <a:t>Ayşe Ahmet amcanın çiftliğinde gezmektedir</a:t>
            </a:r>
            <a:r>
              <a:rPr lang="tr-TR" dirty="0" smtClean="0"/>
              <a:t>. Çiftlikte </a:t>
            </a:r>
            <a:r>
              <a:rPr lang="tr-TR" dirty="0"/>
              <a:t>gezerken  tavuk ve kuzuların ayak izlerini görmüştür. Toplamda 24 ayak izi gördüğüne göre bu çiftlikte kaç tavuk ve kaç kuzu yaşıyor olabilir ? </a:t>
            </a:r>
          </a:p>
        </p:txBody>
      </p:sp>
      <p:sp>
        <p:nvSpPr>
          <p:cNvPr id="7" name="Metin Yer Tutucusu 2"/>
          <p:cNvSpPr>
            <a:spLocks noGrp="1"/>
          </p:cNvSpPr>
          <p:nvPr>
            <p:ph type="body" idx="1"/>
          </p:nvPr>
        </p:nvSpPr>
        <p:spPr>
          <a:xfrm>
            <a:off x="7166957" y="5194874"/>
            <a:ext cx="3992732" cy="576262"/>
          </a:xfrm>
        </p:spPr>
        <p:txBody>
          <a:bodyPr/>
          <a:lstStyle/>
          <a:p>
            <a:r>
              <a:rPr lang="tr-TR" dirty="0" smtClean="0"/>
              <a:t>Akıl yürütme</a:t>
            </a:r>
            <a:endParaRPr lang="tr-TR" dirty="0"/>
          </a:p>
        </p:txBody>
      </p:sp>
    </p:spTree>
    <p:extLst>
      <p:ext uri="{BB962C8B-B14F-4D97-AF65-F5344CB8AC3E}">
        <p14:creationId xmlns:p14="http://schemas.microsoft.com/office/powerpoint/2010/main" val="7375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Hatice</a:t>
            </a:r>
            <a:endParaRPr lang="tr-TR" sz="3200" b="1" dirty="0"/>
          </a:p>
        </p:txBody>
      </p:sp>
      <p:sp>
        <p:nvSpPr>
          <p:cNvPr id="3" name="İçerik Yer Tutucusu 2"/>
          <p:cNvSpPr>
            <a:spLocks noGrp="1"/>
          </p:cNvSpPr>
          <p:nvPr>
            <p:ph idx="1"/>
          </p:nvPr>
        </p:nvSpPr>
        <p:spPr/>
        <p:txBody>
          <a:bodyPr/>
          <a:lstStyle/>
          <a:p>
            <a:r>
              <a:rPr lang="tr-TR" b="1" dirty="0"/>
              <a:t>Mert, evlerinin bahçesinde 3 tane köpek beslemektedir. Her köpeğin kendine ait bir su kabı vardır. Mert bu kaplara her gün tek tek yeniden su doldurmaktadır. Mert 1 ay boyunca bunu tekrarladığında toplamda kaç kez kaplara su doldurmuş olur?</a:t>
            </a:r>
            <a:r>
              <a:rPr lang="tr-TR" dirty="0"/>
              <a:t> </a:t>
            </a:r>
            <a:r>
              <a:rPr lang="tr-TR" dirty="0"/>
              <a:t> </a:t>
            </a:r>
            <a:endParaRPr lang="tr-TR" dirty="0"/>
          </a:p>
        </p:txBody>
      </p:sp>
      <p:sp>
        <p:nvSpPr>
          <p:cNvPr id="4" name="Metin Yer Tutucusu 3"/>
          <p:cNvSpPr>
            <a:spLocks noGrp="1"/>
          </p:cNvSpPr>
          <p:nvPr>
            <p:ph type="body" sz="half" idx="2"/>
          </p:nvPr>
        </p:nvSpPr>
        <p:spPr>
          <a:xfrm>
            <a:off x="2589212" y="1598613"/>
            <a:ext cx="3505199" cy="3339147"/>
          </a:xfrm>
        </p:spPr>
        <p:txBody>
          <a:bodyPr/>
          <a:lstStyle/>
          <a:p>
            <a:endParaRPr lang="tr-TR" dirty="0" smtClean="0"/>
          </a:p>
          <a:p>
            <a:endParaRPr lang="tr-TR" sz="2400" dirty="0" smtClean="0"/>
          </a:p>
          <a:p>
            <a:r>
              <a:rPr lang="tr-TR" sz="2400" dirty="0" smtClean="0"/>
              <a:t>Sorudan </a:t>
            </a:r>
            <a:r>
              <a:rPr lang="tr-TR" sz="2400" dirty="0"/>
              <a:t>ne anlaşılmakta</a:t>
            </a:r>
            <a:r>
              <a:rPr lang="tr-TR" sz="2400" dirty="0" smtClean="0"/>
              <a:t>?</a:t>
            </a:r>
          </a:p>
          <a:p>
            <a:endParaRPr lang="tr-TR" sz="2400" dirty="0"/>
          </a:p>
          <a:p>
            <a:endParaRPr lang="tr-TR" sz="2400" dirty="0" smtClean="0"/>
          </a:p>
          <a:p>
            <a:endParaRPr lang="tr-TR" sz="2400" dirty="0"/>
          </a:p>
        </p:txBody>
      </p:sp>
    </p:spTree>
    <p:extLst>
      <p:ext uri="{BB962C8B-B14F-4D97-AF65-F5344CB8AC3E}">
        <p14:creationId xmlns:p14="http://schemas.microsoft.com/office/powerpoint/2010/main" val="1467392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t>Ayşe bugün 22 sayfa kitap okumuştur. Ayşe her gün bir önceki gün okuduğu sayfa sayısından 8 sayfa fazla kitap okuduğuna göre 4. günün sonunda toplamda kaç sayfa kitap okumuş olur?</a:t>
            </a:r>
            <a:r>
              <a:rPr lang="tr-TR" dirty="0"/>
              <a:t> </a:t>
            </a:r>
          </a:p>
        </p:txBody>
      </p:sp>
      <p:sp>
        <p:nvSpPr>
          <p:cNvPr id="4" name="Metin Yer Tutucusu 3"/>
          <p:cNvSpPr>
            <a:spLocks noGrp="1"/>
          </p:cNvSpPr>
          <p:nvPr>
            <p:ph type="body" sz="half" idx="2"/>
          </p:nvPr>
        </p:nvSpPr>
        <p:spPr>
          <a:xfrm>
            <a:off x="2336663" y="3831771"/>
            <a:ext cx="3505199" cy="2116183"/>
          </a:xfrm>
        </p:spPr>
        <p:txBody>
          <a:bodyPr/>
          <a:lstStyle/>
          <a:p>
            <a:endParaRPr lang="tr-TR" dirty="0" smtClean="0"/>
          </a:p>
          <a:p>
            <a:endParaRPr lang="tr-TR" dirty="0" smtClean="0"/>
          </a:p>
          <a:p>
            <a:r>
              <a:rPr lang="tr-TR" sz="2400" b="1" dirty="0" smtClean="0"/>
              <a:t>Uygulama</a:t>
            </a:r>
            <a:endParaRPr lang="tr-TR" sz="2400" b="1" dirty="0"/>
          </a:p>
        </p:txBody>
      </p:sp>
    </p:spTree>
    <p:extLst>
      <p:ext uri="{BB962C8B-B14F-4D97-AF65-F5344CB8AC3E}">
        <p14:creationId xmlns:p14="http://schemas.microsoft.com/office/powerpoint/2010/main" val="281195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t>Bir market her hafta 10 kg peynir alıyor ve buna 90 TL ödüyor. Aldığı peynirleri müşterilerine kilogramı 12 liradan satıyor. Market sahibi bu şekilde satış yaparak 1 ayda kaç TL kazanç sağlamış olur</a:t>
            </a:r>
            <a:r>
              <a:rPr lang="tr-TR" b="1" dirty="0" smtClean="0"/>
              <a:t>?</a:t>
            </a:r>
            <a:endParaRPr lang="tr-TR" dirty="0"/>
          </a:p>
        </p:txBody>
      </p:sp>
      <p:sp>
        <p:nvSpPr>
          <p:cNvPr id="5" name="Metin Yer Tutucusu 3"/>
          <p:cNvSpPr>
            <a:spLocks noGrp="1"/>
          </p:cNvSpPr>
          <p:nvPr>
            <p:ph type="body" sz="half" idx="2"/>
          </p:nvPr>
        </p:nvSpPr>
        <p:spPr>
          <a:xfrm>
            <a:off x="2476001" y="4098155"/>
            <a:ext cx="3505199" cy="1762896"/>
          </a:xfrm>
        </p:spPr>
        <p:txBody>
          <a:bodyPr/>
          <a:lstStyle/>
          <a:p>
            <a:endParaRPr lang="tr-TR" dirty="0" smtClean="0"/>
          </a:p>
          <a:p>
            <a:endParaRPr lang="tr-TR" dirty="0" smtClean="0"/>
          </a:p>
          <a:p>
            <a:r>
              <a:rPr lang="tr-TR" sz="2400" b="1" dirty="0" smtClean="0"/>
              <a:t>Uygulama</a:t>
            </a:r>
            <a:endParaRPr lang="tr-TR" sz="2400" b="1" dirty="0"/>
          </a:p>
        </p:txBody>
      </p:sp>
    </p:spTree>
    <p:extLst>
      <p:ext uri="{BB962C8B-B14F-4D97-AF65-F5344CB8AC3E}">
        <p14:creationId xmlns:p14="http://schemas.microsoft.com/office/powerpoint/2010/main" val="4122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t>İrem yaz tatilinde yüzme havuzuna gidebilmek için para biriktirmekte, kumbarasına her hafta eşit miktarda para atmaktadır.  Havuza giriş ücreti 4 TL olduğuna göre, İrem 15 kez havuza gidebilmek için kaç hafta süreyle ve haftalık kaçar lira para biriktirebilir?</a:t>
            </a:r>
            <a:r>
              <a:rPr lang="tr-TR" dirty="0"/>
              <a:t> </a:t>
            </a:r>
            <a:r>
              <a:rPr lang="tr-TR" dirty="0"/>
              <a:t> </a:t>
            </a:r>
            <a:r>
              <a:rPr lang="tr-TR" dirty="0"/>
              <a:t> </a:t>
            </a:r>
          </a:p>
        </p:txBody>
      </p:sp>
      <p:sp>
        <p:nvSpPr>
          <p:cNvPr id="4" name="Metin Yer Tutucusu 3"/>
          <p:cNvSpPr>
            <a:spLocks noGrp="1"/>
          </p:cNvSpPr>
          <p:nvPr>
            <p:ph type="body" sz="half" idx="2"/>
          </p:nvPr>
        </p:nvSpPr>
        <p:spPr/>
        <p:txBody>
          <a:bodyPr/>
          <a:lstStyle/>
          <a:p>
            <a:endParaRPr lang="tr-TR" dirty="0" smtClean="0"/>
          </a:p>
          <a:p>
            <a:r>
              <a:rPr lang="tr-TR" sz="2400" b="1" dirty="0" smtClean="0"/>
              <a:t>Bu soruya dair görüşleriniz nedir?</a:t>
            </a:r>
          </a:p>
          <a:p>
            <a:endParaRPr lang="tr-TR" sz="2400" b="1" dirty="0"/>
          </a:p>
          <a:p>
            <a:endParaRPr lang="tr-TR" sz="2400" b="1" dirty="0" smtClean="0"/>
          </a:p>
          <a:p>
            <a:endParaRPr lang="tr-TR" sz="2400" b="1" dirty="0"/>
          </a:p>
          <a:p>
            <a:endParaRPr lang="tr-TR" sz="2400" b="1" dirty="0" smtClean="0"/>
          </a:p>
          <a:p>
            <a:r>
              <a:rPr lang="tr-TR" sz="2400" b="1" dirty="0" smtClean="0"/>
              <a:t>Akıl Yürütme</a:t>
            </a:r>
            <a:endParaRPr lang="tr-TR" sz="2400" b="1" dirty="0"/>
          </a:p>
        </p:txBody>
      </p:sp>
    </p:spTree>
    <p:extLst>
      <p:ext uri="{BB962C8B-B14F-4D97-AF65-F5344CB8AC3E}">
        <p14:creationId xmlns:p14="http://schemas.microsoft.com/office/powerpoint/2010/main" val="9681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Hazal</a:t>
            </a:r>
            <a:endParaRPr lang="tr-TR" sz="3200" b="1" dirty="0"/>
          </a:p>
        </p:txBody>
      </p:sp>
      <p:sp>
        <p:nvSpPr>
          <p:cNvPr id="3" name="İçerik Yer Tutucusu 2"/>
          <p:cNvSpPr>
            <a:spLocks noGrp="1"/>
          </p:cNvSpPr>
          <p:nvPr>
            <p:ph idx="1"/>
          </p:nvPr>
        </p:nvSpPr>
        <p:spPr/>
        <p:txBody>
          <a:bodyPr/>
          <a:lstStyle/>
          <a:p>
            <a:pPr lvl="0"/>
            <a:r>
              <a:rPr lang="tr-TR" dirty="0"/>
              <a:t>Özgür ve ailesi Ankara’dan İstanbul’a doğru saat 14.00’te yola çıkmıştır. 120 km yolu sabit hızla  2 saatte gittikten sonra biraz mola vermişlerdir. Tekrar yola koyulduklarında 300 km yolları kalmıştır. Sabit hızla devam ettiklerinde İstanbul’a saat 21.37’te vardıklarına  göre ne kadar süre mola vermişlerdir ? </a:t>
            </a:r>
          </a:p>
        </p:txBody>
      </p:sp>
      <p:sp>
        <p:nvSpPr>
          <p:cNvPr id="4" name="Metin Yer Tutucusu 3"/>
          <p:cNvSpPr>
            <a:spLocks noGrp="1"/>
          </p:cNvSpPr>
          <p:nvPr>
            <p:ph type="body" sz="half" idx="2"/>
          </p:nvPr>
        </p:nvSpPr>
        <p:spPr>
          <a:xfrm>
            <a:off x="2589211" y="3967344"/>
            <a:ext cx="3505199" cy="1188130"/>
          </a:xfrm>
        </p:spPr>
        <p:txBody>
          <a:bodyPr/>
          <a:lstStyle/>
          <a:p>
            <a:endParaRPr lang="tr-TR" dirty="0" smtClean="0"/>
          </a:p>
          <a:p>
            <a:r>
              <a:rPr lang="tr-TR" sz="2400" b="1" dirty="0" smtClean="0"/>
              <a:t>Akıl Yürütme</a:t>
            </a:r>
            <a:endParaRPr lang="tr-TR" sz="2400" b="1" dirty="0"/>
          </a:p>
        </p:txBody>
      </p:sp>
    </p:spTree>
    <p:extLst>
      <p:ext uri="{BB962C8B-B14F-4D97-AF65-F5344CB8AC3E}">
        <p14:creationId xmlns:p14="http://schemas.microsoft.com/office/powerpoint/2010/main" val="38295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Eren doğum gününde 200 ml’lik bardaklara meyve suyu koymuştur. 7 bardak meyve suyu olduğuna göre toplam ne kadar meyve suyu olduğunu çizerek gösteriniz. </a:t>
            </a:r>
          </a:p>
        </p:txBody>
      </p:sp>
      <p:sp>
        <p:nvSpPr>
          <p:cNvPr id="4" name="Metin Yer Tutucusu 3"/>
          <p:cNvSpPr>
            <a:spLocks noGrp="1"/>
          </p:cNvSpPr>
          <p:nvPr>
            <p:ph type="body" sz="half" idx="2"/>
          </p:nvPr>
        </p:nvSpPr>
        <p:spPr>
          <a:xfrm>
            <a:off x="2589212" y="1598613"/>
            <a:ext cx="3505199" cy="1501638"/>
          </a:xfrm>
        </p:spPr>
        <p:txBody>
          <a:bodyPr/>
          <a:lstStyle/>
          <a:p>
            <a:endParaRPr lang="tr-TR" dirty="0" smtClean="0"/>
          </a:p>
          <a:p>
            <a:r>
              <a:rPr lang="tr-TR" sz="2000" b="1" dirty="0" smtClean="0"/>
              <a:t>Bu soru ile neyi amaçlıyoruz?</a:t>
            </a:r>
          </a:p>
          <a:p>
            <a:r>
              <a:rPr lang="tr-TR" sz="2000" b="1" dirty="0" smtClean="0"/>
              <a:t>Soru iyi bir soru mu?</a:t>
            </a:r>
            <a:endParaRPr lang="tr-TR" sz="2000" b="1" dirty="0"/>
          </a:p>
        </p:txBody>
      </p:sp>
    </p:spTree>
    <p:extLst>
      <p:ext uri="{BB962C8B-B14F-4D97-AF65-F5344CB8AC3E}">
        <p14:creationId xmlns:p14="http://schemas.microsoft.com/office/powerpoint/2010/main" val="2423797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Cem annesine doğum günü için hediye yapmak istemiş ve 96 tane boncuk almıştır. Cem dört tane kolye yapmayı planlamış ancak boncukları ipe dizerken 24tane boncuk kaybolmuştur. Cem yine dört tane kolye yapmak için her kolyede kaç boncuk kullanmalıdır ? </a:t>
            </a:r>
          </a:p>
        </p:txBody>
      </p:sp>
      <p:sp>
        <p:nvSpPr>
          <p:cNvPr id="4" name="Metin Yer Tutucusu 3"/>
          <p:cNvSpPr>
            <a:spLocks noGrp="1"/>
          </p:cNvSpPr>
          <p:nvPr>
            <p:ph type="body" sz="half" idx="2"/>
          </p:nvPr>
        </p:nvSpPr>
        <p:spPr>
          <a:xfrm>
            <a:off x="2589212" y="1598613"/>
            <a:ext cx="3505199" cy="3408816"/>
          </a:xfrm>
        </p:spPr>
        <p:txBody>
          <a:bodyPr>
            <a:normAutofit/>
          </a:bodyPr>
          <a:lstStyle/>
          <a:p>
            <a:endParaRPr lang="tr-TR" dirty="0" smtClean="0"/>
          </a:p>
          <a:p>
            <a:r>
              <a:rPr lang="tr-TR" sz="2400" b="1" dirty="0" smtClean="0"/>
              <a:t>Soru ifadesinde eksik var mı?</a:t>
            </a:r>
          </a:p>
          <a:p>
            <a:endParaRPr lang="tr-TR" sz="2400" b="1" dirty="0"/>
          </a:p>
          <a:p>
            <a:endParaRPr lang="tr-TR" sz="2400" b="1" dirty="0" smtClean="0"/>
          </a:p>
          <a:p>
            <a:endParaRPr lang="tr-TR" sz="2400" b="1" dirty="0"/>
          </a:p>
          <a:p>
            <a:r>
              <a:rPr lang="tr-TR" sz="2400" b="1" dirty="0" smtClean="0"/>
              <a:t>Bu hali ile uygulama</a:t>
            </a:r>
            <a:endParaRPr lang="tr-TR" sz="2400" b="1" dirty="0"/>
          </a:p>
        </p:txBody>
      </p:sp>
    </p:spTree>
    <p:extLst>
      <p:ext uri="{BB962C8B-B14F-4D97-AF65-F5344CB8AC3E}">
        <p14:creationId xmlns:p14="http://schemas.microsoft.com/office/powerpoint/2010/main" val="101782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77875" y="1906316"/>
            <a:ext cx="3505199" cy="867954"/>
          </a:xfrm>
        </p:spPr>
        <p:txBody>
          <a:bodyPr>
            <a:normAutofit/>
          </a:bodyPr>
          <a:lstStyle/>
          <a:p>
            <a:r>
              <a:rPr lang="tr-TR" sz="2400" dirty="0" smtClean="0"/>
              <a:t>Sorunun yanıtı?</a:t>
            </a:r>
            <a:endParaRPr lang="tr-TR" sz="2400" dirty="0"/>
          </a:p>
        </p:txBody>
      </p:sp>
      <p:pic>
        <p:nvPicPr>
          <p:cNvPr id="5" name="İçerik Yer Tutucusu 4"/>
          <p:cNvPicPr>
            <a:picLocks noGrp="1" noChangeAspect="1"/>
          </p:cNvPicPr>
          <p:nvPr>
            <p:ph idx="1"/>
          </p:nvPr>
        </p:nvPicPr>
        <p:blipFill rotWithShape="1">
          <a:blip r:embed="rId2"/>
          <a:srcRect l="18353" t="36600" r="35315" b="31006"/>
          <a:stretch/>
        </p:blipFill>
        <p:spPr>
          <a:xfrm>
            <a:off x="6706292" y="2774270"/>
            <a:ext cx="4762898" cy="1968138"/>
          </a:xfrm>
          <a:prstGeom prst="rect">
            <a:avLst/>
          </a:prstGeom>
        </p:spPr>
      </p:pic>
      <p:sp>
        <p:nvSpPr>
          <p:cNvPr id="4" name="Metin Yer Tutucusu 3"/>
          <p:cNvSpPr>
            <a:spLocks noGrp="1"/>
          </p:cNvSpPr>
          <p:nvPr>
            <p:ph type="body" sz="half" idx="2"/>
          </p:nvPr>
        </p:nvSpPr>
        <p:spPr>
          <a:xfrm>
            <a:off x="6932023" y="1422400"/>
            <a:ext cx="4450080" cy="964225"/>
          </a:xfrm>
        </p:spPr>
        <p:txBody>
          <a:bodyPr/>
          <a:lstStyle/>
          <a:p>
            <a:r>
              <a:rPr lang="tr-TR" dirty="0"/>
              <a:t>Aşağıda bazı kenar uzunluklarıyla birlikte verilen şekillerden kenar uzunluğu 8 cm olacak bir kare oluşturunuz</a:t>
            </a:r>
            <a:r>
              <a:rPr lang="tr-TR" dirty="0" smtClean="0"/>
              <a:t>.</a:t>
            </a:r>
            <a:endParaRPr lang="tr-TR" dirty="0"/>
          </a:p>
        </p:txBody>
      </p:sp>
      <p:sp>
        <p:nvSpPr>
          <p:cNvPr id="6" name="Metin Yer Tutucusu 3"/>
          <p:cNvSpPr txBox="1">
            <a:spLocks/>
          </p:cNvSpPr>
          <p:nvPr/>
        </p:nvSpPr>
        <p:spPr>
          <a:xfrm>
            <a:off x="2741611" y="2743790"/>
            <a:ext cx="3505199" cy="71351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endParaRPr lang="tr-TR" sz="2800" dirty="0"/>
          </a:p>
        </p:txBody>
      </p:sp>
      <p:sp>
        <p:nvSpPr>
          <p:cNvPr id="7" name="Dikdörtgen 6"/>
          <p:cNvSpPr/>
          <p:nvPr/>
        </p:nvSpPr>
        <p:spPr>
          <a:xfrm>
            <a:off x="2377875" y="3831771"/>
            <a:ext cx="2732451" cy="523220"/>
          </a:xfrm>
          <a:prstGeom prst="rect">
            <a:avLst/>
          </a:prstGeom>
        </p:spPr>
        <p:txBody>
          <a:bodyPr wrap="square">
            <a:spAutoFit/>
          </a:bodyPr>
          <a:lstStyle/>
          <a:p>
            <a:r>
              <a:rPr lang="tr-TR" sz="2800" dirty="0"/>
              <a:t>Akıl Yürütme</a:t>
            </a:r>
          </a:p>
        </p:txBody>
      </p:sp>
    </p:spTree>
    <p:extLst>
      <p:ext uri="{BB962C8B-B14F-4D97-AF65-F5344CB8AC3E}">
        <p14:creationId xmlns:p14="http://schemas.microsoft.com/office/powerpoint/2010/main" val="20787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3817" y="1292633"/>
            <a:ext cx="2853645" cy="1658393"/>
          </a:xfrm>
        </p:spPr>
        <p:txBody>
          <a:bodyPr/>
          <a:lstStyle/>
          <a:p>
            <a:r>
              <a:rPr lang="tr-TR" sz="2400" dirty="0" smtClean="0"/>
              <a:t>Bu soru hakkında ne düşünüyorsunuz?</a:t>
            </a:r>
            <a:r>
              <a:rPr lang="tr-TR" dirty="0" smtClean="0"/>
              <a:t/>
            </a:r>
            <a:br>
              <a:rPr lang="tr-TR" dirty="0" smtClean="0"/>
            </a:br>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p:txBody>
      </p:sp>
      <p:sp>
        <p:nvSpPr>
          <p:cNvPr id="4" name="Metin Yer Tutucusu 3"/>
          <p:cNvSpPr>
            <a:spLocks noGrp="1"/>
          </p:cNvSpPr>
          <p:nvPr>
            <p:ph type="body" sz="half" idx="2"/>
          </p:nvPr>
        </p:nvSpPr>
        <p:spPr>
          <a:xfrm>
            <a:off x="5271453" y="1340304"/>
            <a:ext cx="2679474" cy="4070304"/>
          </a:xfrm>
        </p:spPr>
        <p:txBody>
          <a:bodyPr>
            <a:normAutofit/>
          </a:bodyPr>
          <a:lstStyle/>
          <a:p>
            <a:pPr lvl="0"/>
            <a:r>
              <a:rPr lang="tr-TR" sz="1600" dirty="0" smtClean="0"/>
              <a:t>Yanda </a:t>
            </a:r>
            <a:r>
              <a:rPr lang="tr-TR" sz="1600" dirty="0"/>
              <a:t>süper kahraman </a:t>
            </a:r>
            <a:r>
              <a:rPr lang="tr-TR" sz="1600" dirty="0" err="1"/>
              <a:t>Yuni</a:t>
            </a:r>
            <a:r>
              <a:rPr lang="tr-TR" sz="1600" dirty="0"/>
              <a:t> , </a:t>
            </a:r>
            <a:r>
              <a:rPr lang="tr-TR" sz="1600" dirty="0" err="1"/>
              <a:t>Ezoli</a:t>
            </a:r>
            <a:r>
              <a:rPr lang="tr-TR" sz="1600" dirty="0"/>
              <a:t> ve </a:t>
            </a:r>
            <a:r>
              <a:rPr lang="tr-TR" sz="1600" dirty="0" err="1"/>
              <a:t>Muniko’nun</a:t>
            </a:r>
            <a:r>
              <a:rPr lang="tr-TR" sz="1600" dirty="0"/>
              <a:t> evi vardır. Kahramanlar evlerine yeni bir arkadaş daha almaya karar verdiler. Bu yüzden evlerini büyüteceklerdir. Kahramanlar yukarıdaki dikdörtgeni yarıya böldüler , küçük üçgeni ve büyük dikdörtgeni iki katına çıkardılar . Böylece kahramanların yeni evlerinin çevresi kaç cm olmuştur ?  </a:t>
            </a:r>
          </a:p>
          <a:p>
            <a:endParaRPr lang="tr-TR" dirty="0"/>
          </a:p>
        </p:txBody>
      </p:sp>
      <p:pic>
        <p:nvPicPr>
          <p:cNvPr id="5" name="Picture 8" descr="C:\Users\SAMSUNG\Downloads\IMG-2251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4435" y="801189"/>
            <a:ext cx="3161212" cy="5303520"/>
          </a:xfrm>
          <a:prstGeom prst="rect">
            <a:avLst/>
          </a:prstGeom>
          <a:noFill/>
          <a:ln>
            <a:noFill/>
          </a:ln>
        </p:spPr>
      </p:pic>
    </p:spTree>
    <p:extLst>
      <p:ext uri="{BB962C8B-B14F-4D97-AF65-F5344CB8AC3E}">
        <p14:creationId xmlns:p14="http://schemas.microsoft.com/office/powerpoint/2010/main" val="234885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smtClean="0"/>
              <a:t>İkbal</a:t>
            </a:r>
            <a:endParaRPr lang="tr-TR" sz="2800" b="1" dirty="0"/>
          </a:p>
        </p:txBody>
      </p:sp>
      <p:sp>
        <p:nvSpPr>
          <p:cNvPr id="3" name="İçerik Yer Tutucusu 2"/>
          <p:cNvSpPr>
            <a:spLocks noGrp="1"/>
          </p:cNvSpPr>
          <p:nvPr>
            <p:ph idx="1"/>
          </p:nvPr>
        </p:nvSpPr>
        <p:spPr/>
        <p:txBody>
          <a:bodyPr/>
          <a:lstStyle/>
          <a:p>
            <a:r>
              <a:rPr lang="tr-TR" dirty="0"/>
              <a:t>2 onluk 5 birlikten 12 birlik çıkarsa kaç onluk ve birlik kalır? </a:t>
            </a:r>
          </a:p>
        </p:txBody>
      </p:sp>
      <p:sp>
        <p:nvSpPr>
          <p:cNvPr id="4" name="Metin Yer Tutucusu 3"/>
          <p:cNvSpPr>
            <a:spLocks noGrp="1"/>
          </p:cNvSpPr>
          <p:nvPr>
            <p:ph type="body" sz="half" idx="2"/>
          </p:nvPr>
        </p:nvSpPr>
        <p:spPr/>
        <p:txBody>
          <a:bodyPr>
            <a:normAutofit/>
          </a:bodyPr>
          <a:lstStyle/>
          <a:p>
            <a:endParaRPr lang="tr-TR" dirty="0" smtClean="0"/>
          </a:p>
          <a:p>
            <a:endParaRPr lang="tr-TR" dirty="0"/>
          </a:p>
          <a:p>
            <a:r>
              <a:rPr lang="tr-TR" sz="2400" dirty="0" smtClean="0"/>
              <a:t>Sorunun hem güçlük hem de nitelik derecesi nasıl artırılabilir?</a:t>
            </a:r>
          </a:p>
          <a:p>
            <a:endParaRPr lang="tr-TR" sz="2400" dirty="0"/>
          </a:p>
          <a:p>
            <a:endParaRPr lang="tr-TR" sz="2400" dirty="0"/>
          </a:p>
          <a:p>
            <a:r>
              <a:rPr lang="tr-TR" sz="2400" b="1" dirty="0" smtClean="0"/>
              <a:t>Uygulama</a:t>
            </a:r>
            <a:endParaRPr lang="tr-TR" sz="2400" b="1" dirty="0"/>
          </a:p>
        </p:txBody>
      </p:sp>
    </p:spTree>
    <p:extLst>
      <p:ext uri="{BB962C8B-B14F-4D97-AF65-F5344CB8AC3E}">
        <p14:creationId xmlns:p14="http://schemas.microsoft.com/office/powerpoint/2010/main" val="150424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tuhafiyeci kutusu 3 lira olan boncuklardan 14 tane almıştır. Tuhafiyeci kutuları dükkâna taşırken 2 kutusunu düşürüp boncukları dağıtmıştır. Düşürmediği boncuk kutularına kaç lira vermiştir</a:t>
            </a:r>
            <a:r>
              <a:rPr lang="tr-TR" dirty="0" smtClean="0"/>
              <a:t>?</a:t>
            </a:r>
            <a:endParaRPr lang="tr-TR" dirty="0"/>
          </a:p>
        </p:txBody>
      </p:sp>
      <p:sp>
        <p:nvSpPr>
          <p:cNvPr id="4" name="Metin Yer Tutucusu 3"/>
          <p:cNvSpPr>
            <a:spLocks noGrp="1"/>
          </p:cNvSpPr>
          <p:nvPr>
            <p:ph type="body" sz="half" idx="2"/>
          </p:nvPr>
        </p:nvSpPr>
        <p:spPr>
          <a:xfrm>
            <a:off x="2554378" y="3488373"/>
            <a:ext cx="3505199" cy="1867398"/>
          </a:xfrm>
        </p:spPr>
        <p:txBody>
          <a:bodyPr/>
          <a:lstStyle/>
          <a:p>
            <a:endParaRPr lang="tr-TR" dirty="0" smtClean="0"/>
          </a:p>
          <a:p>
            <a:endParaRPr lang="tr-TR" dirty="0"/>
          </a:p>
          <a:p>
            <a:r>
              <a:rPr lang="tr-TR" sz="2800" b="1" dirty="0" smtClean="0"/>
              <a:t>Uygulama</a:t>
            </a:r>
            <a:endParaRPr lang="tr-TR" sz="2800" b="1" dirty="0"/>
          </a:p>
        </p:txBody>
      </p:sp>
    </p:spTree>
    <p:extLst>
      <p:ext uri="{BB962C8B-B14F-4D97-AF65-F5344CB8AC3E}">
        <p14:creationId xmlns:p14="http://schemas.microsoft.com/office/powerpoint/2010/main" val="105077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yüzme havuzunun kapasitesi 98 litredir. Havuzda çalışan Erhan havuzu tamamen doldurmak için 29 litre suya ihtiyaç olduğunu ölçmüştür. Ancak Murat Erhan’ın ölçtüğü sonuçtan 5 litre fazla suya ihtiyaç olduğunu ölçmüştür. Murat’ın ölçtüğü sonuç doğru olduğuna göre;</a:t>
            </a:r>
          </a:p>
          <a:p>
            <a:pPr marL="0" indent="0">
              <a:buNone/>
            </a:pPr>
            <a:r>
              <a:rPr lang="tr-TR" dirty="0"/>
              <a:t>a) Havuza kaç litre su eklenirse havuz tam dolar?</a:t>
            </a:r>
          </a:p>
          <a:p>
            <a:pPr marL="0" indent="0">
              <a:buNone/>
            </a:pPr>
            <a:r>
              <a:rPr lang="tr-TR" dirty="0"/>
              <a:t>b) Erhan’ın ölçmesine göre havuzun kaç litre suya ihtiyacı vardır? </a:t>
            </a:r>
          </a:p>
          <a:p>
            <a:pPr marL="0" indent="0">
              <a:buNone/>
            </a:pPr>
            <a:endParaRPr lang="tr-TR" dirty="0"/>
          </a:p>
        </p:txBody>
      </p:sp>
      <p:sp>
        <p:nvSpPr>
          <p:cNvPr id="4" name="Metin Yer Tutucusu 3"/>
          <p:cNvSpPr>
            <a:spLocks noGrp="1"/>
          </p:cNvSpPr>
          <p:nvPr>
            <p:ph type="body" sz="half" idx="2"/>
          </p:nvPr>
        </p:nvSpPr>
        <p:spPr>
          <a:xfrm>
            <a:off x="2589212" y="1598613"/>
            <a:ext cx="3505199" cy="2137364"/>
          </a:xfrm>
        </p:spPr>
        <p:txBody>
          <a:bodyPr/>
          <a:lstStyle/>
          <a:p>
            <a:endParaRPr lang="tr-TR" dirty="0" smtClean="0"/>
          </a:p>
          <a:p>
            <a:r>
              <a:rPr lang="tr-TR" sz="2000" b="1" dirty="0" smtClean="0"/>
              <a:t>Bu sorunun amaçlanan ne?</a:t>
            </a:r>
          </a:p>
          <a:p>
            <a:r>
              <a:rPr lang="tr-TR" sz="2000" b="1" dirty="0" smtClean="0"/>
              <a:t>Kurguda bir hata olabilir mi?</a:t>
            </a:r>
            <a:endParaRPr lang="tr-TR" sz="2000" b="1" dirty="0"/>
          </a:p>
        </p:txBody>
      </p:sp>
    </p:spTree>
    <p:extLst>
      <p:ext uri="{BB962C8B-B14F-4D97-AF65-F5344CB8AC3E}">
        <p14:creationId xmlns:p14="http://schemas.microsoft.com/office/powerpoint/2010/main" val="2466670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yumurta paketleme fabrikasında yumurtalar bir koliye 15 yumurta olacak şekilde paketlenmektedir. Fabrikadan çıkan koliler kamyona yüklenirken 4 koli düşürülüp içindeki tüm yumurtalar kırılmıştır. Kaç koli daha düşürülüp içindeki tüm yumurtalar kırılsaydı 90 yumurta kırılmış olurdu</a:t>
            </a:r>
            <a:r>
              <a:rPr lang="tr-TR" dirty="0" smtClean="0"/>
              <a:t>?</a:t>
            </a:r>
            <a:endParaRPr lang="tr-TR" dirty="0"/>
          </a:p>
        </p:txBody>
      </p:sp>
      <p:sp>
        <p:nvSpPr>
          <p:cNvPr id="4" name="Metin Yer Tutucusu 3"/>
          <p:cNvSpPr>
            <a:spLocks noGrp="1"/>
          </p:cNvSpPr>
          <p:nvPr>
            <p:ph type="body" sz="half" idx="2"/>
          </p:nvPr>
        </p:nvSpPr>
        <p:spPr>
          <a:xfrm>
            <a:off x="2502127" y="3305493"/>
            <a:ext cx="3505199" cy="2050278"/>
          </a:xfrm>
        </p:spPr>
        <p:txBody>
          <a:bodyPr/>
          <a:lstStyle/>
          <a:p>
            <a:endParaRPr lang="tr-TR" dirty="0" smtClean="0"/>
          </a:p>
          <a:p>
            <a:endParaRPr lang="tr-TR" dirty="0"/>
          </a:p>
          <a:p>
            <a:r>
              <a:rPr lang="tr-TR" sz="2400" b="1" dirty="0" smtClean="0"/>
              <a:t>Uygulama</a:t>
            </a:r>
            <a:endParaRPr lang="tr-TR" sz="2400" b="1" dirty="0"/>
          </a:p>
        </p:txBody>
      </p:sp>
    </p:spTree>
    <p:extLst>
      <p:ext uri="{BB962C8B-B14F-4D97-AF65-F5344CB8AC3E}">
        <p14:creationId xmlns:p14="http://schemas.microsoft.com/office/powerpoint/2010/main" val="24568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t>Mustafa</a:t>
            </a:r>
            <a:endParaRPr lang="tr-TR" sz="2800" b="1" dirty="0"/>
          </a:p>
        </p:txBody>
      </p:sp>
      <p:sp>
        <p:nvSpPr>
          <p:cNvPr id="3" name="İçerik Yer Tutucusu 2"/>
          <p:cNvSpPr>
            <a:spLocks noGrp="1"/>
          </p:cNvSpPr>
          <p:nvPr>
            <p:ph idx="1"/>
          </p:nvPr>
        </p:nvSpPr>
        <p:spPr/>
        <p:txBody>
          <a:bodyPr/>
          <a:lstStyle/>
          <a:p>
            <a:r>
              <a:rPr lang="tr-TR" dirty="0"/>
              <a:t>4 katlı bir binanın her katında 4’er daire bulunmaktadır. Bu dairelerin de 4’er tane penceresi olduğuna göre bu binanın 1. ve 2. katındaki toplam pencere sayısı kaçtır? </a:t>
            </a:r>
          </a:p>
        </p:txBody>
      </p:sp>
      <p:sp>
        <p:nvSpPr>
          <p:cNvPr id="4" name="Metin Yer Tutucusu 3"/>
          <p:cNvSpPr>
            <a:spLocks noGrp="1"/>
          </p:cNvSpPr>
          <p:nvPr>
            <p:ph type="body" sz="half" idx="2"/>
          </p:nvPr>
        </p:nvSpPr>
        <p:spPr>
          <a:xfrm>
            <a:off x="2589211" y="3976053"/>
            <a:ext cx="3505199" cy="1275216"/>
          </a:xfrm>
        </p:spPr>
        <p:txBody>
          <a:bodyPr/>
          <a:lstStyle/>
          <a:p>
            <a:endParaRPr lang="tr-TR" dirty="0" smtClean="0"/>
          </a:p>
          <a:p>
            <a:r>
              <a:rPr lang="tr-TR" sz="2400" b="1" dirty="0" smtClean="0"/>
              <a:t>Uygulama</a:t>
            </a:r>
            <a:endParaRPr lang="tr-TR" sz="2400" b="1" dirty="0"/>
          </a:p>
        </p:txBody>
      </p:sp>
    </p:spTree>
    <p:extLst>
      <p:ext uri="{BB962C8B-B14F-4D97-AF65-F5344CB8AC3E}">
        <p14:creationId xmlns:p14="http://schemas.microsoft.com/office/powerpoint/2010/main" val="311459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16290" t="29620" r="41021" b="48913"/>
          <a:stretch/>
        </p:blipFill>
        <p:spPr>
          <a:xfrm>
            <a:off x="2775046" y="1341121"/>
            <a:ext cx="7333722" cy="1907177"/>
          </a:xfrm>
          <a:prstGeom prst="rect">
            <a:avLst/>
          </a:prstGeom>
        </p:spPr>
      </p:pic>
      <p:sp>
        <p:nvSpPr>
          <p:cNvPr id="4" name="Metin Yer Tutucusu 3"/>
          <p:cNvSpPr>
            <a:spLocks noGrp="1"/>
          </p:cNvSpPr>
          <p:nvPr>
            <p:ph type="body" sz="half" idx="2"/>
          </p:nvPr>
        </p:nvSpPr>
        <p:spPr>
          <a:xfrm>
            <a:off x="3042057" y="3866605"/>
            <a:ext cx="3837714" cy="1680755"/>
          </a:xfrm>
        </p:spPr>
        <p:txBody>
          <a:bodyPr/>
          <a:lstStyle/>
          <a:p>
            <a:endParaRPr lang="tr-TR" dirty="0" smtClean="0"/>
          </a:p>
          <a:p>
            <a:r>
              <a:rPr lang="tr-TR" sz="1800" b="1" dirty="0" smtClean="0"/>
              <a:t>Soru iki ayrı soruyu içermekte</a:t>
            </a:r>
          </a:p>
          <a:p>
            <a:endParaRPr lang="tr-TR" sz="1800" b="1" dirty="0"/>
          </a:p>
          <a:p>
            <a:r>
              <a:rPr lang="tr-TR" sz="1800" b="1" dirty="0" smtClean="0"/>
              <a:t>Bilgi + Bilgi</a:t>
            </a:r>
            <a:endParaRPr lang="tr-TR" sz="1800" b="1" dirty="0"/>
          </a:p>
        </p:txBody>
      </p:sp>
    </p:spTree>
    <p:extLst>
      <p:ext uri="{BB962C8B-B14F-4D97-AF65-F5344CB8AC3E}">
        <p14:creationId xmlns:p14="http://schemas.microsoft.com/office/powerpoint/2010/main" val="3732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ilkokulda 4 tane sınıf vardır ve bu sınıflardan halk oyunları için seçmeler yapılacaktır.  1. Sınıfın mevcudu 32’dir. Halk oyunları seçmelerinde birinci sınıftan 12 kişi seçilmiştir. 2. Sınıftan 1. Sınıfın yarısı kadar, 3. Sınıftan 1. Sınıfın 4’3ü  kadar ve 4. Sınıftan 1. Sınıfın 8’de 3ü kadar öğrenci seçilmiştir. </a:t>
            </a:r>
          </a:p>
          <a:p>
            <a:pPr marL="0" indent="0">
              <a:buNone/>
            </a:pPr>
            <a:r>
              <a:rPr lang="tr-TR" dirty="0"/>
              <a:t>Yukarıda verilen bilgilere göre bu okuldaki 2. , 3. Ve 4. Sınıftaki öğrenci sayıları toplamı en az kaçtır? </a:t>
            </a:r>
          </a:p>
          <a:p>
            <a:pPr marL="0" indent="0">
              <a:buNone/>
            </a:pPr>
            <a:endParaRPr lang="tr-TR" dirty="0"/>
          </a:p>
        </p:txBody>
      </p:sp>
      <p:sp>
        <p:nvSpPr>
          <p:cNvPr id="4" name="Metin Yer Tutucusu 3"/>
          <p:cNvSpPr>
            <a:spLocks noGrp="1"/>
          </p:cNvSpPr>
          <p:nvPr>
            <p:ph type="body" sz="half" idx="2"/>
          </p:nvPr>
        </p:nvSpPr>
        <p:spPr>
          <a:xfrm>
            <a:off x="2354081" y="1598613"/>
            <a:ext cx="3505199" cy="3243353"/>
          </a:xfrm>
        </p:spPr>
        <p:txBody>
          <a:bodyPr>
            <a:normAutofit/>
          </a:bodyPr>
          <a:lstStyle/>
          <a:p>
            <a:r>
              <a:rPr lang="tr-TR" sz="2400" b="1" dirty="0" smtClean="0"/>
              <a:t>İyi bir soru tek bir kusuru var. Ne olabilir?</a:t>
            </a:r>
          </a:p>
          <a:p>
            <a:endParaRPr lang="tr-TR" sz="2400" b="1" dirty="0"/>
          </a:p>
          <a:p>
            <a:endParaRPr lang="tr-TR" sz="2400" b="1" dirty="0" smtClean="0"/>
          </a:p>
          <a:p>
            <a:endParaRPr lang="tr-TR" sz="2400" b="1" dirty="0" smtClean="0"/>
          </a:p>
          <a:p>
            <a:r>
              <a:rPr lang="tr-TR" sz="2400" b="1" dirty="0" smtClean="0"/>
              <a:t>Akıl Yürütme</a:t>
            </a:r>
            <a:endParaRPr lang="tr-TR" sz="2400" b="1" dirty="0"/>
          </a:p>
        </p:txBody>
      </p:sp>
    </p:spTree>
    <p:extLst>
      <p:ext uri="{BB962C8B-B14F-4D97-AF65-F5344CB8AC3E}">
        <p14:creationId xmlns:p14="http://schemas.microsoft.com/office/powerpoint/2010/main" val="421801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kümeste tavuklar ve kuşlar bir arada yaşamaktadırlar. Tavukların ayak sayıları en az 20, en fazla 28 olduğu bilindiğine göre bu kümeste en çok kaç tane kuş vardır? </a:t>
            </a:r>
            <a:endParaRPr lang="tr-TR" dirty="0"/>
          </a:p>
        </p:txBody>
      </p:sp>
      <p:sp>
        <p:nvSpPr>
          <p:cNvPr id="4" name="Metin Yer Tutucusu 3"/>
          <p:cNvSpPr>
            <a:spLocks noGrp="1"/>
          </p:cNvSpPr>
          <p:nvPr>
            <p:ph type="body" sz="half" idx="2"/>
          </p:nvPr>
        </p:nvSpPr>
        <p:spPr>
          <a:xfrm>
            <a:off x="2476001" y="1825036"/>
            <a:ext cx="3505199" cy="2581501"/>
          </a:xfrm>
        </p:spPr>
        <p:txBody>
          <a:bodyPr/>
          <a:lstStyle/>
          <a:p>
            <a:endParaRPr lang="tr-TR" dirty="0" smtClean="0"/>
          </a:p>
          <a:p>
            <a:r>
              <a:rPr lang="tr-TR" sz="2800" dirty="0" smtClean="0"/>
              <a:t>Soruya dair yorumlarınızı alalım…</a:t>
            </a:r>
            <a:endParaRPr lang="tr-TR" sz="2800" dirty="0"/>
          </a:p>
        </p:txBody>
      </p:sp>
    </p:spTree>
    <p:extLst>
      <p:ext uri="{BB962C8B-B14F-4D97-AF65-F5344CB8AC3E}">
        <p14:creationId xmlns:p14="http://schemas.microsoft.com/office/powerpoint/2010/main" val="1695919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err="1" smtClean="0"/>
              <a:t>Selinay</a:t>
            </a:r>
            <a:endParaRPr lang="tr-TR" sz="2800" b="1" dirty="0"/>
          </a:p>
        </p:txBody>
      </p:sp>
      <p:sp>
        <p:nvSpPr>
          <p:cNvPr id="3" name="İçerik Yer Tutucusu 2"/>
          <p:cNvSpPr>
            <a:spLocks noGrp="1"/>
          </p:cNvSpPr>
          <p:nvPr>
            <p:ph idx="1"/>
          </p:nvPr>
        </p:nvSpPr>
        <p:spPr/>
        <p:txBody>
          <a:bodyPr/>
          <a:lstStyle/>
          <a:p>
            <a:pPr lvl="0"/>
            <a:r>
              <a:rPr lang="tr-TR" dirty="0"/>
              <a:t>Bir arkadaş grubunun 32 tane bilyesi vardır. Bu arkadaş grubu bilyeleri </a:t>
            </a:r>
            <a:r>
              <a:rPr lang="tr-TR" u="sng" dirty="0"/>
              <a:t>eşit olarak</a:t>
            </a:r>
            <a:r>
              <a:rPr lang="tr-TR" dirty="0"/>
              <a:t> ve </a:t>
            </a:r>
            <a:r>
              <a:rPr lang="tr-TR" u="sng" dirty="0"/>
              <a:t>hiç artmayacak şekilde</a:t>
            </a:r>
            <a:r>
              <a:rPr lang="tr-TR" dirty="0"/>
              <a:t> kendi aralarında paylaşıyorlar. Buna </a:t>
            </a:r>
            <a:r>
              <a:rPr lang="tr-TR" dirty="0" smtClean="0"/>
              <a:t>göre;</a:t>
            </a:r>
          </a:p>
          <a:p>
            <a:pPr marL="0" lvl="0" indent="0">
              <a:buNone/>
            </a:pPr>
            <a:endParaRPr lang="tr-TR" dirty="0"/>
          </a:p>
          <a:p>
            <a:pPr marL="0" lvl="0" indent="0">
              <a:buNone/>
            </a:pPr>
            <a:r>
              <a:rPr lang="tr-TR" dirty="0" smtClean="0"/>
              <a:t>a) Bilyeleri </a:t>
            </a:r>
            <a:r>
              <a:rPr lang="tr-TR" dirty="0"/>
              <a:t>kaç farklı şekilde paylaşırlar?</a:t>
            </a:r>
          </a:p>
          <a:p>
            <a:pPr marL="0" indent="0">
              <a:buNone/>
            </a:pPr>
            <a:r>
              <a:rPr lang="tr-TR" dirty="0" smtClean="0"/>
              <a:t>	a)2     </a:t>
            </a:r>
            <a:r>
              <a:rPr lang="tr-TR" dirty="0"/>
              <a:t>b)4    c)6    d)8 </a:t>
            </a:r>
            <a:endParaRPr lang="tr-TR" dirty="0" smtClean="0"/>
          </a:p>
          <a:p>
            <a:pPr marL="0" indent="0">
              <a:buNone/>
            </a:pPr>
            <a:endParaRPr lang="tr-TR" dirty="0"/>
          </a:p>
          <a:p>
            <a:pPr marL="0" indent="0">
              <a:buNone/>
            </a:pPr>
            <a:r>
              <a:rPr lang="tr-TR" dirty="0" smtClean="0"/>
              <a:t>b</a:t>
            </a:r>
            <a:r>
              <a:rPr lang="tr-TR" dirty="0"/>
              <a:t>) Bir kişiye </a:t>
            </a:r>
            <a:r>
              <a:rPr lang="tr-TR" u="sng" dirty="0"/>
              <a:t>en fazla sayıda</a:t>
            </a:r>
            <a:r>
              <a:rPr lang="tr-TR" dirty="0"/>
              <a:t> bilye düşmesi için grup kaç kişilik olmalıdır</a:t>
            </a:r>
            <a:r>
              <a:rPr lang="tr-TR" dirty="0" smtClean="0"/>
              <a:t>?</a:t>
            </a:r>
          </a:p>
          <a:p>
            <a:pPr marL="0" indent="0">
              <a:buNone/>
            </a:pPr>
            <a:r>
              <a:rPr lang="tr-TR" dirty="0"/>
              <a:t>	</a:t>
            </a:r>
            <a:r>
              <a:rPr lang="tr-TR" dirty="0" smtClean="0"/>
              <a:t> </a:t>
            </a:r>
            <a:r>
              <a:rPr lang="tr-TR" dirty="0"/>
              <a:t>a) 2 kişilik b)4 kişilik c)6 kişilik d)8 kişilik</a:t>
            </a:r>
          </a:p>
          <a:p>
            <a:pPr marL="0" indent="0">
              <a:buNone/>
            </a:pPr>
            <a:endParaRPr lang="tr-TR" dirty="0"/>
          </a:p>
        </p:txBody>
      </p:sp>
      <p:sp>
        <p:nvSpPr>
          <p:cNvPr id="4" name="Metin Yer Tutucusu 3"/>
          <p:cNvSpPr>
            <a:spLocks noGrp="1"/>
          </p:cNvSpPr>
          <p:nvPr>
            <p:ph type="body" sz="half" idx="2"/>
          </p:nvPr>
        </p:nvSpPr>
        <p:spPr/>
        <p:txBody>
          <a:bodyPr/>
          <a:lstStyle/>
          <a:p>
            <a:endParaRPr lang="tr-TR" dirty="0" smtClean="0"/>
          </a:p>
          <a:p>
            <a:r>
              <a:rPr lang="tr-TR" sz="2400" dirty="0" smtClean="0"/>
              <a:t>Soru hakkındaki düşünceleriniz?</a:t>
            </a:r>
          </a:p>
          <a:p>
            <a:endParaRPr lang="tr-TR" sz="2400" dirty="0"/>
          </a:p>
          <a:p>
            <a:endParaRPr lang="tr-TR" sz="2400" dirty="0" smtClean="0"/>
          </a:p>
          <a:p>
            <a:endParaRPr lang="tr-TR" sz="2400" dirty="0"/>
          </a:p>
          <a:p>
            <a:r>
              <a:rPr lang="tr-TR" sz="2400" b="1" dirty="0" smtClean="0"/>
              <a:t>Akıl yürütme</a:t>
            </a:r>
            <a:endParaRPr lang="tr-TR" sz="2400" b="1" dirty="0"/>
          </a:p>
        </p:txBody>
      </p:sp>
    </p:spTree>
    <p:extLst>
      <p:ext uri="{BB962C8B-B14F-4D97-AF65-F5344CB8AC3E}">
        <p14:creationId xmlns:p14="http://schemas.microsoft.com/office/powerpoint/2010/main" val="40592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7 m’ </a:t>
            </a:r>
            <a:r>
              <a:rPr lang="tr-TR" dirty="0" err="1"/>
              <a:t>lik</a:t>
            </a:r>
            <a:r>
              <a:rPr lang="tr-TR" dirty="0"/>
              <a:t> yolun 3 m 70 </a:t>
            </a:r>
            <a:r>
              <a:rPr lang="tr-TR" dirty="0" err="1"/>
              <a:t>cm’lik</a:t>
            </a:r>
            <a:r>
              <a:rPr lang="tr-TR" dirty="0"/>
              <a:t> kısmına asfalt dökülüyor. Asfalt dökülmeyen kısım kaç m kaç cm’dir? </a:t>
            </a:r>
          </a:p>
        </p:txBody>
      </p:sp>
      <p:sp>
        <p:nvSpPr>
          <p:cNvPr id="4" name="Metin Yer Tutucusu 3"/>
          <p:cNvSpPr>
            <a:spLocks noGrp="1"/>
          </p:cNvSpPr>
          <p:nvPr>
            <p:ph type="body" sz="half" idx="2"/>
          </p:nvPr>
        </p:nvSpPr>
        <p:spPr>
          <a:xfrm>
            <a:off x="2449875" y="3052944"/>
            <a:ext cx="3505199" cy="1928358"/>
          </a:xfrm>
        </p:spPr>
        <p:txBody>
          <a:bodyPr/>
          <a:lstStyle/>
          <a:p>
            <a:endParaRPr lang="tr-TR" dirty="0" smtClean="0"/>
          </a:p>
          <a:p>
            <a:endParaRPr lang="tr-TR" dirty="0"/>
          </a:p>
          <a:p>
            <a:r>
              <a:rPr lang="tr-TR" sz="2800" dirty="0" smtClean="0"/>
              <a:t>Uygulama</a:t>
            </a:r>
            <a:endParaRPr lang="tr-TR" sz="2800" dirty="0"/>
          </a:p>
        </p:txBody>
      </p:sp>
    </p:spTree>
    <p:extLst>
      <p:ext uri="{BB962C8B-B14F-4D97-AF65-F5344CB8AC3E}">
        <p14:creationId xmlns:p14="http://schemas.microsoft.com/office/powerpoint/2010/main" val="366048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15451" t="52354" r="36650" b="18664"/>
          <a:stretch/>
        </p:blipFill>
        <p:spPr>
          <a:xfrm>
            <a:off x="2103376" y="881436"/>
            <a:ext cx="8313612" cy="2386149"/>
          </a:xfrm>
          <a:prstGeom prst="rect">
            <a:avLst/>
          </a:prstGeom>
        </p:spPr>
      </p:pic>
      <p:sp>
        <p:nvSpPr>
          <p:cNvPr id="4" name="Metin Yer Tutucusu 3"/>
          <p:cNvSpPr>
            <a:spLocks noGrp="1"/>
          </p:cNvSpPr>
          <p:nvPr>
            <p:ph type="body" sz="half" idx="2"/>
          </p:nvPr>
        </p:nvSpPr>
        <p:spPr>
          <a:xfrm>
            <a:off x="2517494" y="3603812"/>
            <a:ext cx="5730035" cy="2472390"/>
          </a:xfrm>
        </p:spPr>
        <p:txBody>
          <a:bodyPr>
            <a:normAutofit/>
          </a:bodyPr>
          <a:lstStyle/>
          <a:p>
            <a:endParaRPr lang="tr-TR" dirty="0" smtClean="0"/>
          </a:p>
          <a:p>
            <a:r>
              <a:rPr lang="tr-TR" sz="2400" dirty="0" smtClean="0"/>
              <a:t>Soruya dair düşünceniz?</a:t>
            </a:r>
          </a:p>
          <a:p>
            <a:endParaRPr lang="tr-TR" sz="2400" dirty="0"/>
          </a:p>
          <a:p>
            <a:endParaRPr lang="tr-TR" sz="2400" dirty="0" smtClean="0"/>
          </a:p>
          <a:p>
            <a:r>
              <a:rPr lang="tr-TR" sz="2400" b="1" dirty="0" smtClean="0"/>
              <a:t>Bilgi</a:t>
            </a:r>
            <a:endParaRPr lang="tr-TR" sz="2400" b="1" dirty="0"/>
          </a:p>
        </p:txBody>
      </p:sp>
    </p:spTree>
    <p:extLst>
      <p:ext uri="{BB962C8B-B14F-4D97-AF65-F5344CB8AC3E}">
        <p14:creationId xmlns:p14="http://schemas.microsoft.com/office/powerpoint/2010/main" val="55903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smtClean="0"/>
              <a:t>Şeyma</a:t>
            </a:r>
            <a:endParaRPr lang="tr-TR" sz="2800" b="1" dirty="0"/>
          </a:p>
        </p:txBody>
      </p:sp>
      <p:sp>
        <p:nvSpPr>
          <p:cNvPr id="3" name="İçerik Yer Tutucusu 2"/>
          <p:cNvSpPr>
            <a:spLocks noGrp="1"/>
          </p:cNvSpPr>
          <p:nvPr>
            <p:ph idx="1"/>
          </p:nvPr>
        </p:nvSpPr>
        <p:spPr/>
        <p:txBody>
          <a:bodyPr/>
          <a:lstStyle/>
          <a:p>
            <a:r>
              <a:rPr lang="tr-TR" dirty="0" smtClean="0"/>
              <a:t>320 </a:t>
            </a:r>
            <a:r>
              <a:rPr lang="tr-TR" dirty="0"/>
              <a:t>kişilik bir yemek salonunda tüm masalar 8'er kişiliktir. Her iki masa için bir garson görevli olduğuna göre bu salonda en çok kaç garson görevli olur?</a:t>
            </a:r>
            <a:endParaRPr lang="tr-TR" dirty="0"/>
          </a:p>
        </p:txBody>
      </p:sp>
      <p:sp>
        <p:nvSpPr>
          <p:cNvPr id="4" name="Metin Yer Tutucusu 3"/>
          <p:cNvSpPr>
            <a:spLocks noGrp="1"/>
          </p:cNvSpPr>
          <p:nvPr>
            <p:ph type="body" sz="half" idx="2"/>
          </p:nvPr>
        </p:nvSpPr>
        <p:spPr>
          <a:xfrm>
            <a:off x="2310538" y="2373676"/>
            <a:ext cx="3505199" cy="1162004"/>
          </a:xfrm>
        </p:spPr>
        <p:txBody>
          <a:bodyPr/>
          <a:lstStyle/>
          <a:p>
            <a:endParaRPr lang="tr-TR" dirty="0" smtClean="0"/>
          </a:p>
          <a:p>
            <a:r>
              <a:rPr lang="tr-TR" sz="2400" dirty="0" smtClean="0"/>
              <a:t>Sorunun yanıtı ne?</a:t>
            </a:r>
            <a:endParaRPr lang="tr-TR" sz="2400" dirty="0"/>
          </a:p>
        </p:txBody>
      </p:sp>
    </p:spTree>
    <p:extLst>
      <p:ext uri="{BB962C8B-B14F-4D97-AF65-F5344CB8AC3E}">
        <p14:creationId xmlns:p14="http://schemas.microsoft.com/office/powerpoint/2010/main" val="1398603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Ankara kartımda 10 TL para yüklü. Kartı her kullanışımda 1,75 TL eksiliyor. Aktarma bedeli ise 25 kuruş olduğuna göre kartımı en fazla kaç kez kullanabilirim?</a:t>
            </a:r>
            <a:endParaRPr lang="tr-TR" dirty="0"/>
          </a:p>
        </p:txBody>
      </p:sp>
      <p:sp>
        <p:nvSpPr>
          <p:cNvPr id="4" name="Metin Yer Tutucusu 3"/>
          <p:cNvSpPr>
            <a:spLocks noGrp="1"/>
          </p:cNvSpPr>
          <p:nvPr>
            <p:ph type="body" sz="half" idx="2"/>
          </p:nvPr>
        </p:nvSpPr>
        <p:spPr>
          <a:xfrm>
            <a:off x="2458584" y="1981790"/>
            <a:ext cx="3505199" cy="2198324"/>
          </a:xfrm>
        </p:spPr>
        <p:txBody>
          <a:bodyPr/>
          <a:lstStyle/>
          <a:p>
            <a:endParaRPr lang="tr-TR" dirty="0" smtClean="0"/>
          </a:p>
          <a:p>
            <a:endParaRPr lang="tr-TR" dirty="0"/>
          </a:p>
          <a:p>
            <a:r>
              <a:rPr lang="tr-TR" sz="2000" dirty="0" smtClean="0"/>
              <a:t>Soru anlaşılır bir soru mu?</a:t>
            </a:r>
          </a:p>
          <a:p>
            <a:r>
              <a:rPr lang="tr-TR" sz="2000" dirty="0" smtClean="0"/>
              <a:t>Düşünceleriniz ne?</a:t>
            </a:r>
            <a:endParaRPr lang="tr-TR" sz="2000" dirty="0"/>
          </a:p>
        </p:txBody>
      </p:sp>
    </p:spTree>
    <p:extLst>
      <p:ext uri="{BB962C8B-B14F-4D97-AF65-F5344CB8AC3E}">
        <p14:creationId xmlns:p14="http://schemas.microsoft.com/office/powerpoint/2010/main" val="2766009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t>Tuğba Ceyda</a:t>
            </a:r>
            <a:endParaRPr lang="tr-TR" sz="2800" b="1" dirty="0"/>
          </a:p>
        </p:txBody>
      </p:sp>
      <p:sp>
        <p:nvSpPr>
          <p:cNvPr id="3" name="İçerik Yer Tutucusu 2"/>
          <p:cNvSpPr>
            <a:spLocks noGrp="1"/>
          </p:cNvSpPr>
          <p:nvPr>
            <p:ph idx="1"/>
          </p:nvPr>
        </p:nvSpPr>
        <p:spPr/>
        <p:txBody>
          <a:bodyPr>
            <a:normAutofit/>
          </a:bodyPr>
          <a:lstStyle/>
          <a:p>
            <a:r>
              <a:rPr lang="tr-TR" sz="2400" dirty="0"/>
              <a:t>8 katı 96 olan sayının çeyreği kaçtır? </a:t>
            </a:r>
          </a:p>
        </p:txBody>
      </p:sp>
      <p:sp>
        <p:nvSpPr>
          <p:cNvPr id="4" name="Metin Yer Tutucusu 3"/>
          <p:cNvSpPr>
            <a:spLocks noGrp="1"/>
          </p:cNvSpPr>
          <p:nvPr>
            <p:ph type="body" sz="half" idx="2"/>
          </p:nvPr>
        </p:nvSpPr>
        <p:spPr>
          <a:xfrm>
            <a:off x="2345372" y="4028304"/>
            <a:ext cx="3505199" cy="1440678"/>
          </a:xfrm>
        </p:spPr>
        <p:txBody>
          <a:bodyPr/>
          <a:lstStyle/>
          <a:p>
            <a:endParaRPr lang="tr-TR" dirty="0" smtClean="0"/>
          </a:p>
          <a:p>
            <a:r>
              <a:rPr lang="tr-TR" sz="2800" b="1" dirty="0" smtClean="0"/>
              <a:t>Uygulama</a:t>
            </a:r>
            <a:endParaRPr lang="tr-TR" sz="2800" b="1" dirty="0"/>
          </a:p>
        </p:txBody>
      </p:sp>
    </p:spTree>
    <p:extLst>
      <p:ext uri="{BB962C8B-B14F-4D97-AF65-F5344CB8AC3E}">
        <p14:creationId xmlns:p14="http://schemas.microsoft.com/office/powerpoint/2010/main" val="364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kütüphanede 96 kitap 3’erli gruplanarak raflara dizilecektir. Her bir rafa 4 grup kitap koyulacak şekilde dizebilmek için kaç rafa ihtiyaç vardır? </a:t>
            </a:r>
          </a:p>
          <a:p>
            <a:pPr marL="0" indent="0">
              <a:buNone/>
            </a:pPr>
            <a:endParaRPr lang="tr-TR" dirty="0"/>
          </a:p>
        </p:txBody>
      </p:sp>
      <p:sp>
        <p:nvSpPr>
          <p:cNvPr id="4" name="Metin Yer Tutucusu 3"/>
          <p:cNvSpPr>
            <a:spLocks noGrp="1"/>
          </p:cNvSpPr>
          <p:nvPr>
            <p:ph type="body" sz="half" idx="2"/>
          </p:nvPr>
        </p:nvSpPr>
        <p:spPr/>
        <p:txBody>
          <a:bodyPr/>
          <a:lstStyle/>
          <a:p>
            <a:endParaRPr lang="tr-TR" dirty="0" smtClean="0"/>
          </a:p>
          <a:p>
            <a:r>
              <a:rPr lang="tr-TR" sz="2400" dirty="0" smtClean="0"/>
              <a:t>Soru anlaşılır bir soru mu?</a:t>
            </a:r>
          </a:p>
          <a:p>
            <a:endParaRPr lang="tr-TR" sz="2400" dirty="0"/>
          </a:p>
          <a:p>
            <a:endParaRPr lang="tr-TR" sz="2400" dirty="0"/>
          </a:p>
          <a:p>
            <a:endParaRPr lang="tr-TR" sz="2400" dirty="0" smtClean="0"/>
          </a:p>
          <a:p>
            <a:r>
              <a:rPr lang="tr-TR" sz="2400" b="1" dirty="0" smtClean="0"/>
              <a:t>Uygulama</a:t>
            </a:r>
            <a:endParaRPr lang="tr-TR" sz="2400" b="1" dirty="0"/>
          </a:p>
        </p:txBody>
      </p:sp>
    </p:spTree>
    <p:extLst>
      <p:ext uri="{BB962C8B-B14F-4D97-AF65-F5344CB8AC3E}">
        <p14:creationId xmlns:p14="http://schemas.microsoft.com/office/powerpoint/2010/main" val="37215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rotWithShape="1">
          <a:blip r:embed="rId2"/>
          <a:srcRect l="15114" t="20981" r="35305" b="53622"/>
          <a:stretch/>
        </p:blipFill>
        <p:spPr>
          <a:xfrm>
            <a:off x="2455817" y="967830"/>
            <a:ext cx="7219405" cy="2080171"/>
          </a:xfrm>
          <a:prstGeom prst="rect">
            <a:avLst/>
          </a:prstGeom>
        </p:spPr>
      </p:pic>
      <p:sp>
        <p:nvSpPr>
          <p:cNvPr id="4" name="Metin Yer Tutucusu 3"/>
          <p:cNvSpPr>
            <a:spLocks noGrp="1"/>
          </p:cNvSpPr>
          <p:nvPr>
            <p:ph type="body" sz="half" idx="2"/>
          </p:nvPr>
        </p:nvSpPr>
        <p:spPr>
          <a:xfrm>
            <a:off x="2589212" y="3317966"/>
            <a:ext cx="6885714" cy="1724298"/>
          </a:xfrm>
        </p:spPr>
        <p:txBody>
          <a:bodyPr>
            <a:normAutofit lnSpcReduction="10000"/>
          </a:bodyPr>
          <a:lstStyle/>
          <a:p>
            <a:endParaRPr lang="tr-TR" dirty="0" smtClean="0"/>
          </a:p>
          <a:p>
            <a:r>
              <a:rPr lang="tr-TR" sz="2400" dirty="0" smtClean="0"/>
              <a:t>Soru anlaşılır bir soru mu?</a:t>
            </a:r>
          </a:p>
          <a:p>
            <a:endParaRPr lang="tr-TR" sz="2400" dirty="0"/>
          </a:p>
          <a:p>
            <a:r>
              <a:rPr lang="tr-TR" sz="2400" b="1" dirty="0" smtClean="0"/>
              <a:t>Uygulama</a:t>
            </a:r>
          </a:p>
          <a:p>
            <a:endParaRPr lang="tr-TR" sz="2400" dirty="0"/>
          </a:p>
          <a:p>
            <a:endParaRPr lang="tr-TR" dirty="0"/>
          </a:p>
        </p:txBody>
      </p:sp>
    </p:spTree>
    <p:extLst>
      <p:ext uri="{BB962C8B-B14F-4D97-AF65-F5344CB8AC3E}">
        <p14:creationId xmlns:p14="http://schemas.microsoft.com/office/powerpoint/2010/main" val="12105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futbol topu şirketi her birinde eşit sayıda top olan 13 kutuyu bir markete satacaktır. Ancak taşıyıcılar iki kutudaki tüm topların patlak olduğunu fark etmiştir. Patlak toplar iade edildiğinde markette 165 top kalmıştır. Buna göre;</a:t>
            </a:r>
          </a:p>
          <a:p>
            <a:pPr marL="0" indent="0">
              <a:buNone/>
            </a:pPr>
            <a:r>
              <a:rPr lang="tr-TR" dirty="0"/>
              <a:t>a)Başlangıçta patlaklar dâhil kaç top vardı?</a:t>
            </a:r>
          </a:p>
          <a:p>
            <a:pPr marL="0" indent="0">
              <a:buNone/>
            </a:pPr>
            <a:r>
              <a:rPr lang="tr-TR" dirty="0"/>
              <a:t>b)Şirketin markete 230 sağlam top gönderebilmesi için en az kaç kutu top daha göndermesi gerekirdi?  </a:t>
            </a:r>
          </a:p>
          <a:p>
            <a:endParaRPr lang="tr-TR" dirty="0"/>
          </a:p>
        </p:txBody>
      </p:sp>
      <p:sp>
        <p:nvSpPr>
          <p:cNvPr id="4" name="Metin Yer Tutucusu 3"/>
          <p:cNvSpPr>
            <a:spLocks noGrp="1"/>
          </p:cNvSpPr>
          <p:nvPr>
            <p:ph type="body" sz="half" idx="2"/>
          </p:nvPr>
        </p:nvSpPr>
        <p:spPr/>
        <p:txBody>
          <a:bodyPr/>
          <a:lstStyle/>
          <a:p>
            <a:endParaRPr lang="tr-TR" dirty="0" smtClean="0"/>
          </a:p>
          <a:p>
            <a:r>
              <a:rPr lang="tr-TR" sz="2400" b="1" dirty="0" smtClean="0"/>
              <a:t>a şıkkı uygulama</a:t>
            </a:r>
          </a:p>
          <a:p>
            <a:endParaRPr lang="tr-TR" sz="2400" b="1" dirty="0"/>
          </a:p>
          <a:p>
            <a:endParaRPr lang="tr-TR" sz="2400" b="1" dirty="0" smtClean="0"/>
          </a:p>
          <a:p>
            <a:endParaRPr lang="tr-TR" sz="2400" b="1" dirty="0"/>
          </a:p>
          <a:p>
            <a:r>
              <a:rPr lang="tr-TR" sz="2400" b="1" dirty="0" smtClean="0"/>
              <a:t>b şıkkı nasıl çözülecek?</a:t>
            </a:r>
            <a:endParaRPr lang="tr-TR" sz="2400" b="1" dirty="0"/>
          </a:p>
        </p:txBody>
      </p:sp>
    </p:spTree>
    <p:extLst>
      <p:ext uri="{BB962C8B-B14F-4D97-AF65-F5344CB8AC3E}">
        <p14:creationId xmlns:p14="http://schemas.microsoft.com/office/powerpoint/2010/main" val="80580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smtClean="0"/>
              <a:t>Zeynep</a:t>
            </a:r>
            <a:endParaRPr lang="tr-TR" sz="2800" b="1" dirty="0"/>
          </a:p>
        </p:txBody>
      </p:sp>
      <p:sp>
        <p:nvSpPr>
          <p:cNvPr id="3" name="İçerik Yer Tutucusu 2"/>
          <p:cNvSpPr>
            <a:spLocks noGrp="1"/>
          </p:cNvSpPr>
          <p:nvPr>
            <p:ph idx="1"/>
          </p:nvPr>
        </p:nvSpPr>
        <p:spPr/>
        <p:txBody>
          <a:bodyPr/>
          <a:lstStyle/>
          <a:p>
            <a:pPr lvl="0"/>
            <a:r>
              <a:rPr lang="tr-TR" dirty="0"/>
              <a:t>Sena 4 </a:t>
            </a:r>
            <a:r>
              <a:rPr lang="tr-TR" dirty="0" err="1"/>
              <a:t>Beyda</a:t>
            </a:r>
            <a:r>
              <a:rPr lang="tr-TR" dirty="0"/>
              <a:t> ise 3 yaşındadır. 3 yıl sonra Sena ve </a:t>
            </a:r>
            <a:r>
              <a:rPr lang="tr-TR" dirty="0" err="1"/>
              <a:t>Beyda’nın</a:t>
            </a:r>
            <a:r>
              <a:rPr lang="tr-TR" dirty="0"/>
              <a:t> yaşları toplamı kaç olur? </a:t>
            </a:r>
          </a:p>
          <a:p>
            <a:pPr marL="0" indent="0">
              <a:buNone/>
            </a:pPr>
            <a:endParaRPr lang="tr-TR" dirty="0"/>
          </a:p>
        </p:txBody>
      </p:sp>
      <p:sp>
        <p:nvSpPr>
          <p:cNvPr id="4" name="Metin Yer Tutucusu 3"/>
          <p:cNvSpPr>
            <a:spLocks noGrp="1"/>
          </p:cNvSpPr>
          <p:nvPr>
            <p:ph type="body" sz="half" idx="2"/>
          </p:nvPr>
        </p:nvSpPr>
        <p:spPr>
          <a:xfrm>
            <a:off x="2589211" y="3697379"/>
            <a:ext cx="3505199" cy="1353593"/>
          </a:xfrm>
        </p:spPr>
        <p:txBody>
          <a:bodyPr/>
          <a:lstStyle/>
          <a:p>
            <a:endParaRPr lang="tr-TR" dirty="0" smtClean="0"/>
          </a:p>
          <a:p>
            <a:r>
              <a:rPr lang="tr-TR" sz="2400" b="1" dirty="0" smtClean="0"/>
              <a:t>Uygulama</a:t>
            </a:r>
            <a:endParaRPr lang="tr-TR" sz="2400" b="1" dirty="0"/>
          </a:p>
        </p:txBody>
      </p:sp>
    </p:spTree>
    <p:extLst>
      <p:ext uri="{BB962C8B-B14F-4D97-AF65-F5344CB8AC3E}">
        <p14:creationId xmlns:p14="http://schemas.microsoft.com/office/powerpoint/2010/main" val="9762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Zeynep annesinin yaptığı 8 dilimlik  pastanın önce çeyreği kadar dilimini, ardından pastanın bir dilimini daha yemiştir. Buna göre geriye pastanın kaç dilimi kalmıştır, modelleyerek  gösteriniz.</a:t>
            </a:r>
          </a:p>
          <a:p>
            <a:pPr marL="0" indent="0">
              <a:buNone/>
            </a:pPr>
            <a:endParaRPr lang="tr-TR" dirty="0"/>
          </a:p>
        </p:txBody>
      </p:sp>
      <p:sp>
        <p:nvSpPr>
          <p:cNvPr id="4" name="Metin Yer Tutucusu 3"/>
          <p:cNvSpPr>
            <a:spLocks noGrp="1"/>
          </p:cNvSpPr>
          <p:nvPr>
            <p:ph type="body" sz="half" idx="2"/>
          </p:nvPr>
        </p:nvSpPr>
        <p:spPr/>
        <p:txBody>
          <a:bodyPr/>
          <a:lstStyle/>
          <a:p>
            <a:endParaRPr lang="tr-TR" dirty="0" smtClean="0"/>
          </a:p>
          <a:p>
            <a:endParaRPr lang="tr-TR" dirty="0"/>
          </a:p>
          <a:p>
            <a:r>
              <a:rPr lang="tr-TR" sz="2400" dirty="0" smtClean="0"/>
              <a:t>Bu soruyu uygulama sorusu yapan etmen nedir?</a:t>
            </a:r>
            <a:endParaRPr lang="tr-TR" sz="2400" dirty="0"/>
          </a:p>
        </p:txBody>
      </p:sp>
    </p:spTree>
    <p:extLst>
      <p:ext uri="{BB962C8B-B14F-4D97-AF65-F5344CB8AC3E}">
        <p14:creationId xmlns:p14="http://schemas.microsoft.com/office/powerpoint/2010/main" val="25203203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Efe, Emre'den yaşlıdır, Zeynep ise Efe'den yaşlıdır. Merve ile Emre aynı yaştadır. En büyük çocuk hangisidir, yaş grafiği çizerek gösteriniz. </a:t>
            </a:r>
          </a:p>
          <a:p>
            <a:pPr marL="0" indent="0">
              <a:buNone/>
            </a:pPr>
            <a:endParaRPr lang="tr-TR" dirty="0"/>
          </a:p>
        </p:txBody>
      </p:sp>
      <p:sp>
        <p:nvSpPr>
          <p:cNvPr id="4" name="Metin Yer Tutucusu 3"/>
          <p:cNvSpPr>
            <a:spLocks noGrp="1"/>
          </p:cNvSpPr>
          <p:nvPr>
            <p:ph type="body" sz="half" idx="2"/>
          </p:nvPr>
        </p:nvSpPr>
        <p:spPr>
          <a:xfrm>
            <a:off x="2615338" y="3392579"/>
            <a:ext cx="3505199" cy="1649684"/>
          </a:xfrm>
        </p:spPr>
        <p:txBody>
          <a:bodyPr/>
          <a:lstStyle/>
          <a:p>
            <a:endParaRPr lang="tr-TR" dirty="0" smtClean="0"/>
          </a:p>
          <a:p>
            <a:r>
              <a:rPr lang="tr-TR" sz="2800" b="1" dirty="0" smtClean="0"/>
              <a:t>Uygulama</a:t>
            </a:r>
            <a:endParaRPr lang="tr-TR" sz="2800" b="1" dirty="0"/>
          </a:p>
        </p:txBody>
      </p:sp>
    </p:spTree>
    <p:extLst>
      <p:ext uri="{BB962C8B-B14F-4D97-AF65-F5344CB8AC3E}">
        <p14:creationId xmlns:p14="http://schemas.microsoft.com/office/powerpoint/2010/main" val="4932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7623" y="934244"/>
            <a:ext cx="3505199" cy="976312"/>
          </a:xfrm>
        </p:spPr>
        <p:txBody>
          <a:bodyPr/>
          <a:lstStyle/>
          <a:p>
            <a:r>
              <a:rPr lang="tr-TR" sz="4000" dirty="0" smtClean="0"/>
              <a:t>Dilek</a:t>
            </a:r>
            <a:endParaRPr lang="tr-TR" sz="4000" dirty="0"/>
          </a:p>
        </p:txBody>
      </p:sp>
      <p:sp>
        <p:nvSpPr>
          <p:cNvPr id="3" name="İçerik Yer Tutucusu 2"/>
          <p:cNvSpPr>
            <a:spLocks noGrp="1"/>
          </p:cNvSpPr>
          <p:nvPr>
            <p:ph idx="1"/>
          </p:nvPr>
        </p:nvSpPr>
        <p:spPr>
          <a:xfrm>
            <a:off x="6323012" y="1422400"/>
            <a:ext cx="5181600" cy="4438651"/>
          </a:xfrm>
        </p:spPr>
        <p:txBody>
          <a:bodyPr/>
          <a:lstStyle/>
          <a:p>
            <a:pPr lvl="0"/>
            <a:r>
              <a:rPr lang="tr-TR" dirty="0"/>
              <a:t>Tanesi 8 TL olan öykü kitaplarından 4 tane alan Ali   kaç lira öder? </a:t>
            </a:r>
          </a:p>
        </p:txBody>
      </p:sp>
      <p:sp>
        <p:nvSpPr>
          <p:cNvPr id="4" name="Metin Yer Tutucusu 3"/>
          <p:cNvSpPr>
            <a:spLocks noGrp="1"/>
          </p:cNvSpPr>
          <p:nvPr>
            <p:ph type="body" sz="half" idx="2"/>
          </p:nvPr>
        </p:nvSpPr>
        <p:spPr>
          <a:xfrm>
            <a:off x="2360609" y="2031637"/>
            <a:ext cx="3505199" cy="1841273"/>
          </a:xfrm>
        </p:spPr>
        <p:txBody>
          <a:bodyPr/>
          <a:lstStyle/>
          <a:p>
            <a:endParaRPr lang="tr-TR" dirty="0" smtClean="0"/>
          </a:p>
          <a:p>
            <a:endParaRPr lang="tr-TR" dirty="0"/>
          </a:p>
          <a:p>
            <a:r>
              <a:rPr lang="tr-TR" sz="2400" dirty="0" smtClean="0"/>
              <a:t>Soru ifadesi uzatılabilir. </a:t>
            </a:r>
            <a:endParaRPr lang="tr-TR" sz="2400" dirty="0"/>
          </a:p>
        </p:txBody>
      </p:sp>
      <p:sp>
        <p:nvSpPr>
          <p:cNvPr id="5" name="Unvan 1"/>
          <p:cNvSpPr txBox="1">
            <a:spLocks/>
          </p:cNvSpPr>
          <p:nvPr/>
        </p:nvSpPr>
        <p:spPr>
          <a:xfrm>
            <a:off x="2589211" y="3872910"/>
            <a:ext cx="3505199" cy="976312"/>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dirty="0" smtClean="0"/>
              <a:t>Bilgi sorusu</a:t>
            </a:r>
            <a:endParaRPr lang="tr-TR" sz="2800" dirty="0"/>
          </a:p>
        </p:txBody>
      </p:sp>
    </p:spTree>
    <p:extLst>
      <p:ext uri="{BB962C8B-B14F-4D97-AF65-F5344CB8AC3E}">
        <p14:creationId xmlns:p14="http://schemas.microsoft.com/office/powerpoint/2010/main" val="18858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fontAlgn="base"/>
            <a:r>
              <a:rPr lang="tr-TR" dirty="0"/>
              <a:t>Bir sinema salonunda patlamış mısır ve soda toplam 6 liradır. Patlamış mısırın fiyatı sodadan 5 lira daha fazla ise soda ne kadardır?</a:t>
            </a:r>
          </a:p>
          <a:p>
            <a:pPr marL="0" indent="0" fontAlgn="base">
              <a:buNone/>
            </a:pPr>
            <a:r>
              <a:rPr lang="tr-TR" dirty="0"/>
              <a:t>A) 1 Lira</a:t>
            </a:r>
          </a:p>
          <a:p>
            <a:pPr marL="0" indent="0" fontAlgn="base">
              <a:buNone/>
            </a:pPr>
            <a:r>
              <a:rPr lang="tr-TR" dirty="0"/>
              <a:t>B)50 Kuruş</a:t>
            </a:r>
          </a:p>
          <a:p>
            <a:pPr marL="0" indent="0" fontAlgn="base">
              <a:buNone/>
            </a:pPr>
            <a:r>
              <a:rPr lang="tr-TR" dirty="0"/>
              <a:t>C) 5 Lira 50 Kuruş </a:t>
            </a:r>
          </a:p>
          <a:p>
            <a:pPr marL="0" indent="0">
              <a:buNone/>
            </a:pPr>
            <a:endParaRPr lang="tr-TR" dirty="0"/>
          </a:p>
        </p:txBody>
      </p:sp>
      <p:sp>
        <p:nvSpPr>
          <p:cNvPr id="4" name="Metin Yer Tutucusu 3"/>
          <p:cNvSpPr>
            <a:spLocks noGrp="1"/>
          </p:cNvSpPr>
          <p:nvPr>
            <p:ph type="body" sz="half" idx="2"/>
          </p:nvPr>
        </p:nvSpPr>
        <p:spPr>
          <a:xfrm>
            <a:off x="2502126" y="3331618"/>
            <a:ext cx="3505199" cy="1719353"/>
          </a:xfrm>
        </p:spPr>
        <p:txBody>
          <a:bodyPr/>
          <a:lstStyle/>
          <a:p>
            <a:endParaRPr lang="tr-TR" dirty="0" smtClean="0"/>
          </a:p>
          <a:p>
            <a:endParaRPr lang="tr-TR" dirty="0"/>
          </a:p>
          <a:p>
            <a:r>
              <a:rPr lang="tr-TR" sz="2800" b="1" dirty="0" smtClean="0"/>
              <a:t>Uygulama</a:t>
            </a:r>
            <a:endParaRPr lang="tr-TR" sz="2800" b="1" dirty="0"/>
          </a:p>
        </p:txBody>
      </p:sp>
    </p:spTree>
    <p:extLst>
      <p:ext uri="{BB962C8B-B14F-4D97-AF65-F5344CB8AC3E}">
        <p14:creationId xmlns:p14="http://schemas.microsoft.com/office/powerpoint/2010/main" val="34135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 Aslı 5 yıl önce 9 yaşındaydı.  Buna göre 8 yıl sonra kaç yaşında olur?</a:t>
            </a:r>
          </a:p>
        </p:txBody>
      </p:sp>
      <p:sp>
        <p:nvSpPr>
          <p:cNvPr id="4" name="Metin Yer Tutucusu 3"/>
          <p:cNvSpPr>
            <a:spLocks noGrp="1"/>
          </p:cNvSpPr>
          <p:nvPr>
            <p:ph type="body" sz="half" idx="2"/>
          </p:nvPr>
        </p:nvSpPr>
        <p:spPr>
          <a:xfrm>
            <a:off x="2589211" y="3153569"/>
            <a:ext cx="3505199" cy="1166949"/>
          </a:xfrm>
        </p:spPr>
        <p:txBody>
          <a:bodyPr/>
          <a:lstStyle/>
          <a:p>
            <a:endParaRPr lang="tr-TR" dirty="0" smtClean="0"/>
          </a:p>
          <a:p>
            <a:r>
              <a:rPr lang="tr-TR" sz="2800" dirty="0" smtClean="0"/>
              <a:t>Uygulama</a:t>
            </a:r>
            <a:endParaRPr lang="tr-TR" sz="2800" dirty="0"/>
          </a:p>
        </p:txBody>
      </p:sp>
    </p:spTree>
    <p:extLst>
      <p:ext uri="{BB962C8B-B14F-4D97-AF65-F5344CB8AC3E}">
        <p14:creationId xmlns:p14="http://schemas.microsoft.com/office/powerpoint/2010/main" val="11509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Bir kenar uzunluğu 30 cm olan kare, genişliği 20 cm olan dikdörtgen ile aynı çevre uzunluğuna sahiptir. </a:t>
            </a:r>
            <a:r>
              <a:rPr lang="tr-TR" b="1" dirty="0"/>
              <a:t>Dikdörtgenin uzun kenarı kaç cm’dir? </a:t>
            </a:r>
            <a:endParaRPr lang="tr-TR" dirty="0"/>
          </a:p>
          <a:p>
            <a:endParaRPr lang="tr-TR" dirty="0"/>
          </a:p>
        </p:txBody>
      </p:sp>
      <p:sp>
        <p:nvSpPr>
          <p:cNvPr id="4" name="Metin Yer Tutucusu 3"/>
          <p:cNvSpPr>
            <a:spLocks noGrp="1"/>
          </p:cNvSpPr>
          <p:nvPr>
            <p:ph type="body" sz="half" idx="2"/>
          </p:nvPr>
        </p:nvSpPr>
        <p:spPr>
          <a:xfrm>
            <a:off x="2554378" y="3378926"/>
            <a:ext cx="3505199" cy="1480457"/>
          </a:xfrm>
        </p:spPr>
        <p:txBody>
          <a:bodyPr/>
          <a:lstStyle/>
          <a:p>
            <a:endParaRPr lang="tr-TR" sz="2800" dirty="0" smtClean="0"/>
          </a:p>
          <a:p>
            <a:r>
              <a:rPr lang="tr-TR" sz="2800" dirty="0" smtClean="0"/>
              <a:t>Uygulama </a:t>
            </a:r>
            <a:endParaRPr lang="tr-TR" sz="2800" dirty="0"/>
          </a:p>
        </p:txBody>
      </p:sp>
    </p:spTree>
    <p:extLst>
      <p:ext uri="{BB962C8B-B14F-4D97-AF65-F5344CB8AC3E}">
        <p14:creationId xmlns:p14="http://schemas.microsoft.com/office/powerpoint/2010/main" val="126859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0938" y="4254819"/>
            <a:ext cx="3505199" cy="629920"/>
          </a:xfrm>
        </p:spPr>
        <p:txBody>
          <a:bodyPr>
            <a:normAutofit/>
          </a:bodyPr>
          <a:lstStyle/>
          <a:p>
            <a:r>
              <a:rPr lang="tr-TR" sz="2800" dirty="0" smtClean="0"/>
              <a:t>Uygulama</a:t>
            </a:r>
            <a:endParaRPr lang="tr-TR" sz="2800" dirty="0"/>
          </a:p>
        </p:txBody>
      </p:sp>
      <p:sp>
        <p:nvSpPr>
          <p:cNvPr id="3" name="İçerik Yer Tutucusu 2"/>
          <p:cNvSpPr>
            <a:spLocks noGrp="1"/>
          </p:cNvSpPr>
          <p:nvPr>
            <p:ph idx="1"/>
          </p:nvPr>
        </p:nvSpPr>
        <p:spPr>
          <a:xfrm>
            <a:off x="6331720" y="446088"/>
            <a:ext cx="5181600" cy="4438651"/>
          </a:xfrm>
        </p:spPr>
        <p:txBody>
          <a:bodyPr/>
          <a:lstStyle/>
          <a:p>
            <a:pPr lvl="0"/>
            <a:r>
              <a:rPr lang="tr-TR" dirty="0"/>
              <a:t>4B sınıfında bir anket yapılarak öğrencilere en sevdikleri dersler soruldu. Öğrencilerin verdikleri cevaplar dikkate alınarak bir sıklık tablosu oluşturuldu. Sıklık tablosunda grafik oluşturmak için gerekli bilgiler bulunur. Öğrencilerin en sevdiği dersler için hazırlanan bu sıklık tablosunda ders adları ve öğrenci sayıları bulunmaktadır. Bu bilgileri dikkate alarak bir şekil grafiği oluşturalım. </a:t>
            </a:r>
          </a:p>
          <a:p>
            <a:pPr marL="0" indent="0">
              <a:buNone/>
            </a:pPr>
            <a:endParaRPr lang="tr-TR" dirty="0"/>
          </a:p>
          <a:p>
            <a:pPr marL="0" indent="0">
              <a:buNone/>
            </a:pPr>
            <a:endParaRPr lang="tr-TR" dirty="0"/>
          </a:p>
        </p:txBody>
      </p:sp>
      <p:sp>
        <p:nvSpPr>
          <p:cNvPr id="4" name="Metin Yer Tutucusu 3"/>
          <p:cNvSpPr>
            <a:spLocks noGrp="1"/>
          </p:cNvSpPr>
          <p:nvPr>
            <p:ph type="body" sz="half" idx="2"/>
          </p:nvPr>
        </p:nvSpPr>
        <p:spPr>
          <a:xfrm>
            <a:off x="1892526" y="2065543"/>
            <a:ext cx="3505199" cy="1199740"/>
          </a:xfrm>
        </p:spPr>
        <p:txBody>
          <a:bodyPr>
            <a:normAutofit/>
          </a:bodyPr>
          <a:lstStyle/>
          <a:p>
            <a:r>
              <a:rPr lang="tr-TR" sz="2400" dirty="0" smtClean="0"/>
              <a:t>Soru ifadesi uygun mu?</a:t>
            </a:r>
            <a:endParaRPr lang="tr-TR" sz="2400" dirty="0"/>
          </a:p>
        </p:txBody>
      </p:sp>
      <p:graphicFrame>
        <p:nvGraphicFramePr>
          <p:cNvPr id="5" name="Tablo 4"/>
          <p:cNvGraphicFramePr>
            <a:graphicFrameLocks noGrp="1"/>
          </p:cNvGraphicFramePr>
          <p:nvPr>
            <p:extLst>
              <p:ext uri="{D42A27DB-BD31-4B8C-83A1-F6EECF244321}">
                <p14:modId xmlns:p14="http://schemas.microsoft.com/office/powerpoint/2010/main" val="2797466296"/>
              </p:ext>
            </p:extLst>
          </p:nvPr>
        </p:nvGraphicFramePr>
        <p:xfrm>
          <a:off x="5863817" y="4075614"/>
          <a:ext cx="5857920" cy="1418406"/>
        </p:xfrm>
        <a:graphic>
          <a:graphicData uri="http://schemas.openxmlformats.org/drawingml/2006/table">
            <a:tbl>
              <a:tblPr firstRow="1" firstCol="1" bandRow="1">
                <a:tableStyleId>{5C22544A-7EE6-4342-B048-85BDC9FD1C3A}</a:tableStyleId>
              </a:tblPr>
              <a:tblGrid>
                <a:gridCol w="2928960">
                  <a:extLst>
                    <a:ext uri="{9D8B030D-6E8A-4147-A177-3AD203B41FA5}">
                      <a16:colId xmlns:a16="http://schemas.microsoft.com/office/drawing/2014/main" val="2215713813"/>
                    </a:ext>
                  </a:extLst>
                </a:gridCol>
                <a:gridCol w="2928960">
                  <a:extLst>
                    <a:ext uri="{9D8B030D-6E8A-4147-A177-3AD203B41FA5}">
                      <a16:colId xmlns:a16="http://schemas.microsoft.com/office/drawing/2014/main" val="3590726128"/>
                    </a:ext>
                  </a:extLst>
                </a:gridCol>
              </a:tblGrid>
              <a:tr h="236401">
                <a:tc>
                  <a:txBody>
                    <a:bodyPr/>
                    <a:lstStyle/>
                    <a:p>
                      <a:pPr algn="ctr"/>
                      <a:r>
                        <a:rPr lang="tr-TR" sz="1100">
                          <a:effectLst/>
                        </a:rPr>
                        <a:t>Dersin adı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tr-TR" sz="1100">
                          <a:effectLst/>
                        </a:rPr>
                        <a:t>Öğrenci sayısı</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31479061"/>
                  </a:ext>
                </a:extLst>
              </a:tr>
              <a:tr h="236401">
                <a:tc>
                  <a:txBody>
                    <a:bodyPr/>
                    <a:lstStyle/>
                    <a:p>
                      <a:r>
                        <a:rPr lang="tr-TR" sz="1100" dirty="0" err="1">
                          <a:effectLst/>
                        </a:rPr>
                        <a:t>türkçe</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tr-TR" sz="1100">
                          <a:effectLst/>
                        </a:rPr>
                        <a:t>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561619"/>
                  </a:ext>
                </a:extLst>
              </a:tr>
              <a:tr h="236401">
                <a:tc>
                  <a:txBody>
                    <a:bodyPr/>
                    <a:lstStyle/>
                    <a:p>
                      <a:r>
                        <a:rPr lang="tr-TR" sz="1100">
                          <a:effectLst/>
                        </a:rPr>
                        <a:t>matematik</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tr-TR" sz="1100">
                          <a:effectLst/>
                        </a:rPr>
                        <a:t>10</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8481473"/>
                  </a:ext>
                </a:extLst>
              </a:tr>
              <a:tr h="236401">
                <a:tc>
                  <a:txBody>
                    <a:bodyPr/>
                    <a:lstStyle/>
                    <a:p>
                      <a:r>
                        <a:rPr lang="tr-TR" sz="1100">
                          <a:effectLst/>
                        </a:rPr>
                        <a:t>ingilizce</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tr-TR" sz="1100">
                          <a:effectLst/>
                        </a:rPr>
                        <a:t>12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5732878"/>
                  </a:ext>
                </a:extLst>
              </a:tr>
              <a:tr h="236401">
                <a:tc>
                  <a:txBody>
                    <a:bodyPr/>
                    <a:lstStyle/>
                    <a:p>
                      <a:r>
                        <a:rPr lang="tr-TR" sz="1100">
                          <a:effectLst/>
                        </a:rPr>
                        <a:t>Fen ve teknoloji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tr-TR" sz="1100">
                          <a:effectLst/>
                        </a:rPr>
                        <a:t>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8767586"/>
                  </a:ext>
                </a:extLst>
              </a:tr>
              <a:tr h="236401">
                <a:tc>
                  <a:txBody>
                    <a:bodyPr/>
                    <a:lstStyle/>
                    <a:p>
                      <a:r>
                        <a:rPr lang="tr-TR" sz="1100">
                          <a:effectLst/>
                        </a:rPr>
                        <a:t>Sosyal bilgiler</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tr-TR" sz="1100" dirty="0">
                          <a:effectLst/>
                        </a:rPr>
                        <a:t>8</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7100542"/>
                  </a:ext>
                </a:extLst>
              </a:tr>
            </a:tbl>
          </a:graphicData>
        </a:graphic>
      </p:graphicFrame>
    </p:spTree>
    <p:extLst>
      <p:ext uri="{BB962C8B-B14F-4D97-AF65-F5344CB8AC3E}">
        <p14:creationId xmlns:p14="http://schemas.microsoft.com/office/powerpoint/2010/main" val="22373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344</TotalTime>
  <Words>1860</Words>
  <Application>Microsoft Office PowerPoint</Application>
  <PresentationFormat>Geniş ekran</PresentationFormat>
  <Paragraphs>277</Paragraphs>
  <Slides>60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60</vt:i4>
      </vt:variant>
    </vt:vector>
  </HeadingPairs>
  <TitlesOfParts>
    <vt:vector size="67" baseType="lpstr">
      <vt:lpstr>Arial</vt:lpstr>
      <vt:lpstr>Calibri</vt:lpstr>
      <vt:lpstr>Cambria Math</vt:lpstr>
      <vt:lpstr>Century Gothic</vt:lpstr>
      <vt:lpstr>Times New Roman</vt:lpstr>
      <vt:lpstr>Wingdings 3</vt:lpstr>
      <vt:lpstr>Duman</vt:lpstr>
      <vt:lpstr>Sorulara dair</vt:lpstr>
      <vt:lpstr>Büşra  Soru ifadesi nasıl? </vt:lpstr>
      <vt:lpstr>İfadeler üzerine biraz daha dikkat!</vt:lpstr>
      <vt:lpstr>Sorunun yanıtı?</vt:lpstr>
      <vt:lpstr>PowerPoint Sunusu</vt:lpstr>
      <vt:lpstr>Dilek</vt:lpstr>
      <vt:lpstr>PowerPoint Sunusu</vt:lpstr>
      <vt:lpstr>PowerPoint Sunusu</vt:lpstr>
      <vt:lpstr>Uygulama</vt:lpstr>
      <vt:lpstr>Soru ifadesi üzerine düşünülmeli </vt:lpstr>
      <vt:lpstr>PowerPoint Sunusu</vt:lpstr>
      <vt:lpstr>PowerPoint Sunusu</vt:lpstr>
      <vt:lpstr>Elif</vt:lpstr>
      <vt:lpstr>PowerPoint Sunusu</vt:lpstr>
      <vt:lpstr>PowerPoint Sunusu</vt:lpstr>
      <vt:lpstr>PowerPoint Sunusu</vt:lpstr>
      <vt:lpstr>Benzer iki soru</vt:lpstr>
      <vt:lpstr>Esra</vt:lpstr>
      <vt:lpstr>Soruya dair düşünceleriniz neler?</vt:lpstr>
      <vt:lpstr>Soruya dair düşünceleriniz neler?</vt:lpstr>
      <vt:lpstr>Uygulama sorusu</vt:lpstr>
      <vt:lpstr>Akıl yürütme sorusu</vt:lpstr>
      <vt:lpstr>Fatmanur</vt:lpstr>
      <vt:lpstr>Akıl yürütme sorusu</vt:lpstr>
      <vt:lpstr>PowerPoint Sunusu</vt:lpstr>
      <vt:lpstr>Uygulama sorusu</vt:lpstr>
      <vt:lpstr>Bilgi sorusu</vt:lpstr>
      <vt:lpstr>Feyzanur</vt:lpstr>
      <vt:lpstr>Sorunun anlatımı uygun mu?</vt:lpstr>
      <vt:lpstr>PowerPoint Sunusu</vt:lpstr>
      <vt:lpstr>Soru ifadesi hakkındaki düşünceniz ne?</vt:lpstr>
      <vt:lpstr>İyi sorular…</vt:lpstr>
      <vt:lpstr>Hatice</vt:lpstr>
      <vt:lpstr>PowerPoint Sunusu</vt:lpstr>
      <vt:lpstr>PowerPoint Sunusu</vt:lpstr>
      <vt:lpstr>PowerPoint Sunusu</vt:lpstr>
      <vt:lpstr>Hazal</vt:lpstr>
      <vt:lpstr>PowerPoint Sunusu</vt:lpstr>
      <vt:lpstr>PowerPoint Sunusu</vt:lpstr>
      <vt:lpstr>Bu soru hakkında ne düşünüyorsunuz? </vt:lpstr>
      <vt:lpstr>İkbal</vt:lpstr>
      <vt:lpstr>PowerPoint Sunusu</vt:lpstr>
      <vt:lpstr>PowerPoint Sunusu</vt:lpstr>
      <vt:lpstr>PowerPoint Sunusu</vt:lpstr>
      <vt:lpstr>Mustafa</vt:lpstr>
      <vt:lpstr>PowerPoint Sunusu</vt:lpstr>
      <vt:lpstr>PowerPoint Sunusu</vt:lpstr>
      <vt:lpstr>PowerPoint Sunusu</vt:lpstr>
      <vt:lpstr>Selinay</vt:lpstr>
      <vt:lpstr>PowerPoint Sunusu</vt:lpstr>
      <vt:lpstr>Şeyma</vt:lpstr>
      <vt:lpstr>PowerPoint Sunusu</vt:lpstr>
      <vt:lpstr>Tuğba Ceyda</vt:lpstr>
      <vt:lpstr>PowerPoint Sunusu</vt:lpstr>
      <vt:lpstr>PowerPoint Sunusu</vt:lpstr>
      <vt:lpstr>PowerPoint Sunusu</vt:lpstr>
      <vt:lpstr>Zeynep</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51</cp:revision>
  <dcterms:created xsi:type="dcterms:W3CDTF">2019-03-21T06:49:37Z</dcterms:created>
  <dcterms:modified xsi:type="dcterms:W3CDTF">2019-03-28T10:27:11Z</dcterms:modified>
</cp:coreProperties>
</file>