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5"/>
  </p:notesMasterIdLst>
  <p:sldIdLst>
    <p:sldId id="286" r:id="rId2"/>
    <p:sldId id="256" r:id="rId3"/>
    <p:sldId id="257" r:id="rId4"/>
    <p:sldId id="258" r:id="rId5"/>
    <p:sldId id="259" r:id="rId6"/>
    <p:sldId id="260" r:id="rId7"/>
    <p:sldId id="261" r:id="rId8"/>
    <p:sldId id="263" r:id="rId9"/>
    <p:sldId id="267" r:id="rId10"/>
    <p:sldId id="268" r:id="rId11"/>
    <p:sldId id="264" r:id="rId12"/>
    <p:sldId id="270" r:id="rId13"/>
    <p:sldId id="273" r:id="rId14"/>
    <p:sldId id="274" r:id="rId15"/>
    <p:sldId id="275" r:id="rId16"/>
    <p:sldId id="276" r:id="rId17"/>
    <p:sldId id="272" r:id="rId18"/>
    <p:sldId id="281" r:id="rId19"/>
    <p:sldId id="282" r:id="rId20"/>
    <p:sldId id="283" r:id="rId21"/>
    <p:sldId id="284" r:id="rId22"/>
    <p:sldId id="285" r:id="rId23"/>
    <p:sldId id="26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93FC19-04CB-46D7-ADEA-A9492CF691AA}" type="datetimeFigureOut">
              <a:rPr lang="tr-TR" smtClean="0"/>
              <a:pPr/>
              <a:t>11.05.2020</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B78625-0F9F-4327-BA6C-C13684E1BCAA}" type="slidenum">
              <a:rPr lang="tr-TR" smtClean="0"/>
              <a:pPr/>
              <a:t>‹#›</a:t>
            </a:fld>
            <a:endParaRPr lang="tr-TR"/>
          </a:p>
        </p:txBody>
      </p:sp>
    </p:spTree>
    <p:extLst>
      <p:ext uri="{BB962C8B-B14F-4D97-AF65-F5344CB8AC3E}">
        <p14:creationId xmlns:p14="http://schemas.microsoft.com/office/powerpoint/2010/main" val="3065187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5B78625-0F9F-4327-BA6C-C13684E1BCAA}" type="slidenum">
              <a:rPr lang="tr-TR" smtClean="0"/>
              <a:pPr/>
              <a:t>2</a:t>
            </a:fld>
            <a:endParaRPr lang="tr-TR"/>
          </a:p>
        </p:txBody>
      </p:sp>
    </p:spTree>
    <p:extLst>
      <p:ext uri="{BB962C8B-B14F-4D97-AF65-F5344CB8AC3E}">
        <p14:creationId xmlns:p14="http://schemas.microsoft.com/office/powerpoint/2010/main" val="96390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5B78625-0F9F-4327-BA6C-C13684E1BCAA}" type="slidenum">
              <a:rPr lang="tr-TR" smtClean="0"/>
              <a:pPr/>
              <a:t>19</a:t>
            </a:fld>
            <a:endParaRPr lang="tr-TR"/>
          </a:p>
        </p:txBody>
      </p:sp>
    </p:spTree>
    <p:extLst>
      <p:ext uri="{BB962C8B-B14F-4D97-AF65-F5344CB8AC3E}">
        <p14:creationId xmlns:p14="http://schemas.microsoft.com/office/powerpoint/2010/main" val="360863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5B78625-0F9F-4327-BA6C-C13684E1BCAA}" type="slidenum">
              <a:rPr lang="tr-TR" smtClean="0"/>
              <a:pPr/>
              <a:t>22</a:t>
            </a:fld>
            <a:endParaRPr lang="tr-TR"/>
          </a:p>
        </p:txBody>
      </p:sp>
    </p:spTree>
    <p:extLst>
      <p:ext uri="{BB962C8B-B14F-4D97-AF65-F5344CB8AC3E}">
        <p14:creationId xmlns:p14="http://schemas.microsoft.com/office/powerpoint/2010/main" val="463654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p>
            <a:fld id="{1D8BD707-D9CF-40AE-B4C6-C98DA3205C09}" type="datetimeFigureOut">
              <a:rPr lang="en-US" smtClean="0"/>
              <a:pPr/>
              <a:t>5/11/2020</a:t>
            </a:fld>
            <a:endParaRPr lang="en-US"/>
          </a:p>
        </p:txBody>
      </p:sp>
      <p:sp>
        <p:nvSpPr>
          <p:cNvPr id="20" name="19 Altbilgi Yer Tutucusu"/>
          <p:cNvSpPr>
            <a:spLocks noGrp="1"/>
          </p:cNvSpPr>
          <p:nvPr>
            <p:ph type="ftr" sz="quarter" idx="11"/>
          </p:nvPr>
        </p:nvSpPr>
        <p:spPr/>
        <p:txBody>
          <a:bodyPr/>
          <a:lstStyle/>
          <a:p>
            <a:endParaRPr lang="en-US"/>
          </a:p>
        </p:txBody>
      </p:sp>
      <p:sp>
        <p:nvSpPr>
          <p:cNvPr id="10" name="9 Slayt Numarası Yer Tutucusu"/>
          <p:cNvSpPr>
            <a:spLocks noGrp="1"/>
          </p:cNvSpPr>
          <p:nvPr>
            <p:ph type="sldNum" sz="quarter" idx="12"/>
          </p:nvPr>
        </p:nvSpPr>
        <p:spPr/>
        <p:txBody>
          <a:bodyPr/>
          <a:lstStyle/>
          <a:p>
            <a:fld id="{B6F15528-21DE-4FAA-801E-634DDDAF4B2B}" type="slidenum">
              <a:rPr lang="en-US" smtClean="0"/>
              <a:pPr/>
              <a:t>‹#›</a:t>
            </a:fld>
            <a:endParaRPr lang="en-US"/>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D8BD707-D9CF-40AE-B4C6-C98DA3205C09}" type="datetimeFigureOut">
              <a:rPr lang="en-US" smtClean="0"/>
              <a:pPr/>
              <a:t>5/11/2020</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D8BD707-D9CF-40AE-B4C6-C98DA3205C09}" type="datetimeFigureOut">
              <a:rPr lang="en-US" smtClean="0"/>
              <a:pPr/>
              <a:t>5/11/2020</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D8BD707-D9CF-40AE-B4C6-C98DA3205C09}" type="datetimeFigureOut">
              <a:rPr lang="en-US" smtClean="0"/>
              <a:pPr/>
              <a:t>5/11/2020</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1D8BD707-D9CF-40AE-B4C6-C98DA3205C09}" type="datetimeFigureOut">
              <a:rPr lang="en-US" smtClean="0"/>
              <a:pPr/>
              <a:t>5/11/2020</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B6F15528-21DE-4FAA-801E-634DDDAF4B2B}" type="slidenum">
              <a:rPr lang="en-US" smtClean="0"/>
              <a:pPr/>
              <a:t>‹#›</a:t>
            </a:fld>
            <a:endParaRPr lang="en-US"/>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1D8BD707-D9CF-40AE-B4C6-C98DA3205C09}" type="datetimeFigureOut">
              <a:rPr lang="en-US" smtClean="0"/>
              <a:pPr/>
              <a:t>5/11/2020</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1D8BD707-D9CF-40AE-B4C6-C98DA3205C09}" type="datetimeFigureOut">
              <a:rPr lang="en-US" smtClean="0"/>
              <a:pPr/>
              <a:t>5/11/2020</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1D8BD707-D9CF-40AE-B4C6-C98DA3205C09}" type="datetimeFigureOut">
              <a:rPr lang="en-US" smtClean="0"/>
              <a:pPr/>
              <a:t>5/11/2020</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Veri Yer Tutucusu"/>
          <p:cNvSpPr>
            <a:spLocks noGrp="1"/>
          </p:cNvSpPr>
          <p:nvPr>
            <p:ph type="dt" sz="half" idx="10"/>
          </p:nvPr>
        </p:nvSpPr>
        <p:spPr/>
        <p:txBody>
          <a:bodyPr/>
          <a:lstStyle/>
          <a:p>
            <a:fld id="{1D8BD707-D9CF-40AE-B4C6-C98DA3205C09}" type="datetimeFigureOut">
              <a:rPr lang="en-US" smtClean="0"/>
              <a:pPr/>
              <a:t>5/11/2020</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B6F15528-21DE-4FAA-801E-634DDDAF4B2B}" type="slidenum">
              <a:rPr lang="en-US" smtClean="0"/>
              <a:pPr/>
              <a:t>‹#›</a:t>
            </a:fld>
            <a:endParaRPr lang="en-US"/>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1D8BD707-D9CF-40AE-B4C6-C98DA3205C09}" type="datetimeFigureOut">
              <a:rPr lang="en-US" smtClean="0"/>
              <a:pPr/>
              <a:t>5/11/2020</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1D8BD707-D9CF-40AE-B4C6-C98DA3205C09}" type="datetimeFigureOut">
              <a:rPr lang="en-US" smtClean="0"/>
              <a:pPr/>
              <a:t>5/11/2020</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B6F15528-21DE-4FAA-801E-634DDDAF4B2B}" type="slidenum">
              <a:rPr lang="en-US" smtClean="0"/>
              <a:pPr/>
              <a:t>‹#›</a:t>
            </a:fld>
            <a:endParaRPr lang="en-US"/>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5/11/2020</a:t>
            </a:fld>
            <a:endParaRPr lang="en-US"/>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tdk.gov.tr/index.php?option=com_gts&amp;arama=gts&amp;guid=TDK.GTS.50aa6a1213e966.57775654" TargetMode="External"/><Relationship Id="rId2" Type="http://schemas.openxmlformats.org/officeDocument/2006/relationships/hyperlink" Target="http://www.orsam.org.tr/tr/yazigoster.aspx?ID=296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4">
            <a:extLst>
              <a:ext uri="{FF2B5EF4-FFF2-40B4-BE49-F238E27FC236}">
                <a16:creationId xmlns:a16="http://schemas.microsoft.com/office/drawing/2014/main" id="{1738C273-F9CB-4C75-B942-D706FE0AD8B2}"/>
              </a:ext>
            </a:extLst>
          </p:cNvPr>
          <p:cNvSpPr txBox="1"/>
          <p:nvPr/>
        </p:nvSpPr>
        <p:spPr>
          <a:xfrm>
            <a:off x="3214678" y="214290"/>
            <a:ext cx="3429024" cy="923330"/>
          </a:xfrm>
          <a:prstGeom prst="rect">
            <a:avLst/>
          </a:prstGeom>
          <a:noFill/>
        </p:spPr>
        <p:txBody>
          <a:bodyPr wrap="square" rtlCol="0">
            <a:spAutoFit/>
          </a:bodyPr>
          <a:lstStyle/>
          <a:p>
            <a:pPr algn="ctr"/>
            <a:r>
              <a:rPr lang="tr-TR" dirty="0">
                <a:solidFill>
                  <a:srgbClr val="3B419B"/>
                </a:solidFill>
              </a:rPr>
              <a:t>Ankara Üniversitesi </a:t>
            </a:r>
          </a:p>
          <a:p>
            <a:pPr algn="ctr"/>
            <a:r>
              <a:rPr lang="tr-TR" dirty="0">
                <a:solidFill>
                  <a:srgbClr val="3B419B"/>
                </a:solidFill>
              </a:rPr>
              <a:t>Dil ve Tarih-Coğrafya Fakültesi </a:t>
            </a:r>
          </a:p>
          <a:p>
            <a:pPr algn="ctr"/>
            <a:r>
              <a:rPr lang="tr-TR" dirty="0">
                <a:solidFill>
                  <a:srgbClr val="3B419B"/>
                </a:solidFill>
              </a:rPr>
              <a:t>Coğrafya Bölümü</a:t>
            </a:r>
          </a:p>
        </p:txBody>
      </p:sp>
      <p:sp>
        <p:nvSpPr>
          <p:cNvPr id="3" name="Alt Başlık 2">
            <a:extLst>
              <a:ext uri="{FF2B5EF4-FFF2-40B4-BE49-F238E27FC236}">
                <a16:creationId xmlns:a16="http://schemas.microsoft.com/office/drawing/2014/main" id="{25BF0E46-5E7F-4448-8AE2-C0F2B5FE990C}"/>
              </a:ext>
            </a:extLst>
          </p:cNvPr>
          <p:cNvSpPr txBox="1">
            <a:spLocks/>
          </p:cNvSpPr>
          <p:nvPr/>
        </p:nvSpPr>
        <p:spPr>
          <a:xfrm>
            <a:off x="3143240" y="6215082"/>
            <a:ext cx="3722703" cy="34852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a:solidFill>
                  <a:srgbClr val="3B419B"/>
                </a:solidFill>
              </a:rPr>
              <a:t>Doç. Dr. Mutlu YILMAZ</a:t>
            </a:r>
          </a:p>
        </p:txBody>
      </p:sp>
      <p:sp>
        <p:nvSpPr>
          <p:cNvPr id="4" name="3 Dikdörtgen"/>
          <p:cNvSpPr/>
          <p:nvPr/>
        </p:nvSpPr>
        <p:spPr>
          <a:xfrm>
            <a:off x="2643174" y="1428736"/>
            <a:ext cx="4572000" cy="1077218"/>
          </a:xfrm>
          <a:prstGeom prst="rect">
            <a:avLst/>
          </a:prstGeom>
        </p:spPr>
        <p:txBody>
          <a:bodyPr>
            <a:spAutoFit/>
          </a:bodyPr>
          <a:lstStyle/>
          <a:p>
            <a:pPr algn="ctr"/>
            <a:r>
              <a:rPr lang="tr-TR" sz="3200" dirty="0" smtClean="0">
                <a:solidFill>
                  <a:srgbClr val="3B419B"/>
                </a:solidFill>
                <a:latin typeface="Times New Roman" pitchFamily="18" charset="0"/>
                <a:cs typeface="Times New Roman" pitchFamily="18" charset="0"/>
              </a:rPr>
              <a:t>COG 450 </a:t>
            </a:r>
            <a:br>
              <a:rPr lang="tr-TR" sz="3200" dirty="0" smtClean="0">
                <a:solidFill>
                  <a:srgbClr val="3B419B"/>
                </a:solidFill>
                <a:latin typeface="Times New Roman" pitchFamily="18" charset="0"/>
                <a:cs typeface="Times New Roman" pitchFamily="18" charset="0"/>
              </a:rPr>
            </a:br>
            <a:r>
              <a:rPr lang="tr-TR" sz="3200" b="1" dirty="0" smtClean="0">
                <a:solidFill>
                  <a:srgbClr val="3B419B"/>
                </a:solidFill>
                <a:latin typeface="Times New Roman" pitchFamily="18" charset="0"/>
                <a:cs typeface="Times New Roman" pitchFamily="18" charset="0"/>
              </a:rPr>
              <a:t>ORTA DOĞU</a:t>
            </a:r>
            <a:endParaRPr lang="tr-TR" sz="3200" b="1" dirty="0">
              <a:solidFill>
                <a:srgbClr val="3B419B"/>
              </a:solidFill>
              <a:latin typeface="Times New Roman" pitchFamily="18" charset="0"/>
              <a:cs typeface="Times New Roman" pitchFamily="18" charset="0"/>
            </a:endParaRPr>
          </a:p>
        </p:txBody>
      </p:sp>
      <p:pic>
        <p:nvPicPr>
          <p:cNvPr id="6"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4612" y="2643182"/>
            <a:ext cx="4518325" cy="3500462"/>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785794"/>
            <a:ext cx="7933588" cy="785818"/>
          </a:xfrm>
        </p:spPr>
        <p:txBody>
          <a:bodyPr>
            <a:normAutofit/>
          </a:bodyPr>
          <a:lstStyle/>
          <a:p>
            <a:r>
              <a:rPr lang="tr-TR" sz="2000" b="1" dirty="0">
                <a:effectLst>
                  <a:outerShdw blurRad="38100" dist="38100" dir="2700000" algn="tl">
                    <a:srgbClr val="000000">
                      <a:alpha val="43137"/>
                    </a:srgbClr>
                  </a:outerShdw>
                </a:effectLst>
                <a:latin typeface="Times New Roman" pitchFamily="18" charset="0"/>
                <a:cs typeface="Times New Roman" pitchFamily="18" charset="0"/>
              </a:rPr>
              <a:t>Arap Baharının Yaşandığı Ülkelerde Gelir Dağılımı</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2042879"/>
              </p:ext>
            </p:extLst>
          </p:nvPr>
        </p:nvGraphicFramePr>
        <p:xfrm>
          <a:off x="1142976" y="1500175"/>
          <a:ext cx="7543824" cy="2949905"/>
        </p:xfrm>
        <a:graphic>
          <a:graphicData uri="http://schemas.openxmlformats.org/drawingml/2006/table">
            <a:tbl>
              <a:tblPr firstRow="1" bandRow="1">
                <a:tableStyleId>{5C22544A-7EE6-4342-B048-85BDC9FD1C3A}</a:tableStyleId>
              </a:tblPr>
              <a:tblGrid>
                <a:gridCol w="2514608">
                  <a:extLst>
                    <a:ext uri="{9D8B030D-6E8A-4147-A177-3AD203B41FA5}">
                      <a16:colId xmlns:a16="http://schemas.microsoft.com/office/drawing/2014/main" val="20000"/>
                    </a:ext>
                  </a:extLst>
                </a:gridCol>
                <a:gridCol w="2514608">
                  <a:extLst>
                    <a:ext uri="{9D8B030D-6E8A-4147-A177-3AD203B41FA5}">
                      <a16:colId xmlns:a16="http://schemas.microsoft.com/office/drawing/2014/main" val="20001"/>
                    </a:ext>
                  </a:extLst>
                </a:gridCol>
                <a:gridCol w="2514608">
                  <a:extLst>
                    <a:ext uri="{9D8B030D-6E8A-4147-A177-3AD203B41FA5}">
                      <a16:colId xmlns:a16="http://schemas.microsoft.com/office/drawing/2014/main" val="20002"/>
                    </a:ext>
                  </a:extLst>
                </a:gridCol>
              </a:tblGrid>
              <a:tr h="421415">
                <a:tc>
                  <a:txBody>
                    <a:bodyPr/>
                    <a:lstStyle/>
                    <a:p>
                      <a:r>
                        <a:rPr lang="tr-TR" sz="2000" dirty="0" smtClean="0">
                          <a:latin typeface="Times New Roman" pitchFamily="18" charset="0"/>
                          <a:cs typeface="Times New Roman" pitchFamily="18" charset="0"/>
                        </a:rPr>
                        <a:t>Ülke</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En Düşük</a:t>
                      </a:r>
                      <a:r>
                        <a:rPr lang="tr-TR" sz="2000" baseline="0" dirty="0" smtClean="0">
                          <a:latin typeface="Times New Roman" pitchFamily="18" charset="0"/>
                          <a:cs typeface="Times New Roman" pitchFamily="18" charset="0"/>
                        </a:rPr>
                        <a:t> %10</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En Yüksek</a:t>
                      </a:r>
                      <a:r>
                        <a:rPr lang="tr-TR" sz="2000" baseline="0" dirty="0" smtClean="0">
                          <a:latin typeface="Times New Roman" pitchFamily="18" charset="0"/>
                          <a:cs typeface="Times New Roman" pitchFamily="18" charset="0"/>
                        </a:rPr>
                        <a:t> %</a:t>
                      </a:r>
                      <a:endParaRPr lang="tr-TR" sz="20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21415">
                <a:tc>
                  <a:txBody>
                    <a:bodyPr/>
                    <a:lstStyle/>
                    <a:p>
                      <a:r>
                        <a:rPr lang="tr-TR" sz="2000" dirty="0" smtClean="0">
                          <a:latin typeface="Times New Roman" pitchFamily="18" charset="0"/>
                          <a:cs typeface="Times New Roman" pitchFamily="18" charset="0"/>
                        </a:rPr>
                        <a:t>Tunus</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2.3</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31.5</a:t>
                      </a:r>
                      <a:endParaRPr lang="tr-TR" sz="20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421415">
                <a:tc>
                  <a:txBody>
                    <a:bodyPr/>
                    <a:lstStyle/>
                    <a:p>
                      <a:r>
                        <a:rPr lang="tr-TR" sz="2000" dirty="0" smtClean="0">
                          <a:latin typeface="Times New Roman" pitchFamily="18" charset="0"/>
                          <a:cs typeface="Times New Roman" pitchFamily="18" charset="0"/>
                        </a:rPr>
                        <a:t>Mısır</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2.9</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27.6</a:t>
                      </a:r>
                      <a:endParaRPr lang="tr-TR" sz="20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421415">
                <a:tc>
                  <a:txBody>
                    <a:bodyPr/>
                    <a:lstStyle/>
                    <a:p>
                      <a:r>
                        <a:rPr lang="tr-TR" sz="2000" dirty="0" smtClean="0">
                          <a:latin typeface="Times New Roman" pitchFamily="18" charset="0"/>
                          <a:cs typeface="Times New Roman" pitchFamily="18" charset="0"/>
                        </a:rPr>
                        <a:t>Libya</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MD</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MD</a:t>
                      </a:r>
                      <a:endParaRPr lang="tr-TR" sz="20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421415">
                <a:tc>
                  <a:txBody>
                    <a:bodyPr/>
                    <a:lstStyle/>
                    <a:p>
                      <a:r>
                        <a:rPr lang="tr-TR" sz="2000" dirty="0" smtClean="0">
                          <a:latin typeface="Times New Roman" pitchFamily="18" charset="0"/>
                          <a:cs typeface="Times New Roman" pitchFamily="18" charset="0"/>
                        </a:rPr>
                        <a:t>Suriye</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MD</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MD</a:t>
                      </a:r>
                      <a:endParaRPr lang="tr-TR" sz="20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421415">
                <a:tc>
                  <a:txBody>
                    <a:bodyPr/>
                    <a:lstStyle/>
                    <a:p>
                      <a:r>
                        <a:rPr lang="tr-TR" sz="2000" dirty="0" smtClean="0">
                          <a:latin typeface="Times New Roman" pitchFamily="18" charset="0"/>
                          <a:cs typeface="Times New Roman" pitchFamily="18" charset="0"/>
                        </a:rPr>
                        <a:t>Yemen</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2.9</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30.8</a:t>
                      </a:r>
                      <a:endParaRPr lang="tr-TR" sz="20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421415">
                <a:tc>
                  <a:txBody>
                    <a:bodyPr/>
                    <a:lstStyle/>
                    <a:p>
                      <a:r>
                        <a:rPr lang="tr-TR" sz="2000" dirty="0" smtClean="0">
                          <a:latin typeface="Times New Roman" pitchFamily="18" charset="0"/>
                          <a:cs typeface="Times New Roman" pitchFamily="18" charset="0"/>
                        </a:rPr>
                        <a:t>Bahreyn</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M.D</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MD</a:t>
                      </a:r>
                      <a:endParaRPr lang="tr-TR" sz="2000" dirty="0">
                        <a:latin typeface="Times New Roman" pitchFamily="18" charset="0"/>
                        <a:cs typeface="Times New Roman" pitchFamily="18" charset="0"/>
                      </a:endParaRPr>
                    </a:p>
                  </a:txBody>
                  <a:tcPr/>
                </a:tc>
                <a:extLst>
                  <a:ext uri="{0D108BD9-81ED-4DB2-BD59-A6C34878D82A}">
                    <a16:rowId xmlns:a16="http://schemas.microsoft.com/office/drawing/2014/main" val="10006"/>
                  </a:ext>
                </a:extLst>
              </a:tr>
            </a:tbl>
          </a:graphicData>
        </a:graphic>
      </p:graphicFrame>
      <p:sp>
        <p:nvSpPr>
          <p:cNvPr id="5" name="Rectangle 4"/>
          <p:cNvSpPr/>
          <p:nvPr/>
        </p:nvSpPr>
        <p:spPr>
          <a:xfrm>
            <a:off x="1071538" y="4500570"/>
            <a:ext cx="7681938" cy="523220"/>
          </a:xfrm>
          <a:prstGeom prst="rect">
            <a:avLst/>
          </a:prstGeom>
        </p:spPr>
        <p:txBody>
          <a:bodyPr wrap="square">
            <a:spAutoFit/>
          </a:bodyPr>
          <a:lstStyle/>
          <a:p>
            <a:r>
              <a:rPr lang="tr-TR" sz="1400" dirty="0">
                <a:latin typeface="Times New Roman" pitchFamily="18" charset="0"/>
                <a:cs typeface="Times New Roman" pitchFamily="18" charset="0"/>
              </a:rPr>
              <a:t>Kaynak: Dünya Bankası Veri Tabanından derlenmiştir: http://databank.worldbank.org. *MD: Verinin mevcut olmadığı anlamına gelmektedir</a:t>
            </a:r>
          </a:p>
        </p:txBody>
      </p:sp>
    </p:spTree>
    <p:extLst>
      <p:ext uri="{BB962C8B-B14F-4D97-AF65-F5344CB8AC3E}">
        <p14:creationId xmlns:p14="http://schemas.microsoft.com/office/powerpoint/2010/main" val="1147864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14290"/>
            <a:ext cx="8229600" cy="2514600"/>
          </a:xfrm>
        </p:spPr>
        <p:txBody>
          <a:bodyPr>
            <a:noAutofit/>
          </a:bodyPr>
          <a:lstStyle/>
          <a:p>
            <a:pPr marL="0" indent="0" algn="just">
              <a:buNone/>
            </a:pPr>
            <a:r>
              <a:rPr lang="tr-TR" sz="2000" b="1" dirty="0" smtClean="0">
                <a:latin typeface="Times New Roman" pitchFamily="18" charset="0"/>
                <a:cs typeface="Times New Roman" pitchFamily="18" charset="0"/>
              </a:rPr>
              <a:t>4. Siyasi Nedenler</a:t>
            </a:r>
          </a:p>
          <a:p>
            <a:pPr algn="just">
              <a:buClrTx/>
              <a:buFont typeface="Arial" pitchFamily="34" charset="0"/>
              <a:buChar char="•"/>
            </a:pPr>
            <a:r>
              <a:rPr lang="tr-TR" sz="2000" dirty="0">
                <a:latin typeface="Times New Roman" pitchFamily="18" charset="0"/>
                <a:cs typeface="Times New Roman" pitchFamily="18" charset="0"/>
              </a:rPr>
              <a:t>Demokrasinin şu ana kadar insanoğlunun kurabildiği en iyi yönetim şekli olduğunun anlaşılmasına rağmen Arap ülkelerindeki liderlerin demokratikleşme yolunda adım atmamaları, demokratikleşememe</a:t>
            </a:r>
            <a:r>
              <a:rPr lang="tr-TR" sz="2000" dirty="0" smtClean="0">
                <a:latin typeface="Times New Roman" pitchFamily="18" charset="0"/>
                <a:cs typeface="Times New Roman" pitchFamily="18" charset="0"/>
              </a:rPr>
              <a:t>,</a:t>
            </a:r>
          </a:p>
          <a:p>
            <a:pPr algn="just">
              <a:buClrTx/>
              <a:buFont typeface="Arial" pitchFamily="34" charset="0"/>
              <a:buChar char="•"/>
            </a:pPr>
            <a:r>
              <a:rPr lang="tr-TR" sz="2000" dirty="0">
                <a:latin typeface="Times New Roman" pitchFamily="18" charset="0"/>
                <a:cs typeface="Times New Roman" pitchFamily="18" charset="0"/>
              </a:rPr>
              <a:t>Liderlerin siyasi meşruiyetlerini kendi ülkelerindeki destek gruplarından değil, uluslararası düzenden </a:t>
            </a:r>
            <a:r>
              <a:rPr lang="tr-TR" sz="2000" dirty="0" smtClean="0">
                <a:latin typeface="Times New Roman" pitchFamily="18" charset="0"/>
                <a:cs typeface="Times New Roman" pitchFamily="18" charset="0"/>
              </a:rPr>
              <a:t>almaları</a:t>
            </a:r>
            <a:r>
              <a:rPr lang="tr-TR" sz="2000" dirty="0">
                <a:latin typeface="Times New Roman" pitchFamily="18" charset="0"/>
                <a:cs typeface="Times New Roman" pitchFamily="18" charset="0"/>
              </a:rPr>
              <a:t>,</a:t>
            </a:r>
            <a:endParaRPr lang="tr-TR" sz="2000" dirty="0" smtClean="0">
              <a:latin typeface="Times New Roman" pitchFamily="18" charset="0"/>
              <a:cs typeface="Times New Roman" pitchFamily="18" charset="0"/>
            </a:endParaRPr>
          </a:p>
          <a:p>
            <a:pPr algn="just">
              <a:buClrTx/>
              <a:buFont typeface="Arial" pitchFamily="34" charset="0"/>
              <a:buChar char="•"/>
            </a:pPr>
            <a:r>
              <a:rPr lang="tr-TR" sz="2000" dirty="0">
                <a:latin typeface="Times New Roman" pitchFamily="18" charset="0"/>
                <a:cs typeface="Times New Roman" pitchFamily="18" charset="0"/>
              </a:rPr>
              <a:t>Göstermelik parlamenter uygulamalar ile halkın gerçek iradesinin sandıklara yansıyamaması, azınlıkların ve Şiilerin orantılı temsil hakkı </a:t>
            </a:r>
            <a:r>
              <a:rPr lang="tr-TR" sz="2000" dirty="0" smtClean="0">
                <a:latin typeface="Times New Roman" pitchFamily="18" charset="0"/>
                <a:cs typeface="Times New Roman" pitchFamily="18" charset="0"/>
              </a:rPr>
              <a:t>bulunmaması</a:t>
            </a:r>
            <a:r>
              <a:rPr lang="tr-TR" sz="2000" dirty="0">
                <a:latin typeface="Times New Roman" pitchFamily="18" charset="0"/>
                <a:cs typeface="Times New Roman" pitchFamily="18" charset="0"/>
              </a:rPr>
              <a:t>.</a:t>
            </a:r>
          </a:p>
        </p:txBody>
      </p:sp>
      <p:pic>
        <p:nvPicPr>
          <p:cNvPr id="1028" name="Picture 4" descr="C:\Users\ASUS-PC\Desktop\page_arap-baharindan-cikarilacak-dort-ders_2554721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52" y="3357562"/>
            <a:ext cx="74676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148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3200" b="1" dirty="0" smtClean="0">
                <a:latin typeface="Times New Roman" pitchFamily="18" charset="0"/>
                <a:cs typeface="Times New Roman" pitchFamily="18" charset="0"/>
              </a:rPr>
              <a:t>ARAP BAHARI ÜLKELERİ</a:t>
            </a:r>
            <a:endParaRPr lang="tr-TR"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1357290" y="1214422"/>
            <a:ext cx="8926840" cy="1571636"/>
          </a:xfrm>
        </p:spPr>
        <p:txBody>
          <a:bodyPr>
            <a:normAutofit/>
          </a:bodyPr>
          <a:lstStyle/>
          <a:p>
            <a:pPr>
              <a:buClrTx/>
              <a:buFont typeface="Arial" pitchFamily="34" charset="0"/>
              <a:buChar char="•"/>
            </a:pPr>
            <a:r>
              <a:rPr lang="tr-TR" sz="2000" dirty="0" smtClean="0">
                <a:latin typeface="Times New Roman" pitchFamily="18" charset="0"/>
                <a:cs typeface="Times New Roman" pitchFamily="18" charset="0"/>
              </a:rPr>
              <a:t> Toplamda şuana kadar 19 ülkeyi etkilemiştir;</a:t>
            </a:r>
          </a:p>
          <a:p>
            <a:pPr>
              <a:buNone/>
            </a:pPr>
            <a:endParaRPr lang="tr-TR" sz="2200" dirty="0" smtClean="0">
              <a:latin typeface="Times New Roman" pitchFamily="18" charset="0"/>
              <a:cs typeface="Times New Roman" pitchFamily="18" charset="0"/>
            </a:endParaRPr>
          </a:p>
          <a:p>
            <a:pPr marL="0" indent="0">
              <a:buNone/>
            </a:pPr>
            <a:endParaRPr lang="tr-TR" dirty="0" smtClean="0"/>
          </a:p>
          <a:p>
            <a:pPr marL="514350" indent="-514350">
              <a:buFont typeface="+mj-lt"/>
              <a:buAutoNum type="arabicPeriod"/>
            </a:pPr>
            <a:endParaRPr lang="tr-TR" dirty="0"/>
          </a:p>
        </p:txBody>
      </p:sp>
      <p:graphicFrame>
        <p:nvGraphicFramePr>
          <p:cNvPr id="4" name="3 Tablo"/>
          <p:cNvGraphicFramePr>
            <a:graphicFrameLocks noGrp="1"/>
          </p:cNvGraphicFramePr>
          <p:nvPr/>
        </p:nvGraphicFramePr>
        <p:xfrm>
          <a:off x="1928794" y="1785926"/>
          <a:ext cx="4071966" cy="4246880"/>
        </p:xfrm>
        <a:graphic>
          <a:graphicData uri="http://schemas.openxmlformats.org/drawingml/2006/table">
            <a:tbl>
              <a:tblPr firstRow="1" bandRow="1">
                <a:tableStyleId>{5940675A-B579-460E-94D1-54222C63F5DA}</a:tableStyleId>
              </a:tblPr>
              <a:tblGrid>
                <a:gridCol w="1765592">
                  <a:extLst>
                    <a:ext uri="{9D8B030D-6E8A-4147-A177-3AD203B41FA5}">
                      <a16:colId xmlns:a16="http://schemas.microsoft.com/office/drawing/2014/main" val="20000"/>
                    </a:ext>
                  </a:extLst>
                </a:gridCol>
                <a:gridCol w="2306374">
                  <a:extLst>
                    <a:ext uri="{9D8B030D-6E8A-4147-A177-3AD203B41FA5}">
                      <a16:colId xmlns:a16="http://schemas.microsoft.com/office/drawing/2014/main" val="20001"/>
                    </a:ext>
                  </a:extLst>
                </a:gridCol>
              </a:tblGrid>
              <a:tr h="370840">
                <a:tc>
                  <a:txBody>
                    <a:bodyPr/>
                    <a:lstStyle/>
                    <a:p>
                      <a:pPr marL="342900" indent="-342900">
                        <a:buFont typeface="Arial" pitchFamily="34" charset="0"/>
                        <a:buChar char="•"/>
                      </a:pPr>
                      <a:r>
                        <a:rPr lang="tr-TR" sz="1800" dirty="0" smtClean="0"/>
                        <a:t>Tunus </a:t>
                      </a:r>
                      <a:endParaRPr lang="tr-TR" dirty="0"/>
                    </a:p>
                  </a:txBody>
                  <a:tcPr/>
                </a:tc>
                <a:tc>
                  <a:txBody>
                    <a:bodyPr/>
                    <a:lstStyle/>
                    <a:p>
                      <a:pPr marL="342900" indent="-342900">
                        <a:buFont typeface="Arial" pitchFamily="34" charset="0"/>
                        <a:buChar char="•"/>
                      </a:pPr>
                      <a:r>
                        <a:rPr lang="tr-TR" sz="1800" dirty="0" smtClean="0"/>
                        <a:t>Suriye</a:t>
                      </a:r>
                      <a:endParaRPr lang="tr-TR" dirty="0"/>
                    </a:p>
                  </a:txBody>
                  <a:tcPr/>
                </a:tc>
                <a:extLst>
                  <a:ext uri="{0D108BD9-81ED-4DB2-BD59-A6C34878D82A}">
                    <a16:rowId xmlns:a16="http://schemas.microsoft.com/office/drawing/2014/main" val="10000"/>
                  </a:ext>
                </a:extLst>
              </a:tr>
              <a:tr h="370840">
                <a:tc>
                  <a:txBody>
                    <a:bodyPr/>
                    <a:lstStyle/>
                    <a:p>
                      <a:pPr marL="342900" indent="-342900">
                        <a:buFont typeface="Arial" pitchFamily="34" charset="0"/>
                        <a:buChar char="•"/>
                      </a:pPr>
                      <a:r>
                        <a:rPr lang="tr-TR" sz="1800" dirty="0" smtClean="0"/>
                        <a:t>Cezayir </a:t>
                      </a:r>
                      <a:endParaRPr lang="tr-TR" dirty="0"/>
                    </a:p>
                  </a:txBody>
                  <a:tcPr/>
                </a:tc>
                <a:tc>
                  <a:txBody>
                    <a:bodyPr/>
                    <a:lstStyle/>
                    <a:p>
                      <a:pPr marL="342900" indent="-342900">
                        <a:buFont typeface="Arial" pitchFamily="34" charset="0"/>
                        <a:buChar char="•"/>
                      </a:pPr>
                      <a:r>
                        <a:rPr lang="tr-TR" sz="1800" dirty="0" smtClean="0"/>
                        <a:t> Cibuti</a:t>
                      </a:r>
                      <a:endParaRPr lang="tr-TR" dirty="0"/>
                    </a:p>
                  </a:txBody>
                  <a:tcPr/>
                </a:tc>
                <a:extLst>
                  <a:ext uri="{0D108BD9-81ED-4DB2-BD59-A6C34878D82A}">
                    <a16:rowId xmlns:a16="http://schemas.microsoft.com/office/drawing/2014/main" val="10001"/>
                  </a:ext>
                </a:extLst>
              </a:tr>
              <a:tr h="370840">
                <a:tc>
                  <a:txBody>
                    <a:bodyPr/>
                    <a:lstStyle/>
                    <a:p>
                      <a:pPr marL="342900" indent="-342900">
                        <a:buFont typeface="Arial" pitchFamily="34" charset="0"/>
                        <a:buChar char="•"/>
                      </a:pPr>
                      <a:r>
                        <a:rPr lang="tr-TR" sz="1800" dirty="0" smtClean="0"/>
                        <a:t>Lübnan </a:t>
                      </a:r>
                      <a:endParaRPr lang="tr-TR" dirty="0"/>
                    </a:p>
                  </a:txBody>
                  <a:tcPr/>
                </a:tc>
                <a:tc>
                  <a:txBody>
                    <a:bodyPr/>
                    <a:lstStyle/>
                    <a:p>
                      <a:pPr marL="342900" indent="-342900">
                        <a:buFont typeface="Arial" pitchFamily="34" charset="0"/>
                        <a:buChar char="•"/>
                      </a:pPr>
                      <a:r>
                        <a:rPr lang="tr-TR" sz="1800" dirty="0" smtClean="0"/>
                        <a:t>Fas</a:t>
                      </a:r>
                      <a:endParaRPr lang="tr-TR" dirty="0"/>
                    </a:p>
                  </a:txBody>
                  <a:tcPr/>
                </a:tc>
                <a:extLst>
                  <a:ext uri="{0D108BD9-81ED-4DB2-BD59-A6C34878D82A}">
                    <a16:rowId xmlns:a16="http://schemas.microsoft.com/office/drawing/2014/main" val="10002"/>
                  </a:ext>
                </a:extLst>
              </a:tr>
              <a:tr h="370840">
                <a:tc>
                  <a:txBody>
                    <a:bodyPr/>
                    <a:lstStyle/>
                    <a:p>
                      <a:pPr marL="342900" indent="-342900">
                        <a:buFont typeface="Arial" pitchFamily="34" charset="0"/>
                        <a:buChar char="•"/>
                      </a:pPr>
                      <a:r>
                        <a:rPr lang="tr-TR" sz="1800" dirty="0" smtClean="0"/>
                        <a:t>Ürdün </a:t>
                      </a:r>
                      <a:endParaRPr lang="tr-TR" dirty="0"/>
                    </a:p>
                  </a:txBody>
                  <a:tcPr/>
                </a:tc>
                <a:tc>
                  <a:txBody>
                    <a:bodyPr/>
                    <a:lstStyle/>
                    <a:p>
                      <a:pPr marL="342900" indent="-342900">
                        <a:buFont typeface="Arial" pitchFamily="34" charset="0"/>
                        <a:buChar char="•"/>
                      </a:pPr>
                      <a:r>
                        <a:rPr lang="tr-TR" sz="1800" dirty="0" smtClean="0"/>
                        <a:t>Irak</a:t>
                      </a:r>
                      <a:endParaRPr lang="tr-TR" dirty="0"/>
                    </a:p>
                  </a:txBody>
                  <a:tcPr/>
                </a:tc>
                <a:extLst>
                  <a:ext uri="{0D108BD9-81ED-4DB2-BD59-A6C34878D82A}">
                    <a16:rowId xmlns:a16="http://schemas.microsoft.com/office/drawing/2014/main" val="10003"/>
                  </a:ext>
                </a:extLst>
              </a:tr>
              <a:tr h="370840">
                <a:tc>
                  <a:txBody>
                    <a:bodyPr/>
                    <a:lstStyle/>
                    <a:p>
                      <a:pPr marL="342900" indent="-342900">
                        <a:buFont typeface="Arial" pitchFamily="34" charset="0"/>
                        <a:buChar char="•"/>
                      </a:pPr>
                      <a:r>
                        <a:rPr lang="tr-TR" sz="1800" dirty="0" smtClean="0"/>
                        <a:t>Moritanya </a:t>
                      </a:r>
                      <a:endParaRPr lang="tr-TR" dirty="0"/>
                    </a:p>
                  </a:txBody>
                  <a:tcPr/>
                </a:tc>
                <a:tc>
                  <a:txBody>
                    <a:bodyPr/>
                    <a:lstStyle/>
                    <a:p>
                      <a:pPr marL="342900" indent="-342900">
                        <a:buFont typeface="Arial" pitchFamily="34" charset="0"/>
                        <a:buChar char="•"/>
                      </a:pPr>
                      <a:r>
                        <a:rPr lang="tr-TR" sz="1800" dirty="0" smtClean="0"/>
                        <a:t>Bahreyn</a:t>
                      </a:r>
                      <a:endParaRPr lang="tr-TR" dirty="0"/>
                    </a:p>
                  </a:txBody>
                  <a:tcPr/>
                </a:tc>
                <a:extLst>
                  <a:ext uri="{0D108BD9-81ED-4DB2-BD59-A6C34878D82A}">
                    <a16:rowId xmlns:a16="http://schemas.microsoft.com/office/drawing/2014/main" val="10004"/>
                  </a:ext>
                </a:extLst>
              </a:tr>
              <a:tr h="370840">
                <a:tc>
                  <a:txBody>
                    <a:bodyPr/>
                    <a:lstStyle/>
                    <a:p>
                      <a:pPr marL="342900" indent="-342900">
                        <a:buFont typeface="Arial" pitchFamily="34" charset="0"/>
                        <a:buChar char="•"/>
                      </a:pPr>
                      <a:r>
                        <a:rPr lang="tr-TR" sz="1800" dirty="0" smtClean="0"/>
                        <a:t>Sudan </a:t>
                      </a:r>
                      <a:endParaRPr lang="tr-TR" dirty="0"/>
                    </a:p>
                  </a:txBody>
                  <a:tcPr/>
                </a:tc>
                <a:tc>
                  <a:txBody>
                    <a:bodyPr/>
                    <a:lstStyle/>
                    <a:p>
                      <a:pPr marL="342900" indent="-342900">
                        <a:buFont typeface="Arial" pitchFamily="34" charset="0"/>
                        <a:buChar char="•"/>
                      </a:pPr>
                      <a:r>
                        <a:rPr lang="tr-TR" sz="1800" dirty="0" smtClean="0"/>
                        <a:t> İran</a:t>
                      </a:r>
                      <a:endParaRPr lang="tr-TR" dirty="0"/>
                    </a:p>
                  </a:txBody>
                  <a:tcPr/>
                </a:tc>
                <a:extLst>
                  <a:ext uri="{0D108BD9-81ED-4DB2-BD59-A6C34878D82A}">
                    <a16:rowId xmlns:a16="http://schemas.microsoft.com/office/drawing/2014/main" val="10005"/>
                  </a:ext>
                </a:extLst>
              </a:tr>
              <a:tr h="370840">
                <a:tc>
                  <a:txBody>
                    <a:bodyPr/>
                    <a:lstStyle/>
                    <a:p>
                      <a:pPr marL="342900" indent="-342900">
                        <a:buFont typeface="Arial" pitchFamily="34" charset="0"/>
                        <a:buChar char="•"/>
                      </a:pPr>
                      <a:r>
                        <a:rPr lang="tr-TR" sz="1800" dirty="0" smtClean="0"/>
                        <a:t>Umman </a:t>
                      </a:r>
                      <a:endParaRPr lang="tr-TR" dirty="0"/>
                    </a:p>
                  </a:txBody>
                  <a:tcPr/>
                </a:tc>
                <a:tc>
                  <a:txBody>
                    <a:bodyPr/>
                    <a:lstStyle/>
                    <a:p>
                      <a:pPr marL="342900" indent="-342900">
                        <a:buFont typeface="Arial" pitchFamily="34" charset="0"/>
                        <a:buChar char="•"/>
                      </a:pPr>
                      <a:r>
                        <a:rPr lang="tr-TR" sz="1800" dirty="0" smtClean="0"/>
                        <a:t>Libya </a:t>
                      </a:r>
                      <a:endParaRPr lang="tr-TR" dirty="0"/>
                    </a:p>
                  </a:txBody>
                  <a:tcPr/>
                </a:tc>
                <a:extLst>
                  <a:ext uri="{0D108BD9-81ED-4DB2-BD59-A6C34878D82A}">
                    <a16:rowId xmlns:a16="http://schemas.microsoft.com/office/drawing/2014/main" val="10006"/>
                  </a:ext>
                </a:extLst>
              </a:tr>
              <a:tr h="370840">
                <a:tc>
                  <a:txBody>
                    <a:bodyPr/>
                    <a:lstStyle/>
                    <a:p>
                      <a:pPr marL="342900" indent="-342900">
                        <a:buFont typeface="Arial" pitchFamily="34" charset="0"/>
                        <a:buChar char="•"/>
                      </a:pPr>
                      <a:r>
                        <a:rPr lang="tr-TR" sz="1800" dirty="0" smtClean="0"/>
                        <a:t>Yemen </a:t>
                      </a:r>
                      <a:endParaRPr lang="tr-TR" dirty="0"/>
                    </a:p>
                  </a:txBody>
                  <a:tcPr/>
                </a:tc>
                <a:tc>
                  <a:txBody>
                    <a:bodyPr/>
                    <a:lstStyle/>
                    <a:p>
                      <a:pPr marL="342900" indent="-342900">
                        <a:buFont typeface="Arial" pitchFamily="34" charset="0"/>
                        <a:buChar char="•"/>
                      </a:pPr>
                      <a:r>
                        <a:rPr lang="tr-TR" sz="1800" dirty="0" smtClean="0"/>
                        <a:t>Kuveyt</a:t>
                      </a:r>
                      <a:endParaRPr lang="tr-TR" dirty="0"/>
                    </a:p>
                  </a:txBody>
                  <a:tcPr/>
                </a:tc>
                <a:extLst>
                  <a:ext uri="{0D108BD9-81ED-4DB2-BD59-A6C34878D82A}">
                    <a16:rowId xmlns:a16="http://schemas.microsoft.com/office/drawing/2014/main" val="10007"/>
                  </a:ext>
                </a:extLst>
              </a:tr>
              <a:tr h="370840">
                <a:tc>
                  <a:txBody>
                    <a:bodyPr/>
                    <a:lstStyle/>
                    <a:p>
                      <a:pPr marL="342900" indent="-342900">
                        <a:buFont typeface="Arial" pitchFamily="34" charset="0"/>
                        <a:buChar char="•"/>
                      </a:pPr>
                      <a:r>
                        <a:rPr lang="tr-TR" sz="1800" dirty="0" smtClean="0"/>
                        <a:t>Suudi Arabistan </a:t>
                      </a:r>
                      <a:endParaRPr lang="tr-TR" dirty="0"/>
                    </a:p>
                  </a:txBody>
                  <a:tcPr/>
                </a:tc>
                <a:tc>
                  <a:txBody>
                    <a:bodyPr/>
                    <a:lstStyle/>
                    <a:p>
                      <a:pPr marL="342900" indent="-342900">
                        <a:buFont typeface="Arial" pitchFamily="34" charset="0"/>
                        <a:buChar char="•"/>
                      </a:pPr>
                      <a:r>
                        <a:rPr lang="tr-TR" sz="1800" dirty="0" smtClean="0"/>
                        <a:t>Bahreyn</a:t>
                      </a:r>
                      <a:endParaRPr lang="tr-TR" dirty="0"/>
                    </a:p>
                  </a:txBody>
                  <a:tcPr/>
                </a:tc>
                <a:extLst>
                  <a:ext uri="{0D108BD9-81ED-4DB2-BD59-A6C34878D82A}">
                    <a16:rowId xmlns:a16="http://schemas.microsoft.com/office/drawing/2014/main" val="10008"/>
                  </a:ext>
                </a:extLst>
              </a:tr>
              <a:tr h="370840">
                <a:tc>
                  <a:txBody>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800" dirty="0" smtClean="0"/>
                        <a:t>Mısır</a:t>
                      </a:r>
                    </a:p>
                    <a:p>
                      <a:pPr marL="342900" indent="-342900">
                        <a:buFont typeface="Arial" pitchFamily="34" charset="0"/>
                        <a:buChar char="•"/>
                      </a:pPr>
                      <a:endParaRPr lang="tr-TR" dirty="0"/>
                    </a:p>
                  </a:txBody>
                  <a:tcPr/>
                </a:tc>
                <a:tc>
                  <a:txBody>
                    <a:bodyPr/>
                    <a:lstStyle/>
                    <a:p>
                      <a:pPr marL="342900" indent="-342900">
                        <a:buFont typeface="Arial" pitchFamily="34" charset="0"/>
                        <a:buChar char="•"/>
                      </a:pPr>
                      <a:endParaRPr lang="tr-TR"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75076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3200" dirty="0" smtClean="0">
                <a:latin typeface="Times New Roman" pitchFamily="18" charset="0"/>
                <a:cs typeface="Times New Roman" pitchFamily="18" charset="0"/>
              </a:rPr>
              <a:t>ARAP BAHARININ ETKİLEDİĞİ BAZI ÜLKELER</a:t>
            </a:r>
            <a:endParaRPr lang="tr-TR" sz="3200" dirty="0">
              <a:latin typeface="Times New Roman" pitchFamily="18" charset="0"/>
              <a:cs typeface="Times New Roman" pitchFamily="18" charset="0"/>
            </a:endParaRPr>
          </a:p>
        </p:txBody>
      </p:sp>
      <p:sp>
        <p:nvSpPr>
          <p:cNvPr id="3" name="Content Placeholder 2"/>
          <p:cNvSpPr>
            <a:spLocks noGrp="1"/>
          </p:cNvSpPr>
          <p:nvPr>
            <p:ph idx="1"/>
          </p:nvPr>
        </p:nvSpPr>
        <p:spPr>
          <a:xfrm>
            <a:off x="1000100" y="1524000"/>
            <a:ext cx="4181500" cy="4724400"/>
          </a:xfrm>
        </p:spPr>
        <p:txBody>
          <a:bodyPr>
            <a:normAutofit/>
          </a:bodyPr>
          <a:lstStyle/>
          <a:p>
            <a:pPr algn="just">
              <a:buFont typeface="Arial" pitchFamily="34" charset="0"/>
              <a:buChar char="•"/>
            </a:pPr>
            <a:r>
              <a:rPr lang="tr-TR" sz="2000" b="1" i="1" dirty="0">
                <a:latin typeface="Times New Roman" pitchFamily="18" charset="0"/>
                <a:cs typeface="Times New Roman" pitchFamily="18" charset="0"/>
              </a:rPr>
              <a:t>Tunus</a:t>
            </a:r>
            <a:r>
              <a:rPr lang="tr-TR" sz="2000" i="1" dirty="0">
                <a:latin typeface="Times New Roman" pitchFamily="18" charset="0"/>
                <a:cs typeface="Times New Roman" pitchFamily="18" charset="0"/>
              </a:rPr>
              <a:t> : </a:t>
            </a:r>
            <a:r>
              <a:rPr lang="tr-TR" sz="2000" dirty="0">
                <a:latin typeface="Times New Roman" pitchFamily="18" charset="0"/>
                <a:cs typeface="Times New Roman" pitchFamily="18" charset="0"/>
              </a:rPr>
              <a:t>Arap Baharının ilk fitilinin ateşlendiği ülkedir, Ülke çapında protestoların yaşandığı, kamu mallarının talan edildiği şiddetli bir süreç yaşanmıştır. 23 yıl ülkeyi yöneten Zeynel Abidin bin Ali ve 12 yıl Başbakanlık ve çeşitli hükümet görevlerinde yer alan Muhammet Gannuşi ülkeyi terk etmesiyle devam eden süreçte ülke de ifade özgürlüğünün kapıları </a:t>
            </a:r>
            <a:r>
              <a:rPr lang="tr-TR" sz="2000" dirty="0" smtClean="0">
                <a:latin typeface="Times New Roman" pitchFamily="18" charset="0"/>
                <a:cs typeface="Times New Roman" pitchFamily="18" charset="0"/>
              </a:rPr>
              <a:t>aralanmıştır.</a:t>
            </a:r>
            <a:endParaRPr lang="tr-TR" sz="2000" dirty="0">
              <a:latin typeface="Times New Roman" pitchFamily="18" charset="0"/>
              <a:cs typeface="Times New Roman" pitchFamily="18" charset="0"/>
            </a:endParaRPr>
          </a:p>
        </p:txBody>
      </p:sp>
      <p:pic>
        <p:nvPicPr>
          <p:cNvPr id="6146" name="Picture 2" descr="C:\Users\ASUS-PC\Desktop\cropped_content_tunus-eski-cumhurbaskani-bin-aliye-alti-yil-hapis_QF8h47W2L5Pc7E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3810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197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928670"/>
            <a:ext cx="4029100" cy="5167330"/>
          </a:xfrm>
        </p:spPr>
        <p:txBody>
          <a:bodyPr>
            <a:normAutofit/>
          </a:bodyPr>
          <a:lstStyle/>
          <a:p>
            <a:pPr algn="just">
              <a:buFont typeface="Arial" pitchFamily="34" charset="0"/>
              <a:buChar char="•"/>
            </a:pPr>
            <a:r>
              <a:rPr lang="tr-TR" sz="2000" b="1" i="1" dirty="0" smtClean="0">
                <a:latin typeface="Times New Roman" pitchFamily="18" charset="0"/>
                <a:cs typeface="Times New Roman" pitchFamily="18" charset="0"/>
              </a:rPr>
              <a:t>Mısır </a:t>
            </a:r>
            <a:r>
              <a:rPr lang="tr-TR" sz="2000" b="1" i="1" dirty="0">
                <a:latin typeface="Times New Roman" pitchFamily="18" charset="0"/>
                <a:cs typeface="Times New Roman" pitchFamily="18" charset="0"/>
              </a:rPr>
              <a:t>: </a:t>
            </a:r>
            <a:r>
              <a:rPr lang="tr-TR" sz="2000" dirty="0">
                <a:latin typeface="Times New Roman" pitchFamily="18" charset="0"/>
                <a:cs typeface="Times New Roman" pitchFamily="18" charset="0"/>
              </a:rPr>
              <a:t>25 Ocak 2011'den beri Mısır'da devam eden, halkı mevcut yönetime karşı seferber olmaya çağıran sokak gösterileri, protestolar ve sivil itaatsizliklerin bütünüdür Tahrir meydanı ülkenin ve Arap Baharının simgesi haline gelmiştir. Hüsnü Mübarek ülkeyi terk etmiş, iktidar partisi dağılmış, parlamento askıya alınmış ve silahlı kuvvetler yönetimi </a:t>
            </a:r>
            <a:r>
              <a:rPr lang="tr-TR" sz="2000" dirty="0" smtClean="0">
                <a:latin typeface="Times New Roman" pitchFamily="18" charset="0"/>
                <a:cs typeface="Times New Roman" pitchFamily="18" charset="0"/>
              </a:rPr>
              <a:t>devralmıştır.</a:t>
            </a:r>
            <a:endParaRPr lang="tr-TR" sz="2000" b="1" dirty="0">
              <a:latin typeface="Times New Roman" pitchFamily="18" charset="0"/>
              <a:cs typeface="Times New Roman" pitchFamily="18" charset="0"/>
            </a:endParaRPr>
          </a:p>
        </p:txBody>
      </p:sp>
      <p:pic>
        <p:nvPicPr>
          <p:cNvPr id="7170" name="Picture 2" descr="C:\Users\ASUS-PC\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4" y="571480"/>
            <a:ext cx="3546475"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558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714356"/>
            <a:ext cx="3757610" cy="4976810"/>
          </a:xfrm>
        </p:spPr>
        <p:txBody>
          <a:bodyPr>
            <a:normAutofit/>
          </a:bodyPr>
          <a:lstStyle/>
          <a:p>
            <a:pPr algn="just">
              <a:buFont typeface="Arial" pitchFamily="34" charset="0"/>
              <a:buChar char="•"/>
            </a:pPr>
            <a:r>
              <a:rPr lang="tr-TR" sz="2000" b="1" i="1" dirty="0" smtClean="0">
                <a:latin typeface="Times New Roman" pitchFamily="18" charset="0"/>
                <a:cs typeface="Times New Roman" pitchFamily="18" charset="0"/>
              </a:rPr>
              <a:t>Libya : </a:t>
            </a:r>
            <a:r>
              <a:rPr lang="tr-TR" sz="2000" dirty="0">
                <a:latin typeface="Times New Roman" pitchFamily="18" charset="0"/>
                <a:cs typeface="Times New Roman" pitchFamily="18" charset="0"/>
              </a:rPr>
              <a:t>Libya, Arap Baharının belki de en şiddetli yaşandığı ülkedir. Çünkü ülkeyi yöneten Muammer Kaddafi muhaliflerce yakalanarak, yargılanmadan infaz edilmiştir. </a:t>
            </a:r>
            <a:endParaRPr lang="tr-TR" sz="2000" dirty="0" smtClean="0">
              <a:latin typeface="Times New Roman" pitchFamily="18" charset="0"/>
              <a:cs typeface="Times New Roman" pitchFamily="18" charset="0"/>
            </a:endParaRPr>
          </a:p>
          <a:p>
            <a:pPr algn="just">
              <a:buFont typeface="Arial" pitchFamily="34" charset="0"/>
              <a:buChar char="•"/>
            </a:pPr>
            <a:endParaRPr lang="tr-TR" sz="2000" dirty="0" smtClean="0">
              <a:latin typeface="Times New Roman" pitchFamily="18" charset="0"/>
              <a:cs typeface="Times New Roman" pitchFamily="18" charset="0"/>
            </a:endParaRPr>
          </a:p>
          <a:p>
            <a:pPr algn="just">
              <a:buFont typeface="Arial" pitchFamily="34" charset="0"/>
              <a:buChar char="•"/>
            </a:pPr>
            <a:r>
              <a:rPr lang="tr-TR" sz="2000" dirty="0" smtClean="0">
                <a:latin typeface="Times New Roman" pitchFamily="18" charset="0"/>
                <a:cs typeface="Times New Roman" pitchFamily="18" charset="0"/>
              </a:rPr>
              <a:t>Şiddetli </a:t>
            </a:r>
            <a:r>
              <a:rPr lang="tr-TR" sz="2000" dirty="0">
                <a:latin typeface="Times New Roman" pitchFamily="18" charset="0"/>
                <a:cs typeface="Times New Roman" pitchFamily="18" charset="0"/>
              </a:rPr>
              <a:t>protestolar, silahlı çatışmalar ve şehirlerin işgaline kadar varan süreç daha sonra gerçek anlamda bir iç savaşa </a:t>
            </a:r>
            <a:r>
              <a:rPr lang="tr-TR" sz="2000" dirty="0" smtClean="0">
                <a:latin typeface="Times New Roman" pitchFamily="18" charset="0"/>
                <a:cs typeface="Times New Roman" pitchFamily="18" charset="0"/>
              </a:rPr>
              <a:t>dönüşmüştür.</a:t>
            </a:r>
            <a:endParaRPr lang="tr-TR" sz="2000" b="1" dirty="0">
              <a:latin typeface="Times New Roman" pitchFamily="18" charset="0"/>
              <a:cs typeface="Times New Roman" pitchFamily="18" charset="0"/>
            </a:endParaRPr>
          </a:p>
        </p:txBody>
      </p:sp>
      <p:pic>
        <p:nvPicPr>
          <p:cNvPr id="8194" name="Picture 2" descr="C:\Users\ASUS-PC\Desktop\c_11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2" y="642918"/>
            <a:ext cx="3783814" cy="4857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100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785794"/>
            <a:ext cx="3800500" cy="5340369"/>
          </a:xfrm>
        </p:spPr>
        <p:txBody>
          <a:bodyPr>
            <a:normAutofit/>
          </a:bodyPr>
          <a:lstStyle/>
          <a:p>
            <a:pPr>
              <a:buFont typeface="Arial" pitchFamily="34" charset="0"/>
              <a:buChar char="•"/>
            </a:pPr>
            <a:r>
              <a:rPr lang="tr-TR" sz="2000" b="1" dirty="0" smtClean="0">
                <a:latin typeface="Times New Roman" pitchFamily="18" charset="0"/>
                <a:cs typeface="Times New Roman" pitchFamily="18" charset="0"/>
              </a:rPr>
              <a:t>Suriye : </a:t>
            </a:r>
            <a:r>
              <a:rPr lang="tr-TR" sz="2000" dirty="0">
                <a:latin typeface="Times New Roman" pitchFamily="18" charset="0"/>
                <a:cs typeface="Times New Roman" pitchFamily="18" charset="0"/>
              </a:rPr>
              <a:t>Arap Baharının etkisi ile ülkelerde lider ve rejim değişikliklerinin yaşanması Suriye muhaliflerini de harekete geçirmiş ve ülke çapında protestolar yaşanarak kamu mallarına zarar verilmiştir. </a:t>
            </a:r>
            <a:endParaRPr lang="tr-TR" sz="2000" dirty="0" smtClean="0">
              <a:latin typeface="Times New Roman" pitchFamily="18" charset="0"/>
              <a:cs typeface="Times New Roman" pitchFamily="18" charset="0"/>
            </a:endParaRPr>
          </a:p>
          <a:p>
            <a:pPr>
              <a:buFont typeface="Arial" pitchFamily="34" charset="0"/>
              <a:buChar char="•"/>
            </a:pPr>
            <a:endParaRPr lang="tr-TR" sz="2000" dirty="0" smtClean="0">
              <a:latin typeface="Times New Roman" pitchFamily="18" charset="0"/>
              <a:cs typeface="Times New Roman" pitchFamily="18" charset="0"/>
            </a:endParaRPr>
          </a:p>
          <a:p>
            <a:pPr>
              <a:buFont typeface="Arial" pitchFamily="34" charset="0"/>
              <a:buChar char="•"/>
            </a:pPr>
            <a:r>
              <a:rPr lang="tr-TR" sz="2000" dirty="0" smtClean="0">
                <a:latin typeface="Times New Roman" pitchFamily="18" charset="0"/>
                <a:cs typeface="Times New Roman" pitchFamily="18" charset="0"/>
              </a:rPr>
              <a:t>Günümüzde </a:t>
            </a:r>
            <a:r>
              <a:rPr lang="tr-TR" sz="2000" dirty="0">
                <a:latin typeface="Times New Roman" pitchFamily="18" charset="0"/>
                <a:cs typeface="Times New Roman" pitchFamily="18" charset="0"/>
              </a:rPr>
              <a:t>halen devam eden çatışma ve kargaşa ortamında muhalifler bazı şehirleri ele geçirmişlerdir.</a:t>
            </a:r>
            <a:endParaRPr lang="tr-TR" sz="2000" b="1" dirty="0">
              <a:latin typeface="Times New Roman" pitchFamily="18" charset="0"/>
              <a:cs typeface="Times New Roman" pitchFamily="18" charset="0"/>
            </a:endParaRPr>
          </a:p>
        </p:txBody>
      </p:sp>
      <p:pic>
        <p:nvPicPr>
          <p:cNvPr id="9218" name="Picture 2" descr="C:\Users\ASUS-PC\Desktop\es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90" y="857232"/>
            <a:ext cx="3681410" cy="479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384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3200" b="1" dirty="0" smtClean="0">
                <a:solidFill>
                  <a:schemeClr val="tx1"/>
                </a:solidFill>
                <a:latin typeface="Times New Roman" pitchFamily="18" charset="0"/>
                <a:cs typeface="Times New Roman" pitchFamily="18" charset="0"/>
              </a:rPr>
              <a:t>ARAP BAHARI VE TÜRKİYE</a:t>
            </a:r>
            <a:endParaRPr lang="tr-TR" sz="32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ctr">
              <a:buNone/>
            </a:pPr>
            <a:r>
              <a:rPr lang="tr-TR" sz="2800" b="1" i="1" dirty="0" smtClean="0">
                <a:latin typeface="Times New Roman" pitchFamily="18" charset="0"/>
                <a:cs typeface="Times New Roman" pitchFamily="18" charset="0"/>
              </a:rPr>
              <a:t>Arap Baharının Türkiye Üzerindeki Ekonomik Etkileri</a:t>
            </a:r>
          </a:p>
          <a:p>
            <a:pPr>
              <a:buFont typeface="Arial" pitchFamily="34" charset="0"/>
              <a:buChar char="•"/>
            </a:pPr>
            <a:r>
              <a:rPr lang="tr-TR" sz="2000" dirty="0">
                <a:latin typeface="Times New Roman" pitchFamily="18" charset="0"/>
                <a:cs typeface="Times New Roman" pitchFamily="18" charset="0"/>
              </a:rPr>
              <a:t>Arap Baharı şüphesiz ki Türkiye’nin bölgedeki etkisini sınamıştır. </a:t>
            </a:r>
            <a:endParaRPr lang="tr-TR" sz="2000" dirty="0" smtClean="0">
              <a:latin typeface="Times New Roman" pitchFamily="18" charset="0"/>
              <a:cs typeface="Times New Roman" pitchFamily="18" charset="0"/>
            </a:endParaRPr>
          </a:p>
          <a:p>
            <a:pPr>
              <a:buFont typeface="Arial" pitchFamily="34" charset="0"/>
              <a:buChar char="•"/>
            </a:pPr>
            <a:endParaRPr lang="tr-TR" sz="2000" dirty="0" smtClean="0">
              <a:latin typeface="Times New Roman" pitchFamily="18" charset="0"/>
              <a:cs typeface="Times New Roman" pitchFamily="18" charset="0"/>
            </a:endParaRPr>
          </a:p>
          <a:p>
            <a:pPr>
              <a:buFont typeface="Arial" pitchFamily="34" charset="0"/>
              <a:buChar char="•"/>
            </a:pPr>
            <a:r>
              <a:rPr lang="tr-TR" sz="2000" dirty="0" smtClean="0">
                <a:latin typeface="Times New Roman" pitchFamily="18" charset="0"/>
                <a:cs typeface="Times New Roman" pitchFamily="18" charset="0"/>
              </a:rPr>
              <a:t>1</a:t>
            </a:r>
            <a:r>
              <a:rPr lang="tr-TR" sz="2000" dirty="0">
                <a:latin typeface="Times New Roman" pitchFamily="18" charset="0"/>
                <a:cs typeface="Times New Roman" pitchFamily="18" charset="0"/>
              </a:rPr>
              <a:t>. Dünya savaşında, 2. Dünya Savaşında, soğuk savaş dönemlerinde Türkiye’nin stratejik önemi artış ve düşüş göstermiştir. </a:t>
            </a:r>
            <a:endParaRPr lang="tr-TR"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334582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228600"/>
            <a:ext cx="7458100" cy="6172200"/>
          </a:xfrm>
        </p:spPr>
        <p:txBody>
          <a:bodyPr>
            <a:normAutofit/>
          </a:bodyPr>
          <a:lstStyle/>
          <a:p>
            <a:pPr algn="ctr">
              <a:buNone/>
            </a:pPr>
            <a:r>
              <a:rPr lang="tr-TR" sz="2400" b="1" dirty="0" smtClean="0">
                <a:latin typeface="Times New Roman" pitchFamily="18" charset="0"/>
                <a:cs typeface="Times New Roman" pitchFamily="18" charset="0"/>
              </a:rPr>
              <a:t>Arap Baharının Türkiye Üzerindeki Sosyal Etkileri</a:t>
            </a:r>
          </a:p>
          <a:p>
            <a:endParaRPr lang="tr-TR" sz="2000" dirty="0" smtClean="0">
              <a:latin typeface="Times New Roman" pitchFamily="18" charset="0"/>
              <a:cs typeface="Times New Roman" pitchFamily="18" charset="0"/>
            </a:endParaRPr>
          </a:p>
          <a:p>
            <a:pPr algn="just">
              <a:buFont typeface="Arial" pitchFamily="34" charset="0"/>
              <a:buChar char="•"/>
            </a:pPr>
            <a:r>
              <a:rPr lang="tr-TR" sz="2000" dirty="0" smtClean="0">
                <a:latin typeface="Times New Roman" pitchFamily="18" charset="0"/>
                <a:cs typeface="Times New Roman" pitchFamily="18" charset="0"/>
              </a:rPr>
              <a:t>Arap baharının Türkiye </a:t>
            </a:r>
            <a:r>
              <a:rPr lang="tr-TR" sz="2000" dirty="0">
                <a:latin typeface="Times New Roman" pitchFamily="18" charset="0"/>
                <a:cs typeface="Times New Roman" pitchFamily="18" charset="0"/>
              </a:rPr>
              <a:t>üzerindeki sosyal etkilerini özellikle Suriye’deki savaş ortamından kaçarak daha güvenli bir yaşam alanı oluşturmak için kendi ülkelerinden Türkiye’ye sığınanların oluşturduğu mülteci grubu ile açıklamak </a:t>
            </a:r>
            <a:r>
              <a:rPr lang="tr-TR" sz="2000" dirty="0" smtClean="0">
                <a:latin typeface="Times New Roman" pitchFamily="18" charset="0"/>
                <a:cs typeface="Times New Roman" pitchFamily="18" charset="0"/>
              </a:rPr>
              <a:t>mümkündür.</a:t>
            </a:r>
          </a:p>
          <a:p>
            <a:pPr algn="just">
              <a:buFont typeface="Arial" pitchFamily="34" charset="0"/>
              <a:buChar char="•"/>
            </a:pPr>
            <a:endParaRPr lang="tr-TR" sz="2000" dirty="0" smtClean="0">
              <a:latin typeface="Times New Roman" pitchFamily="18" charset="0"/>
              <a:cs typeface="Times New Roman" pitchFamily="18" charset="0"/>
            </a:endParaRPr>
          </a:p>
          <a:p>
            <a:pPr algn="just">
              <a:buFont typeface="Arial" pitchFamily="34" charset="0"/>
              <a:buChar char="•"/>
            </a:pPr>
            <a:r>
              <a:rPr lang="tr-TR" sz="2000" dirty="0">
                <a:latin typeface="Times New Roman" pitchFamily="18" charset="0"/>
                <a:cs typeface="Times New Roman" pitchFamily="18" charset="0"/>
              </a:rPr>
              <a:t>Türkiye ilk başta yaşanan insanlık dramına kayıtsız kalmamak ve Suriye’deki çatışmalardan kaçan insanlara sığınacak yer sağlamak adına sınırlarını mültecilere açmıştır. Ancak ülkeye mülteci girişi hızla devam etmiştir ve mülteciler için Türkiye’nin </a:t>
            </a:r>
            <a:r>
              <a:rPr lang="tr-TR" sz="2000" dirty="0" smtClean="0">
                <a:latin typeface="Times New Roman" pitchFamily="18" charset="0"/>
                <a:cs typeface="Times New Roman" pitchFamily="18" charset="0"/>
              </a:rPr>
              <a:t>çeşitli illerinde </a:t>
            </a:r>
            <a:r>
              <a:rPr lang="tr-TR" sz="2000" dirty="0">
                <a:latin typeface="Times New Roman" pitchFamily="18" charset="0"/>
                <a:cs typeface="Times New Roman" pitchFamily="18" charset="0"/>
              </a:rPr>
              <a:t>çadır kentler kurulmuştur</a:t>
            </a:r>
            <a:r>
              <a:rPr lang="tr-TR" sz="2000" dirty="0" smtClean="0">
                <a:latin typeface="Times New Roman" pitchFamily="18" charset="0"/>
                <a:cs typeface="Times New Roman" pitchFamily="18" charset="0"/>
              </a:rPr>
              <a:t>.</a:t>
            </a:r>
          </a:p>
          <a:p>
            <a:pPr algn="just">
              <a:buFont typeface="Arial" pitchFamily="34" charset="0"/>
              <a:buChar char="•"/>
            </a:pPr>
            <a:endParaRPr lang="tr-TR" sz="2000" dirty="0" smtClean="0">
              <a:latin typeface="Times New Roman" pitchFamily="18" charset="0"/>
              <a:cs typeface="Times New Roman" pitchFamily="18" charset="0"/>
            </a:endParaRPr>
          </a:p>
          <a:p>
            <a:pPr algn="just">
              <a:buFont typeface="Arial" pitchFamily="34" charset="0"/>
              <a:buChar char="•"/>
            </a:pPr>
            <a:r>
              <a:rPr lang="tr-TR" sz="2000" dirty="0">
                <a:latin typeface="Times New Roman" pitchFamily="18" charset="0"/>
                <a:cs typeface="Times New Roman" pitchFamily="18" charset="0"/>
              </a:rPr>
              <a:t>Ancak bu kurulan çadır kentler geçici bir </a:t>
            </a:r>
            <a:r>
              <a:rPr lang="tr-TR" sz="2000" dirty="0" smtClean="0">
                <a:latin typeface="Times New Roman" pitchFamily="18" charset="0"/>
                <a:cs typeface="Times New Roman" pitchFamily="18" charset="0"/>
              </a:rPr>
              <a:t>süreliğine </a:t>
            </a:r>
            <a:r>
              <a:rPr lang="tr-TR" sz="2000" dirty="0">
                <a:latin typeface="Times New Roman" pitchFamily="18" charset="0"/>
                <a:cs typeface="Times New Roman" pitchFamily="18" charset="0"/>
              </a:rPr>
              <a:t>kurulmuştur ve buradaki mültecilerin geleceğinin ne olacağı muallaktadır. Ayrıca her geçen gün Suriye’den Türkiye sınırına geçen </a:t>
            </a:r>
            <a:r>
              <a:rPr lang="tr-TR" sz="2000" dirty="0" smtClean="0">
                <a:latin typeface="Times New Roman" pitchFamily="18" charset="0"/>
                <a:cs typeface="Times New Roman" pitchFamily="18" charset="0"/>
              </a:rPr>
              <a:t>mülteci sayısının </a:t>
            </a:r>
            <a:r>
              <a:rPr lang="tr-TR" sz="2000" dirty="0">
                <a:latin typeface="Times New Roman" pitchFamily="18" charset="0"/>
                <a:cs typeface="Times New Roman" pitchFamily="18" charset="0"/>
              </a:rPr>
              <a:t>artması Türkiye ile Suriye hattındaki tansiyonun gerilmesine sebep olmuştur. </a:t>
            </a:r>
            <a:endParaRPr lang="tr-TR" sz="2000" dirty="0" smtClean="0">
              <a:latin typeface="Times New Roman" pitchFamily="18" charset="0"/>
              <a:cs typeface="Times New Roman" pitchFamily="18" charset="0"/>
            </a:endParaRPr>
          </a:p>
          <a:p>
            <a:endParaRPr lang="tr-TR" dirty="0" smtClean="0"/>
          </a:p>
          <a:p>
            <a:endParaRPr lang="tr-TR" dirty="0"/>
          </a:p>
        </p:txBody>
      </p:sp>
    </p:spTree>
    <p:extLst>
      <p:ext uri="{BB962C8B-B14F-4D97-AF65-F5344CB8AC3E}">
        <p14:creationId xmlns:p14="http://schemas.microsoft.com/office/powerpoint/2010/main" val="3588554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SUS-PC\Desktop\indir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18" y="214290"/>
            <a:ext cx="4440882" cy="298611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ASUS-PC\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28600"/>
            <a:ext cx="4267199"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52400" y="3581400"/>
            <a:ext cx="8762999" cy="304800"/>
          </a:xfrm>
        </p:spPr>
        <p:txBody>
          <a:bodyPr>
            <a:normAutofit fontScale="90000"/>
          </a:bodyPr>
          <a:lstStyle/>
          <a:p>
            <a:pPr algn="l"/>
            <a:r>
              <a:rPr lang="tr-TR" sz="2400" dirty="0" smtClean="0">
                <a:latin typeface="Times New Roman" pitchFamily="18" charset="0"/>
                <a:cs typeface="Times New Roman" pitchFamily="18" charset="0"/>
              </a:rPr>
              <a:t>Kilis                                                          Gaziantep                         </a:t>
            </a:r>
            <a:endParaRPr lang="tr-TR" sz="2400" dirty="0">
              <a:latin typeface="Times New Roman" pitchFamily="18" charset="0"/>
              <a:cs typeface="Times New Roman" pitchFamily="18" charset="0"/>
            </a:endParaRPr>
          </a:p>
        </p:txBody>
      </p:sp>
      <p:pic>
        <p:nvPicPr>
          <p:cNvPr id="10244" name="Picture 4" descr="C:\Users\ASUS-PC\Desktop\kamp-kili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962400"/>
            <a:ext cx="4419600" cy="2497138"/>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Users\ASUS-PC\Desktop\suruc-ta-yeni-bir-kobani-kuruluyor-5110963-640x36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2836" y="3962400"/>
            <a:ext cx="4232563" cy="249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888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7422" y="500042"/>
            <a:ext cx="5286412" cy="666768"/>
          </a:xfrm>
        </p:spPr>
        <p:txBody>
          <a:bodyPr>
            <a:normAutofit/>
          </a:bodyPr>
          <a:lstStyle/>
          <a:p>
            <a:pPr algn="ctr"/>
            <a:r>
              <a:rPr lang="tr-TR" sz="3200" b="1" dirty="0" smtClean="0">
                <a:solidFill>
                  <a:schemeClr val="tx1"/>
                </a:solidFill>
                <a:latin typeface="Times New Roman" pitchFamily="18" charset="0"/>
                <a:cs typeface="Times New Roman" pitchFamily="18" charset="0"/>
              </a:rPr>
              <a:t>ARAP BAHARI</a:t>
            </a:r>
            <a:endParaRPr lang="tr-TR" sz="3200" b="1" dirty="0">
              <a:solidFill>
                <a:schemeClr val="tx1"/>
              </a:solidFill>
              <a:latin typeface="Times New Roman" pitchFamily="18" charset="0"/>
              <a:cs typeface="Times New Roman" pitchFamily="18" charset="0"/>
            </a:endParaRPr>
          </a:p>
        </p:txBody>
      </p:sp>
      <p:pic>
        <p:nvPicPr>
          <p:cNvPr id="1027" name="Picture 3" descr="C:\Users\ASUS-PC\Desktop\ortadoğu\arap-bah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290" y="1500174"/>
            <a:ext cx="7315200" cy="44195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755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3200" b="1" dirty="0" smtClean="0">
                <a:solidFill>
                  <a:schemeClr val="tx1"/>
                </a:solidFill>
                <a:latin typeface="Times New Roman" pitchFamily="18" charset="0"/>
                <a:cs typeface="Times New Roman" pitchFamily="18" charset="0"/>
              </a:rPr>
              <a:t>SONUÇ</a:t>
            </a:r>
            <a:endParaRPr lang="tr-TR" sz="32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lgn="just">
              <a:buClrTx/>
              <a:buFont typeface="Arial" pitchFamily="34" charset="0"/>
              <a:buChar char="•"/>
            </a:pPr>
            <a:r>
              <a:rPr lang="tr-TR" sz="2000" dirty="0">
                <a:latin typeface="Times New Roman" pitchFamily="18" charset="0"/>
                <a:cs typeface="Times New Roman" pitchFamily="18" charset="0"/>
              </a:rPr>
              <a:t>Orta Doğu diye tabir edilen bölgenin zengin petrol ve doğalgaz gibi enerji kaynaklarının üzerinde bulunması, enerji ihtiyacı hat safhada olan Avrupa, Amerika ve Rusya gibi gelişmiş ülkelerin ilgilerini ve bakışlarını bu coğrafyaya çevirmiştir. </a:t>
            </a:r>
            <a:endParaRPr lang="tr-TR" sz="2000" dirty="0" smtClean="0">
              <a:latin typeface="Times New Roman" pitchFamily="18" charset="0"/>
              <a:cs typeface="Times New Roman" pitchFamily="18" charset="0"/>
            </a:endParaRPr>
          </a:p>
          <a:p>
            <a:pPr algn="just">
              <a:buClrTx/>
              <a:buFont typeface="Arial" pitchFamily="34" charset="0"/>
              <a:buChar char="•"/>
            </a:pPr>
            <a:endParaRPr lang="tr-TR" sz="2000" dirty="0" smtClean="0">
              <a:latin typeface="Times New Roman" pitchFamily="18" charset="0"/>
              <a:cs typeface="Times New Roman" pitchFamily="18" charset="0"/>
            </a:endParaRPr>
          </a:p>
          <a:p>
            <a:pPr algn="just">
              <a:buClrTx/>
              <a:buFont typeface="Arial" pitchFamily="34" charset="0"/>
              <a:buChar char="•"/>
            </a:pPr>
            <a:r>
              <a:rPr lang="tr-TR" sz="2000" dirty="0" smtClean="0">
                <a:latin typeface="Times New Roman" pitchFamily="18" charset="0"/>
                <a:cs typeface="Times New Roman" pitchFamily="18" charset="0"/>
              </a:rPr>
              <a:t>Bu </a:t>
            </a:r>
            <a:r>
              <a:rPr lang="tr-TR" sz="2000" dirty="0">
                <a:latin typeface="Times New Roman" pitchFamily="18" charset="0"/>
                <a:cs typeface="Times New Roman" pitchFamily="18" charset="0"/>
              </a:rPr>
              <a:t>coğrafyaya dönen sadece ilgi ve bakışlar olmamış, buralar için her devletin bir planı ve politikası olmuştur. Geliştirilen bu politikalar gereği olarak da ilgili ülkelerdeki rejimler ve yöneticiler söz dinleyen ve istenilen yönetimi sergileyen olmalı idiler. Bunun karşılığı olarak ülkeyi on yıllarca idare eden diktatörler ve yakınları sefahat ve rahat içinde yaşarken halk sıkıntı ve sefalet içinde kalmıştır. </a:t>
            </a:r>
            <a:endParaRPr lang="tr-TR"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779939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228600"/>
            <a:ext cx="7929618" cy="5897563"/>
          </a:xfrm>
        </p:spPr>
        <p:txBody>
          <a:bodyPr>
            <a:normAutofit/>
          </a:bodyPr>
          <a:lstStyle/>
          <a:p>
            <a:pPr algn="just">
              <a:buClrTx/>
              <a:buFont typeface="Arial" pitchFamily="34" charset="0"/>
              <a:buChar char="•"/>
            </a:pPr>
            <a:r>
              <a:rPr lang="tr-TR" sz="2000" dirty="0">
                <a:latin typeface="Times New Roman" pitchFamily="18" charset="0"/>
                <a:cs typeface="Times New Roman" pitchFamily="18" charset="0"/>
              </a:rPr>
              <a:t>21. yüzyılda dünyanın küreselleşmesi, iletişim ve haberleşme olanaklarının artması ile başka ülkelerin rahat ve müferrah hallerine bakan bu ilgili ülkeler rahatsızlıklarını dile getirmeye başlamışlardır. Arap baharı sürecinde önemli bir yer tutan sosyal medya da bu sürecin hızla yayılmasına ve insanların birlikte hareket etmeleri için bir araya gelmelerine neden olmuştur. Yaşanan şiddetli protestolar, zarar gören masum insanlar, işlemez hale gelen kamu idareleri, devrilen rejimler ve yıkılan diktatörler hepsi bu sürecin bir parçası olmuştur. </a:t>
            </a:r>
            <a:endParaRPr lang="tr-TR" sz="2000" dirty="0" smtClean="0">
              <a:latin typeface="Times New Roman" pitchFamily="18" charset="0"/>
              <a:cs typeface="Times New Roman" pitchFamily="18" charset="0"/>
            </a:endParaRPr>
          </a:p>
          <a:p>
            <a:pPr algn="just">
              <a:buClrTx/>
              <a:buFont typeface="Arial" pitchFamily="34" charset="0"/>
              <a:buChar char="•"/>
            </a:pPr>
            <a:endParaRPr lang="tr-TR" sz="2000" dirty="0">
              <a:latin typeface="Times New Roman" pitchFamily="18" charset="0"/>
              <a:cs typeface="Times New Roman" pitchFamily="18" charset="0"/>
            </a:endParaRPr>
          </a:p>
          <a:p>
            <a:pPr algn="just">
              <a:buClrTx/>
              <a:buFont typeface="Arial" pitchFamily="34" charset="0"/>
              <a:buChar char="•"/>
            </a:pPr>
            <a:r>
              <a:rPr lang="tr-TR" sz="2000" dirty="0">
                <a:latin typeface="Times New Roman" pitchFamily="18" charset="0"/>
                <a:cs typeface="Times New Roman" pitchFamily="18" charset="0"/>
              </a:rPr>
              <a:t>Son olarak da Türkiye’nin Müslüman kimliğe ve demokratik bir idareye sahip oluşu, komşularımız olan ve hem dini hem de insani ortak paydalarımız olan bu ülkelere örnek teşkil etmektedir. Günümüzde her şeyden daha çok ihtiyacımız olan barış ve huzurlu bir dünya için Türkiye’nin de üzerine düşen temsil görevini en iyi şekilde yerine getirerek, bize bir noktada rol model gözüyle bakan ülkelerle tecrübelerini paylaşarak onlarında iyi bir demokrasi ve yaşam standardına kavuşmalarına yardımcı olmalıdır. </a:t>
            </a:r>
          </a:p>
          <a:p>
            <a:endParaRPr lang="tr-TR" dirty="0"/>
          </a:p>
        </p:txBody>
      </p:sp>
    </p:spTree>
    <p:extLst>
      <p:ext uri="{BB962C8B-B14F-4D97-AF65-F5344CB8AC3E}">
        <p14:creationId xmlns:p14="http://schemas.microsoft.com/office/powerpoint/2010/main" val="1769185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SUS-PC\Desktop\0,,18535870_30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00" y="990600"/>
            <a:ext cx="7839100" cy="5410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00100" y="0"/>
            <a:ext cx="7534299" cy="923330"/>
          </a:xfrm>
          <a:prstGeom prst="rect">
            <a:avLst/>
          </a:prstGeom>
          <a:noFill/>
        </p:spPr>
        <p:txBody>
          <a:bodyPr wrap="square">
            <a:spAutoFit/>
          </a:bodyPr>
          <a:lstStyle/>
          <a:p>
            <a:pPr lvl="0"/>
            <a:r>
              <a:rPr lang="tr-TR" b="1" dirty="0">
                <a:latin typeface="Times New Roman" pitchFamily="18" charset="0"/>
                <a:cs typeface="Times New Roman" pitchFamily="18" charset="0"/>
              </a:rPr>
              <a:t>Barışta </a:t>
            </a:r>
            <a:r>
              <a:rPr lang="tr-TR" b="1" dirty="0" smtClean="0">
                <a:latin typeface="Times New Roman" pitchFamily="18" charset="0"/>
                <a:cs typeface="Times New Roman" pitchFamily="18" charset="0"/>
              </a:rPr>
              <a:t>evlatlar </a:t>
            </a:r>
            <a:r>
              <a:rPr lang="tr-TR" b="1" dirty="0">
                <a:latin typeface="Times New Roman" pitchFamily="18" charset="0"/>
                <a:cs typeface="Times New Roman" pitchFamily="18" charset="0"/>
              </a:rPr>
              <a:t>babalarını, savaşta babalar evlatlarını toprağa </a:t>
            </a:r>
            <a:r>
              <a:rPr lang="tr-TR" b="1" dirty="0" smtClean="0">
                <a:latin typeface="Times New Roman" pitchFamily="18" charset="0"/>
                <a:cs typeface="Times New Roman" pitchFamily="18" charset="0"/>
              </a:rPr>
              <a:t>verirler … </a:t>
            </a:r>
          </a:p>
          <a:p>
            <a:pPr lvl="0"/>
            <a:r>
              <a:rPr lang="tr-TR" b="1" dirty="0" smtClean="0">
                <a:latin typeface="Times New Roman" pitchFamily="18" charset="0"/>
                <a:cs typeface="Times New Roman" pitchFamily="18" charset="0"/>
              </a:rPr>
              <a:t>                                                                                                                          </a:t>
            </a:r>
            <a:r>
              <a:rPr lang="tr-TR" b="1" i="1" dirty="0" smtClean="0">
                <a:latin typeface="Times New Roman" pitchFamily="18" charset="0"/>
                <a:cs typeface="Times New Roman" pitchFamily="18" charset="0"/>
              </a:rPr>
              <a:t>HEREDOT</a:t>
            </a:r>
            <a:endParaRPr lang="tr-TR" b="1" i="1" dirty="0">
              <a:latin typeface="Times New Roman" pitchFamily="18" charset="0"/>
              <a:cs typeface="Times New Roman" pitchFamily="18" charset="0"/>
            </a:endParaRPr>
          </a:p>
        </p:txBody>
      </p:sp>
    </p:spTree>
    <p:extLst>
      <p:ext uri="{BB962C8B-B14F-4D97-AF65-F5344CB8AC3E}">
        <p14:creationId xmlns:p14="http://schemas.microsoft.com/office/powerpoint/2010/main" val="897211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Kaynakça</a:t>
            </a:r>
            <a:endParaRPr lang="tr-TR" dirty="0"/>
          </a:p>
        </p:txBody>
      </p:sp>
      <p:sp>
        <p:nvSpPr>
          <p:cNvPr id="3" name="Content Placeholder 2"/>
          <p:cNvSpPr>
            <a:spLocks noGrp="1"/>
          </p:cNvSpPr>
          <p:nvPr>
            <p:ph idx="1"/>
          </p:nvPr>
        </p:nvSpPr>
        <p:spPr/>
        <p:txBody>
          <a:bodyPr>
            <a:noAutofit/>
          </a:bodyPr>
          <a:lstStyle/>
          <a:p>
            <a:r>
              <a:rPr lang="tr-TR" sz="1400" dirty="0">
                <a:latin typeface="Times New Roman" pitchFamily="18" charset="0"/>
                <a:cs typeface="Times New Roman" pitchFamily="18" charset="0"/>
              </a:rPr>
              <a:t>1)Sosyal Medya ve Arap Baharı, Murat TEKEK, Gazi Üniversitesi U.İ.B.</a:t>
            </a:r>
            <a:r>
              <a:rPr lang="tr-TR" sz="1400" dirty="0">
                <a:latin typeface="Times New Roman" pitchFamily="18" charset="0"/>
                <a:cs typeface="Times New Roman" pitchFamily="18" charset="0"/>
                <a:hlinkClick r:id="rId2"/>
              </a:rPr>
              <a:t>http://www.orsam.org.tr/tr/yazigoster.aspx?ID=2964</a:t>
            </a:r>
            <a:endParaRPr lang="tr-TR" sz="1400" dirty="0">
              <a:latin typeface="Times New Roman" pitchFamily="18" charset="0"/>
              <a:cs typeface="Times New Roman" pitchFamily="18" charset="0"/>
            </a:endParaRPr>
          </a:p>
          <a:p>
            <a:r>
              <a:rPr lang="tr-TR" sz="1400" dirty="0">
                <a:latin typeface="Times New Roman" pitchFamily="18" charset="0"/>
                <a:cs typeface="Times New Roman" pitchFamily="18" charset="0"/>
              </a:rPr>
              <a:t>2)</a:t>
            </a:r>
            <a:r>
              <a:rPr lang="tr-TR" sz="1400" dirty="0">
                <a:latin typeface="Times New Roman" pitchFamily="18" charset="0"/>
                <a:cs typeface="Times New Roman" pitchFamily="18" charset="0"/>
                <a:hlinkClick r:id="rId3"/>
              </a:rPr>
              <a:t>http://www.tdk.gov.tr/index.php?option=com_gts&amp;arama=gts&amp;guid=TDK.GTS.50aa6a1213e966.57775654</a:t>
            </a:r>
            <a:endParaRPr lang="tr-TR" sz="1400" dirty="0">
              <a:latin typeface="Times New Roman" pitchFamily="18" charset="0"/>
              <a:cs typeface="Times New Roman" pitchFamily="18" charset="0"/>
            </a:endParaRPr>
          </a:p>
          <a:p>
            <a:r>
              <a:rPr lang="tr-TR" sz="1400" dirty="0">
                <a:latin typeface="Times New Roman" pitchFamily="18" charset="0"/>
                <a:cs typeface="Times New Roman" pitchFamily="18" charset="0"/>
              </a:rPr>
              <a:t>3)GODAT (Gazi Üniversitesi Ortadoğu Araştırmaları Topluluğu) tarafından 4 Mayıs 2012’de düzenlenen “Arap Baharı Sonrası Ortadoğu” konulu toplantıda Doç. Dr. Mehmet ŞAHİN’ in konuşmasından</a:t>
            </a:r>
          </a:p>
          <a:p>
            <a:r>
              <a:rPr lang="tr-TR" sz="1400" dirty="0">
                <a:latin typeface="Times New Roman" pitchFamily="18" charset="0"/>
                <a:cs typeface="Times New Roman" pitchFamily="18" charset="0"/>
              </a:rPr>
              <a:t>6)Akademik Ortadoğu Dergisi, Sayı:11, Sayfa:1-22, Buazizi’nin Yaktığı Ateş:21.Yüzyılın Başında Arap İsyanları, Birol BAŞKAN,  Georgetown University, School of Foreign Service-Katar, </a:t>
            </a:r>
            <a:r>
              <a:rPr lang="tr-TR" sz="1400" dirty="0" smtClean="0">
                <a:latin typeface="Times New Roman" pitchFamily="18" charset="0"/>
                <a:cs typeface="Times New Roman" pitchFamily="18" charset="0"/>
              </a:rPr>
              <a:t>Doha</a:t>
            </a:r>
          </a:p>
          <a:p>
            <a:r>
              <a:rPr lang="tr-TR" sz="1400" dirty="0">
                <a:latin typeface="Times New Roman" pitchFamily="18" charset="0"/>
                <a:cs typeface="Times New Roman" pitchFamily="18" charset="0"/>
              </a:rPr>
              <a:t>BERKSOY, Binhan Oğuz, “Sektörel Olarak Komşu Ülkelerde Türkiye’nin İhracat Potansiyeli”, İstanbul Ticaret Odası Yayınları, 2012-28. BACIK,Gökhan, “Arap Baharı’ndan Ortadoğu ve Kuzey Afrika’nın Geleceğine Bakmak”Müsiad Çerçeve Dergisi, 57, 2011, ss.16-20. BAYAT, Sevgi, “Arap Baharı Ve Saddam Hüseyin”, 2012, ss. 1-13. CEVAHİR, Yusuf, “Arap Baharı’nın Türkiye’ye Ve Ekonomimize Etkisi”, Müsiad Çerçeve Dergisi, 57, 2011, ss.85-87. Dede, Alper, “TheArabUprisings: DebatingtheTurkish Model”, InsightTurkey, Cilt: 13, No: 2, 2011, ss.23-32</a:t>
            </a:r>
            <a:r>
              <a:rPr lang="tr-TR" sz="1400" dirty="0" smtClean="0">
                <a:latin typeface="Times New Roman" pitchFamily="18" charset="0"/>
                <a:cs typeface="Times New Roman" pitchFamily="18" charset="0"/>
              </a:rPr>
              <a:t>.</a:t>
            </a:r>
          </a:p>
          <a:p>
            <a:r>
              <a:rPr lang="tr-TR" sz="1400" dirty="0" smtClean="0">
                <a:latin typeface="Times New Roman" pitchFamily="18" charset="0"/>
                <a:cs typeface="Times New Roman" pitchFamily="18" charset="0"/>
              </a:rPr>
              <a:t>Buzkıran D, Kutbay H, (2013) Arap Baharının Türkiye’ye olan Ekonomik ve Sosyal Etkileri, SOSYAL </a:t>
            </a:r>
            <a:r>
              <a:rPr lang="tr-TR" sz="1400" dirty="0">
                <a:latin typeface="Times New Roman" pitchFamily="18" charset="0"/>
                <a:cs typeface="Times New Roman" pitchFamily="18" charset="0"/>
              </a:rPr>
              <a:t>ve BEŞERİ BİLİMLER DERGİSİ Cilt 5, No 1,</a:t>
            </a:r>
          </a:p>
        </p:txBody>
      </p:sp>
    </p:spTree>
    <p:extLst>
      <p:ext uri="{BB962C8B-B14F-4D97-AF65-F5344CB8AC3E}">
        <p14:creationId xmlns:p14="http://schemas.microsoft.com/office/powerpoint/2010/main" val="3962105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500042"/>
            <a:ext cx="7498080" cy="1143000"/>
          </a:xfrm>
        </p:spPr>
        <p:txBody>
          <a:bodyPr>
            <a:normAutofit/>
          </a:bodyPr>
          <a:lstStyle/>
          <a:p>
            <a:pPr algn="ctr"/>
            <a:r>
              <a:rPr lang="tr-TR" sz="3200" b="1" dirty="0" smtClean="0">
                <a:solidFill>
                  <a:schemeClr val="tx1"/>
                </a:solidFill>
                <a:latin typeface="Times New Roman" pitchFamily="18" charset="0"/>
                <a:cs typeface="Times New Roman" pitchFamily="18" charset="0"/>
              </a:rPr>
              <a:t>ARAP BAHARI NEDİR?</a:t>
            </a:r>
            <a:endParaRPr lang="tr-TR" sz="32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357290" y="1714488"/>
            <a:ext cx="7498080" cy="4800600"/>
          </a:xfrm>
        </p:spPr>
        <p:txBody>
          <a:bodyPr/>
          <a:lstStyle/>
          <a:p>
            <a:pPr algn="just">
              <a:buClrTx/>
            </a:pPr>
            <a:r>
              <a:rPr lang="tr-TR" sz="2000" dirty="0">
                <a:latin typeface="Times New Roman" pitchFamily="18" charset="0"/>
                <a:cs typeface="Times New Roman" pitchFamily="18" charset="0"/>
              </a:rPr>
              <a:t>Kuzey Afrika ülkeleri ve Ortadoğu ülkelerinde gerçekleşen </a:t>
            </a:r>
            <a:r>
              <a:rPr lang="tr-TR" sz="2000" dirty="0" smtClean="0">
                <a:latin typeface="Times New Roman" pitchFamily="18" charset="0"/>
                <a:cs typeface="Times New Roman" pitchFamily="18" charset="0"/>
              </a:rPr>
              <a:t>devrime verilen </a:t>
            </a:r>
            <a:r>
              <a:rPr lang="tr-TR" sz="2000" dirty="0">
                <a:latin typeface="Times New Roman" pitchFamily="18" charset="0"/>
                <a:cs typeface="Times New Roman" pitchFamily="18" charset="0"/>
              </a:rPr>
              <a:t>isimdir</a:t>
            </a:r>
            <a:r>
              <a:rPr lang="tr-TR" sz="2000" dirty="0" smtClean="0">
                <a:latin typeface="Times New Roman" pitchFamily="18" charset="0"/>
                <a:cs typeface="Times New Roman" pitchFamily="18" charset="0"/>
              </a:rPr>
              <a:t>.</a:t>
            </a:r>
          </a:p>
          <a:p>
            <a:pPr algn="just"/>
            <a:endParaRPr lang="tr-TR" sz="2000" dirty="0" smtClean="0">
              <a:latin typeface="Times New Roman" pitchFamily="18" charset="0"/>
              <a:cs typeface="Times New Roman" pitchFamily="18" charset="0"/>
            </a:endParaRPr>
          </a:p>
          <a:p>
            <a:pPr algn="just">
              <a:buClrTx/>
            </a:pPr>
            <a:r>
              <a:rPr lang="tr-TR" sz="2000" dirty="0">
                <a:latin typeface="Times New Roman" pitchFamily="18" charset="0"/>
                <a:cs typeface="Times New Roman" pitchFamily="18" charset="0"/>
              </a:rPr>
              <a:t>Bu devrimlerin bahar diye adlandırmasının nedeni yüzyıllardır süregelen Arap ülkelerindeki diktatöryel rejimlere halkın isyan etmesidir. </a:t>
            </a:r>
          </a:p>
          <a:p>
            <a:pPr algn="just"/>
            <a:endParaRPr lang="tr-TR" sz="2800" dirty="0" smtClean="0">
              <a:latin typeface="Times New Roman" pitchFamily="18" charset="0"/>
              <a:cs typeface="Times New Roman" pitchFamily="18" charset="0"/>
            </a:endParaRPr>
          </a:p>
          <a:p>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2361908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636854" cy="1143000"/>
          </a:xfrm>
        </p:spPr>
        <p:txBody>
          <a:bodyPr>
            <a:normAutofit/>
          </a:bodyPr>
          <a:lstStyle/>
          <a:p>
            <a:pPr algn="ctr"/>
            <a:r>
              <a:rPr lang="tr-TR" sz="3200" b="1" dirty="0" smtClean="0">
                <a:solidFill>
                  <a:schemeClr val="tx1"/>
                </a:solidFill>
                <a:latin typeface="Times New Roman" pitchFamily="18" charset="0"/>
                <a:cs typeface="Times New Roman" pitchFamily="18" charset="0"/>
              </a:rPr>
              <a:t>BAŞLANGICI</a:t>
            </a:r>
            <a:endParaRPr lang="tr-TR" sz="32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928662" y="1500174"/>
            <a:ext cx="4164038" cy="4625989"/>
          </a:xfrm>
        </p:spPr>
        <p:txBody>
          <a:bodyPr>
            <a:normAutofit/>
          </a:bodyPr>
          <a:lstStyle/>
          <a:p>
            <a:pPr algn="just">
              <a:buClrTx/>
            </a:pPr>
            <a:r>
              <a:rPr lang="tr-TR" sz="2000" dirty="0" smtClean="0">
                <a:latin typeface="Times New Roman" pitchFamily="18" charset="0"/>
                <a:cs typeface="Times New Roman" pitchFamily="18" charset="0"/>
              </a:rPr>
              <a:t>İlk </a:t>
            </a:r>
            <a:r>
              <a:rPr lang="tr-TR" sz="2000" dirty="0">
                <a:latin typeface="Times New Roman" pitchFamily="18" charset="0"/>
                <a:cs typeface="Times New Roman" pitchFamily="18" charset="0"/>
              </a:rPr>
              <a:t>isyan 17 Aralık 2010’da </a:t>
            </a:r>
            <a:r>
              <a:rPr lang="tr-TR" sz="2000" dirty="0" smtClean="0">
                <a:latin typeface="Times New Roman" pitchFamily="18" charset="0"/>
                <a:cs typeface="Times New Roman" pitchFamily="18" charset="0"/>
              </a:rPr>
              <a:t>Tunus’ta 26 </a:t>
            </a:r>
            <a:r>
              <a:rPr lang="tr-TR" sz="2000" dirty="0">
                <a:latin typeface="Times New Roman" pitchFamily="18" charset="0"/>
                <a:cs typeface="Times New Roman" pitchFamily="18" charset="0"/>
              </a:rPr>
              <a:t>yaşındaki </a:t>
            </a:r>
            <a:r>
              <a:rPr lang="tr-TR" sz="2000" dirty="0" smtClean="0">
                <a:latin typeface="Times New Roman" pitchFamily="18" charset="0"/>
                <a:cs typeface="Times New Roman" pitchFamily="18" charset="0"/>
              </a:rPr>
              <a:t>      bilgisaya </a:t>
            </a:r>
            <a:r>
              <a:rPr lang="tr-TR" sz="2000" dirty="0">
                <a:latin typeface="Times New Roman" pitchFamily="18" charset="0"/>
                <a:cs typeface="Times New Roman" pitchFamily="18" charset="0"/>
              </a:rPr>
              <a:t>mühendisi Muhammed </a:t>
            </a:r>
            <a:r>
              <a:rPr lang="tr-TR" sz="2000" dirty="0" smtClean="0">
                <a:latin typeface="Times New Roman" pitchFamily="18" charset="0"/>
                <a:cs typeface="Times New Roman" pitchFamily="18" charset="0"/>
              </a:rPr>
              <a:t>Bouazizi’nin,  valiliğin  önünde kendini ateşe vermesiyle başladı.</a:t>
            </a:r>
          </a:p>
          <a:p>
            <a:pPr algn="just">
              <a:buClrTx/>
            </a:pPr>
            <a:endParaRPr lang="tr-TR" sz="2000" dirty="0" smtClean="0">
              <a:latin typeface="Times New Roman" pitchFamily="18" charset="0"/>
              <a:cs typeface="Times New Roman" pitchFamily="18" charset="0"/>
            </a:endParaRPr>
          </a:p>
          <a:p>
            <a:pPr algn="just">
              <a:buClrTx/>
            </a:pPr>
            <a:r>
              <a:rPr lang="tr-TR" sz="2000" dirty="0" smtClean="0">
                <a:latin typeface="Times New Roman" pitchFamily="18" charset="0"/>
                <a:cs typeface="Times New Roman" pitchFamily="18" charset="0"/>
              </a:rPr>
              <a:t>Diplomalı işsiz </a:t>
            </a:r>
            <a:r>
              <a:rPr lang="tr-TR" sz="2000" dirty="0">
                <a:latin typeface="Times New Roman" pitchFamily="18" charset="0"/>
                <a:cs typeface="Times New Roman" pitchFamily="18" charset="0"/>
              </a:rPr>
              <a:t>Muhammed </a:t>
            </a:r>
            <a:r>
              <a:rPr lang="tr-TR" sz="2000" dirty="0" smtClean="0">
                <a:latin typeface="Times New Roman" pitchFamily="18" charset="0"/>
                <a:cs typeface="Times New Roman" pitchFamily="18" charset="0"/>
              </a:rPr>
              <a:t>Bouazizi’nin başlattığı isyan büyüyerek devam etti.</a:t>
            </a:r>
          </a:p>
          <a:p>
            <a:pPr algn="just">
              <a:buClrTx/>
            </a:pPr>
            <a:endParaRPr lang="tr-TR" sz="2800" dirty="0" smtClean="0"/>
          </a:p>
          <a:p>
            <a:pPr algn="just">
              <a:buClrTx/>
            </a:pPr>
            <a:endParaRPr lang="tr-TR" sz="2800" dirty="0" smtClean="0"/>
          </a:p>
          <a:p>
            <a:pPr algn="just">
              <a:buClrTx/>
            </a:pPr>
            <a:endParaRPr lang="tr-TR" sz="2800" dirty="0">
              <a:latin typeface="Times New Roman" pitchFamily="18" charset="0"/>
              <a:cs typeface="Times New Roman" pitchFamily="18" charset="0"/>
            </a:endParaRPr>
          </a:p>
        </p:txBody>
      </p:sp>
      <p:pic>
        <p:nvPicPr>
          <p:cNvPr id="5" name="Picture 2" descr="C:\Users\ASUS-PC\Desktop\ortadoğu\33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700" y="1371600"/>
            <a:ext cx="36703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521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065482" cy="1143000"/>
          </a:xfrm>
        </p:spPr>
        <p:txBody>
          <a:bodyPr>
            <a:normAutofit/>
          </a:bodyPr>
          <a:lstStyle/>
          <a:p>
            <a:pPr algn="ctr"/>
            <a:r>
              <a:rPr lang="tr-TR" sz="3200" b="1" dirty="0" smtClean="0">
                <a:solidFill>
                  <a:schemeClr val="tx1"/>
                </a:solidFill>
                <a:latin typeface="Times New Roman" pitchFamily="18" charset="0"/>
                <a:cs typeface="Times New Roman" pitchFamily="18" charset="0"/>
              </a:rPr>
              <a:t>NEDENLERİ</a:t>
            </a:r>
            <a:endParaRPr lang="tr-TR" sz="32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lgn="just">
              <a:buClrTx/>
              <a:buFont typeface="Arial" pitchFamily="34" charset="0"/>
              <a:buChar char="•"/>
            </a:pPr>
            <a:r>
              <a:rPr lang="tr-TR" sz="2000" dirty="0" smtClean="0">
                <a:latin typeface="Times New Roman" pitchFamily="18" charset="0"/>
                <a:cs typeface="Times New Roman" pitchFamily="18" charset="0"/>
              </a:rPr>
              <a:t>Bu </a:t>
            </a:r>
            <a:r>
              <a:rPr lang="tr-TR" sz="2000" dirty="0">
                <a:latin typeface="Times New Roman" pitchFamily="18" charset="0"/>
                <a:cs typeface="Times New Roman" pitchFamily="18" charset="0"/>
              </a:rPr>
              <a:t>isyanların temelinde diktatöryel rejimlerin yanı sıra işsizlik, gıda enflasyonu, siyasi yozlaşma, ifade özgürlüğü ve kötü yaşam koşulları vardır</a:t>
            </a:r>
            <a:r>
              <a:rPr lang="tr-TR" sz="2000" dirty="0" smtClean="0">
                <a:latin typeface="Times New Roman" pitchFamily="18" charset="0"/>
                <a:cs typeface="Times New Roman" pitchFamily="18" charset="0"/>
              </a:rPr>
              <a:t>.</a:t>
            </a:r>
          </a:p>
          <a:p>
            <a:pPr algn="just">
              <a:buClrTx/>
              <a:buFont typeface="Arial" pitchFamily="34" charset="0"/>
              <a:buChar char="•"/>
            </a:pPr>
            <a:endParaRPr lang="tr-TR" sz="2000" dirty="0" smtClean="0">
              <a:latin typeface="Times New Roman" pitchFamily="18" charset="0"/>
              <a:cs typeface="Times New Roman" pitchFamily="18" charset="0"/>
            </a:endParaRPr>
          </a:p>
          <a:p>
            <a:pPr algn="just">
              <a:buClrTx/>
              <a:buFont typeface="Arial" pitchFamily="34" charset="0"/>
              <a:buChar char="•"/>
            </a:pPr>
            <a:r>
              <a:rPr lang="tr-TR" sz="2000" dirty="0">
                <a:latin typeface="Times New Roman" pitchFamily="18" charset="0"/>
                <a:cs typeface="Times New Roman" pitchFamily="18" charset="0"/>
              </a:rPr>
              <a:t>Bu bölge on yıllardan beri istikrarsızlıklar, despot yönetimler, ekonomik zorluklar, zengin doğal kaynaklar ve radikal akımların varlığıyla anılmaktadır. </a:t>
            </a:r>
            <a:endParaRPr lang="tr-TR" sz="2000" dirty="0" smtClean="0">
              <a:latin typeface="Times New Roman" pitchFamily="18" charset="0"/>
              <a:cs typeface="Times New Roman" pitchFamily="18" charset="0"/>
            </a:endParaRPr>
          </a:p>
          <a:p>
            <a:pPr algn="just">
              <a:buClrTx/>
              <a:buFont typeface="Arial" pitchFamily="34" charset="0"/>
              <a:buChar char="•"/>
            </a:pPr>
            <a:endParaRPr lang="tr-TR" sz="2000" dirty="0" smtClean="0">
              <a:latin typeface="Times New Roman" pitchFamily="18" charset="0"/>
              <a:cs typeface="Times New Roman" pitchFamily="18" charset="0"/>
            </a:endParaRPr>
          </a:p>
          <a:p>
            <a:pPr algn="just">
              <a:buClrTx/>
              <a:buFont typeface="Arial" pitchFamily="34" charset="0"/>
              <a:buChar char="•"/>
            </a:pPr>
            <a:r>
              <a:rPr lang="tr-TR" sz="2000" dirty="0">
                <a:latin typeface="Times New Roman" pitchFamily="18" charset="0"/>
                <a:cs typeface="Times New Roman" pitchFamily="18" charset="0"/>
              </a:rPr>
              <a:t>Bölgede, doğal kaynaklardan elde edilen yüksek gelirin, sadece belirli bir kesimin kontrolü altında tutulması ve bu kesimin, halkın demokrasi ve refah artışı taleplerini göz ardı etmesi, toplumsal gerilimi üst düzeye taşımıştır </a:t>
            </a: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2497892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214290"/>
            <a:ext cx="8229600" cy="3714776"/>
          </a:xfrm>
        </p:spPr>
        <p:txBody>
          <a:bodyPr>
            <a:noAutofit/>
          </a:bodyPr>
          <a:lstStyle/>
          <a:p>
            <a:pPr marL="0" indent="0">
              <a:buNone/>
            </a:pPr>
            <a:r>
              <a:rPr lang="tr-TR" sz="2000" b="1" dirty="0" smtClean="0">
                <a:latin typeface="Times New Roman" pitchFamily="18" charset="0"/>
                <a:cs typeface="Times New Roman" pitchFamily="18" charset="0"/>
              </a:rPr>
              <a:t>1.   Tarihsel Nedenler</a:t>
            </a:r>
          </a:p>
          <a:p>
            <a:pPr marL="539496" indent="-457200">
              <a:buClrTx/>
              <a:buFont typeface="Arial" pitchFamily="34" charset="0"/>
              <a:buChar char="•"/>
            </a:pPr>
            <a:r>
              <a:rPr lang="tr-TR" sz="2000" dirty="0">
                <a:latin typeface="Times New Roman" pitchFamily="18" charset="0"/>
                <a:cs typeface="Times New Roman" pitchFamily="18" charset="0"/>
              </a:rPr>
              <a:t>Arap Yarımadası ve Kuzey Afrika’da hâlihazırda var olan devletlerin</a:t>
            </a:r>
            <a:r>
              <a:rPr lang="tr-TR" sz="2000" dirty="0" smtClean="0">
                <a:latin typeface="Times New Roman" pitchFamily="18" charset="0"/>
                <a:cs typeface="Times New Roman" pitchFamily="18" charset="0"/>
              </a:rPr>
              <a:t>,</a:t>
            </a:r>
            <a:r>
              <a:rPr lang="tr-TR" sz="2000" dirty="0">
                <a:latin typeface="Times New Roman" pitchFamily="18" charset="0"/>
                <a:cs typeface="Times New Roman" pitchFamily="18" charset="0"/>
              </a:rPr>
              <a:t> Birinci Dünya Savaşı’nın bitiminde Avrupalı güçlerin planlamalarıyla kurulması</a:t>
            </a:r>
            <a:r>
              <a:rPr lang="tr-TR" sz="2000" dirty="0" smtClean="0">
                <a:latin typeface="Times New Roman" pitchFamily="18" charset="0"/>
                <a:cs typeface="Times New Roman" pitchFamily="18" charset="0"/>
              </a:rPr>
              <a:t>,</a:t>
            </a:r>
            <a:r>
              <a:rPr lang="tr-TR" sz="2000" dirty="0">
                <a:latin typeface="Times New Roman" pitchFamily="18" charset="0"/>
                <a:cs typeface="Times New Roman" pitchFamily="18" charset="0"/>
              </a:rPr>
              <a:t> </a:t>
            </a:r>
            <a:endParaRPr lang="tr-TR" sz="2000" dirty="0" smtClean="0">
              <a:latin typeface="Times New Roman" pitchFamily="18" charset="0"/>
              <a:cs typeface="Times New Roman" pitchFamily="18" charset="0"/>
            </a:endParaRPr>
          </a:p>
          <a:p>
            <a:pPr marL="539496" indent="-457200">
              <a:buClrTx/>
              <a:buFont typeface="Arial" pitchFamily="34" charset="0"/>
              <a:buChar char="•"/>
            </a:pPr>
            <a:r>
              <a:rPr lang="tr-TR" sz="2000" dirty="0" smtClean="0">
                <a:latin typeface="Times New Roman" pitchFamily="18" charset="0"/>
                <a:cs typeface="Times New Roman" pitchFamily="18" charset="0"/>
              </a:rPr>
              <a:t>Batı’nın </a:t>
            </a:r>
            <a:r>
              <a:rPr lang="tr-TR" sz="2000" dirty="0">
                <a:latin typeface="Times New Roman" pitchFamily="18" charset="0"/>
                <a:cs typeface="Times New Roman" pitchFamily="18" charset="0"/>
              </a:rPr>
              <a:t>menfaatleri odaklı kurulmuş olmasının Arap halkları üzerinde getirdiği eziklik duygusu</a:t>
            </a:r>
            <a:r>
              <a:rPr lang="tr-TR" sz="2000" dirty="0" smtClean="0">
                <a:latin typeface="Times New Roman" pitchFamily="18" charset="0"/>
                <a:cs typeface="Times New Roman" pitchFamily="18" charset="0"/>
              </a:rPr>
              <a:t>,</a:t>
            </a:r>
          </a:p>
          <a:p>
            <a:pPr marL="539496" indent="-457200">
              <a:buClrTx/>
              <a:buFont typeface="Arial" pitchFamily="34" charset="0"/>
              <a:buChar char="•"/>
            </a:pPr>
            <a:r>
              <a:rPr lang="tr-TR" sz="2000" dirty="0">
                <a:latin typeface="Times New Roman" pitchFamily="18" charset="0"/>
                <a:cs typeface="Times New Roman" pitchFamily="18" charset="0"/>
              </a:rPr>
              <a:t>Arapların 1900’lü yıllar boyunca Batı tarafından kandırılmışlık, aldatılmışlıkları, aşağılanmışlıkları ve kuşaklardır hatta yüzyıllardır yaşamlarında bozgunlar, eşitsiz anlaşmalar, kapitülasyonlar, aşağılamaların biriktirdiği onur </a:t>
            </a:r>
            <a:r>
              <a:rPr lang="tr-TR" sz="2000" dirty="0" smtClean="0">
                <a:latin typeface="Times New Roman" pitchFamily="18" charset="0"/>
                <a:cs typeface="Times New Roman" pitchFamily="18" charset="0"/>
              </a:rPr>
              <a:t>kırıklıkları.</a:t>
            </a:r>
            <a:endParaRPr lang="tr-TR" sz="2000" dirty="0">
              <a:latin typeface="Times New Roman" pitchFamily="18" charset="0"/>
              <a:cs typeface="Times New Roman" pitchFamily="18" charset="0"/>
            </a:endParaRPr>
          </a:p>
        </p:txBody>
      </p:sp>
      <p:pic>
        <p:nvPicPr>
          <p:cNvPr id="4098" name="Picture 2" descr="C:\Users\ASUS-PC\Desktop\Arab_Spring_map.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76" y="3571876"/>
            <a:ext cx="7696200" cy="3071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898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285728"/>
            <a:ext cx="7643866" cy="2620963"/>
          </a:xfrm>
        </p:spPr>
        <p:txBody>
          <a:bodyPr>
            <a:normAutofit/>
          </a:bodyPr>
          <a:lstStyle/>
          <a:p>
            <a:pPr marL="0" indent="0">
              <a:buNone/>
            </a:pPr>
            <a:r>
              <a:rPr lang="tr-TR" sz="2000" b="1" dirty="0" smtClean="0">
                <a:latin typeface="Times New Roman" pitchFamily="18" charset="0"/>
                <a:cs typeface="Times New Roman" pitchFamily="18" charset="0"/>
              </a:rPr>
              <a:t>2</a:t>
            </a:r>
            <a:r>
              <a:rPr lang="tr-TR" sz="2800"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Sosyal ve Sosyo-Psikolojik Nedenler</a:t>
            </a:r>
          </a:p>
          <a:p>
            <a:pPr algn="just">
              <a:buClrTx/>
              <a:buFont typeface="Arial" pitchFamily="34" charset="0"/>
              <a:buChar char="•"/>
            </a:pPr>
            <a:r>
              <a:rPr lang="tr-TR" sz="2000" dirty="0">
                <a:latin typeface="Times New Roman" pitchFamily="18" charset="0"/>
                <a:cs typeface="Times New Roman" pitchFamily="18" charset="0"/>
              </a:rPr>
              <a:t> İnsanların baskıcı ve yozlaşmış yönetim anlayışından (Ordu, polis ve istihbarata sahip olarak ve Batı’ya sırtını dayayarak </a:t>
            </a:r>
            <a:r>
              <a:rPr lang="tr-TR" sz="2000" dirty="0" smtClean="0">
                <a:latin typeface="Times New Roman" pitchFamily="18" charset="0"/>
                <a:cs typeface="Times New Roman" pitchFamily="18" charset="0"/>
              </a:rPr>
              <a:t>ülkeyi </a:t>
            </a:r>
            <a:r>
              <a:rPr lang="tr-TR" sz="2000" dirty="0">
                <a:latin typeface="Times New Roman" pitchFamily="18" charset="0"/>
                <a:cs typeface="Times New Roman" pitchFamily="18" charset="0"/>
              </a:rPr>
              <a:t>yönetme) bunalması</a:t>
            </a:r>
            <a:r>
              <a:rPr lang="tr-TR" sz="2000" dirty="0" smtClean="0">
                <a:latin typeface="Times New Roman" pitchFamily="18" charset="0"/>
                <a:cs typeface="Times New Roman" pitchFamily="18" charset="0"/>
              </a:rPr>
              <a:t>,</a:t>
            </a:r>
          </a:p>
          <a:p>
            <a:pPr algn="just">
              <a:buClrTx/>
              <a:buFont typeface="Arial" pitchFamily="34" charset="0"/>
              <a:buChar char="•"/>
            </a:pPr>
            <a:r>
              <a:rPr lang="tr-TR" sz="2000" dirty="0">
                <a:latin typeface="Times New Roman" pitchFamily="18" charset="0"/>
                <a:cs typeface="Times New Roman" pitchFamily="18" charset="0"/>
              </a:rPr>
              <a:t>Hızlı nüfus artışıyla birlikte alttan gelenlere ve yetişenlere iş bulunamamasının getirdiği toplumsal </a:t>
            </a:r>
            <a:r>
              <a:rPr lang="tr-TR" sz="2000" dirty="0" smtClean="0">
                <a:latin typeface="Times New Roman" pitchFamily="18" charset="0"/>
                <a:cs typeface="Times New Roman" pitchFamily="18" charset="0"/>
              </a:rPr>
              <a:t>bunalım,</a:t>
            </a:r>
          </a:p>
          <a:p>
            <a:pPr algn="just">
              <a:buClrTx/>
              <a:buFont typeface="Arial" pitchFamily="34" charset="0"/>
              <a:buChar char="•"/>
            </a:pPr>
            <a:r>
              <a:rPr lang="tr-TR" sz="2000" dirty="0" smtClean="0">
                <a:latin typeface="Times New Roman" pitchFamily="18" charset="0"/>
                <a:cs typeface="Times New Roman" pitchFamily="18" charset="0"/>
              </a:rPr>
              <a:t>İnsanların sosyal</a:t>
            </a:r>
            <a:r>
              <a:rPr lang="tr-TR" sz="2000" dirty="0">
                <a:latin typeface="Times New Roman" pitchFamily="18" charset="0"/>
                <a:cs typeface="Times New Roman" pitchFamily="18" charset="0"/>
              </a:rPr>
              <a:t>, kültürel hürriyetlerinden </a:t>
            </a:r>
            <a:r>
              <a:rPr lang="tr-TR" sz="2000" dirty="0" smtClean="0">
                <a:latin typeface="Times New Roman" pitchFamily="18" charset="0"/>
                <a:cs typeface="Times New Roman" pitchFamily="18" charset="0"/>
              </a:rPr>
              <a:t>yararlandırılmamaları.</a:t>
            </a:r>
            <a:endParaRPr lang="tr-TR" sz="2000" dirty="0">
              <a:latin typeface="Times New Roman" pitchFamily="18" charset="0"/>
              <a:cs typeface="Times New Roman" pitchFamily="18" charset="0"/>
            </a:endParaRPr>
          </a:p>
        </p:txBody>
      </p:sp>
      <p:pic>
        <p:nvPicPr>
          <p:cNvPr id="5122" name="Picture 2" descr="C:\Users\ASUS-PC\Desktop\ap_misir_pol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290" y="3071810"/>
            <a:ext cx="7010400" cy="285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415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4414" y="357166"/>
            <a:ext cx="7498080" cy="4800600"/>
          </a:xfrm>
        </p:spPr>
        <p:txBody>
          <a:bodyPr>
            <a:normAutofit/>
          </a:bodyPr>
          <a:lstStyle/>
          <a:p>
            <a:pPr marL="0" indent="0" algn="just">
              <a:buClrTx/>
              <a:buNone/>
            </a:pPr>
            <a:r>
              <a:rPr lang="tr-TR" sz="2000" dirty="0" smtClean="0">
                <a:latin typeface="Times New Roman" pitchFamily="18" charset="0"/>
                <a:cs typeface="Times New Roman" pitchFamily="18" charset="0"/>
              </a:rPr>
              <a:t>3. </a:t>
            </a:r>
            <a:r>
              <a:rPr lang="tr-TR" sz="2000" b="1" dirty="0" smtClean="0">
                <a:latin typeface="Times New Roman" pitchFamily="18" charset="0"/>
                <a:cs typeface="Times New Roman" pitchFamily="18" charset="0"/>
              </a:rPr>
              <a:t>Ekonomik Nedenler</a:t>
            </a:r>
          </a:p>
          <a:p>
            <a:pPr algn="just">
              <a:buClrTx/>
              <a:buFont typeface="Arial" pitchFamily="34" charset="0"/>
              <a:buChar char="•"/>
            </a:pPr>
            <a:r>
              <a:rPr lang="tr-TR" sz="2000" dirty="0" smtClean="0">
                <a:latin typeface="Times New Roman" pitchFamily="18" charset="0"/>
                <a:cs typeface="Times New Roman" pitchFamily="18" charset="0"/>
              </a:rPr>
              <a:t>2008-2009 </a:t>
            </a:r>
            <a:r>
              <a:rPr lang="tr-TR" sz="2000" dirty="0">
                <a:latin typeface="Times New Roman" pitchFamily="18" charset="0"/>
                <a:cs typeface="Times New Roman" pitchFamily="18" charset="0"/>
              </a:rPr>
              <a:t>Küresel Ekonomik Krizi ve petrolü olmayan bölge ülkelerinin krize hazırlıksız yakalanması, 2008 ekonomik krizinden Suudi Arabistan ve Körfez ülkelerinin bile etkilenmiş olması, burada çalışan Ortadoğulu işçilerin ülkelerine döviz gönderememeleri</a:t>
            </a:r>
            <a:r>
              <a:rPr lang="tr-TR" sz="2000" dirty="0" smtClean="0">
                <a:latin typeface="Times New Roman" pitchFamily="18" charset="0"/>
                <a:cs typeface="Times New Roman" pitchFamily="18" charset="0"/>
              </a:rPr>
              <a:t>,</a:t>
            </a:r>
          </a:p>
          <a:p>
            <a:pPr algn="just">
              <a:buClrTx/>
              <a:buFont typeface="Arial" pitchFamily="34" charset="0"/>
              <a:buChar char="•"/>
            </a:pPr>
            <a:r>
              <a:rPr lang="tr-TR" sz="2000" dirty="0">
                <a:latin typeface="Times New Roman" pitchFamily="18" charset="0"/>
                <a:cs typeface="Times New Roman" pitchFamily="18" charset="0"/>
              </a:rPr>
              <a:t> Gıda enflasyonu, işsizlik ve fakirlik (Tunus’ta üniversite mezunlarının işsizlik oranı yüzde 55 oranındadır. Suriye’de 25 yaş altıdakilerin yüzde 50’si işsiz, ülke genelinin yüzde 25’i işsizdir</a:t>
            </a:r>
            <a:r>
              <a:rPr lang="tr-TR" sz="2000" dirty="0" smtClean="0">
                <a:latin typeface="Times New Roman" pitchFamily="18" charset="0"/>
                <a:cs typeface="Times New Roman" pitchFamily="18" charset="0"/>
              </a:rPr>
              <a:t>.),</a:t>
            </a:r>
          </a:p>
          <a:p>
            <a:pPr algn="just">
              <a:buClrTx/>
              <a:buFont typeface="Arial" pitchFamily="34" charset="0"/>
              <a:buChar char="•"/>
            </a:pPr>
            <a:r>
              <a:rPr lang="tr-TR" sz="2000" dirty="0">
                <a:latin typeface="Times New Roman" pitchFamily="18" charset="0"/>
                <a:cs typeface="Times New Roman" pitchFamily="18" charset="0"/>
              </a:rPr>
              <a:t>Ülkelerin gelirlerinin ülke vatandaşlarının menfaatlerine, geleceklerine yatırımlanmaması, ülkelerin gelirlerinin sanayileşme, kalkınma, sağlıklı yatırımlarda kullanılmaması,</a:t>
            </a:r>
          </a:p>
        </p:txBody>
      </p:sp>
    </p:spTree>
    <p:extLst>
      <p:ext uri="{BB962C8B-B14F-4D97-AF65-F5344CB8AC3E}">
        <p14:creationId xmlns:p14="http://schemas.microsoft.com/office/powerpoint/2010/main" val="1018966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274638"/>
            <a:ext cx="7647836" cy="1143000"/>
          </a:xfrm>
        </p:spPr>
        <p:txBody>
          <a:bodyPr>
            <a:normAutofit/>
          </a:bodyPr>
          <a:lstStyle/>
          <a:p>
            <a:pPr algn="just"/>
            <a:r>
              <a:rPr lang="tr-TR" sz="2000" b="1" dirty="0" smtClean="0">
                <a:latin typeface="Times New Roman" pitchFamily="18" charset="0"/>
                <a:cs typeface="Times New Roman" pitchFamily="18" charset="0"/>
              </a:rPr>
              <a:t>Arap </a:t>
            </a:r>
            <a:r>
              <a:rPr lang="tr-TR" sz="2000" b="1" dirty="0">
                <a:latin typeface="Times New Roman" pitchFamily="18" charset="0"/>
                <a:cs typeface="Times New Roman" pitchFamily="18" charset="0"/>
              </a:rPr>
              <a:t>Baharının Yaşandığı Ülkelerde İşsizlik ve Yoksulluk Oranları (2011-%)</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42723352"/>
              </p:ext>
            </p:extLst>
          </p:nvPr>
        </p:nvGraphicFramePr>
        <p:xfrm>
          <a:off x="1285853" y="1447800"/>
          <a:ext cx="7648599" cy="3383280"/>
        </p:xfrm>
        <a:graphic>
          <a:graphicData uri="http://schemas.openxmlformats.org/drawingml/2006/table">
            <a:tbl>
              <a:tblPr firstRow="1" bandRow="1">
                <a:tableStyleId>{5C22544A-7EE6-4342-B048-85BDC9FD1C3A}</a:tableStyleId>
              </a:tblPr>
              <a:tblGrid>
                <a:gridCol w="2549533">
                  <a:extLst>
                    <a:ext uri="{9D8B030D-6E8A-4147-A177-3AD203B41FA5}">
                      <a16:colId xmlns:a16="http://schemas.microsoft.com/office/drawing/2014/main" val="20000"/>
                    </a:ext>
                  </a:extLst>
                </a:gridCol>
                <a:gridCol w="2549533">
                  <a:extLst>
                    <a:ext uri="{9D8B030D-6E8A-4147-A177-3AD203B41FA5}">
                      <a16:colId xmlns:a16="http://schemas.microsoft.com/office/drawing/2014/main" val="20001"/>
                    </a:ext>
                  </a:extLst>
                </a:gridCol>
                <a:gridCol w="2549533">
                  <a:extLst>
                    <a:ext uri="{9D8B030D-6E8A-4147-A177-3AD203B41FA5}">
                      <a16:colId xmlns:a16="http://schemas.microsoft.com/office/drawing/2014/main" val="20002"/>
                    </a:ext>
                  </a:extLst>
                </a:gridCol>
              </a:tblGrid>
              <a:tr h="370840">
                <a:tc>
                  <a:txBody>
                    <a:bodyPr/>
                    <a:lstStyle/>
                    <a:p>
                      <a:r>
                        <a:rPr lang="tr-TR" sz="2000" dirty="0" smtClean="0">
                          <a:latin typeface="Times New Roman" pitchFamily="18" charset="0"/>
                          <a:cs typeface="Times New Roman" pitchFamily="18" charset="0"/>
                        </a:rPr>
                        <a:t>Ülke</a:t>
                      </a:r>
                      <a:endParaRPr lang="tr-TR" sz="2000" dirty="0">
                        <a:latin typeface="Times New Roman" pitchFamily="18" charset="0"/>
                        <a:cs typeface="Times New Roman" pitchFamily="18" charset="0"/>
                      </a:endParaRPr>
                    </a:p>
                  </a:txBody>
                  <a:tcPr marL="83326" marR="83326"/>
                </a:tc>
                <a:tc>
                  <a:txBody>
                    <a:bodyPr/>
                    <a:lstStyle/>
                    <a:p>
                      <a:r>
                        <a:rPr lang="tr-TR" sz="2000" dirty="0" smtClean="0">
                          <a:latin typeface="Times New Roman" pitchFamily="18" charset="0"/>
                          <a:cs typeface="Times New Roman" pitchFamily="18" charset="0"/>
                        </a:rPr>
                        <a:t>İşsizlik</a:t>
                      </a:r>
                      <a:r>
                        <a:rPr lang="tr-TR" sz="2000" baseline="0" dirty="0" smtClean="0">
                          <a:latin typeface="Times New Roman" pitchFamily="18" charset="0"/>
                          <a:cs typeface="Times New Roman" pitchFamily="18" charset="0"/>
                        </a:rPr>
                        <a:t> Oranı</a:t>
                      </a:r>
                      <a:endParaRPr lang="tr-TR" sz="2000" dirty="0">
                        <a:latin typeface="Times New Roman" pitchFamily="18" charset="0"/>
                        <a:cs typeface="Times New Roman" pitchFamily="18" charset="0"/>
                      </a:endParaRPr>
                    </a:p>
                  </a:txBody>
                  <a:tcPr marL="83326" marR="83326"/>
                </a:tc>
                <a:tc>
                  <a:txBody>
                    <a:bodyPr/>
                    <a:lstStyle/>
                    <a:p>
                      <a:r>
                        <a:rPr lang="tr-TR" sz="2000" dirty="0" smtClean="0">
                          <a:latin typeface="Times New Roman" pitchFamily="18" charset="0"/>
                          <a:cs typeface="Times New Roman" pitchFamily="18" charset="0"/>
                        </a:rPr>
                        <a:t>Yoksulluk Sınırının</a:t>
                      </a:r>
                      <a:r>
                        <a:rPr lang="tr-TR" sz="2000" baseline="0" dirty="0" smtClean="0">
                          <a:latin typeface="Times New Roman" pitchFamily="18" charset="0"/>
                          <a:cs typeface="Times New Roman" pitchFamily="18" charset="0"/>
                        </a:rPr>
                        <a:t> Altında Yaşayan Nüfus</a:t>
                      </a:r>
                      <a:endParaRPr lang="tr-TR" sz="2000" dirty="0">
                        <a:latin typeface="Times New Roman" pitchFamily="18" charset="0"/>
                        <a:cs typeface="Times New Roman" pitchFamily="18" charset="0"/>
                      </a:endParaRPr>
                    </a:p>
                  </a:txBody>
                  <a:tcPr marL="83326" marR="83326"/>
                </a:tc>
                <a:extLst>
                  <a:ext uri="{0D108BD9-81ED-4DB2-BD59-A6C34878D82A}">
                    <a16:rowId xmlns:a16="http://schemas.microsoft.com/office/drawing/2014/main" val="10000"/>
                  </a:ext>
                </a:extLst>
              </a:tr>
              <a:tr h="370840">
                <a:tc>
                  <a:txBody>
                    <a:bodyPr/>
                    <a:lstStyle/>
                    <a:p>
                      <a:r>
                        <a:rPr lang="tr-TR" sz="2000" dirty="0" smtClean="0">
                          <a:latin typeface="Times New Roman" pitchFamily="18" charset="0"/>
                          <a:cs typeface="Times New Roman" pitchFamily="18" charset="0"/>
                        </a:rPr>
                        <a:t>Tunus</a:t>
                      </a:r>
                      <a:endParaRPr lang="tr-TR" sz="2000" dirty="0">
                        <a:latin typeface="Times New Roman" pitchFamily="18" charset="0"/>
                        <a:cs typeface="Times New Roman" pitchFamily="18" charset="0"/>
                      </a:endParaRPr>
                    </a:p>
                  </a:txBody>
                  <a:tcPr marL="83326" marR="83326"/>
                </a:tc>
                <a:tc>
                  <a:txBody>
                    <a:bodyPr/>
                    <a:lstStyle/>
                    <a:p>
                      <a:r>
                        <a:rPr lang="tr-TR" sz="2000" dirty="0" smtClean="0">
                          <a:latin typeface="Times New Roman" pitchFamily="18" charset="0"/>
                          <a:cs typeface="Times New Roman" pitchFamily="18" charset="0"/>
                        </a:rPr>
                        <a:t>18</a:t>
                      </a:r>
                      <a:endParaRPr lang="tr-TR" sz="2000" dirty="0">
                        <a:latin typeface="Times New Roman" pitchFamily="18" charset="0"/>
                        <a:cs typeface="Times New Roman" pitchFamily="18" charset="0"/>
                      </a:endParaRPr>
                    </a:p>
                  </a:txBody>
                  <a:tcPr marL="83326" marR="83326"/>
                </a:tc>
                <a:tc>
                  <a:txBody>
                    <a:bodyPr/>
                    <a:lstStyle/>
                    <a:p>
                      <a:r>
                        <a:rPr lang="tr-TR" sz="2000" dirty="0" smtClean="0">
                          <a:latin typeface="Times New Roman" pitchFamily="18" charset="0"/>
                          <a:cs typeface="Times New Roman" pitchFamily="18" charset="0"/>
                        </a:rPr>
                        <a:t>3.8</a:t>
                      </a:r>
                      <a:endParaRPr lang="tr-TR" sz="2000" dirty="0">
                        <a:latin typeface="Times New Roman" pitchFamily="18" charset="0"/>
                        <a:cs typeface="Times New Roman" pitchFamily="18" charset="0"/>
                      </a:endParaRPr>
                    </a:p>
                  </a:txBody>
                  <a:tcPr marL="83326" marR="83326"/>
                </a:tc>
                <a:extLst>
                  <a:ext uri="{0D108BD9-81ED-4DB2-BD59-A6C34878D82A}">
                    <a16:rowId xmlns:a16="http://schemas.microsoft.com/office/drawing/2014/main" val="10001"/>
                  </a:ext>
                </a:extLst>
              </a:tr>
              <a:tr h="360680">
                <a:tc>
                  <a:txBody>
                    <a:bodyPr/>
                    <a:lstStyle/>
                    <a:p>
                      <a:r>
                        <a:rPr lang="tr-TR" sz="2000" dirty="0" smtClean="0">
                          <a:latin typeface="Times New Roman" pitchFamily="18" charset="0"/>
                          <a:cs typeface="Times New Roman" pitchFamily="18" charset="0"/>
                        </a:rPr>
                        <a:t>Mısır</a:t>
                      </a:r>
                      <a:endParaRPr lang="tr-TR" sz="2000" dirty="0">
                        <a:latin typeface="Times New Roman" pitchFamily="18" charset="0"/>
                        <a:cs typeface="Times New Roman" pitchFamily="18" charset="0"/>
                      </a:endParaRPr>
                    </a:p>
                  </a:txBody>
                  <a:tcPr marL="83326" marR="83326"/>
                </a:tc>
                <a:tc>
                  <a:txBody>
                    <a:bodyPr/>
                    <a:lstStyle/>
                    <a:p>
                      <a:r>
                        <a:rPr lang="tr-TR" sz="2000" dirty="0" smtClean="0">
                          <a:latin typeface="Times New Roman" pitchFamily="18" charset="0"/>
                          <a:cs typeface="Times New Roman" pitchFamily="18" charset="0"/>
                        </a:rPr>
                        <a:t>12.2</a:t>
                      </a:r>
                      <a:endParaRPr lang="tr-TR" sz="2000" dirty="0">
                        <a:latin typeface="Times New Roman" pitchFamily="18" charset="0"/>
                        <a:cs typeface="Times New Roman" pitchFamily="18" charset="0"/>
                      </a:endParaRPr>
                    </a:p>
                  </a:txBody>
                  <a:tcPr marL="83326" marR="83326"/>
                </a:tc>
                <a:tc>
                  <a:txBody>
                    <a:bodyPr/>
                    <a:lstStyle/>
                    <a:p>
                      <a:r>
                        <a:rPr lang="tr-TR" sz="2000" dirty="0" smtClean="0">
                          <a:latin typeface="Times New Roman" pitchFamily="18" charset="0"/>
                          <a:cs typeface="Times New Roman" pitchFamily="18" charset="0"/>
                        </a:rPr>
                        <a:t>20</a:t>
                      </a:r>
                      <a:endParaRPr lang="tr-TR" sz="2000" dirty="0">
                        <a:latin typeface="Times New Roman" pitchFamily="18" charset="0"/>
                        <a:cs typeface="Times New Roman" pitchFamily="18" charset="0"/>
                      </a:endParaRPr>
                    </a:p>
                  </a:txBody>
                  <a:tcPr marL="83326" marR="83326"/>
                </a:tc>
                <a:extLst>
                  <a:ext uri="{0D108BD9-81ED-4DB2-BD59-A6C34878D82A}">
                    <a16:rowId xmlns:a16="http://schemas.microsoft.com/office/drawing/2014/main" val="10002"/>
                  </a:ext>
                </a:extLst>
              </a:tr>
              <a:tr h="370840">
                <a:tc>
                  <a:txBody>
                    <a:bodyPr/>
                    <a:lstStyle/>
                    <a:p>
                      <a:r>
                        <a:rPr lang="tr-TR" sz="2000" dirty="0" smtClean="0">
                          <a:latin typeface="Times New Roman" pitchFamily="18" charset="0"/>
                          <a:cs typeface="Times New Roman" pitchFamily="18" charset="0"/>
                        </a:rPr>
                        <a:t>Libya</a:t>
                      </a:r>
                      <a:endParaRPr lang="tr-TR" sz="2000" dirty="0">
                        <a:latin typeface="Times New Roman" pitchFamily="18" charset="0"/>
                        <a:cs typeface="Times New Roman" pitchFamily="18" charset="0"/>
                      </a:endParaRPr>
                    </a:p>
                  </a:txBody>
                  <a:tcPr marL="83326" marR="83326"/>
                </a:tc>
                <a:tc>
                  <a:txBody>
                    <a:bodyPr/>
                    <a:lstStyle/>
                    <a:p>
                      <a:r>
                        <a:rPr lang="tr-TR" sz="2000" dirty="0" smtClean="0">
                          <a:latin typeface="Times New Roman" pitchFamily="18" charset="0"/>
                          <a:cs typeface="Times New Roman" pitchFamily="18" charset="0"/>
                        </a:rPr>
                        <a:t>30</a:t>
                      </a:r>
                      <a:endParaRPr lang="tr-TR" sz="2000" dirty="0">
                        <a:latin typeface="Times New Roman" pitchFamily="18" charset="0"/>
                        <a:cs typeface="Times New Roman" pitchFamily="18" charset="0"/>
                      </a:endParaRPr>
                    </a:p>
                  </a:txBody>
                  <a:tcPr marL="83326" marR="83326"/>
                </a:tc>
                <a:tc>
                  <a:txBody>
                    <a:bodyPr/>
                    <a:lstStyle/>
                    <a:p>
                      <a:r>
                        <a:rPr lang="tr-TR" sz="2000" dirty="0" smtClean="0">
                          <a:latin typeface="Times New Roman" pitchFamily="18" charset="0"/>
                          <a:cs typeface="Times New Roman" pitchFamily="18" charset="0"/>
                        </a:rPr>
                        <a:t>33</a:t>
                      </a:r>
                      <a:endParaRPr lang="tr-TR" sz="2000" dirty="0">
                        <a:latin typeface="Times New Roman" pitchFamily="18" charset="0"/>
                        <a:cs typeface="Times New Roman" pitchFamily="18" charset="0"/>
                      </a:endParaRPr>
                    </a:p>
                  </a:txBody>
                  <a:tcPr marL="83326" marR="83326"/>
                </a:tc>
                <a:extLst>
                  <a:ext uri="{0D108BD9-81ED-4DB2-BD59-A6C34878D82A}">
                    <a16:rowId xmlns:a16="http://schemas.microsoft.com/office/drawing/2014/main" val="10003"/>
                  </a:ext>
                </a:extLst>
              </a:tr>
              <a:tr h="370840">
                <a:tc>
                  <a:txBody>
                    <a:bodyPr/>
                    <a:lstStyle/>
                    <a:p>
                      <a:r>
                        <a:rPr lang="tr-TR" sz="2000" dirty="0" smtClean="0">
                          <a:latin typeface="Times New Roman" pitchFamily="18" charset="0"/>
                          <a:cs typeface="Times New Roman" pitchFamily="18" charset="0"/>
                        </a:rPr>
                        <a:t>Suriye</a:t>
                      </a:r>
                      <a:endParaRPr lang="tr-TR" sz="2000" dirty="0">
                        <a:latin typeface="Times New Roman" pitchFamily="18" charset="0"/>
                        <a:cs typeface="Times New Roman" pitchFamily="18" charset="0"/>
                      </a:endParaRPr>
                    </a:p>
                  </a:txBody>
                  <a:tcPr marL="83326" marR="83326"/>
                </a:tc>
                <a:tc>
                  <a:txBody>
                    <a:bodyPr/>
                    <a:lstStyle/>
                    <a:p>
                      <a:r>
                        <a:rPr lang="tr-TR" sz="2000" dirty="0" smtClean="0">
                          <a:latin typeface="Times New Roman" pitchFamily="18" charset="0"/>
                          <a:cs typeface="Times New Roman" pitchFamily="18" charset="0"/>
                        </a:rPr>
                        <a:t>12.3</a:t>
                      </a:r>
                      <a:endParaRPr lang="tr-TR" sz="2000" dirty="0">
                        <a:latin typeface="Times New Roman" pitchFamily="18" charset="0"/>
                        <a:cs typeface="Times New Roman" pitchFamily="18" charset="0"/>
                      </a:endParaRPr>
                    </a:p>
                  </a:txBody>
                  <a:tcPr marL="83326" marR="83326"/>
                </a:tc>
                <a:tc>
                  <a:txBody>
                    <a:bodyPr/>
                    <a:lstStyle/>
                    <a:p>
                      <a:r>
                        <a:rPr lang="tr-TR" sz="2000" dirty="0" smtClean="0">
                          <a:latin typeface="Times New Roman" pitchFamily="18" charset="0"/>
                          <a:cs typeface="Times New Roman" pitchFamily="18" charset="0"/>
                        </a:rPr>
                        <a:t>11.9</a:t>
                      </a:r>
                      <a:endParaRPr lang="tr-TR" sz="2000" dirty="0">
                        <a:latin typeface="Times New Roman" pitchFamily="18" charset="0"/>
                        <a:cs typeface="Times New Roman" pitchFamily="18" charset="0"/>
                      </a:endParaRPr>
                    </a:p>
                  </a:txBody>
                  <a:tcPr marL="83326" marR="83326"/>
                </a:tc>
                <a:extLst>
                  <a:ext uri="{0D108BD9-81ED-4DB2-BD59-A6C34878D82A}">
                    <a16:rowId xmlns:a16="http://schemas.microsoft.com/office/drawing/2014/main" val="10004"/>
                  </a:ext>
                </a:extLst>
              </a:tr>
              <a:tr h="370840">
                <a:tc>
                  <a:txBody>
                    <a:bodyPr/>
                    <a:lstStyle/>
                    <a:p>
                      <a:r>
                        <a:rPr lang="tr-TR" sz="2000" dirty="0" smtClean="0">
                          <a:latin typeface="Times New Roman" pitchFamily="18" charset="0"/>
                          <a:cs typeface="Times New Roman" pitchFamily="18" charset="0"/>
                        </a:rPr>
                        <a:t>Yemen</a:t>
                      </a:r>
                      <a:endParaRPr lang="tr-TR" sz="2000" dirty="0">
                        <a:latin typeface="Times New Roman" pitchFamily="18" charset="0"/>
                        <a:cs typeface="Times New Roman" pitchFamily="18" charset="0"/>
                      </a:endParaRPr>
                    </a:p>
                  </a:txBody>
                  <a:tcPr marL="83326" marR="83326"/>
                </a:tc>
                <a:tc>
                  <a:txBody>
                    <a:bodyPr/>
                    <a:lstStyle/>
                    <a:p>
                      <a:r>
                        <a:rPr lang="tr-TR" sz="2000" dirty="0" smtClean="0">
                          <a:latin typeface="Times New Roman" pitchFamily="18" charset="0"/>
                          <a:cs typeface="Times New Roman" pitchFamily="18" charset="0"/>
                        </a:rPr>
                        <a:t>35</a:t>
                      </a:r>
                      <a:endParaRPr lang="tr-TR" sz="2000" dirty="0">
                        <a:latin typeface="Times New Roman" pitchFamily="18" charset="0"/>
                        <a:cs typeface="Times New Roman" pitchFamily="18" charset="0"/>
                      </a:endParaRPr>
                    </a:p>
                  </a:txBody>
                  <a:tcPr marL="83326" marR="83326"/>
                </a:tc>
                <a:tc>
                  <a:txBody>
                    <a:bodyPr/>
                    <a:lstStyle/>
                    <a:p>
                      <a:r>
                        <a:rPr lang="tr-TR" sz="2000" dirty="0" smtClean="0">
                          <a:latin typeface="Times New Roman" pitchFamily="18" charset="0"/>
                          <a:cs typeface="Times New Roman" pitchFamily="18" charset="0"/>
                        </a:rPr>
                        <a:t>45.8</a:t>
                      </a:r>
                      <a:endParaRPr lang="tr-TR" sz="2000" dirty="0">
                        <a:latin typeface="Times New Roman" pitchFamily="18" charset="0"/>
                        <a:cs typeface="Times New Roman" pitchFamily="18" charset="0"/>
                      </a:endParaRPr>
                    </a:p>
                  </a:txBody>
                  <a:tcPr marL="83326" marR="83326"/>
                </a:tc>
                <a:extLst>
                  <a:ext uri="{0D108BD9-81ED-4DB2-BD59-A6C34878D82A}">
                    <a16:rowId xmlns:a16="http://schemas.microsoft.com/office/drawing/2014/main" val="10005"/>
                  </a:ext>
                </a:extLst>
              </a:tr>
              <a:tr h="370840">
                <a:tc>
                  <a:txBody>
                    <a:bodyPr/>
                    <a:lstStyle/>
                    <a:p>
                      <a:r>
                        <a:rPr lang="tr-TR" sz="2000" dirty="0" smtClean="0">
                          <a:latin typeface="Times New Roman" pitchFamily="18" charset="0"/>
                          <a:cs typeface="Times New Roman" pitchFamily="18" charset="0"/>
                        </a:rPr>
                        <a:t>Bahreyn</a:t>
                      </a:r>
                      <a:endParaRPr lang="tr-TR" sz="2000" dirty="0">
                        <a:latin typeface="Times New Roman" pitchFamily="18" charset="0"/>
                        <a:cs typeface="Times New Roman" pitchFamily="18" charset="0"/>
                      </a:endParaRPr>
                    </a:p>
                  </a:txBody>
                  <a:tcPr marL="83326" marR="83326"/>
                </a:tc>
                <a:tc>
                  <a:txBody>
                    <a:bodyPr/>
                    <a:lstStyle/>
                    <a:p>
                      <a:r>
                        <a:rPr lang="tr-TR" sz="2000" dirty="0" smtClean="0">
                          <a:latin typeface="Times New Roman" pitchFamily="18" charset="0"/>
                          <a:cs typeface="Times New Roman" pitchFamily="18" charset="0"/>
                        </a:rPr>
                        <a:t>15</a:t>
                      </a:r>
                      <a:endParaRPr lang="tr-TR" sz="2000" dirty="0">
                        <a:latin typeface="Times New Roman" pitchFamily="18" charset="0"/>
                        <a:cs typeface="Times New Roman" pitchFamily="18" charset="0"/>
                      </a:endParaRPr>
                    </a:p>
                  </a:txBody>
                  <a:tcPr marL="83326" marR="83326"/>
                </a:tc>
                <a:tc>
                  <a:txBody>
                    <a:bodyPr/>
                    <a:lstStyle/>
                    <a:p>
                      <a:r>
                        <a:rPr lang="tr-TR" sz="2000" dirty="0" smtClean="0">
                          <a:latin typeface="Times New Roman" pitchFamily="18" charset="0"/>
                          <a:cs typeface="Times New Roman" pitchFamily="18" charset="0"/>
                        </a:rPr>
                        <a:t>MD</a:t>
                      </a:r>
                      <a:endParaRPr lang="tr-TR" sz="2000" dirty="0">
                        <a:latin typeface="Times New Roman" pitchFamily="18" charset="0"/>
                        <a:cs typeface="Times New Roman" pitchFamily="18" charset="0"/>
                      </a:endParaRPr>
                    </a:p>
                  </a:txBody>
                  <a:tcPr marL="83326" marR="83326"/>
                </a:tc>
                <a:extLst>
                  <a:ext uri="{0D108BD9-81ED-4DB2-BD59-A6C34878D82A}">
                    <a16:rowId xmlns:a16="http://schemas.microsoft.com/office/drawing/2014/main" val="10006"/>
                  </a:ext>
                </a:extLst>
              </a:tr>
            </a:tbl>
          </a:graphicData>
        </a:graphic>
      </p:graphicFrame>
      <p:sp>
        <p:nvSpPr>
          <p:cNvPr id="10" name="Rectangle 9"/>
          <p:cNvSpPr/>
          <p:nvPr/>
        </p:nvSpPr>
        <p:spPr>
          <a:xfrm>
            <a:off x="1285852" y="4857760"/>
            <a:ext cx="7858148" cy="523220"/>
          </a:xfrm>
          <a:prstGeom prst="rect">
            <a:avLst/>
          </a:prstGeom>
        </p:spPr>
        <p:txBody>
          <a:bodyPr wrap="square">
            <a:spAutoFit/>
          </a:bodyPr>
          <a:lstStyle/>
          <a:p>
            <a:r>
              <a:rPr lang="tr-TR" sz="1400" dirty="0">
                <a:latin typeface="Times New Roman" pitchFamily="18" charset="0"/>
                <a:cs typeface="Times New Roman" pitchFamily="18" charset="0"/>
              </a:rPr>
              <a:t>Kaynak: Dünya Bankası Veri Tabanından </a:t>
            </a:r>
            <a:r>
              <a:rPr lang="tr-TR" sz="1400" dirty="0" smtClean="0">
                <a:latin typeface="Times New Roman" pitchFamily="18" charset="0"/>
                <a:cs typeface="Times New Roman" pitchFamily="18" charset="0"/>
              </a:rPr>
              <a:t>derlenmiştir: http</a:t>
            </a:r>
            <a:r>
              <a:rPr lang="tr-TR" sz="1400" dirty="0">
                <a:latin typeface="Times New Roman" pitchFamily="18" charset="0"/>
                <a:cs typeface="Times New Roman" pitchFamily="18" charset="0"/>
              </a:rPr>
              <a:t>://databank.worldbank.org. </a:t>
            </a:r>
            <a:endParaRPr lang="tr-TR" sz="1400" dirty="0" smtClean="0">
              <a:latin typeface="Times New Roman" pitchFamily="18" charset="0"/>
              <a:cs typeface="Times New Roman" pitchFamily="18" charset="0"/>
            </a:endParaRPr>
          </a:p>
          <a:p>
            <a:r>
              <a:rPr lang="tr-TR" sz="1400" dirty="0" smtClean="0">
                <a:latin typeface="Times New Roman" pitchFamily="18" charset="0"/>
                <a:cs typeface="Times New Roman" pitchFamily="18" charset="0"/>
              </a:rPr>
              <a:t>*</a:t>
            </a:r>
            <a:r>
              <a:rPr lang="tr-TR" sz="1400" dirty="0">
                <a:latin typeface="Times New Roman" pitchFamily="18" charset="0"/>
                <a:cs typeface="Times New Roman" pitchFamily="18" charset="0"/>
              </a:rPr>
              <a:t>MD: Verinin mevcut olmadığı anlamına gelmektedir.</a:t>
            </a:r>
          </a:p>
        </p:txBody>
      </p:sp>
    </p:spTree>
    <p:extLst>
      <p:ext uri="{BB962C8B-B14F-4D97-AF65-F5344CB8AC3E}">
        <p14:creationId xmlns:p14="http://schemas.microsoft.com/office/powerpoint/2010/main" val="30923955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332</TotalTime>
  <Words>1158</Words>
  <Application>Microsoft Office PowerPoint</Application>
  <PresentationFormat>Ekran Gösterisi (4:3)</PresentationFormat>
  <Paragraphs>147</Paragraphs>
  <Slides>23</Slides>
  <Notes>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23</vt:i4>
      </vt:variant>
    </vt:vector>
  </HeadingPairs>
  <TitlesOfParts>
    <vt:vector size="30" baseType="lpstr">
      <vt:lpstr>Arial</vt:lpstr>
      <vt:lpstr>Calibri</vt:lpstr>
      <vt:lpstr>Gill Sans MT</vt:lpstr>
      <vt:lpstr>Times New Roman</vt:lpstr>
      <vt:lpstr>Verdana</vt:lpstr>
      <vt:lpstr>Wingdings 2</vt:lpstr>
      <vt:lpstr>Gündönümü</vt:lpstr>
      <vt:lpstr>PowerPoint Sunusu</vt:lpstr>
      <vt:lpstr>ARAP BAHARI</vt:lpstr>
      <vt:lpstr>ARAP BAHARI NEDİR?</vt:lpstr>
      <vt:lpstr>BAŞLANGICI</vt:lpstr>
      <vt:lpstr>NEDENLERİ</vt:lpstr>
      <vt:lpstr>PowerPoint Sunusu</vt:lpstr>
      <vt:lpstr>PowerPoint Sunusu</vt:lpstr>
      <vt:lpstr>PowerPoint Sunusu</vt:lpstr>
      <vt:lpstr>Arap Baharının Yaşandığı Ülkelerde İşsizlik ve Yoksulluk Oranları (2011-%)</vt:lpstr>
      <vt:lpstr>Arap Baharının Yaşandığı Ülkelerde Gelir Dağılımı</vt:lpstr>
      <vt:lpstr>PowerPoint Sunusu</vt:lpstr>
      <vt:lpstr>ARAP BAHARI ÜLKELERİ</vt:lpstr>
      <vt:lpstr>ARAP BAHARININ ETKİLEDİĞİ BAZI ÜLKELER</vt:lpstr>
      <vt:lpstr>PowerPoint Sunusu</vt:lpstr>
      <vt:lpstr>PowerPoint Sunusu</vt:lpstr>
      <vt:lpstr>PowerPoint Sunusu</vt:lpstr>
      <vt:lpstr>ARAP BAHARI VE TÜRKİYE</vt:lpstr>
      <vt:lpstr>PowerPoint Sunusu</vt:lpstr>
      <vt:lpstr>Kilis                                                          Gaziantep                         </vt:lpstr>
      <vt:lpstr>SONUÇ</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Arap Baharı Nedir?</dc:title>
  <dc:creator>ASUS-PC</dc:creator>
  <cp:lastModifiedBy>Windows Kullanıcısı</cp:lastModifiedBy>
  <cp:revision>39</cp:revision>
  <dcterms:created xsi:type="dcterms:W3CDTF">2006-08-16T00:00:00Z</dcterms:created>
  <dcterms:modified xsi:type="dcterms:W3CDTF">2020-05-11T17:54:15Z</dcterms:modified>
</cp:coreProperties>
</file>