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3" autoAdjust="0"/>
  </p:normalViewPr>
  <p:slideViewPr>
    <p:cSldViewPr snapToGrid="0">
      <p:cViewPr varScale="1">
        <p:scale>
          <a:sx n="92" d="100"/>
          <a:sy n="92" d="100"/>
        </p:scale>
        <p:origin x="468" y="90"/>
      </p:cViewPr>
      <p:guideLst/>
    </p:cSldViewPr>
  </p:slideViewPr>
  <p:outlineViewPr>
    <p:cViewPr>
      <p:scale>
        <a:sx n="33" d="100"/>
        <a:sy n="33" d="100"/>
      </p:scale>
      <p:origin x="0" y="-82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1B07B-DE77-4E36-9E93-4D5FE321412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FA7B1-7A0B-4F4B-84A2-BB76483A50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891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387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4868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0781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6607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600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107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775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487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325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899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308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2798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471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510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887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334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3575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95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62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10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93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711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69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1020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94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35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309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FA9F6-6B8D-4088-8377-96724815F1B2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A29E5-08C5-4A9D-85BE-1C70DCD7241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301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7819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ANT 339</a:t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İSTATİSTİĞE GİRİŞ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XII.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HAFTA</a:t>
            </a:r>
            <a:endParaRPr lang="tr-TR" sz="4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496025" y="4772782"/>
            <a:ext cx="5199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sz="2800" dirty="0">
                <a:latin typeface="Bell MT" pitchFamily="18" charset="0"/>
              </a:rPr>
              <a:t>PROF. DR. BAŞAK KOCA ÖZER</a:t>
            </a:r>
          </a:p>
        </p:txBody>
      </p:sp>
    </p:spTree>
    <p:extLst>
      <p:ext uri="{BB962C8B-B14F-4D97-AF65-F5344CB8AC3E}">
        <p14:creationId xmlns:p14="http://schemas.microsoft.com/office/powerpoint/2010/main" val="323573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dirty="0" smtClean="0">
                <a:latin typeface="Constantia" panose="02030602050306030303" pitchFamily="18" charset="0"/>
              </a:rPr>
              <a:t>Kritik Değerin Bulunması</a:t>
            </a:r>
            <a:endParaRPr lang="en-US" dirty="0" smtClean="0">
              <a:latin typeface="Constantia" panose="02030602050306030303" pitchFamily="18" charset="0"/>
            </a:endParaRPr>
          </a:p>
        </p:txBody>
      </p:sp>
      <p:sp>
        <p:nvSpPr>
          <p:cNvPr id="20485" name="Freeform 4"/>
          <p:cNvSpPr>
            <a:spLocks/>
          </p:cNvSpPr>
          <p:nvPr/>
        </p:nvSpPr>
        <p:spPr bwMode="auto">
          <a:xfrm>
            <a:off x="5637213" y="3565526"/>
            <a:ext cx="684212" cy="1616075"/>
          </a:xfrm>
          <a:custGeom>
            <a:avLst/>
            <a:gdLst>
              <a:gd name="T0" fmla="*/ 0 w 409"/>
              <a:gd name="T1" fmla="*/ 0 h 977"/>
              <a:gd name="T2" fmla="*/ 102 w 409"/>
              <a:gd name="T3" fmla="*/ 53 h 977"/>
              <a:gd name="T4" fmla="*/ 177 w 409"/>
              <a:gd name="T5" fmla="*/ 156 h 977"/>
              <a:gd name="T6" fmla="*/ 229 w 409"/>
              <a:gd name="T7" fmla="*/ 232 h 977"/>
              <a:gd name="T8" fmla="*/ 306 w 409"/>
              <a:gd name="T9" fmla="*/ 362 h 977"/>
              <a:gd name="T10" fmla="*/ 356 w 409"/>
              <a:gd name="T11" fmla="*/ 462 h 977"/>
              <a:gd name="T12" fmla="*/ 408 w 409"/>
              <a:gd name="T13" fmla="*/ 565 h 977"/>
              <a:gd name="T14" fmla="*/ 408 w 409"/>
              <a:gd name="T15" fmla="*/ 976 h 977"/>
              <a:gd name="T16" fmla="*/ 0 w 409"/>
              <a:gd name="T17" fmla="*/ 976 h 977"/>
              <a:gd name="T18" fmla="*/ 0 w 409"/>
              <a:gd name="T19" fmla="*/ 0 h 97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09"/>
              <a:gd name="T31" fmla="*/ 0 h 977"/>
              <a:gd name="T32" fmla="*/ 409 w 409"/>
              <a:gd name="T33" fmla="*/ 977 h 97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09" h="977">
                <a:moveTo>
                  <a:pt x="0" y="0"/>
                </a:moveTo>
                <a:lnTo>
                  <a:pt x="102" y="53"/>
                </a:lnTo>
                <a:lnTo>
                  <a:pt x="177" y="156"/>
                </a:lnTo>
                <a:lnTo>
                  <a:pt x="229" y="232"/>
                </a:lnTo>
                <a:lnTo>
                  <a:pt x="306" y="362"/>
                </a:lnTo>
                <a:lnTo>
                  <a:pt x="356" y="462"/>
                </a:lnTo>
                <a:lnTo>
                  <a:pt x="408" y="565"/>
                </a:lnTo>
                <a:lnTo>
                  <a:pt x="408" y="976"/>
                </a:lnTo>
                <a:lnTo>
                  <a:pt x="0" y="976"/>
                </a:lnTo>
                <a:lnTo>
                  <a:pt x="0" y="0"/>
                </a:lnTo>
              </a:path>
            </a:pathLst>
          </a:cu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125" name="Line 14"/>
          <p:cNvSpPr>
            <a:spLocks noChangeShapeType="1"/>
          </p:cNvSpPr>
          <p:nvPr/>
        </p:nvSpPr>
        <p:spPr bwMode="auto">
          <a:xfrm>
            <a:off x="5672138" y="3684589"/>
            <a:ext cx="0" cy="1373187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0496" name="Line 15"/>
          <p:cNvSpPr>
            <a:spLocks noChangeShapeType="1"/>
          </p:cNvSpPr>
          <p:nvPr/>
        </p:nvSpPr>
        <p:spPr bwMode="auto">
          <a:xfrm>
            <a:off x="6323013" y="4567239"/>
            <a:ext cx="0" cy="504825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5127" name="Freeform 16"/>
          <p:cNvSpPr>
            <a:spLocks/>
          </p:cNvSpPr>
          <p:nvPr/>
        </p:nvSpPr>
        <p:spPr bwMode="auto">
          <a:xfrm>
            <a:off x="5672139" y="3568701"/>
            <a:ext cx="1635125" cy="1573213"/>
          </a:xfrm>
          <a:custGeom>
            <a:avLst/>
            <a:gdLst>
              <a:gd name="T0" fmla="*/ 1633538 w 1030"/>
              <a:gd name="T1" fmla="*/ 1571625 h 991"/>
              <a:gd name="T2" fmla="*/ 1462087 w 1030"/>
              <a:gd name="T3" fmla="*/ 1555750 h 991"/>
              <a:gd name="T4" fmla="*/ 1374775 w 1030"/>
              <a:gd name="T5" fmla="*/ 1535113 h 991"/>
              <a:gd name="T6" fmla="*/ 1290637 w 1030"/>
              <a:gd name="T7" fmla="*/ 1511300 h 991"/>
              <a:gd name="T8" fmla="*/ 1203325 w 1030"/>
              <a:gd name="T9" fmla="*/ 1474788 h 991"/>
              <a:gd name="T10" fmla="*/ 1116012 w 1030"/>
              <a:gd name="T11" fmla="*/ 1423988 h 991"/>
              <a:gd name="T12" fmla="*/ 1033462 w 1030"/>
              <a:gd name="T13" fmla="*/ 1360488 h 991"/>
              <a:gd name="T14" fmla="*/ 858837 w 1030"/>
              <a:gd name="T15" fmla="*/ 1179513 h 991"/>
              <a:gd name="T16" fmla="*/ 687387 w 1030"/>
              <a:gd name="T17" fmla="*/ 922338 h 991"/>
              <a:gd name="T18" fmla="*/ 515937 w 1030"/>
              <a:gd name="T19" fmla="*/ 612775 h 991"/>
              <a:gd name="T20" fmla="*/ 428625 w 1030"/>
              <a:gd name="T21" fmla="*/ 455613 h 991"/>
              <a:gd name="T22" fmla="*/ 341312 w 1030"/>
              <a:gd name="T23" fmla="*/ 311150 h 991"/>
              <a:gd name="T24" fmla="*/ 258762 w 1030"/>
              <a:gd name="T25" fmla="*/ 184150 h 991"/>
              <a:gd name="T26" fmla="*/ 171450 w 1030"/>
              <a:gd name="T27" fmla="*/ 84138 h 991"/>
              <a:gd name="T28" fmla="*/ 84137 w 1030"/>
              <a:gd name="T29" fmla="*/ 20638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0"/>
              <a:gd name="T49" fmla="*/ 0 h 991"/>
              <a:gd name="T50" fmla="*/ 1030 w 1030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5128" name="Freeform 17"/>
          <p:cNvSpPr>
            <a:spLocks/>
          </p:cNvSpPr>
          <p:nvPr/>
        </p:nvSpPr>
        <p:spPr bwMode="auto">
          <a:xfrm>
            <a:off x="4035425" y="3565525"/>
            <a:ext cx="1638300" cy="1576388"/>
          </a:xfrm>
          <a:custGeom>
            <a:avLst/>
            <a:gdLst>
              <a:gd name="T0" fmla="*/ 0 w 1032"/>
              <a:gd name="T1" fmla="*/ 1574797 h 991"/>
              <a:gd name="T2" fmla="*/ 171450 w 1032"/>
              <a:gd name="T3" fmla="*/ 1558890 h 991"/>
              <a:gd name="T4" fmla="*/ 258762 w 1032"/>
              <a:gd name="T5" fmla="*/ 1538211 h 991"/>
              <a:gd name="T6" fmla="*/ 346075 w 1032"/>
              <a:gd name="T7" fmla="*/ 1514351 h 991"/>
              <a:gd name="T8" fmla="*/ 430212 w 1032"/>
              <a:gd name="T9" fmla="*/ 1477764 h 991"/>
              <a:gd name="T10" fmla="*/ 517525 w 1032"/>
              <a:gd name="T11" fmla="*/ 1426862 h 991"/>
              <a:gd name="T12" fmla="*/ 604837 w 1032"/>
              <a:gd name="T13" fmla="*/ 1363234 h 991"/>
              <a:gd name="T14" fmla="*/ 774700 w 1032"/>
              <a:gd name="T15" fmla="*/ 1181893 h 991"/>
              <a:gd name="T16" fmla="*/ 946150 w 1032"/>
              <a:gd name="T17" fmla="*/ 924199 h 991"/>
              <a:gd name="T18" fmla="*/ 1120775 w 1032"/>
              <a:gd name="T19" fmla="*/ 614012 h 991"/>
              <a:gd name="T20" fmla="*/ 1204912 w 1032"/>
              <a:gd name="T21" fmla="*/ 456532 h 991"/>
              <a:gd name="T22" fmla="*/ 1292225 w 1032"/>
              <a:gd name="T23" fmla="*/ 311778 h 991"/>
              <a:gd name="T24" fmla="*/ 1377950 w 1032"/>
              <a:gd name="T25" fmla="*/ 184522 h 991"/>
              <a:gd name="T26" fmla="*/ 1462087 w 1032"/>
              <a:gd name="T27" fmla="*/ 84307 h 991"/>
              <a:gd name="T28" fmla="*/ 1549400 w 1032"/>
              <a:gd name="T29" fmla="*/ 20679 h 991"/>
              <a:gd name="T30" fmla="*/ 1636713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2"/>
              <a:gd name="T49" fmla="*/ 0 h 991"/>
              <a:gd name="T50" fmla="*/ 1032 w 1032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5129" name="Rectangle 18"/>
          <p:cNvSpPr>
            <a:spLocks noChangeArrowheads="1"/>
          </p:cNvSpPr>
          <p:nvPr/>
        </p:nvSpPr>
        <p:spPr bwMode="auto">
          <a:xfrm>
            <a:off x="3614739" y="4281488"/>
            <a:ext cx="920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5130" name="Rectangle 19"/>
          <p:cNvSpPr>
            <a:spLocks noChangeArrowheads="1"/>
          </p:cNvSpPr>
          <p:nvPr/>
        </p:nvSpPr>
        <p:spPr bwMode="auto">
          <a:xfrm>
            <a:off x="7064375" y="5181601"/>
            <a:ext cx="381516" cy="59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300" i="1"/>
              <a:t>Z</a:t>
            </a:r>
          </a:p>
        </p:txBody>
      </p:sp>
      <p:sp>
        <p:nvSpPr>
          <p:cNvPr id="5131" name="Rectangle 20"/>
          <p:cNvSpPr>
            <a:spLocks noChangeArrowheads="1"/>
          </p:cNvSpPr>
          <p:nvPr/>
        </p:nvSpPr>
        <p:spPr bwMode="auto">
          <a:xfrm>
            <a:off x="5478463" y="5122864"/>
            <a:ext cx="397546" cy="59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300"/>
              <a:t>0</a:t>
            </a:r>
          </a:p>
        </p:txBody>
      </p:sp>
      <p:sp>
        <p:nvSpPr>
          <p:cNvPr id="5132" name="Rectangle 21"/>
          <p:cNvSpPr>
            <a:spLocks noChangeArrowheads="1"/>
          </p:cNvSpPr>
          <p:nvPr/>
        </p:nvSpPr>
        <p:spPr bwMode="auto">
          <a:xfrm>
            <a:off x="5935663" y="5181601"/>
            <a:ext cx="1005084" cy="520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800"/>
              <a:t>1.645</a:t>
            </a:r>
          </a:p>
        </p:txBody>
      </p:sp>
      <p:sp>
        <p:nvSpPr>
          <p:cNvPr id="5133" name="Line 24"/>
          <p:cNvSpPr>
            <a:spLocks noChangeShapeType="1"/>
          </p:cNvSpPr>
          <p:nvPr/>
        </p:nvSpPr>
        <p:spPr bwMode="auto">
          <a:xfrm flipH="1">
            <a:off x="6510338" y="4648200"/>
            <a:ext cx="533400" cy="30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tr-TR"/>
          </a:p>
        </p:txBody>
      </p:sp>
      <p:cxnSp>
        <p:nvCxnSpPr>
          <p:cNvPr id="5134" name="AutoShape 26"/>
          <p:cNvCxnSpPr>
            <a:cxnSpLocks noChangeShapeType="1"/>
          </p:cNvCxnSpPr>
          <p:nvPr/>
        </p:nvCxnSpPr>
        <p:spPr bwMode="auto">
          <a:xfrm flipV="1">
            <a:off x="4570413" y="2879725"/>
            <a:ext cx="685800" cy="304800"/>
          </a:xfrm>
          <a:prstGeom prst="curvedConnector3">
            <a:avLst>
              <a:gd name="adj1" fmla="val 50000"/>
            </a:avLst>
          </a:prstGeom>
          <a:noFill/>
          <a:ln w="9525" cap="rnd">
            <a:noFill/>
            <a:round/>
            <a:headEnd type="none" w="sm" len="sm"/>
            <a:tailEnd type="none" w="sm" len="sm"/>
          </a:ln>
        </p:spPr>
      </p:cxnSp>
      <p:sp>
        <p:nvSpPr>
          <p:cNvPr id="5135" name="Text Box 27"/>
          <p:cNvSpPr txBox="1">
            <a:spLocks noChangeArrowheads="1"/>
          </p:cNvSpPr>
          <p:nvPr/>
        </p:nvSpPr>
        <p:spPr bwMode="auto">
          <a:xfrm>
            <a:off x="5247374" y="3870325"/>
            <a:ext cx="646331" cy="523220"/>
          </a:xfrm>
          <a:prstGeom prst="rect">
            <a:avLst/>
          </a:prstGeom>
          <a:noFill/>
          <a:ln w="9525" cap="rnd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b="1"/>
              <a:t>.95</a:t>
            </a:r>
            <a:endParaRPr lang="en-US" b="1"/>
          </a:p>
        </p:txBody>
      </p:sp>
      <p:sp>
        <p:nvSpPr>
          <p:cNvPr id="5136" name="Line 28"/>
          <p:cNvSpPr>
            <a:spLocks noChangeShapeType="1"/>
          </p:cNvSpPr>
          <p:nvPr/>
        </p:nvSpPr>
        <p:spPr bwMode="auto">
          <a:xfrm>
            <a:off x="3995738" y="5214938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tr-TR"/>
          </a:p>
        </p:txBody>
      </p:sp>
      <p:graphicFrame>
        <p:nvGraphicFramePr>
          <p:cNvPr id="5122" name="Object 29"/>
          <p:cNvGraphicFramePr>
            <a:graphicFrameLocks noChangeAspect="1"/>
          </p:cNvGraphicFramePr>
          <p:nvPr/>
        </p:nvGraphicFramePr>
        <p:xfrm>
          <a:off x="4114800" y="2857500"/>
          <a:ext cx="137160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419040" imgH="215640" progId="">
                  <p:embed/>
                </p:oleObj>
              </mc:Choice>
              <mc:Fallback>
                <p:oleObj name="Equation" r:id="rId4" imgW="419040" imgH="2156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857500"/>
                        <a:ext cx="1371600" cy="706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29 Dikdörtgen"/>
          <p:cNvSpPr>
            <a:spLocks noChangeArrowheads="1"/>
          </p:cNvSpPr>
          <p:nvPr/>
        </p:nvSpPr>
        <p:spPr bwMode="auto">
          <a:xfrm>
            <a:off x="2952750" y="1928814"/>
            <a:ext cx="5214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FFFFFF"/>
                </a:solidFill>
                <a:latin typeface="Tahoma" pitchFamily="34" charset="0"/>
              </a:rPr>
              <a:t> </a:t>
            </a:r>
            <a:r>
              <a:rPr lang="en-US" i="1">
                <a:solidFill>
                  <a:srgbClr val="FFFFFF"/>
                </a:solidFill>
                <a:latin typeface="Symbol" pitchFamily="18" charset="2"/>
              </a:rPr>
              <a:t>a</a:t>
            </a:r>
            <a:r>
              <a:rPr lang="en-US">
                <a:solidFill>
                  <a:srgbClr val="FFFFFF"/>
                </a:solidFill>
                <a:latin typeface="Tahoma" pitchFamily="34" charset="0"/>
              </a:rPr>
              <a:t> = 0.05</a:t>
            </a:r>
            <a:r>
              <a:rPr lang="tr-TR">
                <a:solidFill>
                  <a:srgbClr val="FFFFFF"/>
                </a:solidFill>
                <a:latin typeface="Tahoma" pitchFamily="34" charset="0"/>
              </a:rPr>
              <a:t> olması durumunda z nedir</a:t>
            </a:r>
            <a:r>
              <a:rPr lang="en-US">
                <a:solidFill>
                  <a:srgbClr val="FFFFFF"/>
                </a:solidFill>
                <a:latin typeface="Tahoma" pitchFamily="34" charset="0"/>
              </a:rPr>
              <a:t>?</a:t>
            </a:r>
          </a:p>
        </p:txBody>
      </p:sp>
      <p:sp>
        <p:nvSpPr>
          <p:cNvPr id="5138" name="30 Dikdörtgen"/>
          <p:cNvSpPr>
            <a:spLocks noChangeArrowheads="1"/>
          </p:cNvSpPr>
          <p:nvPr/>
        </p:nvSpPr>
        <p:spPr bwMode="auto">
          <a:xfrm>
            <a:off x="6972300" y="4071938"/>
            <a:ext cx="13003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1">
                <a:solidFill>
                  <a:srgbClr val="FFFFFF"/>
                </a:solidFill>
                <a:latin typeface="Symbol" pitchFamily="18" charset="2"/>
              </a:rPr>
              <a:t>a</a:t>
            </a:r>
            <a:r>
              <a:rPr lang="en-US" sz="2800">
                <a:solidFill>
                  <a:srgbClr val="FFFFFF"/>
                </a:solidFill>
                <a:latin typeface="Symbol" pitchFamily="18" charset="2"/>
              </a:rPr>
              <a:t> </a:t>
            </a:r>
            <a:r>
              <a:rPr lang="en-US" sz="2800">
                <a:solidFill>
                  <a:srgbClr val="FFFFFF"/>
                </a:solidFill>
              </a:rPr>
              <a:t> = .05</a:t>
            </a:r>
          </a:p>
        </p:txBody>
      </p:sp>
      <p:sp>
        <p:nvSpPr>
          <p:cNvPr id="5139" name="31 Dikdörtgen"/>
          <p:cNvSpPr>
            <a:spLocks noChangeArrowheads="1"/>
          </p:cNvSpPr>
          <p:nvPr/>
        </p:nvSpPr>
        <p:spPr bwMode="auto">
          <a:xfrm>
            <a:off x="4248545" y="5715000"/>
            <a:ext cx="20391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b="1">
                <a:solidFill>
                  <a:srgbClr val="FFFFFF"/>
                </a:solidFill>
              </a:rPr>
              <a:t>Kritik değer</a:t>
            </a:r>
            <a:r>
              <a:rPr lang="en-US" b="1">
                <a:solidFill>
                  <a:srgbClr val="FFFFFF"/>
                </a:solidFill>
              </a:rPr>
              <a:t> = 1.645</a:t>
            </a:r>
          </a:p>
        </p:txBody>
      </p:sp>
    </p:spTree>
    <p:extLst>
      <p:ext uri="{BB962C8B-B14F-4D97-AF65-F5344CB8AC3E}">
        <p14:creationId xmlns:p14="http://schemas.microsoft.com/office/powerpoint/2010/main" val="1613378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962400" y="5759450"/>
            <a:ext cx="838200" cy="533400"/>
          </a:xfrm>
          <a:prstGeom prst="rect">
            <a:avLst/>
          </a:prstGeom>
          <a:solidFill>
            <a:srgbClr val="E4E4F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191000" y="3657600"/>
            <a:ext cx="838200" cy="533400"/>
          </a:xfrm>
          <a:prstGeom prst="rect">
            <a:avLst/>
          </a:prstGeom>
          <a:solidFill>
            <a:srgbClr val="E4E4F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10" name="Rectangle 5"/>
          <p:cNvSpPr>
            <a:spLocks noGrp="1" noChangeArrowheads="1"/>
          </p:cNvSpPr>
          <p:nvPr>
            <p:ph type="title"/>
          </p:nvPr>
        </p:nvSpPr>
        <p:spPr>
          <a:xfrm>
            <a:off x="2452689" y="500063"/>
            <a:ext cx="2071687" cy="9144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dirty="0" smtClean="0">
                <a:latin typeface="Constantia" panose="02030602050306030303" pitchFamily="18" charset="0"/>
              </a:rPr>
              <a:t>Örnek</a:t>
            </a:r>
            <a:endParaRPr lang="en-US" dirty="0" smtClean="0">
              <a:latin typeface="Constantia" panose="02030602050306030303" pitchFamily="18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2057400" y="2743200"/>
            <a:ext cx="3848100" cy="4114800"/>
          </a:xfrm>
          <a:solidFill>
            <a:schemeClr val="bg1"/>
          </a:solidFill>
        </p:spPr>
        <p:txBody>
          <a:bodyPr vert="horz" lIns="90488" tIns="44450" rIns="90488" bIns="44450" rtlCol="0">
            <a:normAutofit/>
          </a:bodyPr>
          <a:lstStyle/>
          <a:p>
            <a:pPr eaLnBrk="1" hangingPunct="1">
              <a:buFontTx/>
              <a:buNone/>
            </a:pPr>
            <a:r>
              <a:rPr lang="en-US" b="1" i="1" dirty="0">
                <a:latin typeface="Constantia" panose="02030602050306030303" pitchFamily="18" charset="0"/>
              </a:rPr>
              <a:t>a</a:t>
            </a:r>
            <a:r>
              <a:rPr lang="en-US" b="1" dirty="0">
                <a:latin typeface="Constantia" panose="02030602050306030303" pitchFamily="18" charset="0"/>
              </a:rPr>
              <a:t> </a:t>
            </a:r>
            <a:r>
              <a:rPr lang="en-US" dirty="0">
                <a:latin typeface="Constantia" panose="02030602050306030303" pitchFamily="18" charset="0"/>
              </a:rPr>
              <a:t>= </a:t>
            </a:r>
            <a:r>
              <a:rPr lang="en-US" b="1" dirty="0">
                <a:latin typeface="Constantia" panose="02030602050306030303" pitchFamily="18" charset="0"/>
              </a:rPr>
              <a:t>0.5</a:t>
            </a:r>
          </a:p>
          <a:p>
            <a:pPr eaLnBrk="1" hangingPunct="1">
              <a:buFontTx/>
              <a:buNone/>
            </a:pPr>
            <a:r>
              <a:rPr lang="en-US" b="1" i="1" dirty="0">
                <a:latin typeface="Constantia" panose="02030602050306030303" pitchFamily="18" charset="0"/>
              </a:rPr>
              <a:t>n </a:t>
            </a:r>
            <a:r>
              <a:rPr lang="en-US" b="1" dirty="0">
                <a:latin typeface="Constantia" panose="02030602050306030303" pitchFamily="18" charset="0"/>
              </a:rPr>
              <a:t>= 25</a:t>
            </a:r>
          </a:p>
          <a:p>
            <a:pPr eaLnBrk="1" hangingPunct="1">
              <a:buFontTx/>
              <a:buNone/>
            </a:pPr>
            <a:r>
              <a:rPr lang="tr-TR" b="1" dirty="0">
                <a:latin typeface="Constantia" panose="02030602050306030303" pitchFamily="18" charset="0"/>
              </a:rPr>
              <a:t>  Kritik değer</a:t>
            </a:r>
            <a:r>
              <a:rPr lang="en-US" b="1" dirty="0">
                <a:latin typeface="Constantia" panose="02030602050306030303" pitchFamily="18" charset="0"/>
              </a:rPr>
              <a:t>: 1.645</a:t>
            </a:r>
            <a:endParaRPr lang="en-US" dirty="0">
              <a:latin typeface="Constantia" panose="02030602050306030303" pitchFamily="18" charset="0"/>
            </a:endParaRPr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6096001" y="4343401"/>
            <a:ext cx="42005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i="1">
                <a:latin typeface="Symbol" pitchFamily="18" charset="2"/>
              </a:rPr>
              <a:t>a</a:t>
            </a:r>
            <a:r>
              <a:rPr lang="en-US" sz="2400">
                <a:latin typeface="Tahoma" pitchFamily="34" charset="0"/>
              </a:rPr>
              <a:t> = .05</a:t>
            </a:r>
            <a:r>
              <a:rPr lang="tr-TR" sz="2400">
                <a:latin typeface="Tahoma" pitchFamily="34" charset="0"/>
              </a:rPr>
              <a:t> anlamlılık düzeyinde </a:t>
            </a:r>
            <a:r>
              <a:rPr lang="en-US" sz="2400" i="1"/>
              <a:t>H</a:t>
            </a:r>
            <a:r>
              <a:rPr lang="en-US" sz="2400" baseline="-25000"/>
              <a:t>0 </a:t>
            </a:r>
            <a:r>
              <a:rPr lang="tr-TR" sz="2400" baseline="-25000"/>
              <a:t>    </a:t>
            </a:r>
            <a:r>
              <a:rPr lang="en-US" sz="2400">
                <a:latin typeface="Tahoma" pitchFamily="34" charset="0"/>
              </a:rPr>
              <a:t>kabul</a:t>
            </a:r>
          </a:p>
        </p:txBody>
      </p:sp>
      <p:sp>
        <p:nvSpPr>
          <p:cNvPr id="6152" name="Line 10"/>
          <p:cNvSpPr>
            <a:spLocks noChangeShapeType="1"/>
          </p:cNvSpPr>
          <p:nvPr/>
        </p:nvSpPr>
        <p:spPr bwMode="auto">
          <a:xfrm>
            <a:off x="3698875" y="4538663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153" name="Freeform 11"/>
          <p:cNvSpPr>
            <a:spLocks/>
          </p:cNvSpPr>
          <p:nvPr/>
        </p:nvSpPr>
        <p:spPr bwMode="auto">
          <a:xfrm>
            <a:off x="4225925" y="5070476"/>
            <a:ext cx="642938" cy="650875"/>
          </a:xfrm>
          <a:custGeom>
            <a:avLst/>
            <a:gdLst>
              <a:gd name="T0" fmla="*/ 0 w 405"/>
              <a:gd name="T1" fmla="*/ 0 h 410"/>
              <a:gd name="T2" fmla="*/ 0 w 405"/>
              <a:gd name="T3" fmla="*/ 649288 h 410"/>
              <a:gd name="T4" fmla="*/ 641350 w 405"/>
              <a:gd name="T5" fmla="*/ 649288 h 410"/>
              <a:gd name="T6" fmla="*/ 565150 w 405"/>
              <a:gd name="T7" fmla="*/ 615950 h 410"/>
              <a:gd name="T8" fmla="*/ 487363 w 405"/>
              <a:gd name="T9" fmla="*/ 577850 h 410"/>
              <a:gd name="T10" fmla="*/ 417513 w 405"/>
              <a:gd name="T11" fmla="*/ 528638 h 410"/>
              <a:gd name="T12" fmla="*/ 350838 w 405"/>
              <a:gd name="T13" fmla="*/ 479425 h 410"/>
              <a:gd name="T14" fmla="*/ 284163 w 405"/>
              <a:gd name="T15" fmla="*/ 423863 h 410"/>
              <a:gd name="T16" fmla="*/ 223838 w 405"/>
              <a:gd name="T17" fmla="*/ 361950 h 410"/>
              <a:gd name="T18" fmla="*/ 168275 w 405"/>
              <a:gd name="T19" fmla="*/ 296863 h 410"/>
              <a:gd name="T20" fmla="*/ 119063 w 405"/>
              <a:gd name="T21" fmla="*/ 228600 h 410"/>
              <a:gd name="T22" fmla="*/ 74613 w 405"/>
              <a:gd name="T23" fmla="*/ 155575 h 410"/>
              <a:gd name="T24" fmla="*/ 34925 w 405"/>
              <a:gd name="T25" fmla="*/ 77788 h 410"/>
              <a:gd name="T26" fmla="*/ 0 w 405"/>
              <a:gd name="T27" fmla="*/ 0 h 41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05"/>
              <a:gd name="T43" fmla="*/ 0 h 410"/>
              <a:gd name="T44" fmla="*/ 405 w 405"/>
              <a:gd name="T45" fmla="*/ 410 h 41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05" h="410">
                <a:moveTo>
                  <a:pt x="0" y="0"/>
                </a:moveTo>
                <a:lnTo>
                  <a:pt x="0" y="409"/>
                </a:lnTo>
                <a:lnTo>
                  <a:pt x="404" y="409"/>
                </a:lnTo>
                <a:lnTo>
                  <a:pt x="356" y="388"/>
                </a:lnTo>
                <a:lnTo>
                  <a:pt x="307" y="364"/>
                </a:lnTo>
                <a:lnTo>
                  <a:pt x="263" y="333"/>
                </a:lnTo>
                <a:lnTo>
                  <a:pt x="221" y="302"/>
                </a:lnTo>
                <a:lnTo>
                  <a:pt x="179" y="267"/>
                </a:lnTo>
                <a:lnTo>
                  <a:pt x="141" y="228"/>
                </a:lnTo>
                <a:lnTo>
                  <a:pt x="106" y="187"/>
                </a:lnTo>
                <a:lnTo>
                  <a:pt x="75" y="144"/>
                </a:lnTo>
                <a:lnTo>
                  <a:pt x="47" y="98"/>
                </a:lnTo>
                <a:lnTo>
                  <a:pt x="22" y="49"/>
                </a:lnTo>
                <a:lnTo>
                  <a:pt x="0" y="0"/>
                </a:lnTo>
              </a:path>
            </a:pathLst>
          </a:custGeom>
          <a:solidFill>
            <a:srgbClr val="FFFF99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154" name="Freeform 12"/>
          <p:cNvSpPr>
            <a:spLocks/>
          </p:cNvSpPr>
          <p:nvPr/>
        </p:nvSpPr>
        <p:spPr bwMode="auto">
          <a:xfrm>
            <a:off x="3698876" y="4411663"/>
            <a:ext cx="1389063" cy="1338262"/>
          </a:xfrm>
          <a:custGeom>
            <a:avLst/>
            <a:gdLst>
              <a:gd name="T0" fmla="*/ 1387475 w 875"/>
              <a:gd name="T1" fmla="*/ 1336675 h 843"/>
              <a:gd name="T2" fmla="*/ 1241425 w 875"/>
              <a:gd name="T3" fmla="*/ 1319212 h 843"/>
              <a:gd name="T4" fmla="*/ 1166813 w 875"/>
              <a:gd name="T5" fmla="*/ 1304925 h 843"/>
              <a:gd name="T6" fmla="*/ 1095375 w 875"/>
              <a:gd name="T7" fmla="*/ 1282700 h 843"/>
              <a:gd name="T8" fmla="*/ 1020763 w 875"/>
              <a:gd name="T9" fmla="*/ 1252537 h 843"/>
              <a:gd name="T10" fmla="*/ 949325 w 875"/>
              <a:gd name="T11" fmla="*/ 1211262 h 843"/>
              <a:gd name="T12" fmla="*/ 874713 w 875"/>
              <a:gd name="T13" fmla="*/ 1157287 h 843"/>
              <a:gd name="T14" fmla="*/ 728663 w 875"/>
              <a:gd name="T15" fmla="*/ 1001712 h 843"/>
              <a:gd name="T16" fmla="*/ 584200 w 875"/>
              <a:gd name="T17" fmla="*/ 782637 h 843"/>
              <a:gd name="T18" fmla="*/ 438150 w 875"/>
              <a:gd name="T19" fmla="*/ 522287 h 843"/>
              <a:gd name="T20" fmla="*/ 365125 w 875"/>
              <a:gd name="T21" fmla="*/ 388937 h 843"/>
              <a:gd name="T22" fmla="*/ 290513 w 875"/>
              <a:gd name="T23" fmla="*/ 261937 h 843"/>
              <a:gd name="T24" fmla="*/ 217488 w 875"/>
              <a:gd name="T25" fmla="*/ 155575 h 843"/>
              <a:gd name="T26" fmla="*/ 146050 w 875"/>
              <a:gd name="T27" fmla="*/ 71437 h 843"/>
              <a:gd name="T28" fmla="*/ 71438 w 875"/>
              <a:gd name="T29" fmla="*/ 17462 h 843"/>
              <a:gd name="T30" fmla="*/ 0 w 875"/>
              <a:gd name="T31" fmla="*/ 0 h 84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5"/>
              <a:gd name="T49" fmla="*/ 0 h 843"/>
              <a:gd name="T50" fmla="*/ 875 w 875"/>
              <a:gd name="T51" fmla="*/ 843 h 84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5" h="843">
                <a:moveTo>
                  <a:pt x="874" y="842"/>
                </a:moveTo>
                <a:lnTo>
                  <a:pt x="782" y="831"/>
                </a:lnTo>
                <a:lnTo>
                  <a:pt x="735" y="822"/>
                </a:lnTo>
                <a:lnTo>
                  <a:pt x="690" y="808"/>
                </a:lnTo>
                <a:lnTo>
                  <a:pt x="643" y="789"/>
                </a:lnTo>
                <a:lnTo>
                  <a:pt x="598" y="763"/>
                </a:lnTo>
                <a:lnTo>
                  <a:pt x="551" y="729"/>
                </a:lnTo>
                <a:lnTo>
                  <a:pt x="459" y="631"/>
                </a:lnTo>
                <a:lnTo>
                  <a:pt x="368" y="493"/>
                </a:lnTo>
                <a:lnTo>
                  <a:pt x="276" y="329"/>
                </a:lnTo>
                <a:lnTo>
                  <a:pt x="230" y="245"/>
                </a:lnTo>
                <a:lnTo>
                  <a:pt x="183" y="165"/>
                </a:lnTo>
                <a:lnTo>
                  <a:pt x="137" y="98"/>
                </a:lnTo>
                <a:lnTo>
                  <a:pt x="92" y="45"/>
                </a:lnTo>
                <a:lnTo>
                  <a:pt x="45" y="11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155" name="Freeform 13"/>
          <p:cNvSpPr>
            <a:spLocks/>
          </p:cNvSpPr>
          <p:nvPr/>
        </p:nvSpPr>
        <p:spPr bwMode="auto">
          <a:xfrm>
            <a:off x="2311401" y="4411663"/>
            <a:ext cx="1389063" cy="1338262"/>
          </a:xfrm>
          <a:custGeom>
            <a:avLst/>
            <a:gdLst>
              <a:gd name="T0" fmla="*/ 0 w 875"/>
              <a:gd name="T1" fmla="*/ 1336675 h 843"/>
              <a:gd name="T2" fmla="*/ 146050 w 875"/>
              <a:gd name="T3" fmla="*/ 1319212 h 843"/>
              <a:gd name="T4" fmla="*/ 217488 w 875"/>
              <a:gd name="T5" fmla="*/ 1304925 h 843"/>
              <a:gd name="T6" fmla="*/ 290513 w 875"/>
              <a:gd name="T7" fmla="*/ 1282700 h 843"/>
              <a:gd name="T8" fmla="*/ 363538 w 875"/>
              <a:gd name="T9" fmla="*/ 1252537 h 843"/>
              <a:gd name="T10" fmla="*/ 438150 w 875"/>
              <a:gd name="T11" fmla="*/ 1211262 h 843"/>
              <a:gd name="T12" fmla="*/ 509588 w 875"/>
              <a:gd name="T13" fmla="*/ 1157287 h 843"/>
              <a:gd name="T14" fmla="*/ 657225 w 875"/>
              <a:gd name="T15" fmla="*/ 1001712 h 843"/>
              <a:gd name="T16" fmla="*/ 803275 w 875"/>
              <a:gd name="T17" fmla="*/ 782637 h 843"/>
              <a:gd name="T18" fmla="*/ 949325 w 875"/>
              <a:gd name="T19" fmla="*/ 522287 h 843"/>
              <a:gd name="T20" fmla="*/ 1020763 w 875"/>
              <a:gd name="T21" fmla="*/ 388937 h 843"/>
              <a:gd name="T22" fmla="*/ 1095375 w 875"/>
              <a:gd name="T23" fmla="*/ 261937 h 843"/>
              <a:gd name="T24" fmla="*/ 1166813 w 875"/>
              <a:gd name="T25" fmla="*/ 155575 h 843"/>
              <a:gd name="T26" fmla="*/ 1241425 w 875"/>
              <a:gd name="T27" fmla="*/ 71437 h 843"/>
              <a:gd name="T28" fmla="*/ 1312863 w 875"/>
              <a:gd name="T29" fmla="*/ 17462 h 843"/>
              <a:gd name="T30" fmla="*/ 1387475 w 875"/>
              <a:gd name="T31" fmla="*/ 0 h 84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5"/>
              <a:gd name="T49" fmla="*/ 0 h 843"/>
              <a:gd name="T50" fmla="*/ 875 w 875"/>
              <a:gd name="T51" fmla="*/ 843 h 84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5" h="843">
                <a:moveTo>
                  <a:pt x="0" y="842"/>
                </a:moveTo>
                <a:lnTo>
                  <a:pt x="92" y="831"/>
                </a:lnTo>
                <a:lnTo>
                  <a:pt x="137" y="822"/>
                </a:lnTo>
                <a:lnTo>
                  <a:pt x="183" y="808"/>
                </a:lnTo>
                <a:lnTo>
                  <a:pt x="229" y="789"/>
                </a:lnTo>
                <a:lnTo>
                  <a:pt x="276" y="763"/>
                </a:lnTo>
                <a:lnTo>
                  <a:pt x="321" y="729"/>
                </a:lnTo>
                <a:lnTo>
                  <a:pt x="414" y="631"/>
                </a:lnTo>
                <a:lnTo>
                  <a:pt x="506" y="493"/>
                </a:lnTo>
                <a:lnTo>
                  <a:pt x="598" y="329"/>
                </a:lnTo>
                <a:lnTo>
                  <a:pt x="643" y="245"/>
                </a:lnTo>
                <a:lnTo>
                  <a:pt x="690" y="165"/>
                </a:lnTo>
                <a:lnTo>
                  <a:pt x="735" y="98"/>
                </a:lnTo>
                <a:lnTo>
                  <a:pt x="782" y="45"/>
                </a:lnTo>
                <a:lnTo>
                  <a:pt x="827" y="11"/>
                </a:lnTo>
                <a:lnTo>
                  <a:pt x="874" y="0"/>
                </a:lnTo>
              </a:path>
            </a:pathLst>
          </a:custGeom>
          <a:noFill/>
          <a:ln w="25400" cap="rnd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156" name="Freeform 14"/>
          <p:cNvSpPr>
            <a:spLocks/>
          </p:cNvSpPr>
          <p:nvPr/>
        </p:nvSpPr>
        <p:spPr bwMode="auto">
          <a:xfrm>
            <a:off x="2311401" y="4646613"/>
            <a:ext cx="2828925" cy="1096962"/>
          </a:xfrm>
          <a:custGeom>
            <a:avLst/>
            <a:gdLst>
              <a:gd name="T0" fmla="*/ 0 w 1782"/>
              <a:gd name="T1" fmla="*/ 0 h 691"/>
              <a:gd name="T2" fmla="*/ 0 w 1782"/>
              <a:gd name="T3" fmla="*/ 1095375 h 691"/>
              <a:gd name="T4" fmla="*/ 2827338 w 1782"/>
              <a:gd name="T5" fmla="*/ 1095375 h 691"/>
              <a:gd name="T6" fmla="*/ 0 60000 65536"/>
              <a:gd name="T7" fmla="*/ 0 60000 65536"/>
              <a:gd name="T8" fmla="*/ 0 60000 65536"/>
              <a:gd name="T9" fmla="*/ 0 w 1782"/>
              <a:gd name="T10" fmla="*/ 0 h 691"/>
              <a:gd name="T11" fmla="*/ 1782 w 1782"/>
              <a:gd name="T12" fmla="*/ 691 h 6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82" h="691">
                <a:moveTo>
                  <a:pt x="0" y="0"/>
                </a:moveTo>
                <a:lnTo>
                  <a:pt x="0" y="690"/>
                </a:lnTo>
                <a:lnTo>
                  <a:pt x="1781" y="69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157" name="Rectangle 15"/>
          <p:cNvSpPr>
            <a:spLocks noChangeArrowheads="1"/>
          </p:cNvSpPr>
          <p:nvPr/>
        </p:nvSpPr>
        <p:spPr bwMode="auto">
          <a:xfrm>
            <a:off x="4794251" y="5762625"/>
            <a:ext cx="357471" cy="536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900" i="1"/>
              <a:t>Z</a:t>
            </a:r>
          </a:p>
        </p:txBody>
      </p:sp>
      <p:sp>
        <p:nvSpPr>
          <p:cNvPr id="6158" name="Rectangle 16"/>
          <p:cNvSpPr>
            <a:spLocks noChangeArrowheads="1"/>
          </p:cNvSpPr>
          <p:nvPr/>
        </p:nvSpPr>
        <p:spPr bwMode="auto">
          <a:xfrm>
            <a:off x="3498850" y="5686425"/>
            <a:ext cx="371898" cy="536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900"/>
              <a:t>0</a:t>
            </a:r>
          </a:p>
        </p:txBody>
      </p:sp>
      <p:sp>
        <p:nvSpPr>
          <p:cNvPr id="6159" name="Rectangle 17"/>
          <p:cNvSpPr>
            <a:spLocks noChangeArrowheads="1"/>
          </p:cNvSpPr>
          <p:nvPr/>
        </p:nvSpPr>
        <p:spPr bwMode="auto">
          <a:xfrm>
            <a:off x="3962400" y="5762626"/>
            <a:ext cx="711734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1.645</a:t>
            </a:r>
          </a:p>
        </p:txBody>
      </p:sp>
      <p:sp>
        <p:nvSpPr>
          <p:cNvPr id="6160" name="Rectangle 18"/>
          <p:cNvSpPr>
            <a:spLocks noChangeArrowheads="1"/>
          </p:cNvSpPr>
          <p:nvPr/>
        </p:nvSpPr>
        <p:spPr bwMode="auto">
          <a:xfrm>
            <a:off x="4414838" y="4764089"/>
            <a:ext cx="477696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.05</a:t>
            </a:r>
          </a:p>
        </p:txBody>
      </p:sp>
      <p:sp>
        <p:nvSpPr>
          <p:cNvPr id="6161" name="Freeform 19"/>
          <p:cNvSpPr>
            <a:spLocks/>
          </p:cNvSpPr>
          <p:nvPr/>
        </p:nvSpPr>
        <p:spPr bwMode="auto">
          <a:xfrm>
            <a:off x="4384676" y="5202239"/>
            <a:ext cx="455613" cy="301625"/>
          </a:xfrm>
          <a:custGeom>
            <a:avLst/>
            <a:gdLst>
              <a:gd name="T0" fmla="*/ 454025 w 287"/>
              <a:gd name="T1" fmla="*/ 0 h 190"/>
              <a:gd name="T2" fmla="*/ 447675 w 287"/>
              <a:gd name="T3" fmla="*/ 36513 h 190"/>
              <a:gd name="T4" fmla="*/ 436563 w 287"/>
              <a:gd name="T5" fmla="*/ 71438 h 190"/>
              <a:gd name="T6" fmla="*/ 419100 w 287"/>
              <a:gd name="T7" fmla="*/ 104775 h 190"/>
              <a:gd name="T8" fmla="*/ 392113 w 287"/>
              <a:gd name="T9" fmla="*/ 133350 h 190"/>
              <a:gd name="T10" fmla="*/ 363538 w 287"/>
              <a:gd name="T11" fmla="*/ 157162 h 190"/>
              <a:gd name="T12" fmla="*/ 330200 w 287"/>
              <a:gd name="T13" fmla="*/ 173037 h 190"/>
              <a:gd name="T14" fmla="*/ 295275 w 287"/>
              <a:gd name="T15" fmla="*/ 184150 h 190"/>
              <a:gd name="T16" fmla="*/ 255588 w 287"/>
              <a:gd name="T17" fmla="*/ 188912 h 190"/>
              <a:gd name="T18" fmla="*/ 219075 w 287"/>
              <a:gd name="T19" fmla="*/ 184150 h 190"/>
              <a:gd name="T20" fmla="*/ 182563 w 287"/>
              <a:gd name="T21" fmla="*/ 179387 h 190"/>
              <a:gd name="T22" fmla="*/ 144463 w 287"/>
              <a:gd name="T23" fmla="*/ 182562 h 190"/>
              <a:gd name="T24" fmla="*/ 107950 w 287"/>
              <a:gd name="T25" fmla="*/ 193675 h 190"/>
              <a:gd name="T26" fmla="*/ 74613 w 287"/>
              <a:gd name="T27" fmla="*/ 211138 h 190"/>
              <a:gd name="T28" fmla="*/ 44450 w 287"/>
              <a:gd name="T29" fmla="*/ 234950 h 190"/>
              <a:gd name="T30" fmla="*/ 20638 w 287"/>
              <a:gd name="T31" fmla="*/ 261938 h 190"/>
              <a:gd name="T32" fmla="*/ 1588 w 287"/>
              <a:gd name="T33" fmla="*/ 295275 h 190"/>
              <a:gd name="T34" fmla="*/ 0 w 287"/>
              <a:gd name="T35" fmla="*/ 300038 h 19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87"/>
              <a:gd name="T55" fmla="*/ 0 h 190"/>
              <a:gd name="T56" fmla="*/ 287 w 287"/>
              <a:gd name="T57" fmla="*/ 190 h 19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87" h="190">
                <a:moveTo>
                  <a:pt x="286" y="0"/>
                </a:moveTo>
                <a:lnTo>
                  <a:pt x="282" y="23"/>
                </a:lnTo>
                <a:lnTo>
                  <a:pt x="275" y="45"/>
                </a:lnTo>
                <a:lnTo>
                  <a:pt x="264" y="66"/>
                </a:lnTo>
                <a:lnTo>
                  <a:pt x="247" y="84"/>
                </a:lnTo>
                <a:lnTo>
                  <a:pt x="229" y="99"/>
                </a:lnTo>
                <a:lnTo>
                  <a:pt x="208" y="109"/>
                </a:lnTo>
                <a:lnTo>
                  <a:pt x="186" y="116"/>
                </a:lnTo>
                <a:lnTo>
                  <a:pt x="161" y="119"/>
                </a:lnTo>
                <a:lnTo>
                  <a:pt x="138" y="116"/>
                </a:lnTo>
                <a:lnTo>
                  <a:pt x="115" y="113"/>
                </a:lnTo>
                <a:lnTo>
                  <a:pt x="91" y="115"/>
                </a:lnTo>
                <a:lnTo>
                  <a:pt x="68" y="122"/>
                </a:lnTo>
                <a:lnTo>
                  <a:pt x="47" y="133"/>
                </a:lnTo>
                <a:lnTo>
                  <a:pt x="28" y="148"/>
                </a:lnTo>
                <a:lnTo>
                  <a:pt x="13" y="165"/>
                </a:lnTo>
                <a:lnTo>
                  <a:pt x="1" y="186"/>
                </a:lnTo>
                <a:lnTo>
                  <a:pt x="0" y="189"/>
                </a:lnTo>
              </a:path>
            </a:pathLst>
          </a:custGeom>
          <a:noFill/>
          <a:ln w="28575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162" name="Freeform 20"/>
          <p:cNvSpPr>
            <a:spLocks/>
          </p:cNvSpPr>
          <p:nvPr/>
        </p:nvSpPr>
        <p:spPr bwMode="auto">
          <a:xfrm>
            <a:off x="4349751" y="5492750"/>
            <a:ext cx="61913" cy="71438"/>
          </a:xfrm>
          <a:custGeom>
            <a:avLst/>
            <a:gdLst>
              <a:gd name="T0" fmla="*/ 60325 w 39"/>
              <a:gd name="T1" fmla="*/ 14288 h 45"/>
              <a:gd name="T2" fmla="*/ 17463 w 39"/>
              <a:gd name="T3" fmla="*/ 69850 h 45"/>
              <a:gd name="T4" fmla="*/ 0 w 39"/>
              <a:gd name="T5" fmla="*/ 0 h 45"/>
              <a:gd name="T6" fmla="*/ 60325 w 39"/>
              <a:gd name="T7" fmla="*/ 14288 h 45"/>
              <a:gd name="T8" fmla="*/ 0 60000 65536"/>
              <a:gd name="T9" fmla="*/ 0 60000 65536"/>
              <a:gd name="T10" fmla="*/ 0 60000 65536"/>
              <a:gd name="T11" fmla="*/ 0 60000 65536"/>
              <a:gd name="T12" fmla="*/ 0 w 39"/>
              <a:gd name="T13" fmla="*/ 0 h 45"/>
              <a:gd name="T14" fmla="*/ 39 w 39"/>
              <a:gd name="T15" fmla="*/ 45 h 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9" h="45">
                <a:moveTo>
                  <a:pt x="38" y="9"/>
                </a:moveTo>
                <a:lnTo>
                  <a:pt x="11" y="44"/>
                </a:lnTo>
                <a:lnTo>
                  <a:pt x="0" y="0"/>
                </a:lnTo>
                <a:lnTo>
                  <a:pt x="38" y="9"/>
                </a:lnTo>
              </a:path>
            </a:pathLst>
          </a:custGeom>
          <a:solidFill>
            <a:srgbClr val="169996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163" name="Rectangle 21"/>
          <p:cNvSpPr>
            <a:spLocks noChangeArrowheads="1"/>
          </p:cNvSpPr>
          <p:nvPr/>
        </p:nvSpPr>
        <p:spPr bwMode="auto">
          <a:xfrm>
            <a:off x="4195763" y="4267201"/>
            <a:ext cx="548036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Red</a:t>
            </a:r>
          </a:p>
        </p:txBody>
      </p:sp>
      <p:sp>
        <p:nvSpPr>
          <p:cNvPr id="6164" name="Line 22"/>
          <p:cNvSpPr>
            <a:spLocks noChangeShapeType="1"/>
          </p:cNvSpPr>
          <p:nvPr/>
        </p:nvSpPr>
        <p:spPr bwMode="auto">
          <a:xfrm flipH="1">
            <a:off x="4237038" y="4714875"/>
            <a:ext cx="639762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165" name="Freeform 23"/>
          <p:cNvSpPr>
            <a:spLocks/>
          </p:cNvSpPr>
          <p:nvPr/>
        </p:nvSpPr>
        <p:spPr bwMode="auto">
          <a:xfrm>
            <a:off x="4865688" y="4683126"/>
            <a:ext cx="87312" cy="85725"/>
          </a:xfrm>
          <a:custGeom>
            <a:avLst/>
            <a:gdLst>
              <a:gd name="T0" fmla="*/ 0 w 55"/>
              <a:gd name="T1" fmla="*/ 84138 h 54"/>
              <a:gd name="T2" fmla="*/ 85725 w 55"/>
              <a:gd name="T3" fmla="*/ 41275 h 54"/>
              <a:gd name="T4" fmla="*/ 0 w 55"/>
              <a:gd name="T5" fmla="*/ 0 h 54"/>
              <a:gd name="T6" fmla="*/ 0 w 55"/>
              <a:gd name="T7" fmla="*/ 84138 h 54"/>
              <a:gd name="T8" fmla="*/ 0 60000 65536"/>
              <a:gd name="T9" fmla="*/ 0 60000 65536"/>
              <a:gd name="T10" fmla="*/ 0 60000 65536"/>
              <a:gd name="T11" fmla="*/ 0 60000 65536"/>
              <a:gd name="T12" fmla="*/ 0 w 55"/>
              <a:gd name="T13" fmla="*/ 0 h 54"/>
              <a:gd name="T14" fmla="*/ 55 w 55"/>
              <a:gd name="T15" fmla="*/ 54 h 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" h="54">
                <a:moveTo>
                  <a:pt x="0" y="53"/>
                </a:moveTo>
                <a:lnTo>
                  <a:pt x="54" y="26"/>
                </a:lnTo>
                <a:lnTo>
                  <a:pt x="0" y="0"/>
                </a:lnTo>
                <a:lnTo>
                  <a:pt x="0" y="53"/>
                </a:lnTo>
              </a:path>
            </a:pathLst>
          </a:custGeom>
          <a:solidFill>
            <a:schemeClr val="tx2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166" name="Line 24"/>
          <p:cNvSpPr>
            <a:spLocks noChangeShapeType="1"/>
          </p:cNvSpPr>
          <p:nvPr/>
        </p:nvSpPr>
        <p:spPr bwMode="auto">
          <a:xfrm flipV="1">
            <a:off x="4225925" y="4643438"/>
            <a:ext cx="0" cy="122396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167" name="Rectangle 25"/>
          <p:cNvSpPr>
            <a:spLocks noChangeArrowheads="1"/>
          </p:cNvSpPr>
          <p:nvPr/>
        </p:nvSpPr>
        <p:spPr bwMode="auto">
          <a:xfrm>
            <a:off x="2051050" y="1746251"/>
            <a:ext cx="22987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/>
              <a:t>H</a:t>
            </a:r>
            <a:r>
              <a:rPr lang="en-US" sz="2800" b="1" baseline="-25000"/>
              <a:t>0</a:t>
            </a:r>
            <a:r>
              <a:rPr lang="en-US" sz="2800" b="1"/>
              <a:t>: </a:t>
            </a:r>
            <a:r>
              <a:rPr lang="en-US" sz="2800" b="1" i="1">
                <a:latin typeface="Symbol" pitchFamily="18" charset="2"/>
              </a:rPr>
              <a:t>m </a:t>
            </a:r>
            <a:r>
              <a:rPr lang="tr-TR" sz="2800" b="1" i="1">
                <a:latin typeface="Symbol" pitchFamily="18" charset="2"/>
                <a:sym typeface="Symbol" pitchFamily="18" charset="2"/>
              </a:rPr>
              <a:t>= </a:t>
            </a:r>
            <a:r>
              <a:rPr lang="en-US" sz="2800" b="1"/>
              <a:t>368  </a:t>
            </a:r>
            <a:r>
              <a:rPr lang="en-US" sz="2800" b="1" i="1"/>
              <a:t>H</a:t>
            </a:r>
            <a:r>
              <a:rPr lang="tr-TR" sz="2800" b="1" baseline="-25000"/>
              <a:t>a</a:t>
            </a:r>
            <a:r>
              <a:rPr lang="en-US" sz="2800" b="1"/>
              <a:t>: </a:t>
            </a:r>
            <a:r>
              <a:rPr lang="en-US" sz="2800" b="1" i="1">
                <a:latin typeface="Symbol" pitchFamily="18" charset="2"/>
              </a:rPr>
              <a:t>m</a:t>
            </a:r>
            <a:r>
              <a:rPr lang="en-US" sz="2800" b="1"/>
              <a:t> &gt;  368</a:t>
            </a:r>
          </a:p>
        </p:txBody>
      </p:sp>
      <p:graphicFrame>
        <p:nvGraphicFramePr>
          <p:cNvPr id="6146" name="Object 26">
            <a:hlinkClick r:id="" action="ppaction://ole?verb=0"/>
          </p:cNvPr>
          <p:cNvGraphicFramePr>
            <a:graphicFrameLocks/>
          </p:cNvGraphicFramePr>
          <p:nvPr/>
        </p:nvGraphicFramePr>
        <p:xfrm>
          <a:off x="6381751" y="2286000"/>
          <a:ext cx="3071813" cy="150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1104840" imgH="545760" progId="">
                  <p:embed/>
                </p:oleObj>
              </mc:Choice>
              <mc:Fallback>
                <p:oleObj name="Equation" r:id="rId4" imgW="1104840" imgH="54576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1" y="2286000"/>
                        <a:ext cx="3071813" cy="150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8" name="Text Box 27"/>
          <p:cNvSpPr txBox="1">
            <a:spLocks noChangeArrowheads="1"/>
          </p:cNvSpPr>
          <p:nvPr/>
        </p:nvSpPr>
        <p:spPr bwMode="auto">
          <a:xfrm>
            <a:off x="4632036" y="2860675"/>
            <a:ext cx="184731" cy="369332"/>
          </a:xfrm>
          <a:prstGeom prst="rect">
            <a:avLst/>
          </a:prstGeom>
          <a:noFill/>
          <a:ln w="9525" cap="rnd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endParaRPr lang="tr-TR"/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3581400" y="6324600"/>
            <a:ext cx="838200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Tahoma" pitchFamily="34" charset="0"/>
              </a:rPr>
              <a:t>1.50</a:t>
            </a:r>
            <a:endParaRPr lang="en-US" dirty="0">
              <a:latin typeface="Tahoma" pitchFamily="34" charset="0"/>
            </a:endParaRPr>
          </a:p>
        </p:txBody>
      </p:sp>
      <p:sp>
        <p:nvSpPr>
          <p:cNvPr id="6170" name="Line 29"/>
          <p:cNvSpPr>
            <a:spLocks noChangeShapeType="1"/>
          </p:cNvSpPr>
          <p:nvPr/>
        </p:nvSpPr>
        <p:spPr bwMode="auto">
          <a:xfrm flipV="1">
            <a:off x="4038600" y="5791200"/>
            <a:ext cx="0" cy="5334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tr-TR"/>
          </a:p>
        </p:txBody>
      </p:sp>
      <p:sp>
        <p:nvSpPr>
          <p:cNvPr id="6171" name="Line 31"/>
          <p:cNvSpPr>
            <a:spLocks noChangeShapeType="1"/>
          </p:cNvSpPr>
          <p:nvPr/>
        </p:nvSpPr>
        <p:spPr bwMode="auto">
          <a:xfrm flipH="1">
            <a:off x="2743200" y="5334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tr-TR"/>
          </a:p>
        </p:txBody>
      </p:sp>
      <p:sp>
        <p:nvSpPr>
          <p:cNvPr id="6172" name="Line 32"/>
          <p:cNvSpPr>
            <a:spLocks noChangeShapeType="1"/>
          </p:cNvSpPr>
          <p:nvPr/>
        </p:nvSpPr>
        <p:spPr bwMode="auto">
          <a:xfrm flipV="1">
            <a:off x="2743200" y="4724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tr-TR"/>
          </a:p>
        </p:txBody>
      </p:sp>
      <p:sp>
        <p:nvSpPr>
          <p:cNvPr id="6173" name="Rectangle 33"/>
          <p:cNvSpPr>
            <a:spLocks noChangeArrowheads="1"/>
          </p:cNvSpPr>
          <p:nvPr/>
        </p:nvSpPr>
        <p:spPr bwMode="auto">
          <a:xfrm>
            <a:off x="2362200" y="4191001"/>
            <a:ext cx="723212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Kabul</a:t>
            </a:r>
          </a:p>
        </p:txBody>
      </p:sp>
      <p:sp>
        <p:nvSpPr>
          <p:cNvPr id="6174" name="33 Dikdörtgen"/>
          <p:cNvSpPr>
            <a:spLocks noChangeArrowheads="1"/>
          </p:cNvSpPr>
          <p:nvPr/>
        </p:nvSpPr>
        <p:spPr bwMode="auto">
          <a:xfrm>
            <a:off x="6310313" y="1428750"/>
            <a:ext cx="342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>
                <a:solidFill>
                  <a:srgbClr val="FFFFFF"/>
                </a:solidFill>
                <a:latin typeface="Tahoma" pitchFamily="34" charset="0"/>
              </a:rPr>
              <a:t>Test istatistiği  </a:t>
            </a:r>
            <a:endParaRPr lang="en-US" sz="320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6175" name="34 Dikdörtgen"/>
          <p:cNvSpPr>
            <a:spLocks noChangeArrowheads="1"/>
          </p:cNvSpPr>
          <p:nvPr/>
        </p:nvSpPr>
        <p:spPr bwMode="auto">
          <a:xfrm>
            <a:off x="6096000" y="5473700"/>
            <a:ext cx="44529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800">
                <a:solidFill>
                  <a:srgbClr val="FFFFFF"/>
                </a:solidFill>
                <a:latin typeface="Tahoma" pitchFamily="34" charset="0"/>
              </a:rPr>
              <a:t>Sonuç: gerçek ortalamanın 368’den </a:t>
            </a:r>
            <a:r>
              <a:rPr lang="en-US" sz="2800">
                <a:solidFill>
                  <a:srgbClr val="FFFFFF"/>
                </a:solidFill>
                <a:latin typeface="Tahoma" pitchFamily="34" charset="0"/>
              </a:rPr>
              <a:t>f</a:t>
            </a:r>
            <a:r>
              <a:rPr lang="tr-TR" sz="2800">
                <a:solidFill>
                  <a:srgbClr val="FFFFFF"/>
                </a:solidFill>
                <a:latin typeface="Tahoma" pitchFamily="34" charset="0"/>
              </a:rPr>
              <a:t>az</a:t>
            </a:r>
            <a:r>
              <a:rPr lang="en-US" sz="2800">
                <a:solidFill>
                  <a:srgbClr val="FFFFFF"/>
                </a:solidFill>
                <a:latin typeface="Tahoma" pitchFamily="34" charset="0"/>
              </a:rPr>
              <a:t>la</a:t>
            </a:r>
            <a:r>
              <a:rPr lang="tr-TR" sz="2800">
                <a:solidFill>
                  <a:srgbClr val="FFFFFF"/>
                </a:solidFill>
                <a:latin typeface="Tahoma" pitchFamily="34" charset="0"/>
              </a:rPr>
              <a:t> olduğuna ilişkin kanıt yoktur.</a:t>
            </a:r>
            <a:endParaRPr lang="en-US" sz="280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6176" name="35 Dikdörtgen"/>
          <p:cNvSpPr>
            <a:spLocks noChangeArrowheads="1"/>
          </p:cNvSpPr>
          <p:nvPr/>
        </p:nvSpPr>
        <p:spPr bwMode="auto">
          <a:xfrm>
            <a:off x="5881689" y="3786188"/>
            <a:ext cx="14303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200">
                <a:latin typeface="Tahoma" pitchFamily="34" charset="0"/>
              </a:rPr>
              <a:t>KARAR</a:t>
            </a:r>
            <a:endParaRPr lang="tr-TR" sz="3200"/>
          </a:p>
        </p:txBody>
      </p:sp>
    </p:spTree>
    <p:extLst>
      <p:ext uri="{BB962C8B-B14F-4D97-AF65-F5344CB8AC3E}">
        <p14:creationId xmlns:p14="http://schemas.microsoft.com/office/powerpoint/2010/main" val="2586703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7172" name="2 İçerik Yer Tutucusu"/>
          <p:cNvSpPr>
            <a:spLocks noGrp="1"/>
          </p:cNvSpPr>
          <p:nvPr>
            <p:ph sz="quarter" idx="1"/>
          </p:nvPr>
        </p:nvSpPr>
        <p:spPr>
          <a:xfrm>
            <a:off x="1007918" y="1784351"/>
            <a:ext cx="9202882" cy="3502025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latin typeface="Constantia" panose="02030602050306030303" pitchFamily="18" charset="0"/>
              </a:rPr>
              <a:t>Örnek: Bu </a:t>
            </a:r>
            <a:r>
              <a:rPr lang="tr-TR" dirty="0" err="1" smtClean="0">
                <a:latin typeface="Constantia" panose="02030602050306030303" pitchFamily="18" charset="0"/>
              </a:rPr>
              <a:t>populasyonda</a:t>
            </a:r>
            <a:r>
              <a:rPr lang="tr-TR" dirty="0" smtClean="0">
                <a:latin typeface="Constantia" panose="02030602050306030303" pitchFamily="18" charset="0"/>
              </a:rPr>
              <a:t> x değişkeninin ortalaması 368’ olabilir mi? </a:t>
            </a:r>
          </a:p>
          <a:p>
            <a:pPr algn="just"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</a:rPr>
              <a:t>	n=25 </a:t>
            </a:r>
          </a:p>
          <a:p>
            <a:pPr algn="just"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</a:rPr>
              <a:t>   		= 372.5</a:t>
            </a:r>
          </a:p>
          <a:p>
            <a:pPr algn="just"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</a:rPr>
              <a:t>	</a:t>
            </a:r>
            <a:r>
              <a:rPr lang="en-US" sz="3200" b="1" dirty="0">
                <a:latin typeface="Constantia" panose="02030602050306030303" pitchFamily="18" charset="0"/>
              </a:rPr>
              <a:t>s</a:t>
            </a:r>
            <a:r>
              <a:rPr lang="tr-TR" sz="3200" b="1" dirty="0">
                <a:latin typeface="Constantia" panose="02030602050306030303" pitchFamily="18" charset="0"/>
              </a:rPr>
              <a:t> = </a:t>
            </a:r>
            <a:r>
              <a:rPr lang="tr-TR" dirty="0" smtClean="0">
                <a:latin typeface="Constantia" panose="02030602050306030303" pitchFamily="18" charset="0"/>
              </a:rPr>
              <a:t>15</a:t>
            </a:r>
          </a:p>
          <a:p>
            <a:pPr algn="just"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</a:rPr>
              <a:t>	</a:t>
            </a:r>
            <a:r>
              <a:rPr lang="en-US" sz="3200" i="1" dirty="0">
                <a:latin typeface="Constantia" panose="02030602050306030303" pitchFamily="18" charset="0"/>
              </a:rPr>
              <a:t>a </a:t>
            </a:r>
            <a:r>
              <a:rPr lang="en-US" sz="3200" dirty="0">
                <a:latin typeface="Constantia" panose="02030602050306030303" pitchFamily="18" charset="0"/>
              </a:rPr>
              <a:t>= 0.05</a:t>
            </a:r>
            <a:endParaRPr lang="tr-TR" sz="3200" dirty="0">
              <a:latin typeface="Constantia" panose="02030602050306030303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3200" i="1" dirty="0">
                <a:latin typeface="Constantia" panose="02030602050306030303" pitchFamily="18" charset="0"/>
              </a:rPr>
              <a:t>	</a:t>
            </a:r>
            <a:endParaRPr lang="tr-TR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7170" name="Object 10"/>
          <p:cNvGraphicFramePr>
            <a:graphicFrameLocks noChangeAspect="1"/>
          </p:cNvGraphicFramePr>
          <p:nvPr/>
        </p:nvGraphicFramePr>
        <p:xfrm>
          <a:off x="2783632" y="3140968"/>
          <a:ext cx="4270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4" imgW="177480" imgH="190440" progId="">
                  <p:embed/>
                </p:oleObj>
              </mc:Choice>
              <mc:Fallback>
                <p:oleObj name="Equation" r:id="rId4" imgW="177480" imgH="1904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3632" y="3140968"/>
                        <a:ext cx="427038" cy="4572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6 Dikdörtgen"/>
          <p:cNvSpPr>
            <a:spLocks noChangeArrowheads="1"/>
          </p:cNvSpPr>
          <p:nvPr/>
        </p:nvSpPr>
        <p:spPr bwMode="auto">
          <a:xfrm>
            <a:off x="6238876" y="3105150"/>
            <a:ext cx="21431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i="1"/>
              <a:t>H</a:t>
            </a:r>
            <a:r>
              <a:rPr lang="en-US" sz="2800" baseline="-25000"/>
              <a:t>0</a:t>
            </a:r>
            <a:r>
              <a:rPr lang="en-US" sz="2800"/>
              <a:t>:  </a:t>
            </a:r>
            <a:r>
              <a:rPr lang="en-US" sz="2800" i="1">
                <a:latin typeface="Symbol" pitchFamily="18" charset="2"/>
              </a:rPr>
              <a:t>m </a:t>
            </a:r>
            <a:r>
              <a:rPr lang="en-US" sz="2800" i="1">
                <a:latin typeface="Symbol" pitchFamily="18" charset="2"/>
                <a:sym typeface="Symbol" pitchFamily="18" charset="2"/>
              </a:rPr>
              <a:t>=</a:t>
            </a:r>
            <a:r>
              <a:rPr lang="en-US" sz="2800" i="1">
                <a:latin typeface="Symbol" pitchFamily="18" charset="2"/>
              </a:rPr>
              <a:t> </a:t>
            </a:r>
            <a:r>
              <a:rPr lang="en-US" sz="2800" i="1"/>
              <a:t>368  </a:t>
            </a:r>
            <a:endParaRPr lang="tr-TR" sz="2800" i="1"/>
          </a:p>
          <a:p>
            <a:pPr algn="just"/>
            <a:r>
              <a:rPr lang="en-US" sz="2800" i="1"/>
              <a:t>H</a:t>
            </a:r>
            <a:r>
              <a:rPr lang="tr-TR" sz="2800" i="1" baseline="-25000"/>
              <a:t>a</a:t>
            </a:r>
            <a:r>
              <a:rPr lang="en-US" sz="2800" i="1"/>
              <a:t>:  </a:t>
            </a:r>
            <a:r>
              <a:rPr lang="en-US" sz="2800" i="1">
                <a:latin typeface="Symbol" pitchFamily="18" charset="2"/>
              </a:rPr>
              <a:t>m </a:t>
            </a:r>
            <a:r>
              <a:rPr lang="en-US" sz="2800" b="1">
                <a:latin typeface="Symbol" pitchFamily="18" charset="2"/>
              </a:rPr>
              <a:t>¹ </a:t>
            </a:r>
            <a:r>
              <a:rPr lang="en-US" sz="2800" i="1"/>
              <a:t>368</a:t>
            </a:r>
          </a:p>
        </p:txBody>
      </p:sp>
    </p:spTree>
    <p:extLst>
      <p:ext uri="{BB962C8B-B14F-4D97-AF65-F5344CB8AC3E}">
        <p14:creationId xmlns:p14="http://schemas.microsoft.com/office/powerpoint/2010/main" val="1121071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2438400" y="6019800"/>
            <a:ext cx="838200" cy="381000"/>
          </a:xfrm>
          <a:prstGeom prst="rect">
            <a:avLst/>
          </a:prstGeom>
          <a:solidFill>
            <a:srgbClr val="FDDBE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4038600" y="6019800"/>
            <a:ext cx="838200" cy="381000"/>
          </a:xfrm>
          <a:prstGeom prst="rect">
            <a:avLst/>
          </a:prstGeom>
          <a:solidFill>
            <a:srgbClr val="FDDBE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graphicFrame>
        <p:nvGraphicFramePr>
          <p:cNvPr id="8194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6092826" y="2514601"/>
          <a:ext cx="4360863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4" imgW="1968480" imgH="545760" progId="">
                  <p:embed/>
                </p:oleObj>
              </mc:Choice>
              <mc:Fallback>
                <p:oleObj name="Equation" r:id="rId4" imgW="1968480" imgH="54576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2826" y="2514601"/>
                        <a:ext cx="4360863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4191000" y="3657600"/>
            <a:ext cx="838200" cy="457200"/>
          </a:xfrm>
          <a:prstGeom prst="rect">
            <a:avLst/>
          </a:prstGeom>
          <a:solidFill>
            <a:srgbClr val="FDDBE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tr-TR" dirty="0" smtClean="0">
                <a:latin typeface="Constantia" panose="02030602050306030303" pitchFamily="18" charset="0"/>
              </a:rPr>
              <a:t>Çözüm</a:t>
            </a:r>
            <a:endParaRPr lang="en-US" dirty="0" smtClean="0">
              <a:latin typeface="Constantia" panose="02030602050306030303" pitchFamily="18" charset="0"/>
            </a:endParaRPr>
          </a:p>
        </p:txBody>
      </p:sp>
      <p:sp>
        <p:nvSpPr>
          <p:cNvPr id="8198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2057400" y="2743200"/>
            <a:ext cx="3848100" cy="4114800"/>
          </a:xfrm>
          <a:solidFill>
            <a:schemeClr val="bg1"/>
          </a:solidFill>
        </p:spPr>
        <p:txBody>
          <a:bodyPr vert="horz" lIns="90488" tIns="44450" rIns="90488" bIns="44450" rtlCol="0">
            <a:normAutofit/>
          </a:bodyPr>
          <a:lstStyle/>
          <a:p>
            <a:pPr eaLnBrk="1" hangingPunct="1">
              <a:buFontTx/>
              <a:buNone/>
            </a:pPr>
            <a:r>
              <a:rPr lang="en-US" b="1" i="1" dirty="0">
                <a:latin typeface="Constantia" panose="02030602050306030303" pitchFamily="18" charset="0"/>
              </a:rPr>
              <a:t>a</a:t>
            </a:r>
            <a:r>
              <a:rPr lang="en-US" b="1" dirty="0">
                <a:latin typeface="Constantia" panose="02030602050306030303" pitchFamily="18" charset="0"/>
              </a:rPr>
              <a:t> </a:t>
            </a:r>
            <a:r>
              <a:rPr lang="en-US" dirty="0">
                <a:latin typeface="Constantia" panose="02030602050306030303" pitchFamily="18" charset="0"/>
              </a:rPr>
              <a:t>= </a:t>
            </a:r>
            <a:r>
              <a:rPr lang="en-US" b="1" dirty="0">
                <a:latin typeface="Constantia" panose="02030602050306030303" pitchFamily="18" charset="0"/>
              </a:rPr>
              <a:t>0.05</a:t>
            </a:r>
          </a:p>
          <a:p>
            <a:pPr eaLnBrk="1" hangingPunct="1">
              <a:buFontTx/>
              <a:buNone/>
            </a:pPr>
            <a:r>
              <a:rPr lang="en-US" b="1" i="1" dirty="0">
                <a:latin typeface="Constantia" panose="02030602050306030303" pitchFamily="18" charset="0"/>
              </a:rPr>
              <a:t>n </a:t>
            </a:r>
            <a:r>
              <a:rPr lang="en-US" b="1" dirty="0">
                <a:latin typeface="Constantia" panose="02030602050306030303" pitchFamily="18" charset="0"/>
              </a:rPr>
              <a:t>= 25</a:t>
            </a:r>
          </a:p>
          <a:p>
            <a:pPr eaLnBrk="1" hangingPunct="1">
              <a:buFontTx/>
              <a:buNone/>
            </a:pPr>
            <a:r>
              <a:rPr lang="tr-TR" b="1" dirty="0">
                <a:latin typeface="Constantia" panose="02030602050306030303" pitchFamily="18" charset="0"/>
              </a:rPr>
              <a:t>Kritik değer   </a:t>
            </a:r>
            <a:r>
              <a:rPr lang="en-US" b="1" dirty="0">
                <a:latin typeface="Constantia" panose="02030602050306030303" pitchFamily="18" charset="0"/>
              </a:rPr>
              <a:t>: ±1.96</a:t>
            </a:r>
            <a:endParaRPr lang="en-US" dirty="0">
              <a:latin typeface="Constantia" panose="02030602050306030303" pitchFamily="18" charset="0"/>
            </a:endParaRPr>
          </a:p>
        </p:txBody>
      </p:sp>
      <p:sp>
        <p:nvSpPr>
          <p:cNvPr id="8200" name="Freeform 9"/>
          <p:cNvSpPr>
            <a:spLocks/>
          </p:cNvSpPr>
          <p:nvPr/>
        </p:nvSpPr>
        <p:spPr bwMode="auto">
          <a:xfrm>
            <a:off x="2438400" y="5334000"/>
            <a:ext cx="685800" cy="609600"/>
          </a:xfrm>
          <a:custGeom>
            <a:avLst/>
            <a:gdLst>
              <a:gd name="T0" fmla="*/ 0 w 432"/>
              <a:gd name="T1" fmla="*/ 596900 h 384"/>
              <a:gd name="T2" fmla="*/ 228600 w 432"/>
              <a:gd name="T3" fmla="*/ 508000 h 384"/>
              <a:gd name="T4" fmla="*/ 371475 w 432"/>
              <a:gd name="T5" fmla="*/ 411163 h 384"/>
              <a:gd name="T6" fmla="*/ 482600 w 432"/>
              <a:gd name="T7" fmla="*/ 280988 h 384"/>
              <a:gd name="T8" fmla="*/ 598488 w 432"/>
              <a:gd name="T9" fmla="*/ 111125 h 384"/>
              <a:gd name="T10" fmla="*/ 684213 w 432"/>
              <a:gd name="T11" fmla="*/ 0 h 384"/>
              <a:gd name="T12" fmla="*/ 684213 w 432"/>
              <a:gd name="T13" fmla="*/ 608013 h 384"/>
              <a:gd name="T14" fmla="*/ 0 w 432"/>
              <a:gd name="T15" fmla="*/ 608013 h 384"/>
              <a:gd name="T16" fmla="*/ 0 w 432"/>
              <a:gd name="T17" fmla="*/ 596900 h 3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32"/>
              <a:gd name="T28" fmla="*/ 0 h 384"/>
              <a:gd name="T29" fmla="*/ 432 w 432"/>
              <a:gd name="T30" fmla="*/ 384 h 38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32" h="384">
                <a:moveTo>
                  <a:pt x="0" y="376"/>
                </a:moveTo>
                <a:lnTo>
                  <a:pt x="144" y="320"/>
                </a:lnTo>
                <a:lnTo>
                  <a:pt x="234" y="259"/>
                </a:lnTo>
                <a:lnTo>
                  <a:pt x="304" y="177"/>
                </a:lnTo>
                <a:lnTo>
                  <a:pt x="377" y="70"/>
                </a:lnTo>
                <a:lnTo>
                  <a:pt x="431" y="0"/>
                </a:lnTo>
                <a:lnTo>
                  <a:pt x="431" y="383"/>
                </a:lnTo>
                <a:lnTo>
                  <a:pt x="0" y="383"/>
                </a:lnTo>
                <a:lnTo>
                  <a:pt x="0" y="376"/>
                </a:lnTo>
              </a:path>
            </a:pathLst>
          </a:custGeom>
          <a:solidFill>
            <a:srgbClr val="92D050"/>
          </a:solidFill>
          <a:ln w="12700" cap="rnd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8201" name="Rectangle 11"/>
          <p:cNvSpPr>
            <a:spLocks noChangeArrowheads="1"/>
          </p:cNvSpPr>
          <p:nvPr/>
        </p:nvSpPr>
        <p:spPr bwMode="auto">
          <a:xfrm>
            <a:off x="5791200" y="4567238"/>
            <a:ext cx="47244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1">
                <a:latin typeface="Symbol" pitchFamily="18" charset="2"/>
              </a:rPr>
              <a:t>a</a:t>
            </a:r>
            <a:r>
              <a:rPr lang="en-US" sz="2800">
                <a:latin typeface="Tahoma" pitchFamily="34" charset="0"/>
              </a:rPr>
              <a:t> = .05</a:t>
            </a:r>
            <a:r>
              <a:rPr lang="tr-TR" sz="2800">
                <a:latin typeface="Tahoma" pitchFamily="34" charset="0"/>
              </a:rPr>
              <a:t> ise </a:t>
            </a:r>
            <a:r>
              <a:rPr lang="en-US" sz="2800" b="1" i="1"/>
              <a:t>H</a:t>
            </a:r>
            <a:r>
              <a:rPr lang="en-US" sz="2800" b="1" baseline="-25000"/>
              <a:t>0</a:t>
            </a:r>
            <a:r>
              <a:rPr lang="tr-TR" sz="2800">
                <a:latin typeface="Tahoma" pitchFamily="34" charset="0"/>
              </a:rPr>
              <a:t> ‘ı reddetme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8202" name="Line 13"/>
          <p:cNvSpPr>
            <a:spLocks noChangeShapeType="1"/>
          </p:cNvSpPr>
          <p:nvPr/>
        </p:nvSpPr>
        <p:spPr bwMode="auto">
          <a:xfrm>
            <a:off x="3657600" y="4722813"/>
            <a:ext cx="0" cy="1128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03" name="Freeform 14"/>
          <p:cNvSpPr>
            <a:spLocks/>
          </p:cNvSpPr>
          <p:nvPr/>
        </p:nvSpPr>
        <p:spPr bwMode="auto">
          <a:xfrm>
            <a:off x="4225925" y="5254626"/>
            <a:ext cx="642938" cy="650875"/>
          </a:xfrm>
          <a:custGeom>
            <a:avLst/>
            <a:gdLst>
              <a:gd name="T0" fmla="*/ 0 w 405"/>
              <a:gd name="T1" fmla="*/ 0 h 410"/>
              <a:gd name="T2" fmla="*/ 0 w 405"/>
              <a:gd name="T3" fmla="*/ 649288 h 410"/>
              <a:gd name="T4" fmla="*/ 641350 w 405"/>
              <a:gd name="T5" fmla="*/ 649288 h 410"/>
              <a:gd name="T6" fmla="*/ 565150 w 405"/>
              <a:gd name="T7" fmla="*/ 615950 h 410"/>
              <a:gd name="T8" fmla="*/ 487363 w 405"/>
              <a:gd name="T9" fmla="*/ 577850 h 410"/>
              <a:gd name="T10" fmla="*/ 417513 w 405"/>
              <a:gd name="T11" fmla="*/ 528638 h 410"/>
              <a:gd name="T12" fmla="*/ 350838 w 405"/>
              <a:gd name="T13" fmla="*/ 479425 h 410"/>
              <a:gd name="T14" fmla="*/ 284163 w 405"/>
              <a:gd name="T15" fmla="*/ 423863 h 410"/>
              <a:gd name="T16" fmla="*/ 223838 w 405"/>
              <a:gd name="T17" fmla="*/ 361950 h 410"/>
              <a:gd name="T18" fmla="*/ 168275 w 405"/>
              <a:gd name="T19" fmla="*/ 296863 h 410"/>
              <a:gd name="T20" fmla="*/ 119063 w 405"/>
              <a:gd name="T21" fmla="*/ 228600 h 410"/>
              <a:gd name="T22" fmla="*/ 74613 w 405"/>
              <a:gd name="T23" fmla="*/ 155575 h 410"/>
              <a:gd name="T24" fmla="*/ 34925 w 405"/>
              <a:gd name="T25" fmla="*/ 77788 h 410"/>
              <a:gd name="T26" fmla="*/ 0 w 405"/>
              <a:gd name="T27" fmla="*/ 0 h 41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05"/>
              <a:gd name="T43" fmla="*/ 0 h 410"/>
              <a:gd name="T44" fmla="*/ 405 w 405"/>
              <a:gd name="T45" fmla="*/ 410 h 41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05" h="410">
                <a:moveTo>
                  <a:pt x="0" y="0"/>
                </a:moveTo>
                <a:lnTo>
                  <a:pt x="0" y="409"/>
                </a:lnTo>
                <a:lnTo>
                  <a:pt x="404" y="409"/>
                </a:lnTo>
                <a:lnTo>
                  <a:pt x="356" y="388"/>
                </a:lnTo>
                <a:lnTo>
                  <a:pt x="307" y="364"/>
                </a:lnTo>
                <a:lnTo>
                  <a:pt x="263" y="333"/>
                </a:lnTo>
                <a:lnTo>
                  <a:pt x="221" y="302"/>
                </a:lnTo>
                <a:lnTo>
                  <a:pt x="179" y="267"/>
                </a:lnTo>
                <a:lnTo>
                  <a:pt x="141" y="228"/>
                </a:lnTo>
                <a:lnTo>
                  <a:pt x="106" y="187"/>
                </a:lnTo>
                <a:lnTo>
                  <a:pt x="75" y="144"/>
                </a:lnTo>
                <a:lnTo>
                  <a:pt x="47" y="98"/>
                </a:lnTo>
                <a:lnTo>
                  <a:pt x="22" y="49"/>
                </a:lnTo>
                <a:lnTo>
                  <a:pt x="0" y="0"/>
                </a:lnTo>
              </a:path>
            </a:pathLst>
          </a:custGeom>
          <a:solidFill>
            <a:srgbClr val="92D050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8204" name="Freeform 15"/>
          <p:cNvSpPr>
            <a:spLocks/>
          </p:cNvSpPr>
          <p:nvPr/>
        </p:nvSpPr>
        <p:spPr bwMode="auto">
          <a:xfrm>
            <a:off x="3657600" y="4572001"/>
            <a:ext cx="1430338" cy="1362075"/>
          </a:xfrm>
          <a:custGeom>
            <a:avLst/>
            <a:gdLst>
              <a:gd name="T0" fmla="*/ 1428703 w 875"/>
              <a:gd name="T1" fmla="*/ 1360459 h 843"/>
              <a:gd name="T2" fmla="*/ 1278314 w 875"/>
              <a:gd name="T3" fmla="*/ 1342686 h 843"/>
              <a:gd name="T4" fmla="*/ 1201484 w 875"/>
              <a:gd name="T5" fmla="*/ 1328144 h 843"/>
              <a:gd name="T6" fmla="*/ 1127924 w 875"/>
              <a:gd name="T7" fmla="*/ 1305524 h 843"/>
              <a:gd name="T8" fmla="*/ 1051094 w 875"/>
              <a:gd name="T9" fmla="*/ 1274825 h 843"/>
              <a:gd name="T10" fmla="*/ 977534 w 875"/>
              <a:gd name="T11" fmla="*/ 1232815 h 843"/>
              <a:gd name="T12" fmla="*/ 900704 w 875"/>
              <a:gd name="T13" fmla="*/ 1177880 h 843"/>
              <a:gd name="T14" fmla="*/ 750314 w 875"/>
              <a:gd name="T15" fmla="*/ 1019537 h 843"/>
              <a:gd name="T16" fmla="*/ 601559 w 875"/>
              <a:gd name="T17" fmla="*/ 796563 h 843"/>
              <a:gd name="T18" fmla="*/ 451170 w 875"/>
              <a:gd name="T19" fmla="*/ 531581 h 843"/>
              <a:gd name="T20" fmla="*/ 375975 w 875"/>
              <a:gd name="T21" fmla="*/ 395858 h 843"/>
              <a:gd name="T22" fmla="*/ 299145 w 875"/>
              <a:gd name="T23" fmla="*/ 266598 h 843"/>
              <a:gd name="T24" fmla="*/ 223950 w 875"/>
              <a:gd name="T25" fmla="*/ 158343 h 843"/>
              <a:gd name="T26" fmla="*/ 150390 w 875"/>
              <a:gd name="T27" fmla="*/ 72709 h 843"/>
              <a:gd name="T28" fmla="*/ 73560 w 875"/>
              <a:gd name="T29" fmla="*/ 17773 h 843"/>
              <a:gd name="T30" fmla="*/ 0 w 875"/>
              <a:gd name="T31" fmla="*/ 0 h 84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5"/>
              <a:gd name="T49" fmla="*/ 0 h 843"/>
              <a:gd name="T50" fmla="*/ 875 w 875"/>
              <a:gd name="T51" fmla="*/ 843 h 84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5" h="843">
                <a:moveTo>
                  <a:pt x="874" y="842"/>
                </a:moveTo>
                <a:lnTo>
                  <a:pt x="782" y="831"/>
                </a:lnTo>
                <a:lnTo>
                  <a:pt x="735" y="822"/>
                </a:lnTo>
                <a:lnTo>
                  <a:pt x="690" y="808"/>
                </a:lnTo>
                <a:lnTo>
                  <a:pt x="643" y="789"/>
                </a:lnTo>
                <a:lnTo>
                  <a:pt x="598" y="763"/>
                </a:lnTo>
                <a:lnTo>
                  <a:pt x="551" y="729"/>
                </a:lnTo>
                <a:lnTo>
                  <a:pt x="459" y="631"/>
                </a:lnTo>
                <a:lnTo>
                  <a:pt x="368" y="493"/>
                </a:lnTo>
                <a:lnTo>
                  <a:pt x="276" y="329"/>
                </a:lnTo>
                <a:lnTo>
                  <a:pt x="230" y="245"/>
                </a:lnTo>
                <a:lnTo>
                  <a:pt x="183" y="165"/>
                </a:lnTo>
                <a:lnTo>
                  <a:pt x="137" y="98"/>
                </a:lnTo>
                <a:lnTo>
                  <a:pt x="92" y="45"/>
                </a:lnTo>
                <a:lnTo>
                  <a:pt x="45" y="11"/>
                </a:lnTo>
                <a:lnTo>
                  <a:pt x="0" y="0"/>
                </a:lnTo>
              </a:path>
            </a:pathLst>
          </a:custGeom>
          <a:noFill/>
          <a:ln w="25400" cap="rnd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8205" name="Freeform 16"/>
          <p:cNvSpPr>
            <a:spLocks/>
          </p:cNvSpPr>
          <p:nvPr/>
        </p:nvSpPr>
        <p:spPr bwMode="auto">
          <a:xfrm>
            <a:off x="2286001" y="4572001"/>
            <a:ext cx="1389063" cy="1338263"/>
          </a:xfrm>
          <a:custGeom>
            <a:avLst/>
            <a:gdLst>
              <a:gd name="T0" fmla="*/ 0 w 875"/>
              <a:gd name="T1" fmla="*/ 1336675 h 843"/>
              <a:gd name="T2" fmla="*/ 146050 w 875"/>
              <a:gd name="T3" fmla="*/ 1319213 h 843"/>
              <a:gd name="T4" fmla="*/ 217488 w 875"/>
              <a:gd name="T5" fmla="*/ 1304925 h 843"/>
              <a:gd name="T6" fmla="*/ 290513 w 875"/>
              <a:gd name="T7" fmla="*/ 1282700 h 843"/>
              <a:gd name="T8" fmla="*/ 363538 w 875"/>
              <a:gd name="T9" fmla="*/ 1252538 h 843"/>
              <a:gd name="T10" fmla="*/ 438150 w 875"/>
              <a:gd name="T11" fmla="*/ 1211263 h 843"/>
              <a:gd name="T12" fmla="*/ 509588 w 875"/>
              <a:gd name="T13" fmla="*/ 1157288 h 843"/>
              <a:gd name="T14" fmla="*/ 657225 w 875"/>
              <a:gd name="T15" fmla="*/ 1001713 h 843"/>
              <a:gd name="T16" fmla="*/ 803275 w 875"/>
              <a:gd name="T17" fmla="*/ 782638 h 843"/>
              <a:gd name="T18" fmla="*/ 949325 w 875"/>
              <a:gd name="T19" fmla="*/ 522288 h 843"/>
              <a:gd name="T20" fmla="*/ 1020763 w 875"/>
              <a:gd name="T21" fmla="*/ 388938 h 843"/>
              <a:gd name="T22" fmla="*/ 1095375 w 875"/>
              <a:gd name="T23" fmla="*/ 261938 h 843"/>
              <a:gd name="T24" fmla="*/ 1166813 w 875"/>
              <a:gd name="T25" fmla="*/ 155575 h 843"/>
              <a:gd name="T26" fmla="*/ 1241425 w 875"/>
              <a:gd name="T27" fmla="*/ 71438 h 843"/>
              <a:gd name="T28" fmla="*/ 1312863 w 875"/>
              <a:gd name="T29" fmla="*/ 17463 h 843"/>
              <a:gd name="T30" fmla="*/ 1387475 w 875"/>
              <a:gd name="T31" fmla="*/ 0 h 84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5"/>
              <a:gd name="T49" fmla="*/ 0 h 843"/>
              <a:gd name="T50" fmla="*/ 875 w 875"/>
              <a:gd name="T51" fmla="*/ 843 h 84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5" h="843">
                <a:moveTo>
                  <a:pt x="0" y="842"/>
                </a:moveTo>
                <a:lnTo>
                  <a:pt x="92" y="831"/>
                </a:lnTo>
                <a:lnTo>
                  <a:pt x="137" y="822"/>
                </a:lnTo>
                <a:lnTo>
                  <a:pt x="183" y="808"/>
                </a:lnTo>
                <a:lnTo>
                  <a:pt x="229" y="789"/>
                </a:lnTo>
                <a:lnTo>
                  <a:pt x="276" y="763"/>
                </a:lnTo>
                <a:lnTo>
                  <a:pt x="321" y="729"/>
                </a:lnTo>
                <a:lnTo>
                  <a:pt x="414" y="631"/>
                </a:lnTo>
                <a:lnTo>
                  <a:pt x="506" y="493"/>
                </a:lnTo>
                <a:lnTo>
                  <a:pt x="598" y="329"/>
                </a:lnTo>
                <a:lnTo>
                  <a:pt x="643" y="245"/>
                </a:lnTo>
                <a:lnTo>
                  <a:pt x="690" y="165"/>
                </a:lnTo>
                <a:lnTo>
                  <a:pt x="735" y="98"/>
                </a:lnTo>
                <a:lnTo>
                  <a:pt x="782" y="45"/>
                </a:lnTo>
                <a:lnTo>
                  <a:pt x="827" y="11"/>
                </a:lnTo>
                <a:lnTo>
                  <a:pt x="874" y="0"/>
                </a:lnTo>
              </a:path>
            </a:pathLst>
          </a:custGeom>
          <a:noFill/>
          <a:ln w="25400" cap="rnd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8206" name="Freeform 17"/>
          <p:cNvSpPr>
            <a:spLocks/>
          </p:cNvSpPr>
          <p:nvPr/>
        </p:nvSpPr>
        <p:spPr bwMode="auto">
          <a:xfrm>
            <a:off x="2311401" y="4876801"/>
            <a:ext cx="2828925" cy="1096963"/>
          </a:xfrm>
          <a:custGeom>
            <a:avLst/>
            <a:gdLst>
              <a:gd name="T0" fmla="*/ 0 w 1782"/>
              <a:gd name="T1" fmla="*/ 0 h 691"/>
              <a:gd name="T2" fmla="*/ 0 w 1782"/>
              <a:gd name="T3" fmla="*/ 1095375 h 691"/>
              <a:gd name="T4" fmla="*/ 2827338 w 1782"/>
              <a:gd name="T5" fmla="*/ 1095375 h 691"/>
              <a:gd name="T6" fmla="*/ 0 60000 65536"/>
              <a:gd name="T7" fmla="*/ 0 60000 65536"/>
              <a:gd name="T8" fmla="*/ 0 60000 65536"/>
              <a:gd name="T9" fmla="*/ 0 w 1782"/>
              <a:gd name="T10" fmla="*/ 0 h 691"/>
              <a:gd name="T11" fmla="*/ 1782 w 1782"/>
              <a:gd name="T12" fmla="*/ 691 h 6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82" h="691">
                <a:moveTo>
                  <a:pt x="0" y="0"/>
                </a:moveTo>
                <a:lnTo>
                  <a:pt x="0" y="690"/>
                </a:lnTo>
                <a:lnTo>
                  <a:pt x="1781" y="69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8207" name="Rectangle 18"/>
          <p:cNvSpPr>
            <a:spLocks noChangeArrowheads="1"/>
          </p:cNvSpPr>
          <p:nvPr/>
        </p:nvSpPr>
        <p:spPr bwMode="auto">
          <a:xfrm>
            <a:off x="4876801" y="5943600"/>
            <a:ext cx="357471" cy="536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900" i="1"/>
              <a:t>Z</a:t>
            </a:r>
          </a:p>
        </p:txBody>
      </p:sp>
      <p:sp>
        <p:nvSpPr>
          <p:cNvPr id="8208" name="Rectangle 19"/>
          <p:cNvSpPr>
            <a:spLocks noChangeArrowheads="1"/>
          </p:cNvSpPr>
          <p:nvPr/>
        </p:nvSpPr>
        <p:spPr bwMode="auto">
          <a:xfrm>
            <a:off x="3505200" y="5946775"/>
            <a:ext cx="35718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500"/>
              <a:t>0</a:t>
            </a:r>
          </a:p>
        </p:txBody>
      </p:sp>
      <p:sp>
        <p:nvSpPr>
          <p:cNvPr id="8209" name="Rectangle 20"/>
          <p:cNvSpPr>
            <a:spLocks noChangeArrowheads="1"/>
          </p:cNvSpPr>
          <p:nvPr/>
        </p:nvSpPr>
        <p:spPr bwMode="auto">
          <a:xfrm>
            <a:off x="4010025" y="5946776"/>
            <a:ext cx="594716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1.96</a:t>
            </a:r>
          </a:p>
        </p:txBody>
      </p:sp>
      <p:sp>
        <p:nvSpPr>
          <p:cNvPr id="8210" name="Rectangle 21"/>
          <p:cNvSpPr>
            <a:spLocks noChangeArrowheads="1"/>
          </p:cNvSpPr>
          <p:nvPr/>
        </p:nvSpPr>
        <p:spPr bwMode="auto">
          <a:xfrm>
            <a:off x="4414838" y="4948239"/>
            <a:ext cx="594716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.025</a:t>
            </a:r>
          </a:p>
        </p:txBody>
      </p:sp>
      <p:sp>
        <p:nvSpPr>
          <p:cNvPr id="8211" name="Freeform 22"/>
          <p:cNvSpPr>
            <a:spLocks/>
          </p:cNvSpPr>
          <p:nvPr/>
        </p:nvSpPr>
        <p:spPr bwMode="auto">
          <a:xfrm>
            <a:off x="4419601" y="5410201"/>
            <a:ext cx="455613" cy="301625"/>
          </a:xfrm>
          <a:custGeom>
            <a:avLst/>
            <a:gdLst>
              <a:gd name="T0" fmla="*/ 454025 w 287"/>
              <a:gd name="T1" fmla="*/ 0 h 190"/>
              <a:gd name="T2" fmla="*/ 447675 w 287"/>
              <a:gd name="T3" fmla="*/ 36513 h 190"/>
              <a:gd name="T4" fmla="*/ 436563 w 287"/>
              <a:gd name="T5" fmla="*/ 71438 h 190"/>
              <a:gd name="T6" fmla="*/ 419100 w 287"/>
              <a:gd name="T7" fmla="*/ 104775 h 190"/>
              <a:gd name="T8" fmla="*/ 392113 w 287"/>
              <a:gd name="T9" fmla="*/ 133350 h 190"/>
              <a:gd name="T10" fmla="*/ 363538 w 287"/>
              <a:gd name="T11" fmla="*/ 157162 h 190"/>
              <a:gd name="T12" fmla="*/ 330200 w 287"/>
              <a:gd name="T13" fmla="*/ 173037 h 190"/>
              <a:gd name="T14" fmla="*/ 295275 w 287"/>
              <a:gd name="T15" fmla="*/ 184150 h 190"/>
              <a:gd name="T16" fmla="*/ 255588 w 287"/>
              <a:gd name="T17" fmla="*/ 188912 h 190"/>
              <a:gd name="T18" fmla="*/ 219075 w 287"/>
              <a:gd name="T19" fmla="*/ 184150 h 190"/>
              <a:gd name="T20" fmla="*/ 182563 w 287"/>
              <a:gd name="T21" fmla="*/ 179387 h 190"/>
              <a:gd name="T22" fmla="*/ 144463 w 287"/>
              <a:gd name="T23" fmla="*/ 182562 h 190"/>
              <a:gd name="T24" fmla="*/ 107950 w 287"/>
              <a:gd name="T25" fmla="*/ 193675 h 190"/>
              <a:gd name="T26" fmla="*/ 74613 w 287"/>
              <a:gd name="T27" fmla="*/ 211138 h 190"/>
              <a:gd name="T28" fmla="*/ 44450 w 287"/>
              <a:gd name="T29" fmla="*/ 234950 h 190"/>
              <a:gd name="T30" fmla="*/ 20638 w 287"/>
              <a:gd name="T31" fmla="*/ 261938 h 190"/>
              <a:gd name="T32" fmla="*/ 1588 w 287"/>
              <a:gd name="T33" fmla="*/ 295275 h 190"/>
              <a:gd name="T34" fmla="*/ 0 w 287"/>
              <a:gd name="T35" fmla="*/ 300038 h 19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87"/>
              <a:gd name="T55" fmla="*/ 0 h 190"/>
              <a:gd name="T56" fmla="*/ 287 w 287"/>
              <a:gd name="T57" fmla="*/ 190 h 19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87" h="190">
                <a:moveTo>
                  <a:pt x="286" y="0"/>
                </a:moveTo>
                <a:lnTo>
                  <a:pt x="282" y="23"/>
                </a:lnTo>
                <a:lnTo>
                  <a:pt x="275" y="45"/>
                </a:lnTo>
                <a:lnTo>
                  <a:pt x="264" y="66"/>
                </a:lnTo>
                <a:lnTo>
                  <a:pt x="247" y="84"/>
                </a:lnTo>
                <a:lnTo>
                  <a:pt x="229" y="99"/>
                </a:lnTo>
                <a:lnTo>
                  <a:pt x="208" y="109"/>
                </a:lnTo>
                <a:lnTo>
                  <a:pt x="186" y="116"/>
                </a:lnTo>
                <a:lnTo>
                  <a:pt x="161" y="119"/>
                </a:lnTo>
                <a:lnTo>
                  <a:pt x="138" y="116"/>
                </a:lnTo>
                <a:lnTo>
                  <a:pt x="115" y="113"/>
                </a:lnTo>
                <a:lnTo>
                  <a:pt x="91" y="115"/>
                </a:lnTo>
                <a:lnTo>
                  <a:pt x="68" y="122"/>
                </a:lnTo>
                <a:lnTo>
                  <a:pt x="47" y="133"/>
                </a:lnTo>
                <a:lnTo>
                  <a:pt x="28" y="148"/>
                </a:lnTo>
                <a:lnTo>
                  <a:pt x="13" y="165"/>
                </a:lnTo>
                <a:lnTo>
                  <a:pt x="1" y="186"/>
                </a:lnTo>
                <a:lnTo>
                  <a:pt x="0" y="189"/>
                </a:lnTo>
              </a:path>
            </a:pathLst>
          </a:custGeom>
          <a:noFill/>
          <a:ln w="12700" cap="rnd" cmpd="sng">
            <a:solidFill>
              <a:srgbClr val="169996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8212" name="Freeform 23"/>
          <p:cNvSpPr>
            <a:spLocks/>
          </p:cNvSpPr>
          <p:nvPr/>
        </p:nvSpPr>
        <p:spPr bwMode="auto">
          <a:xfrm>
            <a:off x="4349751" y="5676900"/>
            <a:ext cx="61913" cy="71438"/>
          </a:xfrm>
          <a:custGeom>
            <a:avLst/>
            <a:gdLst>
              <a:gd name="T0" fmla="*/ 60325 w 39"/>
              <a:gd name="T1" fmla="*/ 14288 h 45"/>
              <a:gd name="T2" fmla="*/ 17463 w 39"/>
              <a:gd name="T3" fmla="*/ 69850 h 45"/>
              <a:gd name="T4" fmla="*/ 0 w 39"/>
              <a:gd name="T5" fmla="*/ 0 h 45"/>
              <a:gd name="T6" fmla="*/ 60325 w 39"/>
              <a:gd name="T7" fmla="*/ 14288 h 45"/>
              <a:gd name="T8" fmla="*/ 0 60000 65536"/>
              <a:gd name="T9" fmla="*/ 0 60000 65536"/>
              <a:gd name="T10" fmla="*/ 0 60000 65536"/>
              <a:gd name="T11" fmla="*/ 0 60000 65536"/>
              <a:gd name="T12" fmla="*/ 0 w 39"/>
              <a:gd name="T13" fmla="*/ 0 h 45"/>
              <a:gd name="T14" fmla="*/ 39 w 39"/>
              <a:gd name="T15" fmla="*/ 45 h 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9" h="45">
                <a:moveTo>
                  <a:pt x="38" y="9"/>
                </a:moveTo>
                <a:lnTo>
                  <a:pt x="11" y="44"/>
                </a:lnTo>
                <a:lnTo>
                  <a:pt x="0" y="0"/>
                </a:lnTo>
                <a:lnTo>
                  <a:pt x="38" y="9"/>
                </a:lnTo>
              </a:path>
            </a:pathLst>
          </a:custGeom>
          <a:solidFill>
            <a:srgbClr val="169996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8213" name="Rectangle 24"/>
          <p:cNvSpPr>
            <a:spLocks noChangeArrowheads="1"/>
          </p:cNvSpPr>
          <p:nvPr/>
        </p:nvSpPr>
        <p:spPr bwMode="auto">
          <a:xfrm>
            <a:off x="4267200" y="4419601"/>
            <a:ext cx="548036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tr-TR" b="1"/>
              <a:t>Red</a:t>
            </a:r>
            <a:endParaRPr lang="en-US" b="1"/>
          </a:p>
        </p:txBody>
      </p:sp>
      <p:sp>
        <p:nvSpPr>
          <p:cNvPr id="8214" name="Line 25"/>
          <p:cNvSpPr>
            <a:spLocks noChangeShapeType="1"/>
          </p:cNvSpPr>
          <p:nvPr/>
        </p:nvSpPr>
        <p:spPr bwMode="auto">
          <a:xfrm flipV="1">
            <a:off x="4225925" y="4827588"/>
            <a:ext cx="0" cy="122396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15" name="Rectangle 26"/>
          <p:cNvSpPr>
            <a:spLocks noChangeArrowheads="1"/>
          </p:cNvSpPr>
          <p:nvPr/>
        </p:nvSpPr>
        <p:spPr bwMode="auto">
          <a:xfrm>
            <a:off x="2460625" y="5943601"/>
            <a:ext cx="665248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-1.96</a:t>
            </a:r>
          </a:p>
        </p:txBody>
      </p:sp>
      <p:sp>
        <p:nvSpPr>
          <p:cNvPr id="8216" name="Rectangle 27"/>
          <p:cNvSpPr>
            <a:spLocks noChangeArrowheads="1"/>
          </p:cNvSpPr>
          <p:nvPr/>
        </p:nvSpPr>
        <p:spPr bwMode="auto">
          <a:xfrm>
            <a:off x="2279650" y="5022851"/>
            <a:ext cx="594716" cy="366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/>
              <a:t>.025</a:t>
            </a:r>
          </a:p>
        </p:txBody>
      </p:sp>
      <p:sp>
        <p:nvSpPr>
          <p:cNvPr id="8217" name="Line 28"/>
          <p:cNvSpPr>
            <a:spLocks noChangeShapeType="1"/>
          </p:cNvSpPr>
          <p:nvPr/>
        </p:nvSpPr>
        <p:spPr bwMode="auto">
          <a:xfrm flipV="1">
            <a:off x="3124200" y="4816476"/>
            <a:ext cx="0" cy="122396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18" name="Line 29"/>
          <p:cNvSpPr>
            <a:spLocks noChangeShapeType="1"/>
          </p:cNvSpPr>
          <p:nvPr/>
        </p:nvSpPr>
        <p:spPr bwMode="auto">
          <a:xfrm flipH="1">
            <a:off x="2463800" y="4876800"/>
            <a:ext cx="6604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8219" name="Rectangle 30"/>
          <p:cNvSpPr>
            <a:spLocks noChangeArrowheads="1"/>
          </p:cNvSpPr>
          <p:nvPr/>
        </p:nvSpPr>
        <p:spPr bwMode="auto">
          <a:xfrm>
            <a:off x="1976439" y="1671638"/>
            <a:ext cx="229552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sz="2800" b="1" i="1"/>
              <a:t>H</a:t>
            </a:r>
            <a:r>
              <a:rPr lang="en-US" sz="2800" b="1" baseline="-25000"/>
              <a:t>0</a:t>
            </a:r>
            <a:r>
              <a:rPr lang="en-US" sz="2800" b="1"/>
              <a:t>: </a:t>
            </a:r>
            <a:r>
              <a:rPr lang="en-US" sz="2800" b="1">
                <a:latin typeface="Symbol" pitchFamily="18" charset="2"/>
              </a:rPr>
              <a:t>m = </a:t>
            </a:r>
            <a:r>
              <a:rPr lang="en-US" sz="2800" b="1"/>
              <a:t>368    </a:t>
            </a:r>
            <a:r>
              <a:rPr lang="en-US" sz="2800" b="1" i="1"/>
              <a:t>H</a:t>
            </a:r>
            <a:r>
              <a:rPr lang="tr-TR" sz="2800" b="1" baseline="-25000"/>
              <a:t>a</a:t>
            </a:r>
            <a:r>
              <a:rPr lang="en-US" sz="2800" b="1"/>
              <a:t>: </a:t>
            </a:r>
            <a:r>
              <a:rPr lang="en-US" sz="2800" b="1">
                <a:latin typeface="Symbol" pitchFamily="18" charset="2"/>
              </a:rPr>
              <a:t>m ¹</a:t>
            </a:r>
            <a:r>
              <a:rPr lang="en-US" sz="2800" b="1"/>
              <a:t> 368</a:t>
            </a:r>
          </a:p>
        </p:txBody>
      </p:sp>
      <p:sp>
        <p:nvSpPr>
          <p:cNvPr id="8220" name="Line 31"/>
          <p:cNvSpPr>
            <a:spLocks noChangeShapeType="1"/>
          </p:cNvSpPr>
          <p:nvPr/>
        </p:nvSpPr>
        <p:spPr bwMode="auto">
          <a:xfrm>
            <a:off x="4267200" y="487680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3581400" y="6327776"/>
            <a:ext cx="594716" cy="3667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b="1" dirty="0"/>
              <a:t>1.50</a:t>
            </a:r>
          </a:p>
        </p:txBody>
      </p:sp>
      <p:sp>
        <p:nvSpPr>
          <p:cNvPr id="8222" name="Line 33"/>
          <p:cNvSpPr>
            <a:spLocks noChangeShapeType="1"/>
          </p:cNvSpPr>
          <p:nvPr/>
        </p:nvSpPr>
        <p:spPr bwMode="auto">
          <a:xfrm flipV="1">
            <a:off x="3962400" y="60198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tr-TR"/>
          </a:p>
        </p:txBody>
      </p:sp>
      <p:sp>
        <p:nvSpPr>
          <p:cNvPr id="8223" name="33 Dikdörtgen"/>
          <p:cNvSpPr>
            <a:spLocks noChangeArrowheads="1"/>
          </p:cNvSpPr>
          <p:nvPr/>
        </p:nvSpPr>
        <p:spPr bwMode="auto">
          <a:xfrm>
            <a:off x="6524626" y="1714501"/>
            <a:ext cx="3000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ahoma" pitchFamily="34" charset="0"/>
              </a:rPr>
              <a:t>Tes</a:t>
            </a:r>
            <a:r>
              <a:rPr lang="tr-TR" sz="2800" b="1">
                <a:latin typeface="Tahoma" pitchFamily="34" charset="0"/>
              </a:rPr>
              <a:t>t İstatistiği</a:t>
            </a:r>
            <a:endParaRPr lang="tr-TR" sz="2800"/>
          </a:p>
        </p:txBody>
      </p:sp>
      <p:sp>
        <p:nvSpPr>
          <p:cNvPr id="8224" name="34 Dikdörtgen"/>
          <p:cNvSpPr>
            <a:spLocks noChangeArrowheads="1"/>
          </p:cNvSpPr>
          <p:nvPr/>
        </p:nvSpPr>
        <p:spPr bwMode="auto">
          <a:xfrm>
            <a:off x="5953125" y="5473700"/>
            <a:ext cx="42878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800">
                <a:solidFill>
                  <a:srgbClr val="FFFFFF"/>
                </a:solidFill>
                <a:latin typeface="Tahoma" pitchFamily="34" charset="0"/>
              </a:rPr>
              <a:t>Gerçek ortalamanın </a:t>
            </a:r>
            <a:r>
              <a:rPr lang="en-US" sz="2800">
                <a:solidFill>
                  <a:srgbClr val="FFFFFF"/>
                </a:solidFill>
                <a:latin typeface="Tahoma" pitchFamily="34" charset="0"/>
              </a:rPr>
              <a:t>368</a:t>
            </a:r>
            <a:r>
              <a:rPr lang="tr-TR" sz="2800">
                <a:solidFill>
                  <a:srgbClr val="FFFFFF"/>
                </a:solidFill>
                <a:latin typeface="Tahoma" pitchFamily="34" charset="0"/>
              </a:rPr>
              <a:t>’den farklı olduğuna ilişkin kanıt yok</a:t>
            </a:r>
            <a:endParaRPr lang="en-US" sz="280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8225" name="35 Dikdörtgen"/>
          <p:cNvSpPr>
            <a:spLocks noChangeArrowheads="1"/>
          </p:cNvSpPr>
          <p:nvPr/>
        </p:nvSpPr>
        <p:spPr bwMode="auto">
          <a:xfrm>
            <a:off x="5953125" y="3929063"/>
            <a:ext cx="1785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>
                <a:solidFill>
                  <a:srgbClr val="FFFFFF"/>
                </a:solidFill>
                <a:latin typeface="Tahoma" pitchFamily="34" charset="0"/>
              </a:rPr>
              <a:t>KARAR</a:t>
            </a:r>
            <a:endParaRPr lang="tr-TR" sz="3200"/>
          </a:p>
        </p:txBody>
      </p:sp>
    </p:spTree>
    <p:extLst>
      <p:ext uri="{BB962C8B-B14F-4D97-AF65-F5344CB8AC3E}">
        <p14:creationId xmlns:p14="http://schemas.microsoft.com/office/powerpoint/2010/main" val="3726682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1600201"/>
            <a:ext cx="9372600" cy="3700463"/>
          </a:xfrm>
        </p:spPr>
        <p:txBody>
          <a:bodyPr/>
          <a:lstStyle/>
          <a:p>
            <a:pPr algn="just" eaLnBrk="1" hangingPunct="1"/>
            <a:r>
              <a:rPr lang="tr-TR" dirty="0" smtClean="0">
                <a:latin typeface="Constantia" panose="02030602050306030303" pitchFamily="18" charset="0"/>
              </a:rPr>
              <a:t>ÖRNEK: Bir antropolog bir faktörün çocuk sayısı üzerine etkisini bir alt grupta çalışıyor. Ülke geneli ile istatistiki farklılık olup olmadığını sınanmakta. </a:t>
            </a:r>
          </a:p>
          <a:p>
            <a:pPr lvl="1" eaLnBrk="1" hangingPunct="1"/>
            <a:r>
              <a:rPr lang="tr-TR" dirty="0" smtClean="0">
                <a:latin typeface="Constantia" panose="02030602050306030303" pitchFamily="18" charset="0"/>
              </a:rPr>
              <a:t>ÜLKE GENELİ </a:t>
            </a:r>
            <a:r>
              <a:rPr lang="el-GR" dirty="0" smtClean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: 4, </a:t>
            </a:r>
            <a:r>
              <a:rPr lang="el-GR" dirty="0" smtClean="0">
                <a:latin typeface="Constantia" panose="02030602050306030303" pitchFamily="18" charset="0"/>
                <a:cs typeface="Arial" pitchFamily="34" charset="0"/>
              </a:rPr>
              <a:t>σ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: 1.8</a:t>
            </a:r>
          </a:p>
          <a:p>
            <a:pPr lvl="1" eaLnBrk="1" hangingPunct="1"/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H</a:t>
            </a:r>
            <a:r>
              <a:rPr lang="tr-TR" baseline="-25000" dirty="0" smtClean="0">
                <a:latin typeface="Constantia" panose="02030602050306030303" pitchFamily="18" charset="0"/>
                <a:cs typeface="Arial" pitchFamily="34" charset="0"/>
              </a:rPr>
              <a:t>0: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 </a:t>
            </a:r>
            <a:r>
              <a:rPr lang="el-GR" dirty="0" smtClean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=4 H</a:t>
            </a:r>
            <a:r>
              <a:rPr lang="tr-TR" baseline="-25000" dirty="0" smtClean="0">
                <a:latin typeface="Constantia" panose="02030602050306030303" pitchFamily="18" charset="0"/>
                <a:cs typeface="Arial" pitchFamily="34" charset="0"/>
              </a:rPr>
              <a:t>1: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 </a:t>
            </a:r>
            <a:r>
              <a:rPr lang="el-GR" dirty="0" smtClean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≠4 </a:t>
            </a:r>
            <a:r>
              <a:rPr lang="el-GR" dirty="0" smtClean="0">
                <a:latin typeface="Constantia" panose="02030602050306030303" pitchFamily="18" charset="0"/>
                <a:cs typeface="Arial" pitchFamily="34" charset="0"/>
              </a:rPr>
              <a:t>α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:0.05</a:t>
            </a:r>
          </a:p>
          <a:p>
            <a:pPr lvl="1" eaLnBrk="1" hangingPunct="1"/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Çalışma sonucu: n=10, Y</a:t>
            </a:r>
            <a:r>
              <a:rPr lang="tr-TR" baseline="-25000" dirty="0" smtClean="0">
                <a:latin typeface="Constantia" panose="02030602050306030303" pitchFamily="18" charset="0"/>
                <a:cs typeface="Arial" pitchFamily="34" charset="0"/>
              </a:rPr>
              <a:t>ort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=6</a:t>
            </a:r>
          </a:p>
          <a:p>
            <a:pPr lvl="1" eaLnBrk="1" hangingPunct="1">
              <a:buFontTx/>
              <a:buNone/>
            </a:pPr>
            <a:endParaRPr lang="el-GR" baseline="-25000" dirty="0" smtClean="0">
              <a:latin typeface="Constantia" panose="020306020503060303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15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Text Box 5"/>
          <p:cNvSpPr>
            <a:spLocks noGrp="1" noChangeArrowheads="1"/>
          </p:cNvSpPr>
          <p:nvPr>
            <p:ph sz="quarter" idx="1"/>
          </p:nvPr>
        </p:nvSpPr>
        <p:spPr>
          <a:xfrm>
            <a:off x="2438400" y="1784351"/>
            <a:ext cx="7772400" cy="1224951"/>
          </a:xfr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dirty="0">
                <a:latin typeface="Constantia" panose="02030602050306030303" pitchFamily="18" charset="0"/>
              </a:rPr>
              <a:t>z</a:t>
            </a:r>
            <a:r>
              <a:rPr lang="tr-TR" sz="3200" dirty="0">
                <a:latin typeface="Constantia" panose="02030602050306030303" pitchFamily="18" charset="0"/>
              </a:rPr>
              <a:t>=(</a:t>
            </a:r>
            <a:r>
              <a:rPr lang="tr-TR" sz="3200" dirty="0">
                <a:latin typeface="Constantia" panose="02030602050306030303" pitchFamily="18" charset="0"/>
                <a:cs typeface="Arial" pitchFamily="34" charset="0"/>
              </a:rPr>
              <a:t>6-4)/(</a:t>
            </a:r>
            <a:r>
              <a:rPr lang="tr-TR" sz="3200" dirty="0">
                <a:latin typeface="Constantia" panose="02030602050306030303" pitchFamily="18" charset="0"/>
              </a:rPr>
              <a:t>1.8/</a:t>
            </a:r>
            <a:r>
              <a:rPr lang="tr-TR" sz="3200" dirty="0">
                <a:latin typeface="Constantia" panose="02030602050306030303" pitchFamily="18" charset="0"/>
                <a:cs typeface="Arial" pitchFamily="34" charset="0"/>
              </a:rPr>
              <a:t>√10)=2/0.57 =3.5 </a:t>
            </a:r>
          </a:p>
          <a:p>
            <a:pPr>
              <a:spcBef>
                <a:spcPct val="50000"/>
              </a:spcBef>
            </a:pPr>
            <a:r>
              <a:rPr lang="tr-TR" sz="3200" dirty="0">
                <a:latin typeface="Constantia" panose="02030602050306030303" pitchFamily="18" charset="0"/>
                <a:cs typeface="Arial" pitchFamily="34" charset="0"/>
              </a:rPr>
              <a:t>H0 RED ,  I. Tip hata, hata olasılığı 0.0002 </a:t>
            </a:r>
            <a:endParaRPr lang="tr-TR" sz="3200" baseline="-25000" dirty="0">
              <a:latin typeface="Constantia" panose="020306020503060303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60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Z SKORLARI YARDIMIYLA HİPOTEZ TESTİ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060576"/>
            <a:ext cx="9764713" cy="3700463"/>
          </a:xfrm>
        </p:spPr>
        <p:txBody>
          <a:bodyPr/>
          <a:lstStyle/>
          <a:p>
            <a:pPr eaLnBrk="1" hangingPunct="1"/>
            <a:r>
              <a:rPr lang="tr-TR" sz="2400" dirty="0">
                <a:latin typeface="Constantia" panose="02030602050306030303" pitchFamily="18" charset="0"/>
              </a:rPr>
              <a:t>ÖRNEK: Bir araştırmacı bir yerli grubun tükettiği mevsime göre hayvansal besinler üzerine çalışıyor. Yıl yağışlı/ kuru. Hipotez yağışlı sezona dair kuruluyor.  </a:t>
            </a:r>
          </a:p>
          <a:p>
            <a:pPr lvl="1" eaLnBrk="1" hangingPunct="1"/>
            <a:r>
              <a:rPr lang="el-GR" dirty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dirty="0">
                <a:latin typeface="Constantia" panose="02030602050306030303" pitchFamily="18" charset="0"/>
                <a:cs typeface="Arial" pitchFamily="34" charset="0"/>
              </a:rPr>
              <a:t>: 10, </a:t>
            </a:r>
            <a:r>
              <a:rPr lang="el-GR" dirty="0">
                <a:latin typeface="Constantia" panose="02030602050306030303" pitchFamily="18" charset="0"/>
                <a:cs typeface="Arial" pitchFamily="34" charset="0"/>
              </a:rPr>
              <a:t>σ</a:t>
            </a:r>
            <a:r>
              <a:rPr lang="tr-TR" dirty="0">
                <a:latin typeface="Constantia" panose="02030602050306030303" pitchFamily="18" charset="0"/>
                <a:cs typeface="Arial" pitchFamily="34" charset="0"/>
              </a:rPr>
              <a:t>: 3</a:t>
            </a:r>
          </a:p>
          <a:p>
            <a:pPr lvl="1" eaLnBrk="1" hangingPunct="1"/>
            <a:r>
              <a:rPr lang="tr-TR" dirty="0">
                <a:latin typeface="Constantia" panose="02030602050306030303" pitchFamily="18" charset="0"/>
                <a:cs typeface="Arial" pitchFamily="34" charset="0"/>
              </a:rPr>
              <a:t>H</a:t>
            </a:r>
            <a:r>
              <a:rPr lang="tr-TR" baseline="-25000" dirty="0">
                <a:latin typeface="Constantia" panose="02030602050306030303" pitchFamily="18" charset="0"/>
                <a:cs typeface="Arial" pitchFamily="34" charset="0"/>
              </a:rPr>
              <a:t>0:</a:t>
            </a:r>
            <a:r>
              <a:rPr lang="tr-TR" dirty="0">
                <a:latin typeface="Constantia" panose="02030602050306030303" pitchFamily="18" charset="0"/>
                <a:cs typeface="Arial" pitchFamily="34" charset="0"/>
              </a:rPr>
              <a:t> </a:t>
            </a:r>
            <a:r>
              <a:rPr lang="el-GR" dirty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dirty="0">
                <a:latin typeface="Constantia" panose="02030602050306030303" pitchFamily="18" charset="0"/>
                <a:cs typeface="Arial" pitchFamily="34" charset="0"/>
              </a:rPr>
              <a:t>=10 H</a:t>
            </a:r>
            <a:r>
              <a:rPr lang="tr-TR" baseline="-25000" dirty="0">
                <a:latin typeface="Constantia" panose="02030602050306030303" pitchFamily="18" charset="0"/>
                <a:cs typeface="Arial" pitchFamily="34" charset="0"/>
              </a:rPr>
              <a:t>1:</a:t>
            </a:r>
            <a:r>
              <a:rPr lang="tr-TR" dirty="0">
                <a:latin typeface="Constantia" panose="02030602050306030303" pitchFamily="18" charset="0"/>
                <a:cs typeface="Arial" pitchFamily="34" charset="0"/>
              </a:rPr>
              <a:t> </a:t>
            </a:r>
            <a:r>
              <a:rPr lang="el-GR" dirty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dirty="0">
                <a:latin typeface="Constantia" panose="02030602050306030303" pitchFamily="18" charset="0"/>
                <a:cs typeface="Arial" pitchFamily="34" charset="0"/>
              </a:rPr>
              <a:t>≠10 </a:t>
            </a:r>
            <a:r>
              <a:rPr lang="el-GR" dirty="0">
                <a:latin typeface="Constantia" panose="02030602050306030303" pitchFamily="18" charset="0"/>
                <a:cs typeface="Arial" pitchFamily="34" charset="0"/>
              </a:rPr>
              <a:t>α</a:t>
            </a:r>
            <a:r>
              <a:rPr lang="tr-TR" dirty="0">
                <a:latin typeface="Constantia" panose="02030602050306030303" pitchFamily="18" charset="0"/>
                <a:cs typeface="Arial" pitchFamily="34" charset="0"/>
              </a:rPr>
              <a:t>:0.05</a:t>
            </a:r>
          </a:p>
          <a:p>
            <a:pPr lvl="1" eaLnBrk="1" hangingPunct="1"/>
            <a:r>
              <a:rPr lang="tr-TR" dirty="0">
                <a:latin typeface="Constantia" panose="02030602050306030303" pitchFamily="18" charset="0"/>
                <a:cs typeface="Arial" pitchFamily="34" charset="0"/>
              </a:rPr>
              <a:t>Çalışma sonucu: n=20, Y</a:t>
            </a:r>
            <a:r>
              <a:rPr lang="tr-TR" baseline="-25000" dirty="0">
                <a:latin typeface="Constantia" panose="02030602050306030303" pitchFamily="18" charset="0"/>
                <a:cs typeface="Arial" pitchFamily="34" charset="0"/>
              </a:rPr>
              <a:t>ort</a:t>
            </a:r>
            <a:r>
              <a:rPr lang="tr-TR" dirty="0">
                <a:latin typeface="Constantia" panose="02030602050306030303" pitchFamily="18" charset="0"/>
                <a:cs typeface="Arial" pitchFamily="34" charset="0"/>
              </a:rPr>
              <a:t>=9</a:t>
            </a:r>
          </a:p>
          <a:p>
            <a:pPr lvl="1" eaLnBrk="1" hangingPunct="1">
              <a:buFontTx/>
              <a:buNone/>
            </a:pPr>
            <a:endParaRPr lang="el-GR" baseline="-25000" dirty="0">
              <a:latin typeface="Constantia" panose="02030602050306030303" pitchFamily="18" charset="0"/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>
          <a:xfrm>
            <a:off x="1960418" y="4724978"/>
            <a:ext cx="7772400" cy="535531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3200" smtClean="0">
                <a:latin typeface="Constantia" panose="02030602050306030303" pitchFamily="18" charset="0"/>
              </a:rPr>
              <a:t>z=(</a:t>
            </a:r>
            <a:r>
              <a:rPr lang="tr-TR" sz="3200" smtClean="0">
                <a:latin typeface="Constantia" panose="02030602050306030303" pitchFamily="18" charset="0"/>
                <a:cs typeface="Arial" pitchFamily="34" charset="0"/>
              </a:rPr>
              <a:t>10-9)/(</a:t>
            </a:r>
            <a:r>
              <a:rPr lang="tr-TR" sz="3200" smtClean="0">
                <a:latin typeface="Constantia" panose="02030602050306030303" pitchFamily="18" charset="0"/>
              </a:rPr>
              <a:t>3/</a:t>
            </a:r>
            <a:r>
              <a:rPr lang="tr-TR" sz="3200" smtClean="0">
                <a:latin typeface="Constantia" panose="02030602050306030303" pitchFamily="18" charset="0"/>
                <a:cs typeface="Arial" pitchFamily="34" charset="0"/>
              </a:rPr>
              <a:t>√20)=1/0.67=1.49  KABUL</a:t>
            </a:r>
            <a:endParaRPr lang="tr-TR" sz="3200" baseline="-25000" dirty="0">
              <a:latin typeface="Constantia" panose="020306020503060303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57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260649"/>
            <a:ext cx="9829800" cy="1069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Z SKORLARI YARDIMIYLA HİPOTEZ TESTİ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4819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>
                <a:latin typeface="Constantia" panose="02030602050306030303" pitchFamily="18" charset="0"/>
              </a:rPr>
              <a:t>Toplumda normal dağılan ve parametreleri (</a:t>
            </a:r>
            <a:r>
              <a:rPr lang="el-GR" sz="2400" dirty="0">
                <a:latin typeface="Constantia" panose="02030602050306030303" pitchFamily="18" charset="0"/>
              </a:rPr>
              <a:t>μ</a:t>
            </a:r>
            <a:r>
              <a:rPr lang="tr-TR" sz="2400" dirty="0">
                <a:latin typeface="Constantia" panose="02030602050306030303" pitchFamily="18" charset="0"/>
              </a:rPr>
              <a:t>,</a:t>
            </a:r>
            <a:r>
              <a:rPr lang="el-GR" sz="2400" dirty="0">
                <a:latin typeface="Constantia" panose="02030602050306030303" pitchFamily="18" charset="0"/>
              </a:rPr>
              <a:t>σ</a:t>
            </a:r>
            <a:r>
              <a:rPr lang="tr-TR" sz="2400" dirty="0">
                <a:latin typeface="Constantia" panose="02030602050306030303" pitchFamily="18" charset="0"/>
              </a:rPr>
              <a:t>) bilinen x değişkeninin parametrelerine göre kurulan H0 ve H1 hipotezlerinin toplumdan seçilen büyük hacimli örneklerin istatistikleri aracılığı ile test eden </a:t>
            </a:r>
            <a:r>
              <a:rPr lang="tr-TR" sz="2400" dirty="0" err="1">
                <a:latin typeface="Constantia" panose="02030602050306030303" pitchFamily="18" charset="0"/>
              </a:rPr>
              <a:t>parameterik</a:t>
            </a:r>
            <a:r>
              <a:rPr lang="tr-TR" sz="2400" dirty="0">
                <a:latin typeface="Constantia" panose="02030602050306030303" pitchFamily="18" charset="0"/>
              </a:rPr>
              <a:t> hipotez testine Z testi adı verilir. </a:t>
            </a:r>
          </a:p>
          <a:p>
            <a:pPr algn="just"/>
            <a:r>
              <a:rPr lang="tr-TR" sz="2400" dirty="0">
                <a:latin typeface="Constantia" panose="02030602050306030303" pitchFamily="18" charset="0"/>
              </a:rPr>
              <a:t>Normal varsayımın geçerli olduğu her koşulda Z testi H0’ın H1’e karşı </a:t>
            </a:r>
            <a:r>
              <a:rPr lang="el-GR" sz="2400" dirty="0">
                <a:latin typeface="Constantia" panose="02030602050306030303" pitchFamily="18" charset="0"/>
              </a:rPr>
              <a:t>α</a:t>
            </a:r>
            <a:r>
              <a:rPr lang="tr-TR" sz="2400" dirty="0">
                <a:latin typeface="Constantia" panose="02030602050306030303" pitchFamily="18" charset="0"/>
              </a:rPr>
              <a:t> yanılma payı ile </a:t>
            </a:r>
            <a:r>
              <a:rPr lang="tr-TR" sz="2400" dirty="0" err="1">
                <a:latin typeface="Constantia" panose="02030602050306030303" pitchFamily="18" charset="0"/>
              </a:rPr>
              <a:t>red</a:t>
            </a:r>
            <a:r>
              <a:rPr lang="tr-TR" sz="2400" dirty="0">
                <a:latin typeface="Constantia" panose="02030602050306030303" pitchFamily="18" charset="0"/>
              </a:rPr>
              <a:t> ya da kabulünde güvenle kullanılmaktadır. </a:t>
            </a:r>
          </a:p>
          <a:p>
            <a:pPr algn="just"/>
            <a:r>
              <a:rPr lang="tr-TR" sz="2400" dirty="0">
                <a:latin typeface="Constantia" panose="02030602050306030303" pitchFamily="18" charset="0"/>
              </a:rPr>
              <a:t>Z testi, toplum parametrelerinin bilindiği ve toplumdan alınan örnek ya da örneklerin hacimlerinin 30’dan büyük (n≥30)  olduğu durumlarda uygulanabilen bir testtir. </a:t>
            </a:r>
          </a:p>
        </p:txBody>
      </p:sp>
    </p:spTree>
    <p:extLst>
      <p:ext uri="{BB962C8B-B14F-4D97-AF65-F5344CB8AC3E}">
        <p14:creationId xmlns:p14="http://schemas.microsoft.com/office/powerpoint/2010/main" val="3747938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latin typeface="Constantia" panose="02030602050306030303" pitchFamily="18" charset="0"/>
              </a:rPr>
              <a:t> 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5843" name="2 İçerik Yer Tutucusu"/>
          <p:cNvSpPr>
            <a:spLocks noGrp="1"/>
          </p:cNvSpPr>
          <p:nvPr>
            <p:ph sz="quarter" idx="1"/>
          </p:nvPr>
        </p:nvSpPr>
        <p:spPr>
          <a:xfrm>
            <a:off x="706582" y="1236518"/>
            <a:ext cx="9201378" cy="6105694"/>
          </a:xfrm>
        </p:spPr>
        <p:txBody>
          <a:bodyPr>
            <a:normAutofit/>
          </a:bodyPr>
          <a:lstStyle/>
          <a:p>
            <a:pPr algn="just"/>
            <a:r>
              <a:rPr lang="tr-TR" sz="2000" dirty="0">
                <a:latin typeface="Constantia" panose="02030602050306030303" pitchFamily="18" charset="0"/>
              </a:rPr>
              <a:t>Z test istatistiğinin mutlak değeri önemliliğin belirlenmesi için a=0.05, 0.01, 0.001 için kritik değerler olan Z</a:t>
            </a:r>
            <a:r>
              <a:rPr lang="el-GR" sz="2000" dirty="0">
                <a:latin typeface="Constantia" panose="02030602050306030303" pitchFamily="18" charset="0"/>
              </a:rPr>
              <a:t>α</a:t>
            </a:r>
            <a:r>
              <a:rPr lang="tr-TR" sz="2000" dirty="0">
                <a:latin typeface="Constantia" panose="02030602050306030303" pitchFamily="18" charset="0"/>
              </a:rPr>
              <a:t>=</a:t>
            </a:r>
            <a:r>
              <a:rPr lang="el-GR" sz="2000" dirty="0">
                <a:latin typeface="Constantia" panose="02030602050306030303" pitchFamily="18" charset="0"/>
              </a:rPr>
              <a:t>|</a:t>
            </a:r>
            <a:r>
              <a:rPr lang="tr-TR" sz="2000" dirty="0">
                <a:latin typeface="Constantia" panose="02030602050306030303" pitchFamily="18" charset="0"/>
              </a:rPr>
              <a:t>1.96</a:t>
            </a:r>
            <a:r>
              <a:rPr lang="el-GR" sz="2000" dirty="0">
                <a:latin typeface="Constantia" panose="02030602050306030303" pitchFamily="18" charset="0"/>
              </a:rPr>
              <a:t>|</a:t>
            </a:r>
            <a:r>
              <a:rPr lang="tr-TR" sz="2000" dirty="0">
                <a:latin typeface="Constantia" panose="02030602050306030303" pitchFamily="18" charset="0"/>
              </a:rPr>
              <a:t>, </a:t>
            </a:r>
            <a:r>
              <a:rPr lang="el-GR" sz="2000" dirty="0">
                <a:latin typeface="Constantia" panose="02030602050306030303" pitchFamily="18" charset="0"/>
              </a:rPr>
              <a:t>|</a:t>
            </a:r>
            <a:r>
              <a:rPr lang="tr-TR" sz="2000" dirty="0">
                <a:latin typeface="Constantia" panose="02030602050306030303" pitchFamily="18" charset="0"/>
              </a:rPr>
              <a:t>2.58</a:t>
            </a:r>
            <a:r>
              <a:rPr lang="el-GR" sz="2000" dirty="0">
                <a:latin typeface="Constantia" panose="02030602050306030303" pitchFamily="18" charset="0"/>
              </a:rPr>
              <a:t>|</a:t>
            </a:r>
            <a:r>
              <a:rPr lang="tr-TR" sz="2000" dirty="0">
                <a:latin typeface="Constantia" panose="02030602050306030303" pitchFamily="18" charset="0"/>
              </a:rPr>
              <a:t> ve </a:t>
            </a:r>
            <a:r>
              <a:rPr lang="el-GR" sz="2000" dirty="0">
                <a:latin typeface="Constantia" panose="02030602050306030303" pitchFamily="18" charset="0"/>
              </a:rPr>
              <a:t>|</a:t>
            </a:r>
            <a:r>
              <a:rPr lang="tr-TR" sz="2000" dirty="0">
                <a:latin typeface="Constantia" panose="02030602050306030303" pitchFamily="18" charset="0"/>
              </a:rPr>
              <a:t>3.28</a:t>
            </a:r>
            <a:r>
              <a:rPr lang="el-GR" sz="2000" dirty="0">
                <a:latin typeface="Constantia" panose="02030602050306030303" pitchFamily="18" charset="0"/>
              </a:rPr>
              <a:t>|</a:t>
            </a:r>
            <a:r>
              <a:rPr lang="tr-TR" sz="2000" dirty="0">
                <a:latin typeface="Constantia" panose="02030602050306030303" pitchFamily="18" charset="0"/>
              </a:rPr>
              <a:t> değerleri ile karşılaştırılır. Aşağıdaki koşullardan birisi belirlenir ve karar verilir.</a:t>
            </a:r>
          </a:p>
          <a:p>
            <a:pPr algn="just"/>
            <a:endParaRPr lang="tr-TR" sz="2000" dirty="0">
              <a:latin typeface="Constantia" panose="02030602050306030303" pitchFamily="18" charset="0"/>
            </a:endParaRPr>
          </a:p>
          <a:p>
            <a:pPr lvl="1" algn="just"/>
            <a:r>
              <a:rPr lang="tr-TR" sz="2000" dirty="0">
                <a:latin typeface="Constantia" panose="02030602050306030303" pitchFamily="18" charset="0"/>
              </a:rPr>
              <a:t>A. </a:t>
            </a:r>
            <a:r>
              <a:rPr lang="el-GR" sz="2000" dirty="0">
                <a:latin typeface="Constantia" panose="02030602050306030303" pitchFamily="18" charset="0"/>
              </a:rPr>
              <a:t>|</a:t>
            </a:r>
            <a:r>
              <a:rPr lang="tr-TR" sz="2000" dirty="0">
                <a:latin typeface="Constantia" panose="02030602050306030303" pitchFamily="18" charset="0"/>
              </a:rPr>
              <a:t>Z</a:t>
            </a:r>
            <a:r>
              <a:rPr lang="el-GR" sz="2000" dirty="0">
                <a:latin typeface="Constantia" panose="02030602050306030303" pitchFamily="18" charset="0"/>
              </a:rPr>
              <a:t>|</a:t>
            </a:r>
            <a:r>
              <a:rPr lang="tr-TR" sz="2000" dirty="0">
                <a:latin typeface="Constantia" panose="02030602050306030303" pitchFamily="18" charset="0"/>
              </a:rPr>
              <a:t> &lt;1.96 ise </a:t>
            </a:r>
            <a:r>
              <a:rPr lang="tr-TR" sz="2000" dirty="0" err="1">
                <a:latin typeface="Constantia" panose="02030602050306030303" pitchFamily="18" charset="0"/>
              </a:rPr>
              <a:t>Z’nin</a:t>
            </a:r>
            <a:r>
              <a:rPr lang="tr-TR" sz="2000" dirty="0">
                <a:latin typeface="Constantia" panose="02030602050306030303" pitchFamily="18" charset="0"/>
              </a:rPr>
              <a:t> gözlenme olasılığı p&gt;0.05 olarak belirlenir ve test kalıbı Z=…, Önemli değil olarak yazılır. </a:t>
            </a:r>
          </a:p>
          <a:p>
            <a:pPr lvl="1" algn="just"/>
            <a:r>
              <a:rPr lang="tr-TR" sz="2000" dirty="0">
                <a:latin typeface="Constantia" panose="02030602050306030303" pitchFamily="18" charset="0"/>
              </a:rPr>
              <a:t>B. 1.96 ≤ </a:t>
            </a:r>
            <a:r>
              <a:rPr lang="el-GR" sz="2000" dirty="0">
                <a:latin typeface="Constantia" panose="02030602050306030303" pitchFamily="18" charset="0"/>
              </a:rPr>
              <a:t>|</a:t>
            </a:r>
            <a:r>
              <a:rPr lang="tr-TR" sz="2000" dirty="0">
                <a:latin typeface="Constantia" panose="02030602050306030303" pitchFamily="18" charset="0"/>
              </a:rPr>
              <a:t>Z</a:t>
            </a:r>
            <a:r>
              <a:rPr lang="el-GR" sz="2000" dirty="0">
                <a:latin typeface="Constantia" panose="02030602050306030303" pitchFamily="18" charset="0"/>
              </a:rPr>
              <a:t>|</a:t>
            </a:r>
            <a:r>
              <a:rPr lang="tr-TR" sz="2000" dirty="0">
                <a:latin typeface="Constantia" panose="02030602050306030303" pitchFamily="18" charset="0"/>
              </a:rPr>
              <a:t> ≤ 2.58 ise </a:t>
            </a:r>
            <a:r>
              <a:rPr lang="tr-TR" sz="2000" dirty="0" err="1">
                <a:latin typeface="Constantia" panose="02030602050306030303" pitchFamily="18" charset="0"/>
              </a:rPr>
              <a:t>Z’nin</a:t>
            </a:r>
            <a:r>
              <a:rPr lang="tr-TR" sz="2000" dirty="0">
                <a:latin typeface="Constantia" panose="02030602050306030303" pitchFamily="18" charset="0"/>
              </a:rPr>
              <a:t> gözlenme olasılığı p&lt;0.05 olarak belirlenir ve test kalıbı Z=… önemli, p&lt;0.05* olarak yazılır.</a:t>
            </a:r>
          </a:p>
        </p:txBody>
      </p:sp>
    </p:spTree>
    <p:extLst>
      <p:ext uri="{BB962C8B-B14F-4D97-AF65-F5344CB8AC3E}">
        <p14:creationId xmlns:p14="http://schemas.microsoft.com/office/powerpoint/2010/main" val="394138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6867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C. 2.58 ≤ </a:t>
            </a:r>
            <a:r>
              <a:rPr lang="el-GR" dirty="0" smtClean="0">
                <a:latin typeface="Constantia" panose="02030602050306030303" pitchFamily="18" charset="0"/>
              </a:rPr>
              <a:t>|</a:t>
            </a:r>
            <a:r>
              <a:rPr lang="tr-TR" dirty="0" smtClean="0">
                <a:latin typeface="Constantia" panose="02030602050306030303" pitchFamily="18" charset="0"/>
              </a:rPr>
              <a:t>Z</a:t>
            </a:r>
            <a:r>
              <a:rPr lang="el-GR" dirty="0" smtClean="0">
                <a:latin typeface="Constantia" panose="02030602050306030303" pitchFamily="18" charset="0"/>
              </a:rPr>
              <a:t>|</a:t>
            </a:r>
            <a:r>
              <a:rPr lang="tr-TR" dirty="0" smtClean="0">
                <a:latin typeface="Constantia" panose="02030602050306030303" pitchFamily="18" charset="0"/>
              </a:rPr>
              <a:t> ≤ 3.28 ise Z’nin gözlenme olasılığı p&lt;0.01 olarak belirlenir ve test kalıbı Z=…., önemli, p&lt;0.0 1**   olarak yazılır.</a:t>
            </a:r>
          </a:p>
          <a:p>
            <a:endParaRPr lang="tr-TR" dirty="0" smtClean="0">
              <a:latin typeface="Constantia" panose="02030602050306030303" pitchFamily="18" charset="0"/>
            </a:endParaRPr>
          </a:p>
          <a:p>
            <a:pPr algn="just"/>
            <a:r>
              <a:rPr lang="tr-TR" dirty="0" smtClean="0">
                <a:latin typeface="Constantia" panose="02030602050306030303" pitchFamily="18" charset="0"/>
              </a:rPr>
              <a:t>D. </a:t>
            </a:r>
            <a:r>
              <a:rPr lang="el-GR" dirty="0" smtClean="0">
                <a:latin typeface="Constantia" panose="02030602050306030303" pitchFamily="18" charset="0"/>
              </a:rPr>
              <a:t>|</a:t>
            </a:r>
            <a:r>
              <a:rPr lang="tr-TR" dirty="0" smtClean="0">
                <a:latin typeface="Constantia" panose="02030602050306030303" pitchFamily="18" charset="0"/>
              </a:rPr>
              <a:t>Z</a:t>
            </a:r>
            <a:r>
              <a:rPr lang="el-GR" dirty="0" smtClean="0">
                <a:latin typeface="Constantia" panose="02030602050306030303" pitchFamily="18" charset="0"/>
              </a:rPr>
              <a:t>|≥</a:t>
            </a:r>
            <a:r>
              <a:rPr lang="tr-TR" dirty="0" smtClean="0">
                <a:latin typeface="Constantia" panose="02030602050306030303" pitchFamily="18" charset="0"/>
              </a:rPr>
              <a:t> 3.28 ise Z’nin gözlenme olasılığı p&lt;0.001 olarak belirlenir ve test kalıbı Z=…, önemli, p&lt;0.001***   olarak yazılır.  </a:t>
            </a:r>
          </a:p>
          <a:p>
            <a:endParaRPr lang="tr-TR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060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2 İçerik Yer Tutucusu"/>
          <p:cNvSpPr>
            <a:spLocks noGrp="1"/>
          </p:cNvSpPr>
          <p:nvPr>
            <p:ph sz="quarter" idx="1"/>
          </p:nvPr>
        </p:nvSpPr>
        <p:spPr>
          <a:xfrm>
            <a:off x="1579421" y="997680"/>
            <a:ext cx="9210312" cy="5427662"/>
          </a:xfrm>
        </p:spPr>
        <p:txBody>
          <a:bodyPr/>
          <a:lstStyle/>
          <a:p>
            <a:pPr algn="just"/>
            <a:r>
              <a:rPr lang="tr-TR" dirty="0" smtClean="0">
                <a:latin typeface="Constantia" panose="02030602050306030303" pitchFamily="18" charset="0"/>
              </a:rPr>
              <a:t>Belirlenen koşullardan hangisi kabul edilmiş ise bu duruma göre aşağıdaki yorumlar yapılır.</a:t>
            </a:r>
          </a:p>
          <a:p>
            <a:endParaRPr lang="tr-TR" dirty="0" smtClean="0">
              <a:latin typeface="Constantia" panose="02030602050306030303" pitchFamily="18" charset="0"/>
            </a:endParaRPr>
          </a:p>
          <a:p>
            <a:pPr lvl="1" algn="just"/>
            <a:r>
              <a:rPr lang="tr-TR" dirty="0" smtClean="0">
                <a:latin typeface="Constantia" panose="02030602050306030303" pitchFamily="18" charset="0"/>
              </a:rPr>
              <a:t>A. sonucu, toplumda parametrelerde önemli değişme olmadığı, örneğin toplumun </a:t>
            </a:r>
            <a:r>
              <a:rPr lang="tr-TR" dirty="0" err="1" smtClean="0">
                <a:latin typeface="Constantia" panose="02030602050306030303" pitchFamily="18" charset="0"/>
              </a:rPr>
              <a:t>rasgele</a:t>
            </a:r>
            <a:r>
              <a:rPr lang="tr-TR" dirty="0" smtClean="0">
                <a:latin typeface="Constantia" panose="02030602050306030303" pitchFamily="18" charset="0"/>
              </a:rPr>
              <a:t> örneği olduğu…..(p&gt;0.05) biçiminde yorumlar yapılır. </a:t>
            </a:r>
          </a:p>
          <a:p>
            <a:pPr lvl="1" algn="just"/>
            <a:r>
              <a:rPr lang="tr-TR" dirty="0" smtClean="0">
                <a:latin typeface="Constantia" panose="02030602050306030303" pitchFamily="18" charset="0"/>
              </a:rPr>
              <a:t>B. sonucu,toplumda parametrelerde önemli değişme olduğu, örneğin toplumdan farklı olduğu,…biçiminde (p&lt;0.05) yorumlar yapılır.</a:t>
            </a:r>
          </a:p>
          <a:p>
            <a:pPr lvl="1"/>
            <a:endParaRPr lang="tr-TR" dirty="0" smtClean="0">
              <a:latin typeface="Constantia" panose="02030602050306030303" pitchFamily="18" charset="0"/>
            </a:endParaRPr>
          </a:p>
          <a:p>
            <a:endParaRPr lang="tr-TR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364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2 İçerik Yer Tutucusu"/>
          <p:cNvSpPr>
            <a:spLocks noGrp="1"/>
          </p:cNvSpPr>
          <p:nvPr>
            <p:ph sz="quarter" idx="1"/>
          </p:nvPr>
        </p:nvSpPr>
        <p:spPr>
          <a:xfrm>
            <a:off x="779318" y="1143000"/>
            <a:ext cx="9431482" cy="5213350"/>
          </a:xfrm>
        </p:spPr>
        <p:txBody>
          <a:bodyPr/>
          <a:lstStyle/>
          <a:p>
            <a:pPr algn="just"/>
            <a:r>
              <a:rPr lang="tr-TR" dirty="0" smtClean="0">
                <a:latin typeface="Constantia" panose="02030602050306030303" pitchFamily="18" charset="0"/>
              </a:rPr>
              <a:t>C. sonucu, toplumda parametrelerde çok önemli değişme olduğu, örneğin toplumun rasgele örneği olmadığı, …. (p&lt;0.01) biçiminde yorumlar yapılır. </a:t>
            </a:r>
          </a:p>
          <a:p>
            <a:endParaRPr lang="tr-TR" dirty="0" smtClean="0">
              <a:latin typeface="Constantia" panose="02030602050306030303" pitchFamily="18" charset="0"/>
            </a:endParaRPr>
          </a:p>
          <a:p>
            <a:pPr algn="just"/>
            <a:r>
              <a:rPr lang="tr-TR" dirty="0" smtClean="0">
                <a:latin typeface="Constantia" panose="02030602050306030303" pitchFamily="18" charset="0"/>
              </a:rPr>
              <a:t>D. sonucu, toplumda parametrelerde çok ileri düzeyde önemli değişme olduğu, örneğin toplumun rasgele örneği olmadığı, … (p&lt;0.001) biçiminde yorumlanır. </a:t>
            </a:r>
          </a:p>
        </p:txBody>
      </p:sp>
    </p:spTree>
    <p:extLst>
      <p:ext uri="{BB962C8B-B14F-4D97-AF65-F5344CB8AC3E}">
        <p14:creationId xmlns:p14="http://schemas.microsoft.com/office/powerpoint/2010/main" val="2572134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dirty="0">
                <a:solidFill>
                  <a:schemeClr val="accent2"/>
                </a:solidFill>
                <a:latin typeface="Constantia" panose="02030602050306030303" pitchFamily="18" charset="0"/>
              </a:rPr>
              <a:t>Z SKORLARI YARDIMIYLA HİPOTEZ TESTİ</a:t>
            </a:r>
          </a:p>
        </p:txBody>
      </p:sp>
      <p:sp>
        <p:nvSpPr>
          <p:cNvPr id="39938" name="2 İçerik Yer Tutucusu"/>
          <p:cNvSpPr>
            <a:spLocks noGrp="1"/>
          </p:cNvSpPr>
          <p:nvPr>
            <p:ph sz="quarter" idx="1"/>
          </p:nvPr>
        </p:nvSpPr>
        <p:spPr>
          <a:xfrm>
            <a:off x="727364" y="1784350"/>
            <a:ext cx="9483436" cy="343058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dirty="0">
                <a:latin typeface="Constantia" panose="02030602050306030303" pitchFamily="18" charset="0"/>
              </a:rPr>
              <a:t>Örnek: Toplumda 20-44 yaş grubu erkeklerde x değişkeni normal dağılım göstermektedir ve </a:t>
            </a:r>
            <a:r>
              <a:rPr lang="el-GR" sz="2400" dirty="0">
                <a:latin typeface="Constantia" panose="02030602050306030303" pitchFamily="18" charset="0"/>
              </a:rPr>
              <a:t>μ</a:t>
            </a:r>
            <a:r>
              <a:rPr lang="tr-TR" sz="2400" dirty="0">
                <a:latin typeface="Constantia" panose="02030602050306030303" pitchFamily="18" charset="0"/>
              </a:rPr>
              <a:t>=112, </a:t>
            </a:r>
            <a:r>
              <a:rPr lang="el-GR" sz="2400" dirty="0">
                <a:latin typeface="Constantia" panose="02030602050306030303" pitchFamily="18" charset="0"/>
              </a:rPr>
              <a:t>σ</a:t>
            </a:r>
            <a:r>
              <a:rPr lang="tr-TR" sz="2400" dirty="0">
                <a:latin typeface="Constantia" panose="02030602050306030303" pitchFamily="18" charset="0"/>
              </a:rPr>
              <a:t>=9.4 dür. Bu toplumdan 84 bireylik rasgele örnek alınmış ve örnekte x değişkeninin ortalaması 114, standart sapması 9.65 olarak hesaplanmıştır. Örneğin alındığı toplumun ortalaması 112 olabilir mi? Tolumda 20-44 yaş grubu bireylerin ortalama x değerlerinde önemli değişme olmuş mudur?</a:t>
            </a:r>
          </a:p>
          <a:p>
            <a:pPr algn="just"/>
            <a:endParaRPr lang="tr-TR" sz="2400" dirty="0">
              <a:latin typeface="Constantia" panose="02030602050306030303" pitchFamily="18" charset="0"/>
            </a:endParaRPr>
          </a:p>
          <a:p>
            <a:pPr algn="just"/>
            <a:r>
              <a:rPr lang="tr-TR" sz="2400" dirty="0">
                <a:latin typeface="Constantia" panose="02030602050306030303" pitchFamily="18" charset="0"/>
              </a:rPr>
              <a:t>Bu örnekte </a:t>
            </a:r>
            <a:r>
              <a:rPr lang="el-GR" sz="2400" dirty="0">
                <a:latin typeface="Constantia" panose="02030602050306030303" pitchFamily="18" charset="0"/>
              </a:rPr>
              <a:t>μ</a:t>
            </a:r>
            <a:r>
              <a:rPr lang="tr-TR" sz="2400" dirty="0">
                <a:latin typeface="Constantia" panose="02030602050306030303" pitchFamily="18" charset="0"/>
              </a:rPr>
              <a:t> ve </a:t>
            </a:r>
            <a:r>
              <a:rPr lang="el-GR" sz="2400" dirty="0">
                <a:latin typeface="Constantia" panose="02030602050306030303" pitchFamily="18" charset="0"/>
              </a:rPr>
              <a:t>σ</a:t>
            </a:r>
            <a:r>
              <a:rPr lang="tr-TR" sz="2400" dirty="0">
                <a:latin typeface="Constantia" panose="02030602050306030303" pitchFamily="18" charset="0"/>
              </a:rPr>
              <a:t> bilinmektedir. </a:t>
            </a:r>
          </a:p>
          <a:p>
            <a:pPr algn="just"/>
            <a:r>
              <a:rPr lang="tr-TR" sz="2400" dirty="0">
                <a:latin typeface="Constantia" panose="02030602050306030303" pitchFamily="18" charset="0"/>
              </a:rPr>
              <a:t>Test edilecek  </a:t>
            </a:r>
            <a:r>
              <a:rPr lang="tr-TR" sz="2400" dirty="0">
                <a:latin typeface="Constantia" panose="02030602050306030303" pitchFamily="18" charset="0"/>
                <a:cs typeface="Arial" pitchFamily="34" charset="0"/>
              </a:rPr>
              <a:t>H</a:t>
            </a:r>
            <a:r>
              <a:rPr lang="tr-TR" sz="2400" baseline="-25000" dirty="0">
                <a:latin typeface="Constantia" panose="02030602050306030303" pitchFamily="18" charset="0"/>
                <a:cs typeface="Arial" pitchFamily="34" charset="0"/>
              </a:rPr>
              <a:t>0:</a:t>
            </a:r>
            <a:r>
              <a:rPr lang="tr-TR" sz="2400" dirty="0">
                <a:latin typeface="Constantia" panose="02030602050306030303" pitchFamily="18" charset="0"/>
                <a:cs typeface="Arial" pitchFamily="34" charset="0"/>
              </a:rPr>
              <a:t> </a:t>
            </a:r>
            <a:r>
              <a:rPr lang="el-GR" sz="2400" dirty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sz="2400" dirty="0">
                <a:latin typeface="Constantia" panose="02030602050306030303" pitchFamily="18" charset="0"/>
                <a:cs typeface="Arial" pitchFamily="34" charset="0"/>
              </a:rPr>
              <a:t>≠112</a:t>
            </a:r>
            <a:r>
              <a:rPr lang="tr-TR" sz="2400" dirty="0">
                <a:latin typeface="Constantia" panose="02030602050306030303" pitchFamily="18" charset="0"/>
              </a:rPr>
              <a:t> </a:t>
            </a:r>
            <a:r>
              <a:rPr lang="tr-TR" sz="2400" dirty="0">
                <a:latin typeface="Constantia" panose="02030602050306030303" pitchFamily="18" charset="0"/>
                <a:cs typeface="Arial" pitchFamily="34" charset="0"/>
              </a:rPr>
              <a:t>H</a:t>
            </a:r>
            <a:r>
              <a:rPr lang="tr-TR" sz="2400" baseline="-25000" dirty="0">
                <a:latin typeface="Constantia" panose="02030602050306030303" pitchFamily="18" charset="0"/>
                <a:cs typeface="Arial" pitchFamily="34" charset="0"/>
              </a:rPr>
              <a:t>1</a:t>
            </a:r>
            <a:r>
              <a:rPr lang="el-GR" sz="2400" dirty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sz="2400" dirty="0">
                <a:latin typeface="Constantia" panose="02030602050306030303" pitchFamily="18" charset="0"/>
                <a:cs typeface="Arial" pitchFamily="34" charset="0"/>
              </a:rPr>
              <a:t>≠</a:t>
            </a:r>
            <a:r>
              <a:rPr lang="el-GR" sz="2400" dirty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sz="1200" dirty="0">
                <a:latin typeface="Constantia" panose="02030602050306030303" pitchFamily="18" charset="0"/>
                <a:cs typeface="Arial" pitchFamily="34" charset="0"/>
              </a:rPr>
              <a:t>0</a:t>
            </a:r>
            <a:endParaRPr lang="tr-TR" sz="2400" dirty="0">
              <a:latin typeface="Constantia" panose="02030602050306030303" pitchFamily="18" charset="0"/>
            </a:endParaRPr>
          </a:p>
          <a:p>
            <a:pPr algn="just"/>
            <a:endParaRPr lang="tr-TR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606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2 İçerik Yer Tutucusu"/>
          <p:cNvSpPr>
            <a:spLocks noGrp="1"/>
          </p:cNvSpPr>
          <p:nvPr>
            <p:ph sz="quarter" idx="1"/>
          </p:nvPr>
        </p:nvSpPr>
        <p:spPr>
          <a:xfrm>
            <a:off x="872836" y="924791"/>
            <a:ext cx="9323156" cy="5630469"/>
          </a:xfrm>
        </p:spPr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Bu örnekte </a:t>
            </a:r>
            <a:r>
              <a:rPr lang="el-GR" dirty="0" smtClean="0">
                <a:latin typeface="Constantia" panose="02030602050306030303" pitchFamily="18" charset="0"/>
              </a:rPr>
              <a:t>μ</a:t>
            </a:r>
            <a:r>
              <a:rPr lang="tr-TR" dirty="0" smtClean="0">
                <a:latin typeface="Constantia" panose="02030602050306030303" pitchFamily="18" charset="0"/>
              </a:rPr>
              <a:t> ve </a:t>
            </a:r>
            <a:r>
              <a:rPr lang="el-GR" dirty="0" smtClean="0">
                <a:latin typeface="Constantia" panose="02030602050306030303" pitchFamily="18" charset="0"/>
              </a:rPr>
              <a:t>σ</a:t>
            </a:r>
            <a:r>
              <a:rPr lang="tr-TR" dirty="0" smtClean="0">
                <a:latin typeface="Constantia" panose="02030602050306030303" pitchFamily="18" charset="0"/>
              </a:rPr>
              <a:t> bilinmektedir. Test edilecek 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H</a:t>
            </a:r>
            <a:r>
              <a:rPr lang="tr-TR" baseline="-25000" dirty="0" smtClean="0">
                <a:latin typeface="Constantia" panose="02030602050306030303" pitchFamily="18" charset="0"/>
                <a:cs typeface="Arial" pitchFamily="34" charset="0"/>
              </a:rPr>
              <a:t>0</a:t>
            </a:r>
            <a:r>
              <a:rPr lang="tr-TR" sz="4400" baseline="-25000" dirty="0">
                <a:latin typeface="Constantia" panose="02030602050306030303" pitchFamily="18" charset="0"/>
                <a:cs typeface="Arial" pitchFamily="34" charset="0"/>
              </a:rPr>
              <a:t>: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 </a:t>
            </a:r>
            <a:r>
              <a:rPr lang="el-GR" dirty="0" smtClean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≠112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H</a:t>
            </a:r>
            <a:r>
              <a:rPr lang="tr-TR" baseline="-25000" dirty="0" smtClean="0">
                <a:latin typeface="Constantia" panose="02030602050306030303" pitchFamily="18" charset="0"/>
                <a:cs typeface="Arial" pitchFamily="34" charset="0"/>
              </a:rPr>
              <a:t>1</a:t>
            </a:r>
            <a:r>
              <a:rPr lang="tr-TR" sz="4800" baseline="-25000" dirty="0">
                <a:latin typeface="Constantia" panose="02030602050306030303" pitchFamily="18" charset="0"/>
                <a:cs typeface="Arial" pitchFamily="34" charset="0"/>
              </a:rPr>
              <a:t>:</a:t>
            </a:r>
            <a:r>
              <a:rPr lang="tr-TR" baseline="-25000" dirty="0" smtClean="0">
                <a:latin typeface="Constantia" panose="02030602050306030303" pitchFamily="18" charset="0"/>
                <a:cs typeface="Arial" pitchFamily="34" charset="0"/>
              </a:rPr>
              <a:t> </a:t>
            </a:r>
            <a:r>
              <a:rPr lang="el-GR" dirty="0" smtClean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dirty="0" smtClean="0">
                <a:latin typeface="Constantia" panose="02030602050306030303" pitchFamily="18" charset="0"/>
                <a:cs typeface="Arial" pitchFamily="34" charset="0"/>
              </a:rPr>
              <a:t>≠</a:t>
            </a:r>
            <a:r>
              <a:rPr lang="el-GR" dirty="0" smtClean="0">
                <a:latin typeface="Constantia" panose="02030602050306030303" pitchFamily="18" charset="0"/>
                <a:cs typeface="Arial" pitchFamily="34" charset="0"/>
              </a:rPr>
              <a:t>μ</a:t>
            </a:r>
            <a:r>
              <a:rPr lang="tr-TR" sz="1600" dirty="0">
                <a:latin typeface="Constantia" panose="02030602050306030303" pitchFamily="18" charset="0"/>
                <a:cs typeface="Arial" pitchFamily="34" charset="0"/>
              </a:rPr>
              <a:t>0</a:t>
            </a:r>
            <a:endParaRPr lang="tr-TR" dirty="0" smtClean="0">
              <a:latin typeface="Constantia" panose="02030602050306030303" pitchFamily="18" charset="0"/>
            </a:endParaRPr>
          </a:p>
          <a:p>
            <a:endParaRPr lang="tr-TR" dirty="0" smtClean="0">
              <a:latin typeface="Constantia" panose="02030602050306030303" pitchFamily="18" charset="0"/>
            </a:endParaRP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Z=  (114.4-112)/(9.4/</a:t>
            </a:r>
            <a:r>
              <a:rPr lang="az-Cyrl-AZ" dirty="0" smtClean="0">
                <a:latin typeface="Constantia" panose="02030602050306030303" pitchFamily="18" charset="0"/>
              </a:rPr>
              <a:t>Ѵ</a:t>
            </a:r>
            <a:r>
              <a:rPr lang="tr-TR" dirty="0" smtClean="0">
                <a:latin typeface="Constantia" panose="02030602050306030303" pitchFamily="18" charset="0"/>
              </a:rPr>
              <a:t>84)= 2.33</a:t>
            </a:r>
          </a:p>
          <a:p>
            <a:pPr lvl="1"/>
            <a:endParaRPr lang="tr-TR" dirty="0" smtClean="0">
              <a:latin typeface="Constantia" panose="02030602050306030303" pitchFamily="18" charset="0"/>
            </a:endParaRPr>
          </a:p>
          <a:p>
            <a:pPr lvl="1" algn="just"/>
            <a:r>
              <a:rPr lang="tr-TR" dirty="0" smtClean="0">
                <a:latin typeface="Constantia" panose="02030602050306030303" pitchFamily="18" charset="0"/>
              </a:rPr>
              <a:t>Z= 2.33 değeri 1.96 ≤ </a:t>
            </a:r>
            <a:r>
              <a:rPr lang="el-GR" dirty="0" smtClean="0">
                <a:latin typeface="Constantia" panose="02030602050306030303" pitchFamily="18" charset="0"/>
              </a:rPr>
              <a:t>|</a:t>
            </a:r>
            <a:r>
              <a:rPr lang="tr-TR" dirty="0" smtClean="0">
                <a:latin typeface="Constantia" panose="02030602050306030303" pitchFamily="18" charset="0"/>
              </a:rPr>
              <a:t>Z</a:t>
            </a:r>
            <a:r>
              <a:rPr lang="el-GR" dirty="0" smtClean="0">
                <a:latin typeface="Constantia" panose="02030602050306030303" pitchFamily="18" charset="0"/>
              </a:rPr>
              <a:t>|</a:t>
            </a:r>
            <a:r>
              <a:rPr lang="tr-TR" dirty="0" smtClean="0">
                <a:latin typeface="Constantia" panose="02030602050306030303" pitchFamily="18" charset="0"/>
              </a:rPr>
              <a:t> ≤ 2.58 p&lt;0.05* koşuluna uymaktadır. “Örneğin alındığı toplumun SKB ortalaması 112 olamaz, örnek toplumun </a:t>
            </a:r>
            <a:r>
              <a:rPr lang="tr-TR" dirty="0" err="1" smtClean="0">
                <a:latin typeface="Constantia" panose="02030602050306030303" pitchFamily="18" charset="0"/>
              </a:rPr>
              <a:t>rasgele</a:t>
            </a:r>
            <a:r>
              <a:rPr lang="tr-TR" dirty="0" smtClean="0">
                <a:latin typeface="Constantia" panose="02030602050306030303" pitchFamily="18" charset="0"/>
              </a:rPr>
              <a:t> örneği değildir. Toplumda SKB parametresi önemli düzeyde artış göstermiştir.” yorumu yapılabilir. </a:t>
            </a:r>
          </a:p>
        </p:txBody>
      </p:sp>
    </p:spTree>
    <p:extLst>
      <p:ext uri="{BB962C8B-B14F-4D97-AF65-F5344CB8AC3E}">
        <p14:creationId xmlns:p14="http://schemas.microsoft.com/office/powerpoint/2010/main" val="3876022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200" dirty="0" smtClean="0">
                <a:solidFill>
                  <a:schemeClr val="accent2"/>
                </a:solidFill>
                <a:latin typeface="Constantia" panose="02030602050306030303" pitchFamily="18" charset="0"/>
              </a:rPr>
              <a:t>Z SKORLARI YARDIMIYLA HİPOTEZ TESTİ</a:t>
            </a:r>
            <a:endParaRPr lang="tr-TR" sz="3200" dirty="0">
              <a:latin typeface="Constantia" panose="02030602050306030303" pitchFamily="18" charset="0"/>
            </a:endParaRPr>
          </a:p>
        </p:txBody>
      </p:sp>
      <p:sp>
        <p:nvSpPr>
          <p:cNvPr id="41987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Constantia" panose="02030602050306030303" pitchFamily="18" charset="0"/>
              </a:rPr>
              <a:t>Örnek: Bir </a:t>
            </a:r>
            <a:r>
              <a:rPr lang="tr-TR" sz="2400" dirty="0" err="1" smtClean="0">
                <a:latin typeface="Constantia" panose="02030602050306030303" pitchFamily="18" charset="0"/>
              </a:rPr>
              <a:t>populasyonda</a:t>
            </a:r>
            <a:r>
              <a:rPr lang="tr-TR" sz="2400" dirty="0" smtClean="0">
                <a:latin typeface="Constantia" panose="02030602050306030303" pitchFamily="18" charset="0"/>
              </a:rPr>
              <a:t> x değişkeninin ortalaması 368’dir.bu </a:t>
            </a:r>
            <a:r>
              <a:rPr lang="tr-TR" sz="2400" dirty="0" err="1" smtClean="0">
                <a:latin typeface="Constantia" panose="02030602050306030303" pitchFamily="18" charset="0"/>
              </a:rPr>
              <a:t>populasyondan</a:t>
            </a:r>
            <a:r>
              <a:rPr lang="tr-TR" sz="2400" dirty="0" smtClean="0">
                <a:latin typeface="Constantia" panose="02030602050306030303" pitchFamily="18" charset="0"/>
              </a:rPr>
              <a:t> rasgele seçilen 25 bireyin ortalaması ise 372.5, standart sapması ise 15’dir. </a:t>
            </a:r>
            <a:r>
              <a:rPr lang="en-US" sz="2400" b="1" dirty="0">
                <a:latin typeface="Constantia" panose="02030602050306030303" pitchFamily="18" charset="0"/>
              </a:rPr>
              <a:t> </a:t>
            </a:r>
            <a:r>
              <a:rPr lang="en-US" sz="2400" i="1" dirty="0">
                <a:latin typeface="Constantia" panose="02030602050306030303" pitchFamily="18" charset="0"/>
              </a:rPr>
              <a:t>a </a:t>
            </a:r>
            <a:r>
              <a:rPr lang="en-US" sz="2400" dirty="0">
                <a:latin typeface="Constantia" panose="02030602050306030303" pitchFamily="18" charset="0"/>
              </a:rPr>
              <a:t>= 0.05 </a:t>
            </a:r>
            <a:r>
              <a:rPr lang="tr-TR" sz="2400" dirty="0">
                <a:latin typeface="Constantia" panose="02030602050306030303" pitchFamily="18" charset="0"/>
              </a:rPr>
              <a:t>anlamlılık düzeyinde (yanılma payı ile) test ediniz.</a:t>
            </a:r>
          </a:p>
          <a:p>
            <a:pPr algn="just">
              <a:buFont typeface="Wingdings" pitchFamily="2" charset="2"/>
              <a:buNone/>
            </a:pPr>
            <a:r>
              <a:rPr lang="tr-TR" sz="2400" i="1" dirty="0">
                <a:latin typeface="Constantia" panose="02030602050306030303" pitchFamily="18" charset="0"/>
              </a:rPr>
              <a:t>	</a:t>
            </a:r>
            <a:r>
              <a:rPr lang="en-US" sz="2400" i="1" dirty="0">
                <a:latin typeface="Constantia" panose="02030602050306030303" pitchFamily="18" charset="0"/>
              </a:rPr>
              <a:t>H</a:t>
            </a:r>
            <a:r>
              <a:rPr lang="en-US" sz="2400" baseline="-25000" dirty="0">
                <a:latin typeface="Constantia" panose="02030602050306030303" pitchFamily="18" charset="0"/>
              </a:rPr>
              <a:t>0</a:t>
            </a:r>
            <a:r>
              <a:rPr lang="en-US" sz="2400" dirty="0">
                <a:latin typeface="Constantia" panose="02030602050306030303" pitchFamily="18" charset="0"/>
              </a:rPr>
              <a:t>:  </a:t>
            </a:r>
            <a:r>
              <a:rPr lang="en-US" sz="2400" i="1" dirty="0">
                <a:latin typeface="Constantia" panose="02030602050306030303" pitchFamily="18" charset="0"/>
              </a:rPr>
              <a:t>m </a:t>
            </a:r>
            <a:r>
              <a:rPr lang="en-US" sz="2400" i="1" dirty="0">
                <a:latin typeface="Constantia" panose="02030602050306030303" pitchFamily="18" charset="0"/>
                <a:sym typeface="Symbol" pitchFamily="18" charset="2"/>
              </a:rPr>
              <a:t>=</a:t>
            </a:r>
            <a:r>
              <a:rPr lang="en-US" sz="2400" i="1" dirty="0">
                <a:latin typeface="Constantia" panose="02030602050306030303" pitchFamily="18" charset="0"/>
              </a:rPr>
              <a:t> 368  </a:t>
            </a:r>
            <a:endParaRPr lang="tr-TR" sz="2400" i="1" dirty="0">
              <a:latin typeface="Constantia" panose="02030602050306030303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tr-TR" sz="2400" i="1" dirty="0">
                <a:latin typeface="Constantia" panose="02030602050306030303" pitchFamily="18" charset="0"/>
              </a:rPr>
              <a:t>	</a:t>
            </a:r>
            <a:r>
              <a:rPr lang="en-US" sz="2400" i="1" dirty="0">
                <a:latin typeface="Constantia" panose="02030602050306030303" pitchFamily="18" charset="0"/>
              </a:rPr>
              <a:t>H</a:t>
            </a:r>
            <a:r>
              <a:rPr lang="tr-TR" sz="2400" i="1" baseline="-25000" dirty="0">
                <a:latin typeface="Constantia" panose="02030602050306030303" pitchFamily="18" charset="0"/>
              </a:rPr>
              <a:t>a</a:t>
            </a:r>
            <a:r>
              <a:rPr lang="en-US" sz="2400" i="1" dirty="0">
                <a:latin typeface="Constantia" panose="02030602050306030303" pitchFamily="18" charset="0"/>
              </a:rPr>
              <a:t>:  m &gt; 368</a:t>
            </a:r>
          </a:p>
          <a:p>
            <a:pPr algn="just"/>
            <a:endParaRPr lang="tr-TR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91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869</Words>
  <Application>Microsoft Office PowerPoint</Application>
  <PresentationFormat>Geniş ekran</PresentationFormat>
  <Paragraphs>112</Paragraphs>
  <Slides>16</Slides>
  <Notes>16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7" baseType="lpstr">
      <vt:lpstr>Arial</vt:lpstr>
      <vt:lpstr>Bell MT</vt:lpstr>
      <vt:lpstr>Calibri</vt:lpstr>
      <vt:lpstr>Calibri Light</vt:lpstr>
      <vt:lpstr>Constantia</vt:lpstr>
      <vt:lpstr>Symbol</vt:lpstr>
      <vt:lpstr>Tahoma</vt:lpstr>
      <vt:lpstr>Times New Roman</vt:lpstr>
      <vt:lpstr>Wingdings</vt:lpstr>
      <vt:lpstr>Office Teması</vt:lpstr>
      <vt:lpstr>Equation</vt:lpstr>
      <vt:lpstr>ANT 339 İSTATİSTİĞE GİRİŞ   XII. HAFTA</vt:lpstr>
      <vt:lpstr>Z SKORLARI YARDIMIYLA HİPOTEZ TESTİ</vt:lpstr>
      <vt:lpstr> </vt:lpstr>
      <vt:lpstr>PowerPoint Sunusu</vt:lpstr>
      <vt:lpstr>PowerPoint Sunusu</vt:lpstr>
      <vt:lpstr>PowerPoint Sunusu</vt:lpstr>
      <vt:lpstr>Z SKORLARI YARDIMIYLA HİPOTEZ TESTİ</vt:lpstr>
      <vt:lpstr>PowerPoint Sunusu</vt:lpstr>
      <vt:lpstr>Z SKORLARI YARDIMIYLA HİPOTEZ TESTİ</vt:lpstr>
      <vt:lpstr>Kritik Değerin Bulunması</vt:lpstr>
      <vt:lpstr>Örnek</vt:lpstr>
      <vt:lpstr>PowerPoint Sunusu</vt:lpstr>
      <vt:lpstr>Çözüm</vt:lpstr>
      <vt:lpstr>PowerPoint Sunusu</vt:lpstr>
      <vt:lpstr>PowerPoint Sunusu</vt:lpstr>
      <vt:lpstr>Z SKORLARI YARDIMIYLA HİPOTEZ TESTİ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339 İSTATİSTİĞE GİRİŞ   X. HAFTA</dc:title>
  <dc:creator>Başak</dc:creator>
  <cp:lastModifiedBy>Başak</cp:lastModifiedBy>
  <cp:revision>2</cp:revision>
  <dcterms:created xsi:type="dcterms:W3CDTF">2020-02-11T08:08:41Z</dcterms:created>
  <dcterms:modified xsi:type="dcterms:W3CDTF">2020-02-11T08:38:16Z</dcterms:modified>
</cp:coreProperties>
</file>