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61" r:id="rId4"/>
    <p:sldId id="263" r:id="rId5"/>
    <p:sldId id="264" r:id="rId6"/>
    <p:sldId id="266" r:id="rId7"/>
    <p:sldId id="265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4372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69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5315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3502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4956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894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95650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038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9115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544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12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87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72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800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1768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7101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281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178" y="624110"/>
            <a:ext cx="9597434" cy="1280890"/>
          </a:xfrm>
        </p:spPr>
        <p:txBody>
          <a:bodyPr>
            <a:normAutofit fontScale="90000"/>
          </a:bodyPr>
          <a:lstStyle/>
          <a:p>
            <a:r>
              <a:rPr lang="tr-TR" altLang="tr-TR" sz="3100" dirty="0"/>
              <a:t>İşletmelerde Büyüklük, Tıpkı bir canlı organizma gibi </a:t>
            </a:r>
            <a:r>
              <a:rPr lang="tr-TR" altLang="tr-TR" sz="3100" dirty="0" smtClean="0"/>
              <a:t>olan </a:t>
            </a:r>
            <a:r>
              <a:rPr lang="tr-TR" altLang="tr-TR" sz="3100" dirty="0"/>
              <a:t>işletmelerin gelişmeye başladıkları dönemdir.</a:t>
            </a:r>
            <a:r>
              <a:rPr lang="en-US" altLang="tr-TR" dirty="0">
                <a:solidFill>
                  <a:srgbClr val="FF0000"/>
                </a:solidFill>
              </a:rPr>
              <a:t/>
            </a:r>
            <a:br>
              <a:rPr lang="en-US" altLang="tr-TR" dirty="0">
                <a:solidFill>
                  <a:srgbClr val="FF0000"/>
                </a:solidFill>
              </a:rPr>
            </a:br>
            <a:r>
              <a:rPr lang="tr-TR" altLang="tr-TR" dirty="0" smtClean="0"/>
              <a:t> </a:t>
            </a:r>
            <a:endParaRPr lang="en-US" altLang="tr-TR" dirty="0" smtClean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076994" y="1711235"/>
            <a:ext cx="4855111" cy="834502"/>
          </a:xfrm>
        </p:spPr>
        <p:txBody>
          <a:bodyPr/>
          <a:lstStyle/>
          <a:p>
            <a:r>
              <a:rPr lang="tr-TR" altLang="tr-TR" sz="1600" b="1" dirty="0">
                <a:solidFill>
                  <a:schemeClr val="tx1"/>
                </a:solidFill>
              </a:rPr>
              <a:t>Kantitatif ( Niceliksel ) Büyüklük Ölçüleri</a:t>
            </a:r>
          </a:p>
          <a:p>
            <a:endParaRPr lang="tr-TR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sz="half" idx="2"/>
          </p:nvPr>
        </p:nvSpPr>
        <p:spPr>
          <a:xfrm>
            <a:off x="1907178" y="2155371"/>
            <a:ext cx="5024927" cy="3747655"/>
          </a:xfrm>
        </p:spPr>
        <p:txBody>
          <a:bodyPr>
            <a:normAutofit/>
          </a:bodyPr>
          <a:lstStyle/>
          <a:p>
            <a:pPr lvl="1"/>
            <a:r>
              <a:rPr lang="tr-TR" altLang="tr-TR" dirty="0"/>
              <a:t>Sermaye miktarı</a:t>
            </a:r>
          </a:p>
          <a:p>
            <a:pPr lvl="1"/>
            <a:r>
              <a:rPr lang="tr-TR" altLang="tr-TR" dirty="0"/>
              <a:t>Üretim kapasitesi</a:t>
            </a:r>
          </a:p>
          <a:p>
            <a:pPr lvl="1"/>
            <a:r>
              <a:rPr lang="tr-TR" altLang="tr-TR" dirty="0"/>
              <a:t>Yıllık satışlar</a:t>
            </a:r>
          </a:p>
          <a:p>
            <a:pPr lvl="1"/>
            <a:r>
              <a:rPr lang="tr-TR" altLang="tr-TR" dirty="0"/>
              <a:t>Yıllık karlar</a:t>
            </a:r>
          </a:p>
          <a:p>
            <a:pPr lvl="1"/>
            <a:r>
              <a:rPr lang="tr-TR" altLang="tr-TR" dirty="0"/>
              <a:t>Çalışanların sayısı</a:t>
            </a:r>
          </a:p>
          <a:p>
            <a:pPr lvl="1"/>
            <a:r>
              <a:rPr lang="tr-TR" altLang="tr-TR" dirty="0"/>
              <a:t>Ödenen toplam ücret</a:t>
            </a:r>
          </a:p>
          <a:p>
            <a:pPr lvl="1"/>
            <a:r>
              <a:rPr lang="tr-TR" altLang="tr-TR" dirty="0"/>
              <a:t>Kullanılan hammadde miktarı</a:t>
            </a:r>
          </a:p>
          <a:p>
            <a:pPr lvl="1"/>
            <a:r>
              <a:rPr lang="tr-TR" altLang="tr-TR" dirty="0"/>
              <a:t>Harcanan enerji miktarı</a:t>
            </a:r>
          </a:p>
          <a:p>
            <a:pPr lvl="1"/>
            <a:r>
              <a:rPr lang="tr-TR" altLang="tr-TR" dirty="0"/>
              <a:t>Fiziksel alan</a:t>
            </a:r>
          </a:p>
          <a:p>
            <a:pPr lvl="1"/>
            <a:r>
              <a:rPr lang="tr-TR" altLang="tr-TR" dirty="0"/>
              <a:t>Makine parkı</a:t>
            </a:r>
            <a:endParaRPr lang="en-US" altLang="tr-TR" dirty="0"/>
          </a:p>
          <a:p>
            <a:endParaRPr lang="en-US" altLang="tr-TR" dirty="0" smtClean="0">
              <a:solidFill>
                <a:srgbClr val="FF0000"/>
              </a:solidFill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3"/>
          </p:nvPr>
        </p:nvSpPr>
        <p:spPr>
          <a:xfrm>
            <a:off x="6932105" y="1502229"/>
            <a:ext cx="4573525" cy="940525"/>
          </a:xfrm>
        </p:spPr>
        <p:txBody>
          <a:bodyPr/>
          <a:lstStyle/>
          <a:p>
            <a:r>
              <a:rPr lang="tr-TR" altLang="tr-TR" sz="1600" b="1" dirty="0"/>
              <a:t>Kalitatif ( Niteliksel ) Büyüklük Ölçüleri</a:t>
            </a:r>
          </a:p>
          <a:p>
            <a:endParaRPr lang="tr-TR" sz="1800" dirty="0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4"/>
          </p:nvPr>
        </p:nvSpPr>
        <p:spPr>
          <a:xfrm>
            <a:off x="7166957" y="2155371"/>
            <a:ext cx="4338674" cy="3744427"/>
          </a:xfrm>
        </p:spPr>
        <p:txBody>
          <a:bodyPr/>
          <a:lstStyle/>
          <a:p>
            <a:pPr lvl="1"/>
            <a:r>
              <a:rPr lang="tr-TR" altLang="tr-TR" dirty="0"/>
              <a:t>Sermayedarların sayısı</a:t>
            </a:r>
          </a:p>
          <a:p>
            <a:pPr lvl="1"/>
            <a:r>
              <a:rPr lang="tr-TR" altLang="tr-TR" dirty="0"/>
              <a:t>Yönetim biçimi</a:t>
            </a:r>
          </a:p>
          <a:p>
            <a:pPr lvl="1"/>
            <a:r>
              <a:rPr lang="tr-TR" altLang="tr-TR" dirty="0"/>
              <a:t>Faaliyet alanına uygunluk</a:t>
            </a:r>
          </a:p>
          <a:p>
            <a:pPr lvl="1"/>
            <a:r>
              <a:rPr lang="tr-TR" altLang="tr-TR" dirty="0"/>
              <a:t>Sektördeki durumu</a:t>
            </a:r>
          </a:p>
          <a:p>
            <a:pPr lvl="1"/>
            <a:r>
              <a:rPr lang="tr-TR" altLang="tr-TR" dirty="0"/>
              <a:t>Hukuki yapısı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492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894114" y="609600"/>
            <a:ext cx="8895806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tr-TR" altLang="tr-TR" sz="2800" dirty="0" smtClean="0">
                <a:solidFill>
                  <a:schemeClr val="tx1"/>
                </a:solidFill>
              </a:rPr>
              <a:t>Büyümenin İşletme </a:t>
            </a:r>
            <a:r>
              <a:rPr lang="tr-TR" altLang="tr-TR" sz="2800" dirty="0" smtClean="0">
                <a:solidFill>
                  <a:schemeClr val="tx1"/>
                </a:solidFill>
              </a:rPr>
              <a:t>Fonksiyonları</a:t>
            </a:r>
            <a:r>
              <a:rPr lang="tr-TR" altLang="tr-TR" sz="2800" dirty="0">
                <a:solidFill>
                  <a:schemeClr val="tx1"/>
                </a:solidFill>
              </a:rPr>
              <a:t> </a:t>
            </a:r>
            <a:r>
              <a:rPr lang="tr-TR" altLang="tr-TR" sz="2800" dirty="0" smtClean="0">
                <a:solidFill>
                  <a:schemeClr val="tx1"/>
                </a:solidFill>
              </a:rPr>
              <a:t>Açısından </a:t>
            </a:r>
            <a:r>
              <a:rPr lang="tr-TR" altLang="tr-TR" sz="2800" dirty="0" smtClean="0">
                <a:solidFill>
                  <a:schemeClr val="tx1"/>
                </a:solidFill>
              </a:rPr>
              <a:t>Etkileri ;</a:t>
            </a:r>
            <a:endParaRPr lang="en-US" altLang="tr-TR" sz="2800" dirty="0" smtClean="0">
              <a:solidFill>
                <a:schemeClr val="tx1"/>
              </a:solidFill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2050869" y="1752600"/>
            <a:ext cx="9453743" cy="4158622"/>
          </a:xfrm>
        </p:spPr>
        <p:txBody>
          <a:bodyPr/>
          <a:lstStyle/>
          <a:p>
            <a:pPr eaLnBrk="1" hangingPunct="1"/>
            <a:r>
              <a:rPr lang="tr-TR" altLang="tr-TR" b="1" dirty="0" smtClean="0">
                <a:solidFill>
                  <a:schemeClr val="tx1"/>
                </a:solidFill>
              </a:rPr>
              <a:t>Üretim Fonksiyonu </a:t>
            </a:r>
          </a:p>
          <a:p>
            <a:pPr lvl="1" eaLnBrk="1" hangingPunct="1"/>
            <a:r>
              <a:rPr lang="tr-TR" altLang="tr-TR" dirty="0" smtClean="0"/>
              <a:t>Yatırım mallarının kullanımının artması </a:t>
            </a:r>
            <a:r>
              <a:rPr lang="tr-TR" altLang="tr-TR" dirty="0" smtClean="0"/>
              <a:t> </a:t>
            </a:r>
          </a:p>
          <a:p>
            <a:pPr lvl="1" eaLnBrk="1" hangingPunct="1"/>
            <a:r>
              <a:rPr lang="tr-TR" altLang="tr-TR" dirty="0" smtClean="0"/>
              <a:t>Kitle </a:t>
            </a:r>
            <a:r>
              <a:rPr lang="tr-TR" altLang="tr-TR" dirty="0" smtClean="0"/>
              <a:t>üretimine geçiş</a:t>
            </a:r>
          </a:p>
          <a:p>
            <a:pPr lvl="1" eaLnBrk="1" hangingPunct="1"/>
            <a:r>
              <a:rPr lang="tr-TR" altLang="tr-TR" dirty="0" smtClean="0"/>
              <a:t>Uzmanlaşma</a:t>
            </a:r>
          </a:p>
          <a:p>
            <a:pPr lvl="1" eaLnBrk="1" hangingPunct="1"/>
            <a:r>
              <a:rPr lang="tr-TR" altLang="tr-TR" dirty="0" smtClean="0"/>
              <a:t>Yan </a:t>
            </a:r>
            <a:r>
              <a:rPr lang="tr-TR" altLang="tr-TR" dirty="0" smtClean="0"/>
              <a:t>ürünlerin </a:t>
            </a:r>
            <a:r>
              <a:rPr lang="tr-TR" altLang="tr-TR" dirty="0" smtClean="0"/>
              <a:t>geliştirilmesi</a:t>
            </a:r>
          </a:p>
          <a:p>
            <a:pPr lvl="1" eaLnBrk="1" hangingPunct="1"/>
            <a:r>
              <a:rPr lang="tr-TR" altLang="tr-TR" dirty="0" smtClean="0"/>
              <a:t>Yüksek miktarda hammadde alımıyla tasarruf </a:t>
            </a:r>
            <a:r>
              <a:rPr lang="tr-TR" altLang="tr-TR" dirty="0" smtClean="0"/>
              <a:t>sağlanması</a:t>
            </a:r>
            <a:endParaRPr lang="tr-TR" altLang="tr-TR" dirty="0" smtClean="0"/>
          </a:p>
          <a:p>
            <a:pPr lvl="1" eaLnBrk="1" hangingPunct="1"/>
            <a:r>
              <a:rPr lang="tr-TR" altLang="tr-TR" dirty="0" smtClean="0"/>
              <a:t>Hammadde arzı üzerinde denetim </a:t>
            </a:r>
            <a:r>
              <a:rPr lang="tr-TR" altLang="tr-TR" dirty="0" smtClean="0"/>
              <a:t>sağlanması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1070762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59429" y="609600"/>
            <a:ext cx="8778240" cy="1143000"/>
          </a:xfrm>
        </p:spPr>
        <p:txBody>
          <a:bodyPr>
            <a:normAutofit/>
          </a:bodyPr>
          <a:lstStyle/>
          <a:p>
            <a:r>
              <a:rPr lang="tr-TR" altLang="tr-TR" sz="2800" dirty="0">
                <a:solidFill>
                  <a:schemeClr val="tx1"/>
                </a:solidFill>
              </a:rPr>
              <a:t>Büyümenin İşletme Fonksiyonları Açısından </a:t>
            </a:r>
            <a:r>
              <a:rPr lang="tr-TR" altLang="tr-TR" sz="2800" dirty="0" smtClean="0">
                <a:solidFill>
                  <a:schemeClr val="tx1"/>
                </a:solidFill>
              </a:rPr>
              <a:t>Etkileri;</a:t>
            </a:r>
            <a:endParaRPr lang="en-US" altLang="tr-TR" sz="2800" dirty="0" smtClean="0">
              <a:solidFill>
                <a:srgbClr val="FF0000"/>
              </a:solidFill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2168434" y="1632857"/>
            <a:ext cx="9336178" cy="4278365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Pazarlama Fonksiyonu</a:t>
            </a:r>
          </a:p>
          <a:p>
            <a:pPr lvl="1" eaLnBrk="1" hangingPunct="1"/>
            <a:r>
              <a:rPr lang="tr-TR" altLang="tr-TR" dirty="0" smtClean="0"/>
              <a:t>Üretimde artış, maliyet ve fiyatta düşüş </a:t>
            </a:r>
            <a:r>
              <a:rPr lang="tr-TR" altLang="tr-TR" dirty="0" smtClean="0"/>
              <a:t>olacağından </a:t>
            </a:r>
            <a:r>
              <a:rPr lang="tr-TR" altLang="tr-TR" dirty="0"/>
              <a:t>d</a:t>
            </a:r>
            <a:r>
              <a:rPr lang="tr-TR" altLang="tr-TR" dirty="0" smtClean="0"/>
              <a:t>olayı</a:t>
            </a:r>
            <a:r>
              <a:rPr lang="tr-TR" altLang="tr-TR" dirty="0" smtClean="0"/>
              <a:t> </a:t>
            </a:r>
            <a:r>
              <a:rPr lang="tr-TR" altLang="tr-TR" dirty="0" smtClean="0"/>
              <a:t>hedef pazar </a:t>
            </a:r>
            <a:r>
              <a:rPr lang="tr-TR" altLang="tr-TR" dirty="0" smtClean="0"/>
              <a:t>büyür.</a:t>
            </a:r>
            <a:endParaRPr lang="tr-TR" altLang="tr-TR" dirty="0" smtClean="0"/>
          </a:p>
          <a:p>
            <a:pPr lvl="1" eaLnBrk="1" hangingPunct="1"/>
            <a:r>
              <a:rPr lang="tr-TR" altLang="tr-TR" dirty="0" smtClean="0"/>
              <a:t>Satış giderlerinde tasarruf </a:t>
            </a:r>
            <a:r>
              <a:rPr lang="tr-TR" altLang="tr-TR" dirty="0" smtClean="0"/>
              <a:t>sağlanır</a:t>
            </a:r>
            <a:endParaRPr lang="tr-TR" altLang="tr-TR" dirty="0" smtClean="0"/>
          </a:p>
          <a:p>
            <a:pPr lvl="1" eaLnBrk="1" hangingPunct="1"/>
            <a:r>
              <a:rPr lang="tr-TR" altLang="tr-TR" dirty="0" smtClean="0"/>
              <a:t>Maliyetlerin düşürülmesi, müşterilere daha etkin ulaşılmasını </a:t>
            </a:r>
            <a:r>
              <a:rPr lang="tr-TR" altLang="tr-TR" dirty="0" smtClean="0"/>
              <a:t>sağlar</a:t>
            </a:r>
            <a:r>
              <a:rPr lang="tr-TR" altLang="tr-TR" dirty="0" smtClean="0"/>
              <a:t>.</a:t>
            </a:r>
          </a:p>
          <a:p>
            <a:r>
              <a:rPr lang="tr-TR" altLang="tr-TR" b="1" dirty="0"/>
              <a:t>Yönetim Fonksiyonu</a:t>
            </a:r>
          </a:p>
          <a:p>
            <a:pPr lvl="1"/>
            <a:r>
              <a:rPr lang="tr-TR" altLang="tr-TR" dirty="0"/>
              <a:t>Planlama faaliyetleri </a:t>
            </a:r>
            <a:r>
              <a:rPr lang="tr-TR" altLang="tr-TR" dirty="0" smtClean="0"/>
              <a:t>merkezileştirilir.</a:t>
            </a:r>
            <a:endParaRPr lang="tr-TR" altLang="tr-TR" dirty="0"/>
          </a:p>
          <a:p>
            <a:pPr lvl="1"/>
            <a:r>
              <a:rPr lang="tr-TR" altLang="tr-TR" dirty="0"/>
              <a:t>İş türünün fazlalaşması </a:t>
            </a:r>
            <a:r>
              <a:rPr lang="tr-TR" altLang="tr-TR" dirty="0" smtClean="0"/>
              <a:t>iş gören </a:t>
            </a:r>
            <a:r>
              <a:rPr lang="tr-TR" altLang="tr-TR" dirty="0"/>
              <a:t>devir hızını düşürür, böylelikle personel maliyeti de </a:t>
            </a:r>
            <a:r>
              <a:rPr lang="tr-TR" altLang="tr-TR" dirty="0" smtClean="0"/>
              <a:t>düşmüş olur.</a:t>
            </a:r>
            <a:endParaRPr lang="tr-TR" altLang="tr-TR" dirty="0"/>
          </a:p>
          <a:p>
            <a:pPr lvl="1"/>
            <a:r>
              <a:rPr lang="tr-TR" altLang="tr-TR" dirty="0"/>
              <a:t>Yönetimde </a:t>
            </a:r>
            <a:r>
              <a:rPr lang="tr-TR" altLang="tr-TR" dirty="0" smtClean="0"/>
              <a:t>uzmanlaşma </a:t>
            </a:r>
            <a:r>
              <a:rPr lang="tr-TR" altLang="tr-TR" dirty="0"/>
              <a:t>sağlanır.</a:t>
            </a:r>
            <a:endParaRPr lang="en-US" altLang="tr-TR" dirty="0"/>
          </a:p>
          <a:p>
            <a:pPr lvl="1"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98183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20241" y="609600"/>
            <a:ext cx="8765176" cy="1143000"/>
          </a:xfrm>
        </p:spPr>
        <p:txBody>
          <a:bodyPr>
            <a:normAutofit/>
          </a:bodyPr>
          <a:lstStyle/>
          <a:p>
            <a:r>
              <a:rPr lang="tr-TR" altLang="tr-TR" sz="2800" dirty="0">
                <a:solidFill>
                  <a:schemeClr val="tx1"/>
                </a:solidFill>
              </a:rPr>
              <a:t>Büyümenin İşletme Fonksiyonları Açısından Etkileri;</a:t>
            </a:r>
            <a:endParaRPr lang="en-US" altLang="tr-TR" sz="2800" dirty="0" smtClean="0">
              <a:solidFill>
                <a:srgbClr val="FF0000"/>
              </a:solidFill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2351314" y="1752600"/>
            <a:ext cx="9153298" cy="415862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b="1" dirty="0">
                <a:solidFill>
                  <a:schemeClr val="tx1"/>
                </a:solidFill>
              </a:rPr>
              <a:t>Finansman Fonksiyonu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 dirty="0" smtClean="0"/>
              <a:t>Kar </a:t>
            </a:r>
            <a:r>
              <a:rPr lang="tr-TR" altLang="tr-TR" dirty="0"/>
              <a:t>düzeyi arttıkça </a:t>
            </a:r>
            <a:r>
              <a:rPr lang="tr-TR" altLang="tr-TR" dirty="0" smtClean="0"/>
              <a:t>büyüme hızlanır.</a:t>
            </a:r>
            <a:endParaRPr lang="tr-TR" altLang="tr-TR" dirty="0"/>
          </a:p>
          <a:p>
            <a:pPr lvl="1" eaLnBrk="1" hangingPunct="1">
              <a:lnSpc>
                <a:spcPct val="90000"/>
              </a:lnSpc>
            </a:pPr>
            <a:r>
              <a:rPr lang="tr-TR" altLang="tr-TR" dirty="0" smtClean="0"/>
              <a:t>Saygınlığın artmasıyla kredi </a:t>
            </a:r>
            <a:r>
              <a:rPr lang="tr-TR" altLang="tr-TR" dirty="0"/>
              <a:t>maliyetleri </a:t>
            </a:r>
            <a:r>
              <a:rPr lang="tr-TR" altLang="tr-TR" dirty="0" smtClean="0"/>
              <a:t>daha azdır.</a:t>
            </a:r>
            <a:endParaRPr lang="tr-TR" altLang="tr-TR" dirty="0"/>
          </a:p>
          <a:p>
            <a:pPr lvl="1" eaLnBrk="1" hangingPunct="1">
              <a:lnSpc>
                <a:spcPct val="90000"/>
              </a:lnSpc>
            </a:pPr>
            <a:r>
              <a:rPr lang="tr-TR" altLang="tr-TR" dirty="0"/>
              <a:t>Nakit, alacak, tahsilat ve stoklar üzerinde denetim </a:t>
            </a:r>
            <a:r>
              <a:rPr lang="tr-TR" altLang="tr-TR" dirty="0" smtClean="0"/>
              <a:t>uygulanır.</a:t>
            </a:r>
            <a:endParaRPr lang="tr-TR" altLang="tr-TR" dirty="0"/>
          </a:p>
          <a:p>
            <a:pPr lvl="1" eaLnBrk="1" hangingPunct="1">
              <a:lnSpc>
                <a:spcPct val="90000"/>
              </a:lnSpc>
            </a:pPr>
            <a:r>
              <a:rPr lang="tr-TR" altLang="tr-TR" dirty="0"/>
              <a:t>Fonların etkin </a:t>
            </a:r>
            <a:r>
              <a:rPr lang="tr-TR" altLang="tr-TR" dirty="0" smtClean="0"/>
              <a:t>kullanımı artar.</a:t>
            </a:r>
            <a:endParaRPr lang="tr-TR" altLang="tr-TR" dirty="0"/>
          </a:p>
          <a:p>
            <a:pPr lvl="1" eaLnBrk="1" hangingPunct="1">
              <a:lnSpc>
                <a:spcPct val="90000"/>
              </a:lnSpc>
            </a:pPr>
            <a:r>
              <a:rPr lang="tr-TR" altLang="tr-TR" dirty="0" smtClean="0"/>
              <a:t>Rekabet azaltıcı etkiyle piyasa </a:t>
            </a:r>
            <a:r>
              <a:rPr lang="tr-TR" altLang="tr-TR" dirty="0"/>
              <a:t>fiyatlarının denetimi </a:t>
            </a:r>
            <a:r>
              <a:rPr lang="tr-TR" altLang="tr-TR" dirty="0" smtClean="0"/>
              <a:t>gerçekleşir.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549497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03121" y="624110"/>
            <a:ext cx="9401492" cy="865056"/>
          </a:xfrm>
        </p:spPr>
        <p:txBody>
          <a:bodyPr>
            <a:normAutofit/>
          </a:bodyPr>
          <a:lstStyle/>
          <a:p>
            <a:pPr algn="l" eaLnBrk="1" hangingPunct="1"/>
            <a:r>
              <a:rPr lang="tr-TR" altLang="tr-TR" sz="3200" dirty="0" smtClean="0">
                <a:solidFill>
                  <a:schemeClr val="tx1"/>
                </a:solidFill>
              </a:rPr>
              <a:t>İşletmelerin Küçülmeye Gereksinim Duymaları</a:t>
            </a:r>
            <a:endParaRPr lang="en-US" altLang="tr-TR" sz="3200" dirty="0" smtClean="0">
              <a:solidFill>
                <a:schemeClr val="tx1"/>
              </a:solidFill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2103121" y="1698171"/>
            <a:ext cx="9401491" cy="4213051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Yönetici kapasitelerinin sınırlı </a:t>
            </a:r>
            <a:r>
              <a:rPr lang="tr-TR" altLang="tr-TR" dirty="0" smtClean="0"/>
              <a:t>olması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Çalışan sayısı arttıkça sosyal </a:t>
            </a:r>
            <a:r>
              <a:rPr lang="tr-TR" altLang="tr-TR" dirty="0" smtClean="0"/>
              <a:t>ilişkilerin ve iletişimin zayıflaması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Üretim </a:t>
            </a:r>
            <a:r>
              <a:rPr lang="tr-TR" altLang="tr-TR" dirty="0" smtClean="0"/>
              <a:t>yükü arttıkça yönetim yükü de artar.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Gereğinden fazla örgütlenme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Kamu önünde </a:t>
            </a:r>
            <a:r>
              <a:rPr lang="tr-TR" altLang="tr-TR" dirty="0" smtClean="0"/>
              <a:t>dikkat </a:t>
            </a:r>
            <a:r>
              <a:rPr lang="tr-TR" altLang="tr-TR" dirty="0" smtClean="0"/>
              <a:t>çeken işletmenin eleştirilere konu </a:t>
            </a:r>
            <a:r>
              <a:rPr lang="tr-TR" altLang="tr-TR" dirty="0" smtClean="0"/>
              <a:t>olması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İşletmelerin büyüdükçe sorumluluklarının artması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345992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Küçük </a:t>
            </a:r>
            <a:r>
              <a:rPr lang="tr-TR" altLang="tr-TR" dirty="0" smtClean="0">
                <a:solidFill>
                  <a:schemeClr val="tx1"/>
                </a:solidFill>
              </a:rPr>
              <a:t>İşletmelerin Üstün Yönleri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1907177" y="1685109"/>
            <a:ext cx="9597435" cy="4226113"/>
          </a:xfrm>
        </p:spPr>
        <p:txBody>
          <a:bodyPr/>
          <a:lstStyle/>
          <a:p>
            <a:pPr eaLnBrk="1" hangingPunct="1"/>
            <a:r>
              <a:rPr lang="tr-TR" altLang="tr-TR" dirty="0"/>
              <a:t>Talep değişimlerine hızlı </a:t>
            </a:r>
            <a:r>
              <a:rPr lang="tr-TR" altLang="tr-TR" dirty="0" smtClean="0"/>
              <a:t>uyum sağlamaları.</a:t>
            </a:r>
            <a:endParaRPr lang="tr-TR" altLang="tr-TR" dirty="0"/>
          </a:p>
          <a:p>
            <a:pPr eaLnBrk="1" hangingPunct="1"/>
            <a:r>
              <a:rPr lang="tr-TR" altLang="tr-TR" dirty="0" smtClean="0"/>
              <a:t>Müşterilerle işveren ve işçi arasında </a:t>
            </a:r>
            <a:r>
              <a:rPr lang="tr-TR" altLang="tr-TR" dirty="0"/>
              <a:t>daha yakın </a:t>
            </a:r>
            <a:r>
              <a:rPr lang="tr-TR" altLang="tr-TR" dirty="0" smtClean="0"/>
              <a:t>ilişkiler sağlanması.</a:t>
            </a:r>
            <a:endParaRPr lang="tr-TR" altLang="tr-TR" dirty="0"/>
          </a:p>
          <a:p>
            <a:pPr eaLnBrk="1" hangingPunct="1"/>
            <a:r>
              <a:rPr lang="tr-TR" altLang="tr-TR" dirty="0" smtClean="0"/>
              <a:t>Müşterilerin isteklerine göre </a:t>
            </a:r>
            <a:r>
              <a:rPr lang="tr-TR" altLang="tr-TR" dirty="0"/>
              <a:t>özel değişiklik yapma </a:t>
            </a:r>
            <a:r>
              <a:rPr lang="tr-TR" altLang="tr-TR" dirty="0" smtClean="0"/>
              <a:t>imkanı olur.</a:t>
            </a:r>
            <a:endParaRPr lang="tr-TR" altLang="tr-TR" dirty="0"/>
          </a:p>
          <a:p>
            <a:pPr eaLnBrk="1" hangingPunct="1"/>
            <a:r>
              <a:rPr lang="tr-TR" altLang="tr-TR" dirty="0"/>
              <a:t>Emek </a:t>
            </a:r>
            <a:r>
              <a:rPr lang="tr-TR" altLang="tr-TR" dirty="0" smtClean="0"/>
              <a:t>ağırlıklı olması.</a:t>
            </a:r>
          </a:p>
          <a:p>
            <a:pPr eaLnBrk="1" hangingPunct="1"/>
            <a:r>
              <a:rPr lang="tr-TR" altLang="tr-TR" dirty="0" smtClean="0"/>
              <a:t>Sınırlı sayıda </a:t>
            </a:r>
            <a:r>
              <a:rPr lang="tr-TR" altLang="tr-TR" dirty="0"/>
              <a:t>personelle çalışıldığından </a:t>
            </a:r>
            <a:r>
              <a:rPr lang="tr-TR" altLang="tr-TR" dirty="0" smtClean="0"/>
              <a:t>kontrol imkanının daha etkin olması.</a:t>
            </a:r>
            <a:endParaRPr lang="tr-TR" altLang="tr-TR" dirty="0"/>
          </a:p>
          <a:p>
            <a:pPr eaLnBrk="1" hangingPunct="1"/>
            <a:r>
              <a:rPr lang="tr-TR" altLang="tr-TR" dirty="0" smtClean="0"/>
              <a:t>Küçük </a:t>
            </a:r>
            <a:r>
              <a:rPr lang="tr-TR" altLang="tr-TR" dirty="0"/>
              <a:t>pazarlarda karlı </a:t>
            </a:r>
            <a:r>
              <a:rPr lang="tr-TR" altLang="tr-TR" dirty="0" smtClean="0"/>
              <a:t>çalışabilmeleri.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380405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5554" y="597985"/>
            <a:ext cx="9519058" cy="128089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Büyük </a:t>
            </a:r>
            <a:r>
              <a:rPr lang="tr-TR" altLang="tr-TR" dirty="0" smtClean="0">
                <a:solidFill>
                  <a:schemeClr val="tx1"/>
                </a:solidFill>
              </a:rPr>
              <a:t>İşletmelerin Üstün Yönleri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1802674" y="1632857"/>
            <a:ext cx="9701938" cy="427836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dirty="0"/>
              <a:t>Kitle </a:t>
            </a:r>
            <a:r>
              <a:rPr lang="tr-TR" altLang="tr-TR" dirty="0" smtClean="0"/>
              <a:t>üretiminden dolayı maliyetlerin düşmesi.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Makineleşme ve standartlaşma sayesinde uzmanlaşmanın artması.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Ar-Ge çalışmaları içim daha çok kaynak ayırarak bu çalışmaları ön planda tutma.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Çalışanlar arasında uzmanlığa önem vererek iş bölümünü etkin hale getirmek.</a:t>
            </a:r>
            <a:r>
              <a:rPr lang="tr-TR" altLang="tr-TR" dirty="0" smtClean="0"/>
              <a:t> </a:t>
            </a:r>
            <a:endParaRPr lang="tr-TR" altLang="tr-TR" dirty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Daha kaliteli hizmet verebilmek için kaliteli personel yetiştirmeleri gerekmektedir. Bunun </a:t>
            </a:r>
            <a:r>
              <a:rPr lang="tr-TR" altLang="tr-TR" dirty="0"/>
              <a:t>için </a:t>
            </a:r>
            <a:r>
              <a:rPr lang="tr-TR" altLang="tr-TR" dirty="0" smtClean="0"/>
              <a:t>eğitime önem vermek.</a:t>
            </a:r>
            <a:endParaRPr lang="tr-TR" altLang="tr-TR" dirty="0" smtClean="0"/>
          </a:p>
          <a:p>
            <a:pPr eaLnBrk="1" hangingPunct="1">
              <a:lnSpc>
                <a:spcPct val="90000"/>
              </a:lnSpc>
            </a:pPr>
            <a:r>
              <a:rPr lang="tr-TR" altLang="tr-TR" dirty="0" smtClean="0"/>
              <a:t>Kredi sağlamaları daha düşük maliyet ve daha kolay olmaktadır.</a:t>
            </a:r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825364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312127" y="624110"/>
            <a:ext cx="9192486" cy="1280890"/>
          </a:xfrm>
        </p:spPr>
        <p:txBody>
          <a:bodyPr>
            <a:normAutofit/>
          </a:bodyPr>
          <a:lstStyle/>
          <a:p>
            <a:pPr algn="l" eaLnBrk="1" hangingPunct="1"/>
            <a:r>
              <a:rPr lang="tr-TR" altLang="tr-TR" sz="3200" dirty="0" smtClean="0">
                <a:solidFill>
                  <a:schemeClr val="tx1"/>
                </a:solidFill>
              </a:rPr>
              <a:t>Optimum (En Uygun) İşletme Büyüklüğü</a:t>
            </a:r>
            <a:endParaRPr lang="tr-TR" altLang="tr-TR" sz="3200" dirty="0">
              <a:solidFill>
                <a:schemeClr val="tx1"/>
              </a:solidFill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1946367" y="1632857"/>
            <a:ext cx="9287690" cy="4463143"/>
          </a:xfrm>
        </p:spPr>
        <p:txBody>
          <a:bodyPr/>
          <a:lstStyle/>
          <a:p>
            <a:r>
              <a:rPr lang="tr-TR" altLang="tr-TR" dirty="0" smtClean="0"/>
              <a:t>Maliyet masraflarının ortalamadan daha düşük olmasıdır. </a:t>
            </a:r>
            <a:r>
              <a:rPr lang="tr-TR" altLang="tr-TR" dirty="0" err="1" smtClean="0"/>
              <a:t>maliyet,i</a:t>
            </a:r>
            <a:r>
              <a:rPr lang="tr-TR" altLang="tr-TR" dirty="0" smtClean="0"/>
              <a:t> düşüren bir takım kalemler vardır;</a:t>
            </a:r>
            <a:endParaRPr lang="tr-TR" altLang="tr-TR" dirty="0" smtClean="0"/>
          </a:p>
          <a:p>
            <a:pPr lvl="1" eaLnBrk="1" hangingPunct="1"/>
            <a:r>
              <a:rPr lang="tr-TR" altLang="tr-TR" smtClean="0"/>
              <a:t>Makineleşmenin artması.</a:t>
            </a:r>
            <a:endParaRPr lang="tr-TR" altLang="tr-TR" dirty="0" smtClean="0"/>
          </a:p>
          <a:p>
            <a:pPr lvl="1" eaLnBrk="1" hangingPunct="1"/>
            <a:r>
              <a:rPr lang="tr-TR" altLang="tr-TR" dirty="0" smtClean="0"/>
              <a:t>İleri </a:t>
            </a:r>
            <a:r>
              <a:rPr lang="tr-TR" altLang="tr-TR" dirty="0" smtClean="0"/>
              <a:t>teknolojilerden faydalanma </a:t>
            </a:r>
            <a:r>
              <a:rPr lang="tr-TR" altLang="tr-TR" dirty="0" smtClean="0"/>
              <a:t>oranının yüksek olması.</a:t>
            </a:r>
            <a:endParaRPr lang="tr-TR" altLang="tr-TR" dirty="0" smtClean="0"/>
          </a:p>
          <a:p>
            <a:pPr lvl="1" eaLnBrk="1" hangingPunct="1"/>
            <a:r>
              <a:rPr lang="tr-TR" altLang="tr-TR" dirty="0" smtClean="0"/>
              <a:t>Sabit </a:t>
            </a:r>
            <a:r>
              <a:rPr lang="tr-TR" altLang="tr-TR" dirty="0" smtClean="0"/>
              <a:t>masraflar.</a:t>
            </a:r>
          </a:p>
          <a:p>
            <a:pPr lvl="1" eaLnBrk="1" hangingPunct="1"/>
            <a:r>
              <a:rPr lang="tr-TR" altLang="tr-TR" dirty="0" smtClean="0"/>
              <a:t>Büyüklüğün </a:t>
            </a:r>
            <a:r>
              <a:rPr lang="tr-TR" altLang="tr-TR" dirty="0" smtClean="0"/>
              <a:t>sağladığı </a:t>
            </a:r>
            <a:r>
              <a:rPr lang="tr-TR" altLang="tr-TR" dirty="0" smtClean="0"/>
              <a:t>tasarruflar.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97874765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59</TotalTime>
  <Words>387</Words>
  <Application>Microsoft Office PowerPoint</Application>
  <PresentationFormat>Geniş ekran</PresentationFormat>
  <Paragraphs>69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İşletmelerde Büyüklük, Tıpkı bir canlı organizma gibi olan işletmelerin gelişmeye başladıkları dönemdir.  </vt:lpstr>
      <vt:lpstr>Büyümenin İşletme Fonksiyonları Açısından Etkileri ;</vt:lpstr>
      <vt:lpstr>Büyümenin İşletme Fonksiyonları Açısından Etkileri;</vt:lpstr>
      <vt:lpstr>Büyümenin İşletme Fonksiyonları Açısından Etkileri;</vt:lpstr>
      <vt:lpstr>İşletmelerin Küçülmeye Gereksinim Duymaları</vt:lpstr>
      <vt:lpstr>Küçük İşletmelerin Üstün Yönleri</vt:lpstr>
      <vt:lpstr>Büyük İşletmelerin Üstün Yönleri</vt:lpstr>
      <vt:lpstr>Optimum (En Uygun) İşletme Büyüklüğü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2020-02-22T14:31:07Z</dcterms:created>
  <dcterms:modified xsi:type="dcterms:W3CDTF">2020-02-22T18:19:35Z</dcterms:modified>
</cp:coreProperties>
</file>