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20"/>
  </p:notesMasterIdLst>
  <p:sldIdLst>
    <p:sldId id="256" r:id="rId2"/>
    <p:sldId id="264" r:id="rId3"/>
    <p:sldId id="265" r:id="rId4"/>
    <p:sldId id="268" r:id="rId5"/>
    <p:sldId id="274" r:id="rId6"/>
    <p:sldId id="275" r:id="rId7"/>
    <p:sldId id="280" r:id="rId8"/>
    <p:sldId id="281" r:id="rId9"/>
    <p:sldId id="282" r:id="rId10"/>
    <p:sldId id="283" r:id="rId11"/>
    <p:sldId id="284" r:id="rId12"/>
    <p:sldId id="286" r:id="rId13"/>
    <p:sldId id="288" r:id="rId14"/>
    <p:sldId id="289" r:id="rId15"/>
    <p:sldId id="294" r:id="rId16"/>
    <p:sldId id="295" r:id="rId17"/>
    <p:sldId id="296" r:id="rId18"/>
    <p:sldId id="297" r:id="rId19"/>
  </p:sldIdLst>
  <p:sldSz cx="9144000" cy="6858000" type="screen4x3"/>
  <p:notesSz cx="7099300" cy="10234613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800080"/>
    <a:srgbClr val="339966"/>
    <a:srgbClr val="CC3300"/>
    <a:srgbClr val="4924A4"/>
    <a:srgbClr val="542ABC"/>
    <a:srgbClr val="676521"/>
    <a:srgbClr val="912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text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E7EB7C0-F019-4D6A-B923-70C70C41AA7F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168246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ahom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ahom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ahom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ahom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ahoma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486D98AA-CF68-4675-AB50-7060465050D2}" type="slidenum">
              <a:rPr lang="en-US" altLang="en-US" smtClean="0"/>
              <a:pPr/>
              <a:t>1</a:t>
            </a:fld>
            <a:endParaRPr lang="th-TH" alt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66FF5289-661A-4A20-B517-2834C4A4C5CE}" type="slidenum">
              <a:rPr lang="en-US" altLang="en-US" smtClean="0"/>
              <a:pPr/>
              <a:t>10</a:t>
            </a:fld>
            <a:endParaRPr lang="th-TH" alt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CF3BC27F-C33C-41E7-BD29-B32376385B4E}" type="slidenum">
              <a:rPr lang="en-US" altLang="en-US" smtClean="0"/>
              <a:pPr/>
              <a:t>11</a:t>
            </a:fld>
            <a:endParaRPr lang="th-TH" altLang="en-US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DF6ED02B-15CF-42D8-96B9-E50B30412EAC}" type="slidenum">
              <a:rPr lang="en-US" altLang="en-US" smtClean="0"/>
              <a:pPr/>
              <a:t>12</a:t>
            </a:fld>
            <a:endParaRPr lang="th-TH" alt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4B78D577-F729-4494-B0E8-C163FF756C07}" type="slidenum">
              <a:rPr lang="en-US" altLang="en-US" smtClean="0"/>
              <a:pPr/>
              <a:t>13</a:t>
            </a:fld>
            <a:endParaRPr lang="th-TH" alt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49245E20-66B7-4CBC-834E-3729D4A9701B}" type="slidenum">
              <a:rPr lang="en-US" altLang="en-US" smtClean="0"/>
              <a:pPr/>
              <a:t>14</a:t>
            </a:fld>
            <a:endParaRPr lang="th-TH" altLang="en-US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CA2EC004-9806-47D4-828C-F4A818519626}" type="slidenum">
              <a:rPr lang="en-US" altLang="en-US" smtClean="0"/>
              <a:pPr/>
              <a:t>15</a:t>
            </a:fld>
            <a:endParaRPr lang="th-TH" altLang="en-US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B96175C4-D6B8-41E9-A5E7-291CB6A0C7A4}" type="slidenum">
              <a:rPr lang="en-US" altLang="en-US" smtClean="0"/>
              <a:pPr/>
              <a:t>16</a:t>
            </a:fld>
            <a:endParaRPr lang="th-TH" alt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3C139EE3-D08F-4ADE-9AF5-149631B42BB2}" type="slidenum">
              <a:rPr lang="en-US" altLang="en-US" smtClean="0"/>
              <a:pPr/>
              <a:t>17</a:t>
            </a:fld>
            <a:endParaRPr lang="th-TH" altLang="en-US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34B6D1F0-0E7C-44C8-B6D3-A6479C889D9F}" type="slidenum">
              <a:rPr lang="en-US" altLang="en-US" smtClean="0"/>
              <a:pPr/>
              <a:t>18</a:t>
            </a:fld>
            <a:endParaRPr lang="th-TH" alt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709AAC7B-89D3-47A5-A837-A8426F55FF74}" type="slidenum">
              <a:rPr lang="en-US" altLang="en-US" smtClean="0"/>
              <a:pPr/>
              <a:t>2</a:t>
            </a:fld>
            <a:endParaRPr lang="th-TH" alt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8BE81380-1ECE-49B9-8729-9D8249998112}" type="slidenum">
              <a:rPr lang="en-US" altLang="en-US" smtClean="0"/>
              <a:pPr/>
              <a:t>3</a:t>
            </a:fld>
            <a:endParaRPr lang="th-TH" alt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73EC1786-726C-44BD-AEB3-AB03FF1E9124}" type="slidenum">
              <a:rPr lang="en-US" altLang="en-US" smtClean="0"/>
              <a:pPr/>
              <a:t>4</a:t>
            </a:fld>
            <a:endParaRPr lang="th-TH" alt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79F1ACFA-E8CB-46E2-8D12-64EE040907E9}" type="slidenum">
              <a:rPr lang="en-US" altLang="en-US" smtClean="0"/>
              <a:pPr/>
              <a:t>5</a:t>
            </a:fld>
            <a:endParaRPr lang="th-TH" altLang="en-US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DEB3283F-EA02-436C-8E33-07C50F3E4749}" type="slidenum">
              <a:rPr lang="en-US" altLang="en-US" smtClean="0"/>
              <a:pPr/>
              <a:t>6</a:t>
            </a:fld>
            <a:endParaRPr lang="th-TH" altLang="en-US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3C4FFA9D-2B70-4583-9C89-88CB3F104695}" type="slidenum">
              <a:rPr lang="en-US" altLang="en-US" smtClean="0"/>
              <a:pPr/>
              <a:t>7</a:t>
            </a:fld>
            <a:endParaRPr lang="th-TH" alt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52B367F7-6313-4B70-94A3-3950E1991795}" type="slidenum">
              <a:rPr lang="en-US" altLang="en-US" smtClean="0"/>
              <a:pPr/>
              <a:t>8</a:t>
            </a:fld>
            <a:endParaRPr lang="th-TH" alt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A1FA2627-F6D5-4778-A9E1-6E20CB7F59EA}" type="slidenum">
              <a:rPr lang="en-US" altLang="en-US" smtClean="0"/>
              <a:pPr/>
              <a:t>9</a:t>
            </a:fld>
            <a:endParaRPr lang="th-TH" alt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2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pPr algn="ctr" eaLnBrk="1" hangingPunct="1">
                <a:defRPr/>
              </a:pPr>
              <a:endParaRPr lang="en-US" altLang="en-US" smtClean="0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>
                <a:gd name="T0" fmla="*/ 0 w 1000"/>
                <a:gd name="T1" fmla="*/ 695 h 1000"/>
                <a:gd name="T2" fmla="*/ 0 w 1000"/>
                <a:gd name="T3" fmla="*/ 695 h 1000"/>
                <a:gd name="T4" fmla="*/ 0 w 1000"/>
                <a:gd name="T5" fmla="*/ 0 h 1000"/>
                <a:gd name="T6" fmla="*/ 0 w 1000"/>
                <a:gd name="T7" fmla="*/ 0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>
                <a:gd name="T0" fmla="*/ 0 w 1000"/>
                <a:gd name="T1" fmla="*/ 0 h 1000"/>
                <a:gd name="T2" fmla="*/ 1 w 1000"/>
                <a:gd name="T3" fmla="*/ 0 h 1000"/>
                <a:gd name="T4" fmla="*/ 1 w 1000"/>
                <a:gd name="T5" fmla="*/ 557 h 1000"/>
                <a:gd name="T6" fmla="*/ 0 w 1000"/>
                <a:gd name="T7" fmla="*/ 557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807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th-TH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16536667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26D96-4093-43ED-B407-456665F8CD87}" type="datetime1">
              <a:rPr lang="tr-TR" smtClean="0"/>
              <a:t>11.05.2020</a:t>
            </a:fld>
            <a:endParaRPr lang="th-T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6BCAE-A232-4FF1-9919-C58DF66EE2D9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00970454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62750" y="104775"/>
            <a:ext cx="2152650" cy="63722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4800" y="104775"/>
            <a:ext cx="6305550" cy="63722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D840A-55FA-443E-926E-920FE3530CCC}" type="datetime1">
              <a:rPr lang="tr-TR" smtClean="0"/>
              <a:t>11.05.2020</a:t>
            </a:fld>
            <a:endParaRPr lang="th-T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79EAE-BF48-45C4-B829-AD3FB7E89A0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2816966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25" y="104775"/>
            <a:ext cx="8126413" cy="685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304800" y="1108075"/>
            <a:ext cx="4229100" cy="53689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86300" y="1108075"/>
            <a:ext cx="4229100" cy="53689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E58AD-FD99-4A2B-9026-BD9BF4E7CC71}" type="datetime1">
              <a:rPr lang="tr-TR" smtClean="0"/>
              <a:t>11.05.2020</a:t>
            </a:fld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79D06-8DC1-4E0A-B21E-2E4539A7B27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21055690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25" y="104775"/>
            <a:ext cx="8126413" cy="685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304800" y="1108075"/>
            <a:ext cx="4229100" cy="53689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86300" y="1108075"/>
            <a:ext cx="4229100" cy="53689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40479-CA73-4A51-89E8-F30A53ED20F9}" type="datetime1">
              <a:rPr lang="tr-TR" smtClean="0"/>
              <a:t>11.05.2020</a:t>
            </a:fld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8B0CB-0DAF-4E69-9277-B126F648FFF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59237798"/>
      </p:ext>
    </p:extLst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Başlık ve İçerik Üzerind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25" y="104775"/>
            <a:ext cx="8126413" cy="685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304800" y="1108075"/>
            <a:ext cx="8610600" cy="26082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04800" y="3868738"/>
            <a:ext cx="8610600" cy="26082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281C5-03D9-4888-885A-F463F55A8591}" type="datetime1">
              <a:rPr lang="tr-TR" smtClean="0"/>
              <a:t>11.05.2020</a:t>
            </a:fld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B205E-587A-4DC9-803F-8E3004F36B2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6573612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03E91-8464-4BC2-BB0E-4D49499E5D66}" type="datetime1">
              <a:rPr lang="tr-TR" smtClean="0"/>
              <a:t>11.05.2020</a:t>
            </a:fld>
            <a:endParaRPr lang="th-T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8008A-D4F6-4FE8-AD70-34601459125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11388818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1419D-7295-413F-B745-D8CF4B038A7E}" type="datetime1">
              <a:rPr lang="tr-TR" smtClean="0"/>
              <a:t>11.05.2020</a:t>
            </a:fld>
            <a:endParaRPr lang="th-T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6290D-4775-429A-917E-663F55230887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6206482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04800" y="1108075"/>
            <a:ext cx="42291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86300" y="1108075"/>
            <a:ext cx="42291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6F538-4B26-4B4D-89E3-B165111CE93C}" type="datetime1">
              <a:rPr lang="tr-TR" smtClean="0"/>
              <a:t>11.05.2020</a:t>
            </a:fld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E7793-B32E-4584-B442-729FEFB2518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9435195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550D4-0E4E-47FA-924A-3DCE3028D8EE}" type="datetime1">
              <a:rPr lang="tr-TR" smtClean="0"/>
              <a:t>11.05.2020</a:t>
            </a:fld>
            <a:endParaRPr lang="th-TH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EB0B3-BA89-41C9-807B-145E6000973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77497140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FEB46-51A6-4314-8539-920A01AA45DF}" type="datetime1">
              <a:rPr lang="tr-TR" smtClean="0"/>
              <a:t>11.05.2020</a:t>
            </a:fld>
            <a:endParaRPr lang="th-TH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92572-FA42-416E-BE10-46F49D728E4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482903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24CCF-FF80-4F1F-9670-D8B8BF47115C}" type="datetime1">
              <a:rPr lang="tr-TR" smtClean="0"/>
              <a:t>11.05.2020</a:t>
            </a:fld>
            <a:endParaRPr lang="th-TH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E8B56-065D-41C0-A88C-5FCF7DAC852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2972877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604FE-8E78-461D-B024-74A696231EE5}" type="datetime1">
              <a:rPr lang="tr-TR" smtClean="0"/>
              <a:t>11.05.2020</a:t>
            </a:fld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CFA61-8016-4E95-AC46-66742853EB4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44898188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9AA2E-7470-4980-BA23-94E03A51F1FC}" type="datetime1">
              <a:rPr lang="tr-TR" smtClean="0"/>
              <a:t>11.05.2020</a:t>
            </a:fld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761EC-1B63-457B-8087-63E1A533E28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89816940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941388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>
              <a:defRPr/>
            </a:pPr>
            <a:endParaRPr lang="en-US" altLang="en-US" sz="2400" smtClean="0">
              <a:latin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942975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>
              <a:defRPr/>
            </a:pPr>
            <a:endParaRPr lang="en-US" altLang="en-US" sz="2400" smtClean="0"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55625" y="104775"/>
            <a:ext cx="81264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108075"/>
            <a:ext cx="86106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Click to edit Master text styles</a:t>
            </a:r>
          </a:p>
          <a:p>
            <a:pPr lvl="1"/>
            <a:r>
              <a:rPr lang="th-TH" altLang="en-US" smtClean="0"/>
              <a:t>Second level</a:t>
            </a:r>
          </a:p>
          <a:p>
            <a:pPr lvl="2"/>
            <a:r>
              <a:rPr lang="th-TH" altLang="en-US" smtClean="0"/>
              <a:t>Third level</a:t>
            </a:r>
          </a:p>
          <a:p>
            <a:pPr lvl="3"/>
            <a:r>
              <a:rPr lang="th-TH" altLang="en-US" smtClean="0"/>
              <a:t>Fourth level</a:t>
            </a:r>
          </a:p>
          <a:p>
            <a:pPr lvl="4"/>
            <a:r>
              <a:rPr lang="th-TH" altLang="en-US" smtClean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338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fld id="{09871389-C8C7-4D08-BAAD-485974A8B2C1}" type="datetime1">
              <a:rPr lang="tr-TR" smtClean="0"/>
              <a:t>11.05.2020</a:t>
            </a:fld>
            <a:endParaRPr lang="th-TH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3200"/>
            <a:ext cx="3276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en-US" smtClean="0"/>
              <a:t>Sayısal Mantık Tasarımı</a:t>
            </a:r>
            <a:endParaRPr lang="th-TH"/>
          </a:p>
        </p:txBody>
      </p:sp>
      <p:sp>
        <p:nvSpPr>
          <p:cNvPr id="870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EF80243-80A2-4071-9859-FD0F8C5BE94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1033" name="Freeform 9"/>
          <p:cNvSpPr>
            <a:spLocks noChangeArrowheads="1"/>
          </p:cNvSpPr>
          <p:nvPr/>
        </p:nvSpPr>
        <p:spPr bwMode="auto">
          <a:xfrm>
            <a:off x="315913" y="79375"/>
            <a:ext cx="236537" cy="771525"/>
          </a:xfrm>
          <a:custGeom>
            <a:avLst/>
            <a:gdLst>
              <a:gd name="T0" fmla="*/ 2147483647 w 1000"/>
              <a:gd name="T1" fmla="*/ 2147483647 h 1000"/>
              <a:gd name="T2" fmla="*/ 0 w 1000"/>
              <a:gd name="T3" fmla="*/ 2147483647 h 1000"/>
              <a:gd name="T4" fmla="*/ 0 w 1000"/>
              <a:gd name="T5" fmla="*/ 0 h 1000"/>
              <a:gd name="T6" fmla="*/ 2147483647 w 1000"/>
              <a:gd name="T7" fmla="*/ 0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rgbClr val="929565">
                <a:alpha val="63136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Freeform 10"/>
          <p:cNvSpPr>
            <a:spLocks noChangeArrowheads="1"/>
          </p:cNvSpPr>
          <p:nvPr/>
        </p:nvSpPr>
        <p:spPr bwMode="auto">
          <a:xfrm>
            <a:off x="8674100" y="87313"/>
            <a:ext cx="177800" cy="752475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</p:sldLayoutIdLst>
  <p:transition>
    <p:random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12F3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12F31"/>
          </a:solidFill>
          <a:latin typeface="Arial" charset="0"/>
          <a:cs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12F31"/>
          </a:solidFill>
          <a:latin typeface="Arial" charset="0"/>
          <a:cs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12F31"/>
          </a:solidFill>
          <a:latin typeface="Arial" charset="0"/>
          <a:cs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12F31"/>
          </a:solidFill>
          <a:latin typeface="Arial" charset="0"/>
          <a:cs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912F31"/>
          </a:solidFill>
          <a:latin typeface="Arial" charset="0"/>
          <a:cs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912F31"/>
          </a:solidFill>
          <a:latin typeface="Arial" charset="0"/>
          <a:cs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912F31"/>
          </a:solidFill>
          <a:latin typeface="Arial" charset="0"/>
          <a:cs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912F31"/>
          </a:solidFill>
          <a:latin typeface="Arial" charset="0"/>
          <a:cs typeface="Tahoma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rgbClr val="963232"/>
        </a:buClr>
        <a:buSzPct val="70000"/>
        <a:buFont typeface="Wingdings" pitchFamily="2" charset="2"/>
        <a:buChar char="n"/>
        <a:defRPr sz="2400">
          <a:solidFill>
            <a:srgbClr val="4924A4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rgbClr val="963232"/>
        </a:buClr>
        <a:buSzPct val="70000"/>
        <a:buFont typeface="Wingdings" pitchFamily="2" charset="2"/>
        <a:buChar char="¡"/>
        <a:defRPr sz="2000">
          <a:solidFill>
            <a:schemeClr val="tx1"/>
          </a:solidFill>
          <a:latin typeface="+mn-lt"/>
          <a:cs typeface="+mn-cs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rgbClr val="963232"/>
        </a:buClr>
        <a:buSzPct val="70000"/>
        <a:buFont typeface="Wingdings" pitchFamily="2" charset="2"/>
        <a:buChar char="n"/>
        <a:defRPr>
          <a:solidFill>
            <a:schemeClr val="tx1"/>
          </a:solidFill>
          <a:latin typeface="+mn-lt"/>
          <a:cs typeface="+mn-cs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rgbClr val="963232"/>
        </a:buClr>
        <a:buSzPct val="70000"/>
        <a:buFont typeface="Wingdings" pitchFamily="2" charset="2"/>
        <a:buChar char="¡"/>
        <a:defRPr sz="1600">
          <a:solidFill>
            <a:srgbClr val="6F6C2F"/>
          </a:solidFill>
          <a:latin typeface="+mn-lt"/>
          <a:cs typeface="+mn-cs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rgbClr val="963232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cs typeface="+mn-cs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rgbClr val="963232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cs typeface="+mn-cs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rgbClr val="963232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cs typeface="+mn-cs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rgbClr val="963232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cs typeface="+mn-cs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rgbClr val="963232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371600"/>
            <a:ext cx="7467600" cy="2971800"/>
          </a:xfrm>
        </p:spPr>
        <p:txBody>
          <a:bodyPr/>
          <a:lstStyle/>
          <a:p>
            <a:pPr algn="ctr" eaLnBrk="1" hangingPunct="1"/>
            <a:r>
              <a:rPr lang="en-US" altLang="en-US" sz="4800" dirty="0" smtClean="0"/>
              <a:t>Bile</a:t>
            </a:r>
            <a:r>
              <a:rPr lang="tr-TR" altLang="en-US" sz="4800" dirty="0" smtClean="0"/>
              <a:t>şimli Mantık</a:t>
            </a:r>
            <a:r>
              <a:rPr lang="en-US" altLang="en-US" sz="4800" dirty="0" smtClean="0"/>
              <a:t/>
            </a:r>
            <a:br>
              <a:rPr lang="en-US" altLang="en-US" sz="4800" dirty="0" smtClean="0"/>
            </a:br>
            <a:r>
              <a:rPr lang="tr-TR" altLang="en-US" sz="4800" dirty="0" smtClean="0"/>
              <a:t>(</a:t>
            </a:r>
            <a:r>
              <a:rPr lang="en-US" altLang="en-US" dirty="0" smtClean="0"/>
              <a:t>Combinational Logic</a:t>
            </a:r>
            <a:r>
              <a:rPr lang="tr-TR" altLang="en-US" dirty="0" smtClean="0"/>
              <a:t>)</a:t>
            </a:r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 smtClean="0"/>
              <a:t>1/3</a:t>
            </a:r>
            <a:endParaRPr lang="th-TH" altLang="en-US" dirty="0" smtClean="0"/>
          </a:p>
        </p:txBody>
      </p:sp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86400"/>
            <a:ext cx="65627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4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80D5F42C-1AC7-4E96-A033-DED002414C83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24579" name="5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24580" name="6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BCF74044-E3A7-43B0-A2D9-2A6D325CF5CA}" type="slidenum">
              <a:rPr lang="en-US" altLang="en-US" smtClean="0"/>
              <a:pPr/>
              <a:t>10</a:t>
            </a:fld>
            <a:endParaRPr lang="th-TH" altLang="en-US" smtClean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smtClean="0"/>
              <a:t>Tam </a:t>
            </a:r>
            <a:r>
              <a:rPr lang="en-GB" altLang="en-US" sz="3600" dirty="0" err="1" smtClean="0"/>
              <a:t>Toplayıcı</a:t>
            </a:r>
            <a:r>
              <a:rPr lang="en-GB" altLang="en-US" sz="3600" dirty="0" smtClean="0"/>
              <a:t> (</a:t>
            </a:r>
            <a:r>
              <a:rPr lang="th-TH" altLang="en-US" sz="3600" dirty="0" smtClean="0"/>
              <a:t>Full-Adder</a:t>
            </a:r>
            <a:r>
              <a:rPr lang="en-GB" altLang="en-US" sz="3600" dirty="0" smtClean="0"/>
              <a:t>)</a:t>
            </a:r>
            <a:endParaRPr lang="th-TH" altLang="en-US" sz="3600" dirty="0" smtClean="0"/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Tanım</a:t>
            </a:r>
            <a:r>
              <a:rPr lang="th-TH" altLang="en-US" dirty="0" smtClean="0"/>
              <a:t>:</a:t>
            </a:r>
          </a:p>
          <a:p>
            <a:pPr lvl="1" eaLnBrk="1" hangingPunct="1"/>
            <a:r>
              <a:rPr lang="en-US" altLang="en-US" dirty="0" smtClean="0"/>
              <a:t>3 </a:t>
            </a:r>
            <a:r>
              <a:rPr lang="en-US" altLang="en-US" dirty="0" err="1" smtClean="0"/>
              <a:t>biti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aritmetik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olarak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toplayarak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toplam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üreten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bileşimsel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devre</a:t>
            </a:r>
            <a:endParaRPr lang="th-TH" altLang="en-US" dirty="0" smtClean="0"/>
          </a:p>
          <a:p>
            <a:pPr eaLnBrk="1" hangingPunct="1"/>
            <a:r>
              <a:rPr lang="en-GB" altLang="en-US" dirty="0" err="1" smtClean="0"/>
              <a:t>Semboller</a:t>
            </a:r>
            <a:r>
              <a:rPr lang="th-TH" altLang="en-US" dirty="0" smtClean="0"/>
              <a:t>:</a:t>
            </a:r>
          </a:p>
          <a:p>
            <a:pPr lvl="1" eaLnBrk="1" hangingPunct="1"/>
            <a:r>
              <a:rPr lang="en-GB" altLang="en-US" dirty="0" err="1" smtClean="0"/>
              <a:t>Üç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girdi</a:t>
            </a:r>
            <a:r>
              <a:rPr lang="th-TH" altLang="en-US" dirty="0" smtClean="0"/>
              <a:t>: </a:t>
            </a:r>
            <a:r>
              <a:rPr lang="th-TH" altLang="en-US" i="1" dirty="0" smtClean="0"/>
              <a:t>x,y,z</a:t>
            </a:r>
          </a:p>
          <a:p>
            <a:pPr lvl="1" eaLnBrk="1" hangingPunct="1"/>
            <a:r>
              <a:rPr lang="en-GB" altLang="en-US" dirty="0" err="1" smtClean="0"/>
              <a:t>İki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çıktı</a:t>
            </a:r>
            <a:r>
              <a:rPr lang="th-TH" altLang="en-US" dirty="0" smtClean="0"/>
              <a:t>: </a:t>
            </a:r>
            <a:r>
              <a:rPr lang="th-TH" altLang="en-US" i="1" dirty="0" smtClean="0"/>
              <a:t>S, C</a:t>
            </a:r>
          </a:p>
          <a:p>
            <a:pPr eaLnBrk="1" hangingPunct="1"/>
            <a:r>
              <a:rPr lang="en-GB" altLang="en-US" dirty="0" err="1" smtClean="0"/>
              <a:t>Doğruluk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tablosu</a:t>
            </a:r>
            <a:r>
              <a:rPr lang="th-TH" altLang="en-US" dirty="0" smtClean="0"/>
              <a:t>:</a:t>
            </a:r>
          </a:p>
        </p:txBody>
      </p:sp>
      <p:pic>
        <p:nvPicPr>
          <p:cNvPr id="24583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6200000">
            <a:off x="4697413" y="1398587"/>
            <a:ext cx="4229100" cy="3870325"/>
          </a:xfrm>
          <a:noFill/>
        </p:spPr>
      </p:pic>
      <p:grpSp>
        <p:nvGrpSpPr>
          <p:cNvPr id="24584" name="Group 20"/>
          <p:cNvGrpSpPr>
            <a:grpSpLocks/>
          </p:cNvGrpSpPr>
          <p:nvPr/>
        </p:nvGrpSpPr>
        <p:grpSpPr bwMode="auto">
          <a:xfrm>
            <a:off x="1295400" y="4572000"/>
            <a:ext cx="2641600" cy="1827213"/>
            <a:chOff x="816" y="2880"/>
            <a:chExt cx="1664" cy="1151"/>
          </a:xfrm>
        </p:grpSpPr>
        <p:sp>
          <p:nvSpPr>
            <p:cNvPr id="24585" name="Rectangle 8"/>
            <p:cNvSpPr>
              <a:spLocks noChangeArrowheads="1"/>
            </p:cNvSpPr>
            <p:nvPr/>
          </p:nvSpPr>
          <p:spPr bwMode="auto">
            <a:xfrm>
              <a:off x="1217" y="3215"/>
              <a:ext cx="937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endParaRPr lang="tr-TR" altLang="en-US"/>
            </a:p>
          </p:txBody>
        </p:sp>
        <p:sp>
          <p:nvSpPr>
            <p:cNvPr id="24586" name="Text Box 9"/>
            <p:cNvSpPr txBox="1">
              <a:spLocks noChangeArrowheads="1"/>
            </p:cNvSpPr>
            <p:nvPr/>
          </p:nvSpPr>
          <p:spPr bwMode="auto">
            <a:xfrm>
              <a:off x="1362" y="3229"/>
              <a:ext cx="57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b="1"/>
                <a:t>  Full</a:t>
              </a:r>
            </a:p>
            <a:p>
              <a:r>
                <a:rPr lang="en-US" altLang="en-US" b="1"/>
                <a:t> Adder</a:t>
              </a:r>
              <a:endParaRPr lang="en-US" altLang="en-US" sz="2400" b="1"/>
            </a:p>
          </p:txBody>
        </p:sp>
        <p:sp>
          <p:nvSpPr>
            <p:cNvPr id="24587" name="Line 10"/>
            <p:cNvSpPr>
              <a:spLocks noChangeShapeType="1"/>
            </p:cNvSpPr>
            <p:nvPr/>
          </p:nvSpPr>
          <p:spPr bwMode="auto">
            <a:xfrm>
              <a:off x="1058" y="3441"/>
              <a:ext cx="1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Line 11"/>
            <p:cNvSpPr>
              <a:spLocks noChangeShapeType="1"/>
            </p:cNvSpPr>
            <p:nvPr/>
          </p:nvSpPr>
          <p:spPr bwMode="auto">
            <a:xfrm>
              <a:off x="2150" y="3441"/>
              <a:ext cx="15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9" name="Text Box 12"/>
            <p:cNvSpPr txBox="1">
              <a:spLocks noChangeArrowheads="1"/>
            </p:cNvSpPr>
            <p:nvPr/>
          </p:nvSpPr>
          <p:spPr bwMode="auto">
            <a:xfrm>
              <a:off x="1379" y="2880"/>
              <a:ext cx="2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sz="1600" b="1"/>
                <a:t>X</a:t>
              </a:r>
              <a:endParaRPr lang="en-US" altLang="en-US" sz="2400" b="1"/>
            </a:p>
          </p:txBody>
        </p:sp>
        <p:sp>
          <p:nvSpPr>
            <p:cNvPr id="24590" name="Text Box 13"/>
            <p:cNvSpPr txBox="1">
              <a:spLocks noChangeArrowheads="1"/>
            </p:cNvSpPr>
            <p:nvPr/>
          </p:nvSpPr>
          <p:spPr bwMode="auto">
            <a:xfrm>
              <a:off x="1745" y="2880"/>
              <a:ext cx="20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sz="1600" b="1"/>
                <a:t>Y</a:t>
              </a:r>
              <a:endParaRPr lang="en-US" altLang="en-US" sz="2400" b="1"/>
            </a:p>
          </p:txBody>
        </p:sp>
        <p:sp>
          <p:nvSpPr>
            <p:cNvPr id="24591" name="Text Box 14"/>
            <p:cNvSpPr txBox="1">
              <a:spLocks noChangeArrowheads="1"/>
            </p:cNvSpPr>
            <p:nvPr/>
          </p:nvSpPr>
          <p:spPr bwMode="auto">
            <a:xfrm>
              <a:off x="1534" y="3819"/>
              <a:ext cx="2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sz="1600" b="1"/>
                <a:t>S</a:t>
              </a:r>
              <a:endParaRPr lang="en-US" altLang="en-US" sz="2400" b="1"/>
            </a:p>
          </p:txBody>
        </p:sp>
        <p:sp>
          <p:nvSpPr>
            <p:cNvPr id="24592" name="Text Box 15"/>
            <p:cNvSpPr txBox="1">
              <a:spLocks noChangeArrowheads="1"/>
            </p:cNvSpPr>
            <p:nvPr/>
          </p:nvSpPr>
          <p:spPr bwMode="auto">
            <a:xfrm>
              <a:off x="2286" y="3331"/>
              <a:ext cx="1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sz="1600" b="1"/>
                <a:t>Z</a:t>
              </a:r>
              <a:endParaRPr lang="en-US" altLang="en-US" sz="2400" b="1"/>
            </a:p>
          </p:txBody>
        </p:sp>
        <p:sp>
          <p:nvSpPr>
            <p:cNvPr id="24593" name="Line 16"/>
            <p:cNvSpPr>
              <a:spLocks noChangeShapeType="1"/>
            </p:cNvSpPr>
            <p:nvPr/>
          </p:nvSpPr>
          <p:spPr bwMode="auto">
            <a:xfrm>
              <a:off x="1489" y="3063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Line 17"/>
            <p:cNvSpPr>
              <a:spLocks noChangeShapeType="1"/>
            </p:cNvSpPr>
            <p:nvPr/>
          </p:nvSpPr>
          <p:spPr bwMode="auto">
            <a:xfrm>
              <a:off x="1860" y="3066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5" name="Text Box 18"/>
            <p:cNvSpPr txBox="1">
              <a:spLocks noChangeArrowheads="1"/>
            </p:cNvSpPr>
            <p:nvPr/>
          </p:nvSpPr>
          <p:spPr bwMode="auto">
            <a:xfrm>
              <a:off x="816" y="3312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sz="1600" b="1"/>
                <a:t>C</a:t>
              </a:r>
              <a:endParaRPr lang="en-US" altLang="en-US" sz="2400" b="1"/>
            </a:p>
          </p:txBody>
        </p:sp>
        <p:sp>
          <p:nvSpPr>
            <p:cNvPr id="24596" name="Line 19"/>
            <p:cNvSpPr>
              <a:spLocks noChangeShapeType="1"/>
            </p:cNvSpPr>
            <p:nvPr/>
          </p:nvSpPr>
          <p:spPr bwMode="auto">
            <a:xfrm>
              <a:off x="1639" y="3699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31153614-EE78-48A3-BB72-D44292153D34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25603" name="3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25604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04424E3F-8858-48E5-AD2E-D62E65A03994}" type="slidenum">
              <a:rPr lang="en-US" altLang="en-US" smtClean="0"/>
              <a:pPr/>
              <a:t>11</a:t>
            </a:fld>
            <a:endParaRPr lang="th-TH" altLang="en-US" smtClean="0"/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Tam </a:t>
            </a:r>
            <a:r>
              <a:rPr lang="en-US" altLang="en-US" sz="3600" dirty="0" err="1" smtClean="0"/>
              <a:t>Toplayıcının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Gerçekleştirilmesi</a:t>
            </a:r>
            <a:endParaRPr lang="th-TH" altLang="en-US" sz="3600" dirty="0" smtClean="0"/>
          </a:p>
        </p:txBody>
      </p:sp>
      <p:pic>
        <p:nvPicPr>
          <p:cNvPr id="25606" name="Picture 5" descr="PPT6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66800"/>
            <a:ext cx="7158038" cy="238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6" descr="PPT6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05200"/>
            <a:ext cx="7038975" cy="298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8" name="Text Box 7"/>
          <p:cNvSpPr txBox="1">
            <a:spLocks noChangeArrowheads="1"/>
          </p:cNvSpPr>
          <p:nvPr/>
        </p:nvSpPr>
        <p:spPr bwMode="auto">
          <a:xfrm>
            <a:off x="2743200" y="5438775"/>
            <a:ext cx="2405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th-TH" altLang="en-US" sz="1600"/>
              <a:t>S=x’y’z+ x’yz’ + xyz’ + xyz </a:t>
            </a:r>
          </a:p>
        </p:txBody>
      </p:sp>
      <p:sp>
        <p:nvSpPr>
          <p:cNvPr id="25609" name="Text Box 8"/>
          <p:cNvSpPr txBox="1">
            <a:spLocks noChangeArrowheads="1"/>
          </p:cNvSpPr>
          <p:nvPr/>
        </p:nvSpPr>
        <p:spPr bwMode="auto">
          <a:xfrm>
            <a:off x="7315200" y="5410200"/>
            <a:ext cx="1579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z="1600"/>
              <a:t>C</a:t>
            </a:r>
            <a:r>
              <a:rPr lang="th-TH" altLang="en-US" sz="1600"/>
              <a:t>= xy + xz + yz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B152132F-A155-4F44-81CD-2361994D529D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27651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2765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6C388A90-5DDD-4C65-80A9-6E0622241169}" type="slidenum">
              <a:rPr lang="en-US" altLang="en-US" smtClean="0"/>
              <a:pPr/>
              <a:t>12</a:t>
            </a:fld>
            <a:endParaRPr lang="th-TH" altLang="en-US" smtClean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err="1" smtClean="0"/>
              <a:t>İkili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Toplayıcı</a:t>
            </a:r>
            <a:r>
              <a:rPr lang="en-GB" altLang="en-US" sz="3600" dirty="0" smtClean="0"/>
              <a:t> (</a:t>
            </a:r>
            <a:r>
              <a:rPr lang="th-TH" altLang="en-US" sz="3600" dirty="0" smtClean="0"/>
              <a:t>Binary Adder</a:t>
            </a:r>
            <a:r>
              <a:rPr lang="en-GB" altLang="en-US" sz="3600" dirty="0" smtClean="0"/>
              <a:t>)</a:t>
            </a:r>
            <a:endParaRPr lang="th-TH" altLang="en-US" sz="3600" dirty="0" smtClean="0"/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800" dirty="0" err="1" smtClean="0"/>
              <a:t>İkili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toplayıcı</a:t>
            </a:r>
            <a:r>
              <a:rPr lang="en-GB" altLang="en-US" sz="2800" dirty="0" smtClean="0"/>
              <a:t>, </a:t>
            </a:r>
            <a:r>
              <a:rPr lang="en-GB" altLang="en-US" sz="2800" dirty="0" err="1" smtClean="0"/>
              <a:t>iki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tane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ikili</a:t>
            </a:r>
            <a:r>
              <a:rPr lang="en-GB" altLang="en-US" sz="2800" dirty="0" smtClean="0"/>
              <a:t> (binary) </a:t>
            </a:r>
            <a:r>
              <a:rPr lang="en-GB" altLang="en-US" sz="2800" dirty="0" err="1" smtClean="0"/>
              <a:t>sayının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aritmetik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toplamını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hesaplayan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bir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sayısal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devredir</a:t>
            </a:r>
            <a:r>
              <a:rPr lang="th-TH" altLang="en-US" sz="2800" dirty="0" smtClean="0"/>
              <a:t>.</a:t>
            </a:r>
          </a:p>
          <a:p>
            <a:pPr eaLnBrk="1" hangingPunct="1"/>
            <a:r>
              <a:rPr lang="en-GB" altLang="en-US" sz="2800" dirty="0" err="1" smtClean="0"/>
              <a:t>Bir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ikili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toplayıcı</a:t>
            </a:r>
            <a:r>
              <a:rPr lang="en-GB" altLang="en-US" sz="2800" dirty="0" smtClean="0"/>
              <a:t>, </a:t>
            </a:r>
            <a:r>
              <a:rPr lang="en-GB" altLang="en-US" sz="2800" dirty="0" err="1" smtClean="0"/>
              <a:t>bir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çok</a:t>
            </a:r>
            <a:r>
              <a:rPr lang="en-GB" altLang="en-US" sz="2800" dirty="0" smtClean="0"/>
              <a:t> tam </a:t>
            </a:r>
            <a:r>
              <a:rPr lang="en-GB" altLang="en-US" sz="2800" dirty="0" err="1" smtClean="0"/>
              <a:t>toplayıcı</a:t>
            </a:r>
            <a:r>
              <a:rPr lang="en-GB" altLang="en-US" sz="2800" dirty="0" smtClean="0"/>
              <a:t> (full adder, FA) </a:t>
            </a:r>
            <a:r>
              <a:rPr lang="en-GB" altLang="en-US" sz="2800" dirty="0" err="1" smtClean="0"/>
              <a:t>kullanılarak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yapılabilir</a:t>
            </a:r>
            <a:r>
              <a:rPr lang="th-TH" altLang="en-US" sz="2800" dirty="0" smtClean="0"/>
              <a:t>.</a:t>
            </a:r>
            <a:endParaRPr lang="en-GB" altLang="en-US" sz="2800" dirty="0" smtClean="0"/>
          </a:p>
          <a:p>
            <a:pPr eaLnBrk="1" hangingPunct="1"/>
            <a:r>
              <a:rPr lang="en-US" altLang="en-US" sz="2800" dirty="0" err="1"/>
              <a:t>Örnek</a:t>
            </a:r>
            <a:r>
              <a:rPr lang="en-US" altLang="en-US" sz="2800" dirty="0"/>
              <a:t>: 2 </a:t>
            </a:r>
            <a:r>
              <a:rPr lang="en-US" altLang="en-US" sz="2800" dirty="0" err="1"/>
              <a:t>ikili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sayıyı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toplayın</a:t>
            </a:r>
            <a:endParaRPr lang="th-TH" altLang="en-US" sz="2800" dirty="0"/>
          </a:p>
          <a:p>
            <a:pPr lvl="1" eaLnBrk="1" hangingPunct="1"/>
            <a:r>
              <a:rPr lang="en-US" altLang="en-US" dirty="0" smtClean="0"/>
              <a:t>A </a:t>
            </a:r>
            <a:r>
              <a:rPr lang="en-US" altLang="en-US" dirty="0"/>
              <a:t>= 1011</a:t>
            </a:r>
          </a:p>
          <a:p>
            <a:pPr lvl="1" eaLnBrk="1" hangingPunct="1"/>
            <a:r>
              <a:rPr lang="en-US" altLang="en-US" dirty="0"/>
              <a:t>B = </a:t>
            </a:r>
            <a:r>
              <a:rPr lang="en-US" altLang="en-US" dirty="0" smtClean="0"/>
              <a:t>0011</a:t>
            </a:r>
            <a:endParaRPr lang="th-TH" altLang="en-US" dirty="0"/>
          </a:p>
        </p:txBody>
      </p:sp>
      <p:graphicFrame>
        <p:nvGraphicFramePr>
          <p:cNvPr id="9" name="Group 19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0664388"/>
              </p:ext>
            </p:extLst>
          </p:nvPr>
        </p:nvGraphicFramePr>
        <p:xfrm>
          <a:off x="2667000" y="3657600"/>
          <a:ext cx="5994924" cy="2597322"/>
        </p:xfrm>
        <a:graphic>
          <a:graphicData uri="http://schemas.openxmlformats.org/drawingml/2006/table">
            <a:tbl>
              <a:tblPr/>
              <a:tblGrid>
                <a:gridCol w="1387061"/>
                <a:gridCol w="611247"/>
                <a:gridCol w="999154"/>
                <a:gridCol w="999154"/>
                <a:gridCol w="999154"/>
                <a:gridCol w="999154"/>
              </a:tblGrid>
              <a:tr h="579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/>
                      </a:r>
                      <a:b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</a:b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İndis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 i:</a:t>
                      </a:r>
                      <a:endParaRPr kumimoji="0" lang="th-TH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3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2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0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</a:b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6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Girdi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elde</a:t>
                      </a:r>
                      <a:endParaRPr kumimoji="0" lang="th-TH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Toplanan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Toplanan</a:t>
                      </a:r>
                      <a:endParaRPr kumimoji="0" lang="th-TH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0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0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0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  <a:endParaRPr kumimoji="0" lang="th-TH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C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B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i</a:t>
                      </a:r>
                      <a:endParaRPr kumimoji="0" lang="th-TH" sz="20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93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Toplam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Elde</a:t>
                      </a:r>
                      <a:endParaRPr kumimoji="0" lang="th-TH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0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0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1</a:t>
                      </a:r>
                      <a:endParaRPr kumimoji="0" 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6323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C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4924A4"/>
                          </a:solidFill>
                          <a:effectLst/>
                          <a:latin typeface="Arial" charset="0"/>
                          <a:cs typeface="Tahoma" charset="0"/>
                        </a:rPr>
                        <a:t>i+1</a:t>
                      </a:r>
                      <a:endParaRPr kumimoji="0" lang="th-TH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4924A4"/>
                        </a:solidFill>
                        <a:effectLst/>
                        <a:latin typeface="Arial" charset="0"/>
                        <a:cs typeface="Tahoma" charset="0"/>
                      </a:endParaRPr>
                    </a:p>
                  </a:txBody>
                  <a:tcPr marL="90000" marR="90000" marT="46807" marB="4680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1E6E8A39-3D4C-4368-B58F-F170B8752AFF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29699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2970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34375B0F-26C0-42B4-AFB8-67F7C1C5D958}" type="slidenum">
              <a:rPr lang="en-US" altLang="en-US" smtClean="0"/>
              <a:pPr/>
              <a:t>13</a:t>
            </a:fld>
            <a:endParaRPr lang="th-TH" altLang="en-US" smtClean="0"/>
          </a:p>
        </p:txBody>
      </p:sp>
      <p:sp>
        <p:nvSpPr>
          <p:cNvPr id="2970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err="1" smtClean="0"/>
              <a:t>Örnek</a:t>
            </a:r>
            <a:r>
              <a:rPr lang="th-TH" altLang="en-US" sz="3600" dirty="0" smtClean="0"/>
              <a:t>:</a:t>
            </a:r>
            <a:r>
              <a:rPr lang="en-GB" altLang="en-US" sz="3600" dirty="0" smtClean="0"/>
              <a:t> </a:t>
            </a:r>
            <a:r>
              <a:rPr lang="th-TH" altLang="en-US" sz="3600" dirty="0" smtClean="0"/>
              <a:t>4</a:t>
            </a:r>
            <a:r>
              <a:rPr lang="en-GB" altLang="en-US" sz="3600" dirty="0" smtClean="0"/>
              <a:t> </a:t>
            </a:r>
            <a:r>
              <a:rPr lang="th-TH" altLang="en-US" sz="3600" dirty="0" smtClean="0"/>
              <a:t>bit</a:t>
            </a:r>
            <a:r>
              <a:rPr lang="en-GB" altLang="en-US" sz="3600" dirty="0" err="1" smtClean="0"/>
              <a:t>lik</a:t>
            </a:r>
            <a:r>
              <a:rPr lang="th-TH" altLang="en-US" sz="3600" dirty="0" smtClean="0"/>
              <a:t> </a:t>
            </a:r>
            <a:r>
              <a:rPr lang="en-GB" altLang="en-US" sz="3600" dirty="0" err="1" smtClean="0"/>
              <a:t>ikili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toplayıcı</a:t>
            </a:r>
            <a:endParaRPr lang="th-TH" altLang="en-US" sz="3600" dirty="0" smtClean="0"/>
          </a:p>
        </p:txBody>
      </p:sp>
      <p:sp>
        <p:nvSpPr>
          <p:cNvPr id="29702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4-bitlik </a:t>
            </a:r>
            <a:r>
              <a:rPr lang="en-US" altLang="en-US" dirty="0" err="1" smtClean="0"/>
              <a:t>Yayılımlı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Elde</a:t>
            </a:r>
            <a:r>
              <a:rPr lang="en-US" altLang="en-US" dirty="0" smtClean="0"/>
              <a:t> (</a:t>
            </a:r>
            <a:r>
              <a:rPr lang="th-TH" altLang="en-US" dirty="0" smtClean="0"/>
              <a:t>Ripple Carry</a:t>
            </a:r>
            <a:r>
              <a:rPr lang="en-GB" altLang="en-US" dirty="0" smtClean="0"/>
              <a:t>)</a:t>
            </a:r>
            <a:r>
              <a:rPr lang="th-TH" altLang="en-US" dirty="0" smtClean="0"/>
              <a:t> </a:t>
            </a:r>
            <a:r>
              <a:rPr lang="en-GB" altLang="en-US" dirty="0" err="1" smtClean="0"/>
              <a:t>Toplayıcı</a:t>
            </a:r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r>
              <a:rPr lang="en-GB" altLang="en-US" dirty="0" err="1" smtClean="0"/>
              <a:t>Standart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bileşenler</a:t>
            </a:r>
            <a:r>
              <a:rPr lang="en-GB" altLang="en-US" dirty="0"/>
              <a:t> </a:t>
            </a:r>
            <a:r>
              <a:rPr lang="en-GB" altLang="en-US" dirty="0" err="1" smtClean="0"/>
              <a:t>yapıp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kullanmanın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örneği</a:t>
            </a:r>
            <a:endParaRPr lang="th-TH" altLang="en-US" dirty="0" smtClean="0"/>
          </a:p>
          <a:p>
            <a:pPr lvl="1" eaLnBrk="1" hangingPunct="1"/>
            <a:r>
              <a:rPr lang="en-GB" altLang="en-US" dirty="0" err="1" smtClean="0"/>
              <a:t>Doğrudan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devreyi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düşünseydik</a:t>
            </a:r>
            <a:r>
              <a:rPr lang="en-GB" altLang="en-US" dirty="0" smtClean="0"/>
              <a:t> 9 </a:t>
            </a:r>
            <a:r>
              <a:rPr lang="en-GB" altLang="en-US" dirty="0" err="1" smtClean="0"/>
              <a:t>girdi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ile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doğruluk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tablosu</a:t>
            </a:r>
            <a:r>
              <a:rPr lang="en-GB" altLang="en-US" dirty="0" smtClean="0"/>
              <a:t> </a:t>
            </a:r>
            <a:r>
              <a:rPr lang="th-TH" altLang="en-US" dirty="0" smtClean="0"/>
              <a:t>2</a:t>
            </a:r>
            <a:r>
              <a:rPr lang="th-TH" altLang="en-US" baseline="30000" dirty="0" smtClean="0"/>
              <a:t>9</a:t>
            </a:r>
            <a:r>
              <a:rPr lang="th-TH" altLang="en-US" dirty="0" smtClean="0"/>
              <a:t> </a:t>
            </a:r>
            <a:r>
              <a:rPr lang="en-GB" altLang="en-US" dirty="0" err="1" smtClean="0"/>
              <a:t>satırdan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oluşacaktı</a:t>
            </a:r>
            <a:r>
              <a:rPr lang="th-TH" altLang="en-US" dirty="0" smtClean="0"/>
              <a:t>!</a:t>
            </a:r>
          </a:p>
        </p:txBody>
      </p:sp>
      <p:pic>
        <p:nvPicPr>
          <p:cNvPr id="29703" name="Picture 5" descr="PPT6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7466013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4" name="Rectangle 11"/>
          <p:cNvSpPr>
            <a:spLocks noChangeArrowheads="1"/>
          </p:cNvSpPr>
          <p:nvPr/>
        </p:nvSpPr>
        <p:spPr bwMode="auto">
          <a:xfrm>
            <a:off x="7543800" y="1371600"/>
            <a:ext cx="12827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z="2000">
                <a:cs typeface="Arial" charset="0"/>
              </a:rPr>
              <a:t>C  1 1 1 0</a:t>
            </a:r>
          </a:p>
          <a:p>
            <a:r>
              <a:rPr lang="en-US" altLang="en-US" sz="2000">
                <a:cs typeface="Arial" charset="0"/>
              </a:rPr>
              <a:t>A  0 1 0 1</a:t>
            </a:r>
          </a:p>
          <a:p>
            <a:r>
              <a:rPr lang="en-US" altLang="en-US" sz="2000">
                <a:cs typeface="Arial" charset="0"/>
              </a:rPr>
              <a:t>B  </a:t>
            </a:r>
            <a:r>
              <a:rPr lang="en-US" altLang="en-US" sz="2000" u="sng">
                <a:cs typeface="Arial" charset="0"/>
              </a:rPr>
              <a:t>0 1 1 1</a:t>
            </a:r>
          </a:p>
          <a:p>
            <a:r>
              <a:rPr lang="en-US" altLang="en-US" sz="2000">
                <a:cs typeface="Arial" charset="0"/>
              </a:rPr>
              <a:t>S  1 1 0 0</a:t>
            </a:r>
            <a:endParaRPr lang="en-US" altLang="en-US" sz="2000" u="sng">
              <a:cs typeface="Arial" charset="0"/>
            </a:endParaRPr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6E9471D7-E1AE-4255-91D0-FA5AC471F38E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30723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3072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926E605C-60E2-42B9-BE32-AF229B6D0F82}" type="slidenum">
              <a:rPr lang="en-US" altLang="en-US" smtClean="0"/>
              <a:pPr/>
              <a:t>14</a:t>
            </a:fld>
            <a:endParaRPr lang="th-TH" altLang="en-US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err="1" smtClean="0"/>
              <a:t>Eldenin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İletimi</a:t>
            </a:r>
            <a:r>
              <a:rPr lang="en-GB" altLang="en-US" sz="3600" dirty="0" smtClean="0"/>
              <a:t> (Carry </a:t>
            </a:r>
            <a:r>
              <a:rPr lang="en-GB" altLang="en-US" sz="3600" dirty="0" err="1" smtClean="0"/>
              <a:t>Propogation</a:t>
            </a:r>
            <a:r>
              <a:rPr lang="en-GB" altLang="en-US" sz="3600" dirty="0" smtClean="0"/>
              <a:t>)</a:t>
            </a:r>
            <a:endParaRPr lang="th-TH" altLang="en-US" sz="3600" dirty="0" smtClean="0"/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000" dirty="0" err="1" smtClean="0"/>
              <a:t>Herhangi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bir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bileşimsel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devrede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çıkışta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doğru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çıktıyı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alabilmek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için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önce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sinyalin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kapılardan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ileriye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doğru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iletilmesi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gerekir</a:t>
            </a:r>
            <a:r>
              <a:rPr lang="th-TH" altLang="en-US" sz="2000" dirty="0" smtClean="0"/>
              <a:t>. </a:t>
            </a:r>
          </a:p>
          <a:p>
            <a:pPr eaLnBrk="1" hangingPunct="1"/>
            <a:r>
              <a:rPr lang="th-TH" altLang="en-US" sz="2000" dirty="0" smtClean="0"/>
              <a:t>To</a:t>
            </a:r>
            <a:r>
              <a:rPr lang="en-GB" altLang="en-US" sz="2000" dirty="0" err="1" smtClean="0"/>
              <a:t>plam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iletim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zamanı</a:t>
            </a:r>
            <a:r>
              <a:rPr lang="th-TH" altLang="en-US" sz="2000" dirty="0" smtClean="0"/>
              <a:t> = </a:t>
            </a:r>
            <a:r>
              <a:rPr lang="en-GB" altLang="en-US" sz="2000" dirty="0" err="1" smtClean="0"/>
              <a:t>Tipik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bir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kapının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iletim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gecikmesi</a:t>
            </a:r>
            <a:r>
              <a:rPr lang="en-GB" altLang="en-US" sz="2000" dirty="0" smtClean="0"/>
              <a:t> </a:t>
            </a:r>
            <a:r>
              <a:rPr lang="th-TH" altLang="en-US" sz="2000" dirty="0" smtClean="0"/>
              <a:t>X </a:t>
            </a:r>
            <a:r>
              <a:rPr lang="en-GB" altLang="en-US" sz="2000" dirty="0" err="1" smtClean="0"/>
              <a:t>kapı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katmanlarının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sayısı</a:t>
            </a:r>
            <a:endParaRPr lang="th-TH" altLang="en-US" sz="2000" dirty="0" smtClean="0"/>
          </a:p>
          <a:p>
            <a:pPr eaLnBrk="1" hangingPunct="1"/>
            <a:r>
              <a:rPr lang="en-GB" altLang="en-US" sz="2000" dirty="0" err="1" smtClean="0"/>
              <a:t>İkili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toplayıcıda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en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uzun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iletim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gecikmesi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süresi</a:t>
            </a:r>
            <a:r>
              <a:rPr lang="en-GB" altLang="en-US" sz="2000" dirty="0" smtClean="0"/>
              <a:t>, </a:t>
            </a:r>
            <a:r>
              <a:rPr lang="en-GB" altLang="en-US" sz="2000" dirty="0" err="1" smtClean="0"/>
              <a:t>elde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değerlerinin</a:t>
            </a:r>
            <a:r>
              <a:rPr lang="en-GB" altLang="en-US" sz="2000" dirty="0" smtClean="0"/>
              <a:t> tam </a:t>
            </a:r>
            <a:r>
              <a:rPr lang="en-GB" altLang="en-US" sz="2000" dirty="0" err="1" smtClean="0"/>
              <a:t>toplacılar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üzerinde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ilerlemesi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için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geçen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süredir</a:t>
            </a:r>
            <a:r>
              <a:rPr lang="th-TH" altLang="en-US" sz="2000" dirty="0" smtClean="0"/>
              <a:t>. </a:t>
            </a:r>
            <a:r>
              <a:rPr lang="en-GB" altLang="en-US" sz="2000" dirty="0" err="1" smtClean="0"/>
              <a:t>Bunun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sebebi</a:t>
            </a:r>
            <a:r>
              <a:rPr lang="en-GB" altLang="en-US" sz="2000" dirty="0" smtClean="0"/>
              <a:t>, </a:t>
            </a:r>
            <a:r>
              <a:rPr lang="en-GB" altLang="en-US" sz="2000" dirty="0" err="1" smtClean="0"/>
              <a:t>toplamdaki</a:t>
            </a:r>
            <a:r>
              <a:rPr lang="en-GB" altLang="en-US" sz="2000" dirty="0" smtClean="0"/>
              <a:t> her </a:t>
            </a:r>
            <a:r>
              <a:rPr lang="en-GB" altLang="en-US" sz="2000" dirty="0" err="1" smtClean="0"/>
              <a:t>basamağın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girdi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olan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eldeye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bağlı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olmasıdır</a:t>
            </a:r>
            <a:r>
              <a:rPr lang="th-TH" altLang="en-US" sz="2000" dirty="0" smtClean="0"/>
              <a:t>. </a:t>
            </a:r>
            <a:r>
              <a:rPr lang="en-GB" altLang="en-US" sz="2000" dirty="0" smtClean="0"/>
              <a:t>Bu durum </a:t>
            </a:r>
            <a:r>
              <a:rPr lang="en-GB" altLang="en-US" sz="2000" dirty="0" err="1" smtClean="0"/>
              <a:t>ikili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toplayıcıyı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yavaş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yapmaktadır</a:t>
            </a:r>
            <a:r>
              <a:rPr lang="th-TH" altLang="en-US" sz="2000" dirty="0" smtClean="0"/>
              <a:t>.</a:t>
            </a:r>
          </a:p>
        </p:txBody>
      </p:sp>
      <p:pic>
        <p:nvPicPr>
          <p:cNvPr id="30727" name="Picture 4" descr="PPT6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10000"/>
            <a:ext cx="7466013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0340172B-E41E-4792-B987-A45124CF37D8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34819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3482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5744948E-CB04-47D5-8738-92FF025AAFE4}" type="slidenum">
              <a:rPr lang="en-US" altLang="en-US" smtClean="0"/>
              <a:pPr/>
              <a:t>15</a:t>
            </a:fld>
            <a:endParaRPr lang="th-TH" altLang="en-US" smtClean="0"/>
          </a:p>
        </p:txBody>
      </p:sp>
      <p:sp>
        <p:nvSpPr>
          <p:cNvPr id="3482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dirty="0" err="1" smtClean="0"/>
              <a:t>Elde</a:t>
            </a:r>
            <a:r>
              <a:rPr lang="en-GB" altLang="en-US" sz="2800" dirty="0"/>
              <a:t> </a:t>
            </a:r>
            <a:r>
              <a:rPr lang="en-GB" altLang="en-US" sz="2800" dirty="0" err="1" smtClean="0"/>
              <a:t>Önhesaplayan</a:t>
            </a:r>
            <a:r>
              <a:rPr lang="en-GB" altLang="en-US" sz="2800" dirty="0" smtClean="0"/>
              <a:t> (</a:t>
            </a:r>
            <a:r>
              <a:rPr lang="th-TH" altLang="en-US" sz="2800" dirty="0" smtClean="0"/>
              <a:t>Carry-Lookahead</a:t>
            </a:r>
            <a:r>
              <a:rPr lang="en-GB" altLang="en-US" sz="2800" dirty="0" smtClean="0"/>
              <a:t>)</a:t>
            </a:r>
            <a:r>
              <a:rPr lang="th-TH" altLang="en-US" sz="2800" dirty="0" smtClean="0"/>
              <a:t> </a:t>
            </a:r>
            <a:r>
              <a:rPr lang="en-GB" altLang="en-US" sz="2800" dirty="0" err="1" smtClean="0"/>
              <a:t>Toplayıcı</a:t>
            </a:r>
            <a:endParaRPr lang="th-TH" altLang="en-US" sz="2800" dirty="0" smtClean="0"/>
          </a:p>
        </p:txBody>
      </p:sp>
      <p:sp>
        <p:nvSpPr>
          <p:cNvPr id="34822" name="Rectangle 11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Tam </a:t>
            </a:r>
            <a:r>
              <a:rPr lang="en-GB" altLang="en-US" dirty="0" err="1" smtClean="0"/>
              <a:t>toplayıcı</a:t>
            </a:r>
            <a:r>
              <a:rPr lang="th-TH" altLang="en-US" dirty="0" smtClean="0"/>
              <a:t>: </a:t>
            </a:r>
            <a:r>
              <a:rPr lang="th-TH" altLang="en-US" i="1" dirty="0" smtClean="0"/>
              <a:t>S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th-TH" altLang="en-US" dirty="0" smtClean="0"/>
              <a:t>= </a:t>
            </a:r>
            <a:r>
              <a:rPr lang="th-TH" altLang="en-US" i="1" dirty="0" smtClean="0"/>
              <a:t>A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th-TH" altLang="en-US" dirty="0" smtClean="0">
                <a:latin typeface="Symbol" pitchFamily="18" charset="2"/>
                <a:sym typeface="Symbol" pitchFamily="18" charset="2"/>
              </a:rPr>
              <a:t></a:t>
            </a:r>
            <a:r>
              <a:rPr lang="th-TH" altLang="en-US" dirty="0" smtClean="0"/>
              <a:t> </a:t>
            </a:r>
            <a:r>
              <a:rPr lang="th-TH" altLang="en-US" i="1" dirty="0" smtClean="0"/>
              <a:t>B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th-TH" altLang="en-US" dirty="0" smtClean="0">
                <a:latin typeface="Symbol" pitchFamily="18" charset="2"/>
                <a:sym typeface="Symbol" pitchFamily="18" charset="2"/>
              </a:rPr>
              <a:t></a:t>
            </a:r>
            <a:r>
              <a:rPr lang="th-TH" altLang="en-US" dirty="0" smtClean="0"/>
              <a:t> </a:t>
            </a:r>
            <a:r>
              <a:rPr lang="th-TH" altLang="en-US" i="1" dirty="0" smtClean="0"/>
              <a:t>C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, C</a:t>
            </a:r>
            <a:r>
              <a:rPr lang="th-TH" altLang="en-US" i="1" baseline="-25000" dirty="0" smtClean="0"/>
              <a:t>i+1</a:t>
            </a:r>
            <a:r>
              <a:rPr lang="th-TH" altLang="en-US" i="1" dirty="0" smtClean="0"/>
              <a:t> = A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B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+ (A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th-TH" altLang="en-US" dirty="0" smtClean="0">
                <a:latin typeface="Symbol" pitchFamily="18" charset="2"/>
                <a:sym typeface="Symbol" pitchFamily="18" charset="2"/>
              </a:rPr>
              <a:t></a:t>
            </a:r>
            <a:r>
              <a:rPr lang="th-TH" altLang="en-US" dirty="0" smtClean="0"/>
              <a:t> </a:t>
            </a:r>
            <a:r>
              <a:rPr lang="th-TH" altLang="en-US" i="1" dirty="0" smtClean="0"/>
              <a:t>B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) C</a:t>
            </a:r>
            <a:r>
              <a:rPr lang="th-TH" altLang="en-US" i="1" baseline="-25000" dirty="0" smtClean="0"/>
              <a:t>i</a:t>
            </a:r>
          </a:p>
          <a:p>
            <a:pPr eaLnBrk="1" hangingPunct="1"/>
            <a:r>
              <a:rPr lang="en-GB" altLang="en-US" dirty="0" err="1" smtClean="0"/>
              <a:t>Yeni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sinyaller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oluşturalım</a:t>
            </a:r>
            <a:r>
              <a:rPr lang="en-GB" altLang="en-US" dirty="0" smtClean="0"/>
              <a:t>:</a:t>
            </a:r>
            <a:endParaRPr lang="th-TH" altLang="en-US" i="1" dirty="0" smtClean="0"/>
          </a:p>
          <a:p>
            <a:pPr lvl="1" eaLnBrk="1" hangingPunct="1"/>
            <a:r>
              <a:rPr lang="th-TH" altLang="en-US" i="1" dirty="0" smtClean="0"/>
              <a:t>G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th-TH" altLang="en-US" dirty="0" smtClean="0"/>
              <a:t>= </a:t>
            </a:r>
            <a:r>
              <a:rPr lang="th-TH" altLang="en-US" i="1" dirty="0" smtClean="0"/>
              <a:t>A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B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en-GB" altLang="en-US" i="1" dirty="0" err="1" smtClean="0"/>
              <a:t>aşama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i‘deki</a:t>
            </a:r>
            <a:r>
              <a:rPr lang="en-GB" altLang="en-US" i="1" dirty="0" smtClean="0"/>
              <a:t> “</a:t>
            </a:r>
            <a:r>
              <a:rPr lang="en-GB" altLang="en-US" i="1" dirty="0" err="1" smtClean="0"/>
              <a:t>elde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üretme</a:t>
            </a:r>
            <a:r>
              <a:rPr lang="en-GB" altLang="en-US" i="1" dirty="0" smtClean="0"/>
              <a:t>” (c</a:t>
            </a:r>
            <a:r>
              <a:rPr lang="th-TH" altLang="en-US" dirty="0" smtClean="0"/>
              <a:t>arry generate</a:t>
            </a:r>
            <a:r>
              <a:rPr lang="en-GB" altLang="en-US" dirty="0" smtClean="0"/>
              <a:t>)</a:t>
            </a:r>
            <a:endParaRPr lang="th-TH" altLang="en-US" i="1" dirty="0" smtClean="0"/>
          </a:p>
          <a:p>
            <a:pPr lvl="1" eaLnBrk="1" hangingPunct="1"/>
            <a:r>
              <a:rPr lang="th-TH" altLang="en-US" i="1" dirty="0" smtClean="0"/>
              <a:t>P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= A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th-TH" altLang="en-US" dirty="0" smtClean="0">
                <a:latin typeface="Symbol" pitchFamily="18" charset="2"/>
                <a:sym typeface="Symbol" pitchFamily="18" charset="2"/>
              </a:rPr>
              <a:t></a:t>
            </a:r>
            <a:r>
              <a:rPr lang="th-TH" altLang="en-US" dirty="0" smtClean="0"/>
              <a:t> </a:t>
            </a:r>
            <a:r>
              <a:rPr lang="th-TH" altLang="en-US" i="1" dirty="0" smtClean="0"/>
              <a:t>B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en-GB" altLang="en-US" i="1" dirty="0" err="1"/>
              <a:t>aşama</a:t>
            </a:r>
            <a:r>
              <a:rPr lang="en-GB" altLang="en-US" i="1" dirty="0"/>
              <a:t> </a:t>
            </a:r>
            <a:r>
              <a:rPr lang="en-GB" altLang="en-US" i="1" dirty="0" err="1"/>
              <a:t>i‘deki</a:t>
            </a:r>
            <a:r>
              <a:rPr lang="en-GB" altLang="en-US" i="1" dirty="0"/>
              <a:t> “</a:t>
            </a:r>
            <a:r>
              <a:rPr lang="en-GB" altLang="en-US" i="1" dirty="0" err="1"/>
              <a:t>elde</a:t>
            </a:r>
            <a:r>
              <a:rPr lang="en-GB" altLang="en-US" i="1" dirty="0"/>
              <a:t> </a:t>
            </a:r>
            <a:r>
              <a:rPr lang="en-GB" altLang="en-US" i="1" dirty="0" err="1" smtClean="0"/>
              <a:t>iletme</a:t>
            </a:r>
            <a:r>
              <a:rPr lang="en-GB" altLang="en-US" i="1" dirty="0"/>
              <a:t>” (c</a:t>
            </a:r>
            <a:r>
              <a:rPr lang="th-TH" altLang="en-US" dirty="0"/>
              <a:t>arry </a:t>
            </a:r>
            <a:r>
              <a:rPr lang="th-TH" altLang="en-US" dirty="0" smtClean="0"/>
              <a:t>propagate</a:t>
            </a:r>
            <a:r>
              <a:rPr lang="en-GB" altLang="en-US" dirty="0" smtClean="0"/>
              <a:t>)</a:t>
            </a:r>
            <a:endParaRPr lang="th-TH" altLang="en-US" i="1" dirty="0" smtClean="0"/>
          </a:p>
          <a:p>
            <a:pPr eaLnBrk="1" hangingPunct="1"/>
            <a:r>
              <a:rPr lang="en-GB" altLang="en-US" dirty="0" smtClean="0"/>
              <a:t>Tam </a:t>
            </a:r>
            <a:r>
              <a:rPr lang="en-GB" altLang="en-US" dirty="0" err="1" smtClean="0"/>
              <a:t>toplayıcıdaki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çıktıları</a:t>
            </a:r>
            <a:r>
              <a:rPr lang="en-GB" altLang="en-US" dirty="0" smtClean="0"/>
              <a:t> </a:t>
            </a:r>
            <a:r>
              <a:rPr lang="th-TH" altLang="en-US" i="1" dirty="0" smtClean="0"/>
              <a:t>G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en-GB" altLang="en-US" dirty="0" err="1" smtClean="0"/>
              <a:t>ve</a:t>
            </a:r>
            <a:r>
              <a:rPr lang="th-TH" altLang="en-US" dirty="0" smtClean="0"/>
              <a:t> </a:t>
            </a:r>
            <a:r>
              <a:rPr lang="th-TH" altLang="en-US" i="1" dirty="0" smtClean="0"/>
              <a:t>P</a:t>
            </a:r>
            <a:r>
              <a:rPr lang="th-TH" altLang="en-US" i="1" baseline="-25000" dirty="0" smtClean="0"/>
              <a:t>i</a:t>
            </a:r>
            <a:r>
              <a:rPr lang="en-GB" altLang="en-US" dirty="0"/>
              <a:t> </a:t>
            </a:r>
            <a:r>
              <a:rPr lang="en-GB" altLang="en-US" dirty="0" err="1" smtClean="0"/>
              <a:t>cinsinden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yazarsak</a:t>
            </a:r>
            <a:endParaRPr lang="th-TH" altLang="en-US" i="1" baseline="-25000" dirty="0" smtClean="0"/>
          </a:p>
          <a:p>
            <a:pPr lvl="1" eaLnBrk="1" hangingPunct="1"/>
            <a:r>
              <a:rPr lang="th-TH" altLang="en-US" i="1" dirty="0" smtClean="0"/>
              <a:t>S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= P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</a:t>
            </a:r>
            <a:r>
              <a:rPr lang="th-TH" altLang="en-US" dirty="0" smtClean="0">
                <a:latin typeface="Symbol" pitchFamily="18" charset="2"/>
                <a:sym typeface="Symbol" pitchFamily="18" charset="2"/>
              </a:rPr>
              <a:t></a:t>
            </a:r>
            <a:r>
              <a:rPr lang="th-TH" altLang="en-US" dirty="0" smtClean="0"/>
              <a:t> </a:t>
            </a:r>
            <a:r>
              <a:rPr lang="th-TH" altLang="en-US" i="1" dirty="0" smtClean="0"/>
              <a:t>C</a:t>
            </a:r>
            <a:r>
              <a:rPr lang="th-TH" altLang="en-US" i="1" baseline="-25000" dirty="0" smtClean="0"/>
              <a:t>i</a:t>
            </a:r>
          </a:p>
          <a:p>
            <a:pPr lvl="1" eaLnBrk="1" hangingPunct="1"/>
            <a:r>
              <a:rPr lang="th-TH" altLang="en-US" i="1" dirty="0" smtClean="0"/>
              <a:t>C</a:t>
            </a:r>
            <a:r>
              <a:rPr lang="th-TH" altLang="en-US" i="1" baseline="-25000" dirty="0" smtClean="0"/>
              <a:t>i+1</a:t>
            </a:r>
            <a:r>
              <a:rPr lang="th-TH" altLang="en-US" i="1" dirty="0" smtClean="0"/>
              <a:t> = G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+ P</a:t>
            </a:r>
            <a:r>
              <a:rPr lang="th-TH" altLang="en-US" i="1" baseline="-25000" dirty="0" smtClean="0"/>
              <a:t>i</a:t>
            </a:r>
            <a:r>
              <a:rPr lang="th-TH" altLang="en-US" i="1" dirty="0" smtClean="0"/>
              <a:t> C</a:t>
            </a:r>
            <a:r>
              <a:rPr lang="th-TH" altLang="en-US" i="1" baseline="-25000" dirty="0" smtClean="0"/>
              <a:t>i</a:t>
            </a:r>
          </a:p>
          <a:p>
            <a:pPr lvl="1" eaLnBrk="1" hangingPunct="1"/>
            <a:endParaRPr lang="th-TH" altLang="en-US" i="1" dirty="0" smtClean="0"/>
          </a:p>
        </p:txBody>
      </p:sp>
      <p:pic>
        <p:nvPicPr>
          <p:cNvPr id="34823" name="Picture 119" descr="AACFLOt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86200"/>
            <a:ext cx="7313613" cy="270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0CCED3C5-CAC2-4E83-9663-E8A7C6DCD5FD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35843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3584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F9F6C707-BA1F-41B1-BEE9-980D744ABC1A}" type="slidenum">
              <a:rPr lang="en-US" altLang="en-US" smtClean="0"/>
              <a:pPr/>
              <a:t>16</a:t>
            </a:fld>
            <a:endParaRPr lang="th-TH" altLang="en-US" smtClean="0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err="1" smtClean="0"/>
              <a:t>Elde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Önhesaplama</a:t>
            </a:r>
            <a:r>
              <a:rPr lang="th-TH" altLang="en-US" sz="3600" dirty="0" smtClean="0"/>
              <a:t> - </a:t>
            </a:r>
            <a:r>
              <a:rPr lang="en-GB" altLang="en-US" sz="3600" dirty="0" err="1" smtClean="0"/>
              <a:t>Denklemler</a:t>
            </a:r>
            <a:endParaRPr lang="th-TH" altLang="en-US" sz="3600" dirty="0" smtClean="0"/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800" dirty="0" smtClean="0"/>
              <a:t>Tam </a:t>
            </a:r>
            <a:r>
              <a:rPr lang="en-GB" altLang="en-US" sz="2800" dirty="0" err="1" smtClean="0"/>
              <a:t>toplayıcının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yaptığı</a:t>
            </a:r>
            <a:r>
              <a:rPr lang="en-GB" altLang="en-US" sz="2800" dirty="0" smtClean="0"/>
              <a:t>, </a:t>
            </a:r>
            <a:r>
              <a:rPr lang="en-GB" altLang="en-US" sz="2800" dirty="0" err="1" smtClean="0"/>
              <a:t>özyinelemeli</a:t>
            </a:r>
            <a:r>
              <a:rPr lang="en-GB" altLang="en-US" sz="2800" dirty="0" smtClean="0"/>
              <a:t> (recursive) </a:t>
            </a:r>
            <a:r>
              <a:rPr lang="en-GB" altLang="en-US" sz="2800" dirty="0" err="1" smtClean="0"/>
              <a:t>olarak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ifade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edilirse</a:t>
            </a:r>
            <a:endParaRPr lang="th-TH" altLang="en-US" sz="2800" dirty="0" smtClean="0"/>
          </a:p>
          <a:p>
            <a:pPr lvl="1" eaLnBrk="1" hangingPunct="1"/>
            <a:r>
              <a:rPr lang="th-TH" altLang="en-US" sz="2400" i="1" dirty="0" smtClean="0"/>
              <a:t>S</a:t>
            </a:r>
            <a:r>
              <a:rPr lang="th-TH" altLang="en-US" sz="2400" i="1" baseline="-25000" dirty="0" smtClean="0"/>
              <a:t>i</a:t>
            </a:r>
            <a:r>
              <a:rPr lang="th-TH" altLang="en-US" sz="2400" i="1" dirty="0" smtClean="0"/>
              <a:t> = P</a:t>
            </a:r>
            <a:r>
              <a:rPr lang="th-TH" altLang="en-US" sz="2400" i="1" baseline="-25000" dirty="0" smtClean="0"/>
              <a:t>i</a:t>
            </a:r>
            <a:r>
              <a:rPr lang="th-TH" altLang="en-US" sz="2400" i="1" dirty="0" smtClean="0"/>
              <a:t> </a:t>
            </a:r>
            <a:r>
              <a:rPr lang="th-TH" altLang="en-US" sz="2400" dirty="0" smtClean="0">
                <a:latin typeface="Symbol" pitchFamily="18" charset="2"/>
                <a:sym typeface="Symbol" pitchFamily="18" charset="2"/>
              </a:rPr>
              <a:t></a:t>
            </a:r>
            <a:r>
              <a:rPr lang="th-TH" altLang="en-US" sz="2400" dirty="0" smtClean="0"/>
              <a:t> </a:t>
            </a:r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i</a:t>
            </a:r>
          </a:p>
          <a:p>
            <a:pPr lvl="1" eaLnBrk="1" hangingPunct="1"/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i+1</a:t>
            </a:r>
            <a:r>
              <a:rPr lang="th-TH" altLang="en-US" sz="2400" i="1" dirty="0" smtClean="0"/>
              <a:t> = G</a:t>
            </a:r>
            <a:r>
              <a:rPr lang="th-TH" altLang="en-US" sz="2400" i="1" baseline="-25000" dirty="0" smtClean="0"/>
              <a:t>i</a:t>
            </a:r>
            <a:r>
              <a:rPr lang="th-TH" altLang="en-US" sz="2400" i="1" dirty="0" smtClean="0"/>
              <a:t> + P</a:t>
            </a:r>
            <a:r>
              <a:rPr lang="th-TH" altLang="en-US" sz="2400" i="1" baseline="-25000" dirty="0" smtClean="0"/>
              <a:t>i</a:t>
            </a:r>
            <a:r>
              <a:rPr lang="th-TH" altLang="en-US" sz="2400" i="1" dirty="0" smtClean="0"/>
              <a:t> C</a:t>
            </a:r>
            <a:r>
              <a:rPr lang="th-TH" altLang="en-US" sz="2400" i="1" baseline="-25000" dirty="0" smtClean="0"/>
              <a:t>i</a:t>
            </a:r>
          </a:p>
          <a:p>
            <a:pPr eaLnBrk="1" hangingPunct="1"/>
            <a:r>
              <a:rPr lang="en-GB" altLang="en-US" sz="2800" dirty="0" smtClean="0"/>
              <a:t>Her </a:t>
            </a:r>
            <a:r>
              <a:rPr lang="en-GB" altLang="en-US" sz="2800" dirty="0" err="1" smtClean="0"/>
              <a:t>aşamadaki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elde</a:t>
            </a:r>
            <a:endParaRPr lang="th-TH" altLang="en-US" sz="2800" dirty="0" smtClean="0"/>
          </a:p>
          <a:p>
            <a:pPr lvl="1" eaLnBrk="1" hangingPunct="1"/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0</a:t>
            </a:r>
            <a:r>
              <a:rPr lang="th-TH" altLang="en-US" sz="2400" i="1" dirty="0" smtClean="0"/>
              <a:t> = </a:t>
            </a:r>
            <a:r>
              <a:rPr lang="en-GB" altLang="en-US" sz="2400" i="1" dirty="0" err="1" smtClean="0"/>
              <a:t>girdi</a:t>
            </a:r>
            <a:r>
              <a:rPr lang="en-GB" altLang="en-US" sz="2400" i="1" dirty="0" smtClean="0"/>
              <a:t> </a:t>
            </a:r>
            <a:r>
              <a:rPr lang="en-GB" altLang="en-US" sz="2400" i="1" dirty="0" err="1" smtClean="0"/>
              <a:t>elde</a:t>
            </a:r>
            <a:endParaRPr lang="th-TH" altLang="en-US" sz="2400" i="1" dirty="0" smtClean="0"/>
          </a:p>
          <a:p>
            <a:pPr lvl="1" eaLnBrk="1" hangingPunct="1"/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 = G</a:t>
            </a:r>
            <a:r>
              <a:rPr lang="th-TH" altLang="en-US" sz="2400" i="1" baseline="-25000" dirty="0" smtClean="0"/>
              <a:t>0</a:t>
            </a:r>
            <a:r>
              <a:rPr lang="th-TH" altLang="en-US" sz="2400" i="1" dirty="0" smtClean="0"/>
              <a:t> + P</a:t>
            </a:r>
            <a:r>
              <a:rPr lang="th-TH" altLang="en-US" sz="2400" i="1" baseline="-25000" dirty="0" smtClean="0"/>
              <a:t>0</a:t>
            </a:r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0</a:t>
            </a:r>
          </a:p>
          <a:p>
            <a:pPr lvl="1" eaLnBrk="1" hangingPunct="1"/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2</a:t>
            </a:r>
            <a:r>
              <a:rPr lang="th-TH" altLang="en-US" sz="2400" i="1" dirty="0" smtClean="0"/>
              <a:t> = G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 + P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 = G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 + P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(G</a:t>
            </a:r>
            <a:r>
              <a:rPr lang="th-TH" altLang="en-US" sz="2400" i="1" baseline="-25000" dirty="0" smtClean="0"/>
              <a:t>0 </a:t>
            </a:r>
            <a:r>
              <a:rPr lang="th-TH" altLang="en-US" sz="2400" i="1" dirty="0" smtClean="0"/>
              <a:t>+ P</a:t>
            </a:r>
            <a:r>
              <a:rPr lang="th-TH" altLang="en-US" sz="2400" i="1" baseline="-25000" dirty="0" smtClean="0"/>
              <a:t>0</a:t>
            </a:r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0</a:t>
            </a:r>
            <a:r>
              <a:rPr lang="th-TH" altLang="en-US" sz="2400" i="1" dirty="0" smtClean="0"/>
              <a:t>) = G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 + P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G</a:t>
            </a:r>
            <a:r>
              <a:rPr lang="th-TH" altLang="en-US" sz="2400" i="1" baseline="-25000" dirty="0" smtClean="0"/>
              <a:t>0 </a:t>
            </a:r>
            <a:r>
              <a:rPr lang="th-TH" altLang="en-US" sz="2400" i="1" dirty="0" smtClean="0"/>
              <a:t>+ P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0</a:t>
            </a:r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0</a:t>
            </a:r>
          </a:p>
          <a:p>
            <a:pPr lvl="1" eaLnBrk="1" hangingPunct="1"/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3 </a:t>
            </a:r>
            <a:r>
              <a:rPr lang="th-TH" altLang="en-US" sz="2400" i="1" dirty="0" smtClean="0"/>
              <a:t>= G</a:t>
            </a:r>
            <a:r>
              <a:rPr lang="th-TH" altLang="en-US" sz="2400" i="1" baseline="-25000" dirty="0" smtClean="0"/>
              <a:t>2 </a:t>
            </a:r>
            <a:r>
              <a:rPr lang="th-TH" altLang="en-US" sz="2400" i="1" dirty="0" smtClean="0"/>
              <a:t>+ P</a:t>
            </a:r>
            <a:r>
              <a:rPr lang="th-TH" altLang="en-US" sz="2400" i="1" baseline="-25000" dirty="0" smtClean="0"/>
              <a:t>2</a:t>
            </a:r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2</a:t>
            </a:r>
            <a:r>
              <a:rPr lang="th-TH" altLang="en-US" sz="2400" i="1" dirty="0" smtClean="0"/>
              <a:t> = … = G</a:t>
            </a:r>
            <a:r>
              <a:rPr lang="th-TH" altLang="en-US" sz="2400" i="1" baseline="-25000" dirty="0" smtClean="0"/>
              <a:t>2 </a:t>
            </a:r>
            <a:r>
              <a:rPr lang="th-TH" altLang="en-US" sz="2400" i="1" dirty="0" smtClean="0"/>
              <a:t>+ P</a:t>
            </a:r>
            <a:r>
              <a:rPr lang="th-TH" altLang="en-US" sz="2400" i="1" baseline="-25000" dirty="0" smtClean="0"/>
              <a:t>2</a:t>
            </a:r>
            <a:r>
              <a:rPr lang="th-TH" altLang="en-US" sz="2400" i="1" dirty="0" smtClean="0"/>
              <a:t>G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 + P</a:t>
            </a:r>
            <a:r>
              <a:rPr lang="th-TH" altLang="en-US" sz="2400" i="1" baseline="-25000" dirty="0" smtClean="0"/>
              <a:t>2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G</a:t>
            </a:r>
            <a:r>
              <a:rPr lang="th-TH" altLang="en-US" sz="2400" i="1" baseline="-25000" dirty="0" smtClean="0"/>
              <a:t>0 </a:t>
            </a:r>
            <a:r>
              <a:rPr lang="th-TH" altLang="en-US" sz="2400" i="1" dirty="0" smtClean="0"/>
              <a:t>+ P</a:t>
            </a:r>
            <a:r>
              <a:rPr lang="th-TH" altLang="en-US" sz="2400" i="1" baseline="-25000" dirty="0" smtClean="0"/>
              <a:t>2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0</a:t>
            </a:r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0</a:t>
            </a:r>
          </a:p>
          <a:p>
            <a:pPr lvl="1" eaLnBrk="1" hangingPunct="1"/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4</a:t>
            </a:r>
            <a:r>
              <a:rPr lang="th-TH" altLang="en-US" sz="2400" i="1" dirty="0" smtClean="0"/>
              <a:t> = G</a:t>
            </a:r>
            <a:r>
              <a:rPr lang="th-TH" altLang="en-US" sz="2400" i="1" baseline="-25000" dirty="0" smtClean="0"/>
              <a:t>3 </a:t>
            </a:r>
            <a:r>
              <a:rPr lang="th-TH" altLang="en-US" sz="2400" i="1" dirty="0" smtClean="0"/>
              <a:t>+ P</a:t>
            </a:r>
            <a:r>
              <a:rPr lang="th-TH" altLang="en-US" sz="2400" i="1" baseline="-25000" dirty="0" smtClean="0"/>
              <a:t>3</a:t>
            </a:r>
            <a:r>
              <a:rPr lang="th-TH" altLang="en-US" sz="2400" i="1" dirty="0" smtClean="0"/>
              <a:t>G</a:t>
            </a:r>
            <a:r>
              <a:rPr lang="th-TH" altLang="en-US" sz="2400" i="1" baseline="-25000" dirty="0" smtClean="0"/>
              <a:t>2 </a:t>
            </a:r>
            <a:r>
              <a:rPr lang="th-TH" altLang="en-US" sz="2400" i="1" dirty="0" smtClean="0"/>
              <a:t>+ P</a:t>
            </a:r>
            <a:r>
              <a:rPr lang="th-TH" altLang="en-US" sz="2400" i="1" baseline="-25000" dirty="0" smtClean="0"/>
              <a:t>3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2</a:t>
            </a:r>
            <a:r>
              <a:rPr lang="th-TH" altLang="en-US" sz="2400" i="1" dirty="0" smtClean="0"/>
              <a:t>G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 + P</a:t>
            </a:r>
            <a:r>
              <a:rPr lang="th-TH" altLang="en-US" sz="2400" i="1" baseline="-25000" dirty="0" smtClean="0"/>
              <a:t>3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2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G</a:t>
            </a:r>
            <a:r>
              <a:rPr lang="th-TH" altLang="en-US" sz="2400" i="1" baseline="-25000" dirty="0" smtClean="0"/>
              <a:t>0</a:t>
            </a:r>
            <a:r>
              <a:rPr lang="th-TH" altLang="en-US" sz="2400" i="1" dirty="0" smtClean="0"/>
              <a:t> + P</a:t>
            </a:r>
            <a:r>
              <a:rPr lang="th-TH" altLang="en-US" sz="2400" i="1" baseline="-25000" dirty="0" smtClean="0"/>
              <a:t>3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2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1</a:t>
            </a:r>
            <a:r>
              <a:rPr lang="th-TH" altLang="en-US" sz="2400" i="1" dirty="0" smtClean="0"/>
              <a:t>P</a:t>
            </a:r>
            <a:r>
              <a:rPr lang="th-TH" altLang="en-US" sz="2400" i="1" baseline="-25000" dirty="0" smtClean="0"/>
              <a:t>0</a:t>
            </a:r>
            <a:r>
              <a:rPr lang="th-TH" altLang="en-US" sz="2400" i="1" dirty="0" smtClean="0"/>
              <a:t>C</a:t>
            </a:r>
            <a:r>
              <a:rPr lang="th-TH" altLang="en-US" sz="2400" i="1" baseline="-25000" dirty="0" smtClean="0"/>
              <a:t>0</a:t>
            </a:r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8685EA09-0951-4F27-9435-B2D09AD82BC9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36867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3686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EAAC5158-EEE7-4F82-AE38-0A3A85C8DD42}" type="slidenum">
              <a:rPr lang="en-US" altLang="en-US" smtClean="0"/>
              <a:pPr/>
              <a:t>17</a:t>
            </a:fld>
            <a:endParaRPr lang="th-TH" altLang="en-US" smtClean="0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err="1" smtClean="0"/>
              <a:t>Elde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Önhesaplama</a:t>
            </a:r>
            <a:r>
              <a:rPr lang="th-TH" altLang="en-US" sz="3600" dirty="0" smtClean="0"/>
              <a:t> - </a:t>
            </a:r>
            <a:r>
              <a:rPr lang="en-GB" altLang="en-US" sz="3600" dirty="0" err="1" smtClean="0"/>
              <a:t>Devre</a:t>
            </a:r>
            <a:endParaRPr lang="th-TH" altLang="en-US" sz="3600" dirty="0" smtClean="0"/>
          </a:p>
        </p:txBody>
      </p:sp>
      <p:pic>
        <p:nvPicPr>
          <p:cNvPr id="36870" name="Picture 5" descr="AACFLOU0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44688" y="1108075"/>
            <a:ext cx="5330825" cy="5368925"/>
          </a:xfrm>
          <a:noFill/>
        </p:spPr>
      </p:pic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4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29CE689E-72B4-4737-B495-5130087B16AC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37891" name="5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37892" name="6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2F1F05B1-9B73-44F8-827C-B5E781E7A65B}" type="slidenum">
              <a:rPr lang="en-US" altLang="en-US" smtClean="0"/>
              <a:pPr/>
              <a:t>18</a:t>
            </a:fld>
            <a:endParaRPr lang="th-TH" altLang="en-US" smtClean="0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err="1" smtClean="0"/>
              <a:t>Elde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Önhesaplama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ile</a:t>
            </a:r>
            <a:r>
              <a:rPr lang="en-GB" altLang="en-US" sz="3600" dirty="0" smtClean="0"/>
              <a:t> </a:t>
            </a:r>
            <a:r>
              <a:rPr lang="th-TH" altLang="en-US" sz="3600" dirty="0" smtClean="0"/>
              <a:t>4</a:t>
            </a:r>
            <a:r>
              <a:rPr lang="en-GB" altLang="en-US" sz="3600" dirty="0" smtClean="0"/>
              <a:t> </a:t>
            </a:r>
            <a:r>
              <a:rPr lang="th-TH" altLang="en-US" sz="3600" dirty="0" smtClean="0"/>
              <a:t>bit</a:t>
            </a:r>
            <a:r>
              <a:rPr lang="en-GB" altLang="en-US" sz="3600" dirty="0" err="1" smtClean="0"/>
              <a:t>lik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Toplayıcı</a:t>
            </a:r>
            <a:endParaRPr lang="th-TH" altLang="en-US" sz="3600" dirty="0" smtClean="0"/>
          </a:p>
        </p:txBody>
      </p:sp>
      <p:sp>
        <p:nvSpPr>
          <p:cNvPr id="3789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Tüm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toplayıcıda</a:t>
            </a:r>
            <a:r>
              <a:rPr lang="th-TH" altLang="en-US" dirty="0" smtClean="0"/>
              <a:t>:</a:t>
            </a:r>
          </a:p>
          <a:p>
            <a:pPr lvl="1" eaLnBrk="1" hangingPunct="1"/>
            <a:r>
              <a:rPr lang="en-GB" altLang="en-US" dirty="0" smtClean="0"/>
              <a:t>Her bit </a:t>
            </a:r>
            <a:r>
              <a:rPr lang="en-GB" altLang="en-US" dirty="0" err="1" smtClean="0"/>
              <a:t>için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eşit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sayıda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aşama</a:t>
            </a:r>
            <a:r>
              <a:rPr lang="en-GB" altLang="en-US" dirty="0" smtClean="0"/>
              <a:t> </a:t>
            </a:r>
          </a:p>
          <a:p>
            <a:pPr eaLnBrk="1" hangingPunct="1"/>
            <a:r>
              <a:rPr lang="en-GB" altLang="en-US" dirty="0" err="1" smtClean="0"/>
              <a:t>Kötü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yanı</a:t>
            </a:r>
            <a:r>
              <a:rPr lang="th-TH" altLang="en-US" dirty="0" smtClean="0"/>
              <a:t>?</a:t>
            </a:r>
          </a:p>
          <a:p>
            <a:pPr lvl="1" eaLnBrk="1" hangingPunct="1"/>
            <a:r>
              <a:rPr lang="en-GB" altLang="en-US" dirty="0" smtClean="0"/>
              <a:t>Bit </a:t>
            </a:r>
            <a:r>
              <a:rPr lang="en-GB" altLang="en-US" dirty="0" err="1" smtClean="0"/>
              <a:t>sayısı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arttıkça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önhesaplama</a:t>
            </a:r>
            <a:r>
              <a:rPr lang="en-GB" altLang="en-US" dirty="0" smtClean="0"/>
              <a:t> (</a:t>
            </a:r>
            <a:r>
              <a:rPr lang="th-TH" altLang="en-US" dirty="0" smtClean="0"/>
              <a:t>lookahead</a:t>
            </a:r>
            <a:r>
              <a:rPr lang="en-GB" altLang="en-US" dirty="0" smtClean="0"/>
              <a:t>)</a:t>
            </a:r>
            <a:r>
              <a:rPr lang="th-TH" altLang="en-US" dirty="0" smtClean="0"/>
              <a:t> </a:t>
            </a:r>
            <a:r>
              <a:rPr lang="en-GB" altLang="en-US" dirty="0" err="1" smtClean="0"/>
              <a:t>mantığı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karmaşıklaşıyor</a:t>
            </a:r>
            <a:endParaRPr lang="th-TH" altLang="en-US" dirty="0" smtClean="0"/>
          </a:p>
        </p:txBody>
      </p:sp>
      <p:pic>
        <p:nvPicPr>
          <p:cNvPr id="37895" name="Picture 6" descr="PPT6C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22788" y="1143000"/>
            <a:ext cx="4418012" cy="5087938"/>
          </a:xfrm>
          <a:noFill/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6F063E52-04AD-4423-A5AB-606B999EF4FC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5123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512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452C559F-D719-46D1-BADF-CC03E62703C2}" type="slidenum">
              <a:rPr lang="en-US" altLang="en-US" smtClean="0"/>
              <a:pPr/>
              <a:t>2</a:t>
            </a:fld>
            <a:endParaRPr lang="th-TH" altLang="en-US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600" dirty="0" smtClean="0"/>
              <a:t>İki Sayısal Devre Türü</a:t>
            </a:r>
            <a:endParaRPr lang="th-TH" altLang="en-US" sz="3600" dirty="0" smtClean="0"/>
          </a:p>
        </p:txBody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en-US" sz="2800" dirty="0" smtClean="0"/>
              <a:t>Bileşimli (Combinational) sayısal devreler</a:t>
            </a:r>
            <a:r>
              <a:rPr lang="th-TH" altLang="en-US" sz="2800" dirty="0" smtClean="0"/>
              <a:t>:</a:t>
            </a:r>
          </a:p>
          <a:p>
            <a:pPr lvl="1" eaLnBrk="1" hangingPunct="1"/>
            <a:r>
              <a:rPr lang="tr-TR" altLang="en-US" sz="2400" dirty="0" smtClean="0"/>
              <a:t>Mantık kapılarından oluşur</a:t>
            </a:r>
            <a:r>
              <a:rPr lang="th-TH" altLang="en-US" sz="2400" dirty="0" smtClean="0"/>
              <a:t> </a:t>
            </a:r>
          </a:p>
          <a:p>
            <a:pPr lvl="1" eaLnBrk="1" hangingPunct="1"/>
            <a:r>
              <a:rPr lang="tr-TR" altLang="en-US" sz="2400" dirty="0" smtClean="0"/>
              <a:t>Verdikleri çıktı (output), o anda gelen girdilerin (input) bir sonucudur</a:t>
            </a:r>
            <a:r>
              <a:rPr lang="th-TH" altLang="en-US" sz="2400" dirty="0" smtClean="0"/>
              <a:t>.</a:t>
            </a:r>
          </a:p>
          <a:p>
            <a:pPr lvl="1" eaLnBrk="1" hangingPunct="1"/>
            <a:r>
              <a:rPr lang="tr-TR" altLang="en-US" sz="2400" dirty="0" smtClean="0"/>
              <a:t>Yaptıkları işlemler mantıksal olarak Boole fonksiyonlarıyla ifade edilebilir</a:t>
            </a:r>
            <a:r>
              <a:rPr lang="th-TH" altLang="en-US" sz="2400" dirty="0" smtClean="0"/>
              <a:t>. </a:t>
            </a:r>
          </a:p>
          <a:p>
            <a:pPr eaLnBrk="1" hangingPunct="1"/>
            <a:r>
              <a:rPr lang="tr-TR" altLang="en-US" sz="2800" dirty="0" smtClean="0"/>
              <a:t>Dizisel (</a:t>
            </a:r>
            <a:r>
              <a:rPr lang="th-TH" altLang="en-US" sz="2800" dirty="0" smtClean="0"/>
              <a:t>Sequential</a:t>
            </a:r>
            <a:r>
              <a:rPr lang="tr-TR" altLang="en-US" sz="2800" dirty="0" smtClean="0"/>
              <a:t>)</a:t>
            </a:r>
            <a:r>
              <a:rPr lang="th-TH" altLang="en-US" sz="2800" dirty="0" smtClean="0"/>
              <a:t> </a:t>
            </a:r>
            <a:r>
              <a:rPr lang="tr-TR" altLang="en-US" sz="2800" dirty="0" smtClean="0"/>
              <a:t>sayısal devreler</a:t>
            </a:r>
            <a:r>
              <a:rPr lang="th-TH" altLang="en-US" sz="2800" dirty="0" smtClean="0"/>
              <a:t>:</a:t>
            </a:r>
          </a:p>
          <a:p>
            <a:pPr lvl="1" eaLnBrk="1" hangingPunct="1"/>
            <a:r>
              <a:rPr lang="tr-TR" altLang="en-US" sz="2400" dirty="0" smtClean="0"/>
              <a:t>Kapılara ek olarak depolama birimleri içerirler</a:t>
            </a:r>
            <a:r>
              <a:rPr lang="th-TH" altLang="en-US" sz="2400" dirty="0" smtClean="0"/>
              <a:t>.</a:t>
            </a:r>
          </a:p>
          <a:p>
            <a:pPr lvl="1" eaLnBrk="1" hangingPunct="1"/>
            <a:r>
              <a:rPr lang="tr-TR" altLang="en-US" sz="2400" dirty="0" smtClean="0"/>
              <a:t>Verdikleri çıktı, o anda gelen girdilerle beraber depolama birimlerinin o andaki durumlarının sonucudur</a:t>
            </a:r>
            <a:r>
              <a:rPr lang="th-TH" altLang="en-US" sz="2400" dirty="0" smtClean="0"/>
              <a:t>.</a:t>
            </a:r>
          </a:p>
          <a:p>
            <a:pPr lvl="2" eaLnBrk="1" hangingPunct="1"/>
            <a:r>
              <a:rPr lang="tr-TR" altLang="en-US" sz="2200" dirty="0" smtClean="0"/>
              <a:t>Yani, çıktılar hem o andaki hem de geçmiş girdilere bağlıdır</a:t>
            </a:r>
            <a:r>
              <a:rPr lang="th-TH" altLang="en-US" sz="2200" dirty="0" smtClean="0"/>
              <a:t>.</a:t>
            </a:r>
          </a:p>
          <a:p>
            <a:pPr lvl="1" eaLnBrk="1" hangingPunct="1"/>
            <a:r>
              <a:rPr lang="tr-TR" altLang="en-US" sz="2400" dirty="0" smtClean="0"/>
              <a:t>Geri besleme (feedback) bağlantılar içerirler. </a:t>
            </a:r>
            <a:endParaRPr lang="th-TH" altLang="en-US" sz="24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25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625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500"/>
                                        <p:tgtEl>
                                          <p:spTgt spid="625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625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625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625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625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625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625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6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60CA5FD7-1240-4B78-A15A-C0F5B9480A9F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6147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614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436DCB33-6BD3-45F7-A537-3A4F06D7AF3D}" type="slidenum">
              <a:rPr lang="en-US" altLang="en-US" smtClean="0"/>
              <a:pPr/>
              <a:t>3</a:t>
            </a:fld>
            <a:endParaRPr lang="th-TH" altLang="en-US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err="1"/>
              <a:t>Bileşimli</a:t>
            </a:r>
            <a:r>
              <a:rPr lang="en-US" altLang="en-US" sz="3600" dirty="0"/>
              <a:t> (Combinational) </a:t>
            </a:r>
            <a:r>
              <a:rPr lang="en-US" altLang="en-US" sz="3600" dirty="0" err="1" smtClean="0"/>
              <a:t>Devreler</a:t>
            </a:r>
            <a:endParaRPr lang="th-TH" altLang="en-US" sz="3600" dirty="0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h-TH" altLang="en-US" sz="2800" dirty="0" smtClean="0"/>
              <a:t>2</a:t>
            </a:r>
            <a:r>
              <a:rPr lang="th-TH" altLang="en-US" sz="2800" baseline="30000" dirty="0" smtClean="0"/>
              <a:t>n</a:t>
            </a:r>
            <a:r>
              <a:rPr lang="th-TH" altLang="en-US" sz="2800" dirty="0" smtClean="0"/>
              <a:t> </a:t>
            </a:r>
            <a:r>
              <a:rPr lang="en-GB" altLang="en-US" sz="2800" dirty="0" err="1" smtClean="0"/>
              <a:t>olası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girdi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değeri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kombinasyonu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vardır</a:t>
            </a:r>
            <a:endParaRPr lang="th-TH" altLang="en-US" sz="2800" dirty="0" smtClean="0"/>
          </a:p>
          <a:p>
            <a:pPr eaLnBrk="1" hangingPunct="1"/>
            <a:endParaRPr lang="th-TH" altLang="en-US" sz="2800" dirty="0" smtClean="0"/>
          </a:p>
          <a:p>
            <a:pPr eaLnBrk="1" hangingPunct="1"/>
            <a:endParaRPr lang="th-TH" altLang="en-US" sz="2800" dirty="0" smtClean="0"/>
          </a:p>
          <a:p>
            <a:pPr eaLnBrk="1" hangingPunct="1"/>
            <a:endParaRPr lang="th-TH" altLang="en-US" sz="2800" dirty="0" smtClean="0"/>
          </a:p>
          <a:p>
            <a:pPr eaLnBrk="1" hangingPunct="1"/>
            <a:endParaRPr lang="th-TH" altLang="en-US" sz="2800" dirty="0" smtClean="0"/>
          </a:p>
          <a:p>
            <a:pPr eaLnBrk="1" hangingPunct="1"/>
            <a:endParaRPr lang="th-TH" altLang="en-US" sz="2800" dirty="0" smtClean="0"/>
          </a:p>
          <a:p>
            <a:pPr eaLnBrk="1" hangingPunct="1"/>
            <a:r>
              <a:rPr lang="en-GB" altLang="en-US" sz="2800" dirty="0" err="1" smtClean="0"/>
              <a:t>Belirli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fonksiyonlar</a:t>
            </a:r>
            <a:endParaRPr lang="th-TH" altLang="en-US" sz="2800" dirty="0" smtClean="0"/>
          </a:p>
          <a:p>
            <a:pPr lvl="1" eaLnBrk="1" hangingPunct="1"/>
            <a:r>
              <a:rPr lang="en-GB" altLang="en-US" sz="2400" dirty="0" err="1" smtClean="0"/>
              <a:t>Toplayıcılar</a:t>
            </a:r>
            <a:r>
              <a:rPr lang="en-GB" altLang="en-US" sz="2400" dirty="0" smtClean="0"/>
              <a:t> (</a:t>
            </a:r>
            <a:r>
              <a:rPr lang="th-TH" altLang="en-US" sz="2400" dirty="0" smtClean="0"/>
              <a:t>Adders</a:t>
            </a:r>
            <a:r>
              <a:rPr lang="en-GB" altLang="en-US" sz="2400" dirty="0" smtClean="0"/>
              <a:t>)</a:t>
            </a:r>
            <a:r>
              <a:rPr lang="th-TH" altLang="en-US" sz="2400" dirty="0" smtClean="0"/>
              <a:t>, </a:t>
            </a:r>
            <a:r>
              <a:rPr lang="en-GB" altLang="en-US" sz="2400" dirty="0" err="1" smtClean="0"/>
              <a:t>çıkarıcılar</a:t>
            </a:r>
            <a:r>
              <a:rPr lang="en-GB" altLang="en-US" sz="2400" dirty="0" smtClean="0"/>
              <a:t> (</a:t>
            </a:r>
            <a:r>
              <a:rPr lang="th-TH" altLang="en-US" sz="2400" dirty="0" smtClean="0"/>
              <a:t>subtractors</a:t>
            </a:r>
            <a:r>
              <a:rPr lang="en-GB" altLang="en-US" sz="2400" dirty="0" smtClean="0"/>
              <a:t>)</a:t>
            </a:r>
            <a:r>
              <a:rPr lang="th-TH" altLang="en-US" sz="2400" dirty="0" smtClean="0"/>
              <a:t>, </a:t>
            </a:r>
            <a:r>
              <a:rPr lang="en-GB" altLang="en-US" sz="2400" dirty="0" err="1" smtClean="0"/>
              <a:t>karşılaştırıcılar</a:t>
            </a:r>
            <a:r>
              <a:rPr lang="en-GB" altLang="en-US" sz="2400" dirty="0" smtClean="0"/>
              <a:t> (</a:t>
            </a:r>
            <a:r>
              <a:rPr lang="th-TH" altLang="en-US" sz="2400" dirty="0" smtClean="0"/>
              <a:t>comparators</a:t>
            </a:r>
            <a:r>
              <a:rPr lang="en-GB" altLang="en-US" sz="2400" dirty="0" smtClean="0"/>
              <a:t>)</a:t>
            </a:r>
            <a:r>
              <a:rPr lang="th-TH" altLang="en-US" sz="2400" dirty="0" smtClean="0"/>
              <a:t>, </a:t>
            </a:r>
            <a:r>
              <a:rPr lang="en-GB" altLang="en-US" sz="2400" dirty="0" err="1" smtClean="0"/>
              <a:t>kod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çözücüler</a:t>
            </a:r>
            <a:r>
              <a:rPr lang="en-GB" altLang="en-US" sz="2400" dirty="0" smtClean="0"/>
              <a:t> (</a:t>
            </a:r>
            <a:r>
              <a:rPr lang="th-TH" altLang="en-US" sz="2400" dirty="0" smtClean="0"/>
              <a:t>decoders</a:t>
            </a:r>
            <a:r>
              <a:rPr lang="en-GB" altLang="en-US" sz="2400" dirty="0" smtClean="0"/>
              <a:t>)</a:t>
            </a:r>
            <a:r>
              <a:rPr lang="th-TH" altLang="en-US" sz="2400" dirty="0" smtClean="0"/>
              <a:t>, </a:t>
            </a:r>
            <a:r>
              <a:rPr lang="en-GB" altLang="en-US" sz="2400" dirty="0" err="1" smtClean="0"/>
              <a:t>kodlayıcılar</a:t>
            </a:r>
            <a:r>
              <a:rPr lang="en-GB" altLang="en-US" sz="2400" dirty="0" smtClean="0"/>
              <a:t> (</a:t>
            </a:r>
            <a:r>
              <a:rPr lang="th-TH" altLang="en-US" sz="2400" dirty="0" smtClean="0"/>
              <a:t>encoders</a:t>
            </a:r>
            <a:r>
              <a:rPr lang="en-GB" altLang="en-US" sz="2400" dirty="0" smtClean="0"/>
              <a:t>)</a:t>
            </a:r>
            <a:r>
              <a:rPr lang="th-TH" altLang="en-US" sz="2400" dirty="0" smtClean="0"/>
              <a:t>, and </a:t>
            </a:r>
            <a:r>
              <a:rPr lang="en-GB" altLang="en-US" sz="2400" dirty="0" err="1" smtClean="0"/>
              <a:t>çoklayıcılar</a:t>
            </a:r>
            <a:r>
              <a:rPr lang="en-GB" altLang="en-US" sz="2400" dirty="0" smtClean="0"/>
              <a:t> (</a:t>
            </a:r>
            <a:r>
              <a:rPr lang="th-TH" altLang="en-US" sz="2400" dirty="0" smtClean="0"/>
              <a:t>multiplexers</a:t>
            </a:r>
            <a:r>
              <a:rPr lang="en-GB" altLang="en-US" sz="2400" dirty="0" smtClean="0"/>
              <a:t>)</a:t>
            </a:r>
            <a:endParaRPr lang="th-TH" altLang="en-US" sz="2400" dirty="0" smtClean="0"/>
          </a:p>
        </p:txBody>
      </p:sp>
      <p:pic>
        <p:nvPicPr>
          <p:cNvPr id="6151" name="Picture 4" descr="PPT4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737076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22723335-8254-4B7E-9C8A-8D8A72B36DF2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9219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922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49C4BD1E-6C3D-468B-8CE0-39D2F901DC3C}" type="slidenum">
              <a:rPr lang="en-US" altLang="en-US" smtClean="0"/>
              <a:pPr/>
              <a:t>4</a:t>
            </a:fld>
            <a:endParaRPr lang="th-TH" altLang="en-US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Bir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Bileşimli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Devrenin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Analizi</a:t>
            </a:r>
            <a:endParaRPr lang="th-TH" altLang="en-US" dirty="0" smtClean="0"/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err="1" smtClean="0"/>
              <a:t>bileşimli</a:t>
            </a:r>
            <a:r>
              <a:rPr lang="en-US" altLang="en-US" sz="2800" dirty="0" smtClean="0"/>
              <a:t> (combinational) </a:t>
            </a:r>
            <a:r>
              <a:rPr lang="en-US" altLang="en-US" sz="2800" dirty="0" err="1" smtClean="0"/>
              <a:t>olduğuna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dizisel</a:t>
            </a:r>
            <a:r>
              <a:rPr lang="en-US" altLang="en-US" sz="2800" dirty="0" smtClean="0"/>
              <a:t> (sequential) </a:t>
            </a:r>
            <a:r>
              <a:rPr lang="en-US" altLang="en-US" sz="2800" dirty="0" err="1" smtClean="0"/>
              <a:t>olmadığına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emin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olun</a:t>
            </a:r>
            <a:endParaRPr lang="en-US" altLang="en-US" sz="2800" dirty="0" smtClean="0"/>
          </a:p>
          <a:p>
            <a:pPr lvl="1" eaLnBrk="1" hangingPunct="1"/>
            <a:r>
              <a:rPr lang="en-US" altLang="en-US" sz="2400" dirty="0" smtClean="0"/>
              <a:t>Geri </a:t>
            </a:r>
            <a:r>
              <a:rPr lang="en-US" altLang="en-US" sz="2400" dirty="0" err="1" smtClean="0"/>
              <a:t>besleme</a:t>
            </a:r>
            <a:r>
              <a:rPr lang="en-US" altLang="en-US" sz="2400" dirty="0" smtClean="0"/>
              <a:t> (feedback) </a:t>
            </a:r>
            <a:r>
              <a:rPr lang="en-US" altLang="en-US" sz="2400" dirty="0" err="1" smtClean="0"/>
              <a:t>yolu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olmamalı</a:t>
            </a:r>
            <a:endParaRPr lang="en-US" altLang="en-US" sz="2400" dirty="0" smtClean="0"/>
          </a:p>
          <a:p>
            <a:pPr eaLnBrk="1" hangingPunct="1"/>
            <a:r>
              <a:rPr lang="en-US" altLang="en-US" sz="2800" dirty="0" smtClean="0"/>
              <a:t>Boole </a:t>
            </a:r>
            <a:r>
              <a:rPr lang="en-US" altLang="en-US" sz="2800" dirty="0" err="1" smtClean="0"/>
              <a:t>fonksiyonu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karşılığını</a:t>
            </a:r>
            <a:r>
              <a:rPr lang="en-US" altLang="en-US" sz="2800" dirty="0" smtClean="0"/>
              <a:t> (</a:t>
            </a:r>
            <a:r>
              <a:rPr lang="en-US" altLang="en-US" sz="2800" dirty="0" err="1" smtClean="0"/>
              <a:t>doğruluk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tablosu</a:t>
            </a:r>
            <a:r>
              <a:rPr lang="en-US" altLang="en-US" sz="2800" dirty="0" smtClean="0"/>
              <a:t>) </a:t>
            </a:r>
            <a:r>
              <a:rPr lang="en-US" altLang="en-US" sz="2800" dirty="0" err="1" smtClean="0"/>
              <a:t>çıkarın</a:t>
            </a:r>
            <a:endParaRPr lang="en-US" altLang="en-US" sz="2800" dirty="0" smtClean="0"/>
          </a:p>
          <a:p>
            <a:pPr eaLnBrk="1" hangingPunct="1"/>
            <a:r>
              <a:rPr lang="en-US" altLang="en-US" sz="2800" dirty="0" err="1" smtClean="0"/>
              <a:t>tasarım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doğrulama</a:t>
            </a:r>
            <a:r>
              <a:rPr lang="en-US" altLang="en-US" sz="2800" dirty="0" smtClean="0"/>
              <a:t> (design verification)</a:t>
            </a:r>
          </a:p>
          <a:p>
            <a:pPr eaLnBrk="1" hangingPunct="1"/>
            <a:r>
              <a:rPr lang="en-US" altLang="en-US" sz="2800" dirty="0" err="1" smtClean="0"/>
              <a:t>yaptığı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işi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sözel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olarak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ifade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etme</a:t>
            </a:r>
            <a:endParaRPr lang="en-US" altLang="en-US" sz="2800" dirty="0" smtClean="0"/>
          </a:p>
          <a:p>
            <a:pPr eaLnBrk="1" hangingPunct="1"/>
            <a:r>
              <a:rPr lang="en-US" altLang="en-US" sz="2800" dirty="0" err="1" smtClean="0"/>
              <a:t>Örn</a:t>
            </a:r>
            <a:r>
              <a:rPr lang="en-US" altLang="en-US" sz="2800" dirty="0" smtClean="0"/>
              <a:t>. </a:t>
            </a:r>
            <a:r>
              <a:rPr lang="en-GB" altLang="en-US" dirty="0" smtClean="0"/>
              <a:t>Bu </a:t>
            </a:r>
            <a:r>
              <a:rPr lang="en-GB" altLang="en-US" dirty="0" err="1" smtClean="0"/>
              <a:t>devrenin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çıktı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fonksiyonu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nedir</a:t>
            </a:r>
            <a:r>
              <a:rPr lang="th-TH" altLang="en-US" dirty="0" smtClean="0"/>
              <a:t>?</a:t>
            </a:r>
          </a:p>
        </p:txBody>
      </p:sp>
      <p:pic>
        <p:nvPicPr>
          <p:cNvPr id="922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906962"/>
            <a:ext cx="477837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3B71E153-11E1-43BD-8AEA-C31807DC903E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15363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1536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10AC11F6-C775-4406-B203-12963834852F}" type="slidenum">
              <a:rPr lang="en-US" altLang="en-US" smtClean="0"/>
              <a:pPr/>
              <a:t>5</a:t>
            </a:fld>
            <a:endParaRPr lang="th-TH" altLang="en-US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err="1" smtClean="0"/>
              <a:t>Bileşimsel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Devre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Tasarımı</a:t>
            </a:r>
            <a:r>
              <a:rPr lang="th-TH" altLang="en-US" sz="3600" dirty="0" smtClean="0"/>
              <a:t> </a:t>
            </a:r>
            <a:r>
              <a:rPr lang="en-US" altLang="en-US" sz="3600" dirty="0" smtClean="0"/>
              <a:t>(1/2)</a:t>
            </a:r>
            <a:endParaRPr lang="th-TH" altLang="en-US" sz="3600" dirty="0" smtClean="0"/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800" dirty="0" err="1" smtClean="0"/>
              <a:t>Bileşimsel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devrelerin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tasarım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prosedürü</a:t>
            </a:r>
            <a:endParaRPr lang="th-TH" altLang="en-US" sz="2800" dirty="0" smtClean="0"/>
          </a:p>
          <a:p>
            <a:pPr lvl="1" eaLnBrk="1" hangingPunct="1"/>
            <a:r>
              <a:rPr lang="en-GB" altLang="en-US" sz="2400" dirty="0" err="1" smtClean="0"/>
              <a:t>Problemi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ifade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edin</a:t>
            </a:r>
            <a:r>
              <a:rPr lang="th-TH" altLang="en-US" sz="2400" dirty="0" smtClean="0"/>
              <a:t> (s</a:t>
            </a:r>
            <a:r>
              <a:rPr lang="en-GB" altLang="en-US" sz="2400" dirty="0" err="1" smtClean="0"/>
              <a:t>i</a:t>
            </a:r>
            <a:r>
              <a:rPr lang="th-TH" altLang="en-US" sz="2400" dirty="0" smtClean="0"/>
              <a:t>stem </a:t>
            </a:r>
            <a:r>
              <a:rPr lang="en-GB" altLang="en-US" sz="2400" dirty="0" err="1" smtClean="0"/>
              <a:t>şartnamesi</a:t>
            </a:r>
            <a:r>
              <a:rPr lang="en-GB" altLang="en-US" sz="2400" dirty="0" smtClean="0"/>
              <a:t>/</a:t>
            </a:r>
            <a:r>
              <a:rPr lang="en-GB" altLang="en-US" sz="2400" dirty="0" err="1" smtClean="0"/>
              <a:t>spesifikasyonu</a:t>
            </a:r>
            <a:r>
              <a:rPr lang="th-TH" altLang="en-US" sz="2400" dirty="0" smtClean="0"/>
              <a:t>)</a:t>
            </a:r>
          </a:p>
          <a:p>
            <a:pPr lvl="2" eaLnBrk="1" hangingPunct="1"/>
            <a:r>
              <a:rPr lang="en-GB" altLang="en-US" sz="2000" dirty="0" err="1" smtClean="0"/>
              <a:t>Girdi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ve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çıktıların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belirlenmesi</a:t>
            </a:r>
            <a:endParaRPr lang="th-TH" altLang="en-US" sz="2000" dirty="0" smtClean="0"/>
          </a:p>
          <a:p>
            <a:pPr lvl="2" eaLnBrk="1" hangingPunct="1"/>
            <a:r>
              <a:rPr lang="en-GB" altLang="en-US" sz="2000" dirty="0" err="1" smtClean="0"/>
              <a:t>Girdi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ve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çıktı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değişkenlerine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sembol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atanması</a:t>
            </a:r>
            <a:endParaRPr lang="th-TH" altLang="en-US" sz="2000" dirty="0" smtClean="0"/>
          </a:p>
          <a:p>
            <a:pPr lvl="1" eaLnBrk="1" hangingPunct="1"/>
            <a:r>
              <a:rPr lang="en-GB" altLang="en-US" sz="2400" dirty="0" err="1" smtClean="0"/>
              <a:t>Doğruluk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tablosunu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çıkarın</a:t>
            </a:r>
            <a:endParaRPr lang="th-TH" altLang="en-US" sz="2400" dirty="0" smtClean="0"/>
          </a:p>
          <a:p>
            <a:pPr lvl="1" eaLnBrk="1" hangingPunct="1"/>
            <a:r>
              <a:rPr lang="en-US" altLang="en-US" sz="2400" dirty="0" err="1" smtClean="0"/>
              <a:t>Sadeleştirilmiş</a:t>
            </a:r>
            <a:r>
              <a:rPr lang="en-US" altLang="en-US" sz="2400" dirty="0" smtClean="0"/>
              <a:t> Boole </a:t>
            </a:r>
            <a:r>
              <a:rPr lang="en-US" altLang="en-US" sz="2400" dirty="0" err="1" smtClean="0"/>
              <a:t>fonksiyonlarını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elde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edin</a:t>
            </a:r>
            <a:endParaRPr lang="th-TH" altLang="en-US" sz="2400" dirty="0" smtClean="0"/>
          </a:p>
          <a:p>
            <a:pPr lvl="1" eaLnBrk="1" hangingPunct="1"/>
            <a:r>
              <a:rPr lang="en-US" altLang="en-US" sz="2400" dirty="0" err="1" smtClean="0"/>
              <a:t>Mantık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diyagramını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çizin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ve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doğruluğunu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teyit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edin</a:t>
            </a:r>
            <a:endParaRPr lang="th-TH" altLang="en-US" sz="24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640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00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2861738A-DEB9-4432-818C-57B5336CA263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16387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1638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087C5464-E183-45C5-ACB7-D0886F9A7961}" type="slidenum">
              <a:rPr lang="en-US" altLang="en-US" smtClean="0"/>
              <a:pPr/>
              <a:t>6</a:t>
            </a:fld>
            <a:endParaRPr lang="th-TH" alt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err="1"/>
              <a:t>Bileşimsel</a:t>
            </a:r>
            <a:r>
              <a:rPr lang="en-GB" altLang="en-US" sz="3600" dirty="0"/>
              <a:t> </a:t>
            </a:r>
            <a:r>
              <a:rPr lang="en-GB" altLang="en-US" sz="3600" dirty="0" err="1"/>
              <a:t>Devre</a:t>
            </a:r>
            <a:r>
              <a:rPr lang="en-GB" altLang="en-US" sz="3600" dirty="0"/>
              <a:t> </a:t>
            </a:r>
            <a:r>
              <a:rPr lang="en-GB" altLang="en-US" sz="3600" dirty="0" err="1"/>
              <a:t>Tasarımı</a:t>
            </a:r>
            <a:r>
              <a:rPr lang="th-TH" altLang="en-US" sz="3600" dirty="0"/>
              <a:t> </a:t>
            </a:r>
            <a:r>
              <a:rPr lang="en-US" altLang="en-US" sz="3600" dirty="0" smtClean="0"/>
              <a:t>(2/2</a:t>
            </a:r>
            <a:r>
              <a:rPr lang="en-US" altLang="en-US" sz="3600" dirty="0"/>
              <a:t>)</a:t>
            </a:r>
            <a:endParaRPr lang="th-TH" altLang="en-US" sz="3600" dirty="0" smtClean="0"/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h-TH" altLang="en-US" sz="2800" dirty="0" smtClean="0"/>
              <a:t>F</a:t>
            </a:r>
            <a:r>
              <a:rPr lang="en-GB" altLang="en-US" sz="2800" dirty="0" err="1" smtClean="0"/>
              <a:t>onksiyonel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tanım</a:t>
            </a:r>
            <a:endParaRPr lang="th-TH" altLang="en-US" sz="2800" dirty="0" smtClean="0"/>
          </a:p>
          <a:p>
            <a:pPr lvl="1" eaLnBrk="1" hangingPunct="1"/>
            <a:r>
              <a:rPr lang="th-TH" altLang="en-US" sz="2400" dirty="0" smtClean="0"/>
              <a:t>Boole f</a:t>
            </a:r>
            <a:r>
              <a:rPr lang="en-GB" altLang="en-US" sz="2400" dirty="0" err="1" smtClean="0"/>
              <a:t>onksiyonu</a:t>
            </a:r>
            <a:endParaRPr lang="th-TH" altLang="en-US" sz="2400" dirty="0" smtClean="0"/>
          </a:p>
          <a:p>
            <a:pPr lvl="1" eaLnBrk="1" hangingPunct="1"/>
            <a:r>
              <a:rPr lang="en-GB" altLang="en-US" sz="2400" dirty="0" err="1" smtClean="0"/>
              <a:t>Donanım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Tasarım</a:t>
            </a:r>
            <a:r>
              <a:rPr lang="en-GB" altLang="en-US" sz="2400" dirty="0" smtClean="0"/>
              <a:t> Dili (DTD, </a:t>
            </a:r>
            <a:r>
              <a:rPr lang="th-TH" altLang="en-US" sz="2400" dirty="0" smtClean="0"/>
              <a:t>Hardware description language</a:t>
            </a:r>
            <a:r>
              <a:rPr lang="en-GB" altLang="en-US" sz="2400" dirty="0" smtClean="0"/>
              <a:t> (</a:t>
            </a:r>
            <a:r>
              <a:rPr lang="th-TH" altLang="en-US" sz="2400" dirty="0" smtClean="0"/>
              <a:t>HDL</a:t>
            </a:r>
            <a:r>
              <a:rPr lang="en-GB" altLang="en-US" sz="2400" dirty="0" smtClean="0"/>
              <a:t>)</a:t>
            </a:r>
            <a:r>
              <a:rPr lang="th-TH" altLang="en-US" sz="2400" dirty="0" smtClean="0"/>
              <a:t>)</a:t>
            </a:r>
          </a:p>
          <a:p>
            <a:pPr lvl="2" eaLnBrk="1" hangingPunct="1"/>
            <a:r>
              <a:rPr lang="th-TH" altLang="en-US" sz="2000" dirty="0" smtClean="0"/>
              <a:t>Verilog HDL</a:t>
            </a:r>
          </a:p>
          <a:p>
            <a:pPr lvl="2" eaLnBrk="1" hangingPunct="1"/>
            <a:r>
              <a:rPr lang="th-TH" altLang="en-US" sz="2000" dirty="0" smtClean="0"/>
              <a:t>VHDL</a:t>
            </a:r>
          </a:p>
          <a:p>
            <a:pPr lvl="1" eaLnBrk="1" hangingPunct="1"/>
            <a:r>
              <a:rPr lang="en-GB" altLang="en-US" sz="2400" dirty="0" err="1" smtClean="0"/>
              <a:t>Şematik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çizim</a:t>
            </a:r>
            <a:endParaRPr lang="th-TH" altLang="en-US" sz="2400" dirty="0" smtClean="0"/>
          </a:p>
          <a:p>
            <a:pPr eaLnBrk="1" hangingPunct="1"/>
            <a:r>
              <a:rPr lang="en-GB" altLang="en-US" sz="2800" dirty="0" err="1" smtClean="0"/>
              <a:t>Mantıksal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küçültme</a:t>
            </a:r>
            <a:r>
              <a:rPr lang="en-GB" altLang="en-US" sz="2800" dirty="0" smtClean="0"/>
              <a:t> (</a:t>
            </a:r>
            <a:r>
              <a:rPr lang="en-GB" altLang="en-US" sz="2800" dirty="0" err="1" smtClean="0"/>
              <a:t>minimizasyon</a:t>
            </a:r>
            <a:r>
              <a:rPr lang="en-GB" altLang="en-US" sz="2800" dirty="0" smtClean="0"/>
              <a:t>)</a:t>
            </a:r>
            <a:endParaRPr lang="th-TH" altLang="en-US" sz="2800" dirty="0" smtClean="0"/>
          </a:p>
          <a:p>
            <a:pPr lvl="1" eaLnBrk="1" hangingPunct="1"/>
            <a:r>
              <a:rPr lang="en-GB" altLang="en-US" sz="2400" dirty="0" err="1" smtClean="0"/>
              <a:t>kapıların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sayısı</a:t>
            </a:r>
            <a:endParaRPr lang="th-TH" altLang="en-US" sz="2400" dirty="0" smtClean="0"/>
          </a:p>
          <a:p>
            <a:pPr lvl="1" eaLnBrk="1" hangingPunct="1"/>
            <a:r>
              <a:rPr lang="en-GB" altLang="en-US" sz="2400" dirty="0" err="1" smtClean="0"/>
              <a:t>bir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kapının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girdilerinin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sayısı</a:t>
            </a:r>
            <a:endParaRPr lang="th-TH" altLang="en-US" sz="2400" dirty="0" smtClean="0"/>
          </a:p>
          <a:p>
            <a:pPr lvl="1" eaLnBrk="1" hangingPunct="1"/>
            <a:r>
              <a:rPr lang="en-GB" altLang="en-US" sz="2400" dirty="0" err="1" smtClean="0"/>
              <a:t>iletim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gecikmesi</a:t>
            </a:r>
            <a:r>
              <a:rPr lang="en-GB" altLang="en-US" sz="2400" dirty="0" smtClean="0"/>
              <a:t> (</a:t>
            </a:r>
            <a:r>
              <a:rPr lang="en-GB" altLang="en-US" sz="2400" dirty="0" err="1" smtClean="0"/>
              <a:t>propogation</a:t>
            </a:r>
            <a:r>
              <a:rPr lang="en-GB" altLang="en-US" sz="2400" dirty="0" smtClean="0"/>
              <a:t> delay)</a:t>
            </a:r>
            <a:endParaRPr lang="th-TH" altLang="en-US" sz="2400" dirty="0" smtClean="0"/>
          </a:p>
          <a:p>
            <a:pPr lvl="1" eaLnBrk="1" hangingPunct="1"/>
            <a:r>
              <a:rPr lang="en-GB" altLang="en-US" sz="2400" dirty="0" err="1" smtClean="0"/>
              <a:t>bağlantı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sayısı</a:t>
            </a:r>
            <a:endParaRPr lang="th-TH" altLang="en-US" sz="2400" dirty="0" smtClean="0"/>
          </a:p>
          <a:p>
            <a:pPr lvl="1" eaLnBrk="1" hangingPunct="1"/>
            <a:r>
              <a:rPr lang="en-GB" altLang="en-US" sz="2400" dirty="0" err="1" smtClean="0"/>
              <a:t>sürüş</a:t>
            </a:r>
            <a:r>
              <a:rPr lang="en-GB" altLang="en-US" sz="2400" dirty="0" smtClean="0"/>
              <a:t> (</a:t>
            </a:r>
            <a:r>
              <a:rPr lang="en-GB" altLang="en-US" sz="2400" dirty="0" err="1" smtClean="0"/>
              <a:t>kullanım</a:t>
            </a:r>
            <a:r>
              <a:rPr lang="en-GB" altLang="en-US" sz="2400" dirty="0" smtClean="0"/>
              <a:t>) </a:t>
            </a:r>
            <a:r>
              <a:rPr lang="en-GB" altLang="en-US" sz="2400" dirty="0" err="1" smtClean="0"/>
              <a:t>ile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ilgili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kısıtlar</a:t>
            </a:r>
            <a:endParaRPr lang="th-TH" altLang="en-US" sz="2400" dirty="0" smtClean="0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3E697B09-C9D9-431C-9FB1-DF152B2682B3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21507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2150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82097B2A-E9FF-4B08-8A0E-980CA66777AA}" type="slidenum">
              <a:rPr lang="en-US" altLang="en-US" smtClean="0"/>
              <a:pPr/>
              <a:t>7</a:t>
            </a:fld>
            <a:endParaRPr lang="th-TH" altLang="en-US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İkili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Toplayıcılar</a:t>
            </a:r>
            <a:r>
              <a:rPr lang="en-GB" altLang="en-US" dirty="0" smtClean="0"/>
              <a:t> (Binary Adders)</a:t>
            </a:r>
            <a:endParaRPr lang="th-TH" altLang="en-US" dirty="0" smtClean="0"/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GB" altLang="en-US" sz="2800" dirty="0" err="1" smtClean="0"/>
              <a:t>Toplama</a:t>
            </a:r>
            <a:r>
              <a:rPr lang="en-GB" altLang="en-US" sz="2800" dirty="0" smtClean="0"/>
              <a:t>, </a:t>
            </a:r>
            <a:r>
              <a:rPr lang="en-GB" altLang="en-US" sz="2800" dirty="0" err="1" smtClean="0"/>
              <a:t>bilgisayar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sisteminde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önemli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bir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işlemdir</a:t>
            </a:r>
            <a:endParaRPr lang="th-TH" altLang="en-US" sz="2800" dirty="0" smtClean="0"/>
          </a:p>
          <a:p>
            <a:pPr eaLnBrk="1" hangingPunct="1"/>
            <a:r>
              <a:rPr lang="en-GB" altLang="en-US" sz="2800" dirty="0" err="1" smtClean="0"/>
              <a:t>Toplayıcının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yapması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gereken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nedir</a:t>
            </a:r>
            <a:r>
              <a:rPr lang="th-TH" altLang="en-US" sz="2800" dirty="0" smtClean="0"/>
              <a:t>?</a:t>
            </a:r>
          </a:p>
          <a:p>
            <a:pPr lvl="1" eaLnBrk="1" hangingPunct="1"/>
            <a:r>
              <a:rPr lang="en-GB" altLang="en-US" sz="2400" dirty="0" err="1" smtClean="0"/>
              <a:t>İkili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basamakları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toplamak</a:t>
            </a:r>
            <a:endParaRPr lang="th-TH" altLang="en-US" sz="2400" dirty="0" smtClean="0"/>
          </a:p>
          <a:p>
            <a:pPr lvl="1" eaLnBrk="1" hangingPunct="1"/>
            <a:r>
              <a:rPr lang="en-GB" altLang="en-US" sz="2400" dirty="0" err="1" smtClean="0"/>
              <a:t>Bir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sonraki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basamağa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elde</a:t>
            </a:r>
            <a:r>
              <a:rPr lang="en-GB" altLang="en-US" sz="2400" dirty="0" smtClean="0"/>
              <a:t> (carry) </a:t>
            </a:r>
            <a:r>
              <a:rPr lang="en-GB" altLang="en-US" sz="2400" dirty="0" err="1" smtClean="0"/>
              <a:t>değeri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üretmek</a:t>
            </a:r>
            <a:endParaRPr lang="th-TH" altLang="en-US" sz="2400" dirty="0" smtClean="0"/>
          </a:p>
          <a:p>
            <a:pPr lvl="1" eaLnBrk="1" hangingPunct="1"/>
            <a:r>
              <a:rPr lang="en-GB" altLang="en-US" sz="2400" dirty="0" err="1" smtClean="0"/>
              <a:t>Önceki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basamaktan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elde</a:t>
            </a:r>
            <a:r>
              <a:rPr lang="en-GB" altLang="en-US" sz="2400" dirty="0" smtClean="0"/>
              <a:t> (carry) </a:t>
            </a:r>
            <a:r>
              <a:rPr lang="en-GB" altLang="en-US" sz="2400" dirty="0" err="1" smtClean="0"/>
              <a:t>değerini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almak</a:t>
            </a:r>
            <a:endParaRPr lang="th-TH" altLang="en-US" sz="2400" dirty="0" smtClean="0"/>
          </a:p>
          <a:p>
            <a:pPr eaLnBrk="1" hangingPunct="1"/>
            <a:r>
              <a:rPr lang="en-GB" altLang="en-US" sz="2800" dirty="0" err="1" smtClean="0"/>
              <a:t>İkili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toplayıcılar</a:t>
            </a:r>
            <a:r>
              <a:rPr lang="en-GB" altLang="en-US" sz="2800" dirty="0" smtClean="0"/>
              <a:t> bit </a:t>
            </a:r>
            <a:r>
              <a:rPr lang="en-GB" altLang="en-US" sz="2800" dirty="0" err="1" smtClean="0"/>
              <a:t>bit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çalışır</a:t>
            </a:r>
            <a:endParaRPr lang="th-TH" altLang="en-US" sz="2800" dirty="0" smtClean="0"/>
          </a:p>
          <a:p>
            <a:pPr lvl="1" eaLnBrk="1" hangingPunct="1"/>
            <a:r>
              <a:rPr lang="th-TH" altLang="en-US" sz="2400" dirty="0" smtClean="0"/>
              <a:t>16</a:t>
            </a:r>
            <a:r>
              <a:rPr lang="en-GB" altLang="en-US" sz="2400" dirty="0" smtClean="0"/>
              <a:t> </a:t>
            </a:r>
            <a:r>
              <a:rPr lang="th-TH" altLang="en-US" sz="2400" dirty="0" smtClean="0"/>
              <a:t>bit</a:t>
            </a:r>
            <a:r>
              <a:rPr lang="en-GB" altLang="en-US" sz="2400" dirty="0" err="1" smtClean="0"/>
              <a:t>lik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bir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toplayıcı</a:t>
            </a:r>
            <a:r>
              <a:rPr lang="en-GB" altLang="en-US" sz="2400" dirty="0" smtClean="0"/>
              <a:t>, 16 </a:t>
            </a:r>
            <a:r>
              <a:rPr lang="en-GB" altLang="en-US" sz="2400" dirty="0" err="1" smtClean="0"/>
              <a:t>tane</a:t>
            </a:r>
            <a:r>
              <a:rPr lang="en-GB" altLang="en-US" sz="2400" dirty="0" smtClean="0"/>
              <a:t> 1 </a:t>
            </a:r>
            <a:r>
              <a:rPr lang="en-GB" altLang="en-US" sz="2400" dirty="0" err="1" smtClean="0"/>
              <a:t>bitlik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toplayıcı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kullanır</a:t>
            </a:r>
            <a:endParaRPr lang="th-TH" altLang="en-US" sz="2400" dirty="0" smtClean="0"/>
          </a:p>
          <a:p>
            <a:pPr eaLnBrk="1" hangingPunct="1"/>
            <a:r>
              <a:rPr lang="en-GB" altLang="en-US" sz="2800" dirty="0" err="1" smtClean="0"/>
              <a:t>İkili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toplayıcıların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iki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çeşidi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vardır</a:t>
            </a:r>
            <a:endParaRPr lang="th-TH" altLang="en-US" sz="2800" dirty="0" smtClean="0"/>
          </a:p>
          <a:p>
            <a:pPr lvl="1" eaLnBrk="1" hangingPunct="1"/>
            <a:r>
              <a:rPr lang="en-GB" altLang="en-US" sz="2400" u="sng" dirty="0" err="1" smtClean="0">
                <a:solidFill>
                  <a:srgbClr val="CC3300"/>
                </a:solidFill>
              </a:rPr>
              <a:t>Yarı</a:t>
            </a:r>
            <a:r>
              <a:rPr lang="en-GB" altLang="en-US" sz="2400" u="sng" dirty="0" smtClean="0">
                <a:solidFill>
                  <a:srgbClr val="CC3300"/>
                </a:solidFill>
              </a:rPr>
              <a:t> </a:t>
            </a:r>
            <a:r>
              <a:rPr lang="en-GB" altLang="en-US" sz="2400" u="sng" dirty="0" err="1" smtClean="0">
                <a:solidFill>
                  <a:srgbClr val="CC3300"/>
                </a:solidFill>
              </a:rPr>
              <a:t>toplayıcı</a:t>
            </a:r>
            <a:r>
              <a:rPr lang="en-GB" altLang="en-US" sz="2400" u="sng" dirty="0" smtClean="0">
                <a:solidFill>
                  <a:srgbClr val="CC3300"/>
                </a:solidFill>
              </a:rPr>
              <a:t> (</a:t>
            </a:r>
            <a:r>
              <a:rPr lang="th-TH" altLang="en-US" sz="2400" u="sng" dirty="0" smtClean="0">
                <a:solidFill>
                  <a:srgbClr val="CC3300"/>
                </a:solidFill>
              </a:rPr>
              <a:t>Half adder</a:t>
            </a:r>
            <a:r>
              <a:rPr lang="en-GB" altLang="en-US" sz="2400" u="sng" dirty="0" smtClean="0">
                <a:solidFill>
                  <a:srgbClr val="CC3300"/>
                </a:solidFill>
              </a:rPr>
              <a:t>)</a:t>
            </a:r>
            <a:r>
              <a:rPr lang="th-TH" altLang="en-US" sz="2400" dirty="0" smtClean="0"/>
              <a:t> : </a:t>
            </a:r>
            <a:r>
              <a:rPr lang="en-GB" altLang="en-US" sz="2400" dirty="0" err="1" smtClean="0"/>
              <a:t>iki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biti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toplayarak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sonucu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ve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eldeyi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üretir</a:t>
            </a:r>
            <a:endParaRPr lang="th-TH" altLang="en-US" sz="2400" dirty="0" smtClean="0"/>
          </a:p>
          <a:p>
            <a:pPr lvl="1" eaLnBrk="1" hangingPunct="1"/>
            <a:r>
              <a:rPr lang="en-GB" altLang="en-US" sz="2400" u="sng" dirty="0" smtClean="0">
                <a:solidFill>
                  <a:srgbClr val="CC3300"/>
                </a:solidFill>
              </a:rPr>
              <a:t>Tam </a:t>
            </a:r>
            <a:r>
              <a:rPr lang="en-GB" altLang="en-US" sz="2400" u="sng" dirty="0" err="1" smtClean="0">
                <a:solidFill>
                  <a:srgbClr val="CC3300"/>
                </a:solidFill>
              </a:rPr>
              <a:t>toplayıcı</a:t>
            </a:r>
            <a:r>
              <a:rPr lang="en-GB" altLang="en-US" sz="2400" u="sng" dirty="0" smtClean="0">
                <a:solidFill>
                  <a:srgbClr val="CC3300"/>
                </a:solidFill>
              </a:rPr>
              <a:t> (</a:t>
            </a:r>
            <a:r>
              <a:rPr lang="th-TH" altLang="en-US" sz="2400" u="sng" dirty="0" smtClean="0">
                <a:solidFill>
                  <a:srgbClr val="CC3300"/>
                </a:solidFill>
              </a:rPr>
              <a:t>Full adder</a:t>
            </a:r>
            <a:r>
              <a:rPr lang="en-GB" altLang="en-US" sz="2400" u="sng" dirty="0" smtClean="0">
                <a:solidFill>
                  <a:srgbClr val="CC3300"/>
                </a:solidFill>
              </a:rPr>
              <a:t>)</a:t>
            </a:r>
            <a:r>
              <a:rPr lang="th-TH" altLang="en-US" sz="2400" dirty="0" smtClean="0"/>
              <a:t> : </a:t>
            </a:r>
            <a:r>
              <a:rPr lang="en-GB" altLang="en-US" sz="2400" dirty="0" err="1" smtClean="0"/>
              <a:t>elde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girdisi</a:t>
            </a:r>
            <a:r>
              <a:rPr lang="en-GB" altLang="en-US" sz="2400" dirty="0" smtClean="0"/>
              <a:t> de (carry input) </a:t>
            </a:r>
            <a:r>
              <a:rPr lang="en-GB" altLang="en-US" sz="2400" dirty="0" err="1" smtClean="0"/>
              <a:t>alır</a:t>
            </a:r>
            <a:endParaRPr lang="th-TH" altLang="en-US" sz="2400" dirty="0" smtClean="0"/>
          </a:p>
          <a:p>
            <a:pPr lvl="1" eaLnBrk="1" hangingPunct="1"/>
            <a:r>
              <a:rPr lang="en-GB" altLang="en-US" sz="2400" dirty="0" err="1" smtClean="0"/>
              <a:t>İki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tane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yarı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toplayıcı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bir</a:t>
            </a:r>
            <a:r>
              <a:rPr lang="en-GB" altLang="en-US" sz="2400" dirty="0" smtClean="0"/>
              <a:t> tam </a:t>
            </a:r>
            <a:r>
              <a:rPr lang="en-GB" altLang="en-US" sz="2400" dirty="0" err="1" smtClean="0"/>
              <a:t>toplayıcı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yapar</a:t>
            </a:r>
            <a:endParaRPr lang="th-TH" altLang="en-US" sz="2400" dirty="0" smtClean="0"/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3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96878BC8-30FF-4760-9346-6159A433923C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22531" name="4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2253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92840D92-E9E2-4045-8BC5-F4A54A2277B7}" type="slidenum">
              <a:rPr lang="en-US" altLang="en-US" smtClean="0"/>
              <a:pPr/>
              <a:t>8</a:t>
            </a:fld>
            <a:endParaRPr lang="th-TH" altLang="en-US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err="1" smtClean="0"/>
              <a:t>İkili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Yarı</a:t>
            </a:r>
            <a:r>
              <a:rPr lang="en-GB" altLang="en-US" sz="3600" dirty="0" smtClean="0"/>
              <a:t> </a:t>
            </a:r>
            <a:r>
              <a:rPr lang="en-GB" altLang="en-US" sz="3600" dirty="0" err="1" smtClean="0"/>
              <a:t>Toplayıcı</a:t>
            </a:r>
            <a:r>
              <a:rPr lang="en-GB" altLang="en-US" sz="3600" dirty="0" smtClean="0"/>
              <a:t> (</a:t>
            </a:r>
            <a:r>
              <a:rPr lang="th-TH" altLang="en-US" sz="3600" dirty="0" smtClean="0"/>
              <a:t>Binary Half Adder</a:t>
            </a:r>
            <a:r>
              <a:rPr lang="en-GB" altLang="en-US" sz="3600" dirty="0" smtClean="0"/>
              <a:t>)</a:t>
            </a:r>
            <a:endParaRPr lang="th-TH" altLang="en-US" sz="3600" dirty="0" smtClean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Yapılması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gereken</a:t>
            </a:r>
            <a:r>
              <a:rPr lang="th-TH" altLang="en-US" dirty="0" smtClean="0"/>
              <a:t>:</a:t>
            </a:r>
          </a:p>
          <a:p>
            <a:pPr lvl="1" eaLnBrk="1" hangingPunct="1"/>
            <a:r>
              <a:rPr lang="en-GB" altLang="en-US" dirty="0" err="1" smtClean="0"/>
              <a:t>İki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biti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toplayarak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sonuç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elde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değerleri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üreten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bir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devre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tasarlayın</a:t>
            </a:r>
            <a:endParaRPr lang="th-TH" altLang="en-US" dirty="0" smtClean="0"/>
          </a:p>
          <a:p>
            <a:pPr eaLnBrk="1" hangingPunct="1"/>
            <a:r>
              <a:rPr lang="en-GB" altLang="en-US" dirty="0" err="1" smtClean="0"/>
              <a:t>Semboller</a:t>
            </a:r>
            <a:r>
              <a:rPr lang="th-TH" altLang="en-US" dirty="0" smtClean="0"/>
              <a:t>:</a:t>
            </a:r>
          </a:p>
          <a:p>
            <a:pPr lvl="1" eaLnBrk="1" hangingPunct="1"/>
            <a:r>
              <a:rPr lang="en-GB" altLang="en-US" dirty="0" err="1" smtClean="0"/>
              <a:t>İki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girdi</a:t>
            </a:r>
            <a:r>
              <a:rPr lang="th-TH" altLang="en-US" dirty="0" smtClean="0"/>
              <a:t>: </a:t>
            </a:r>
            <a:r>
              <a:rPr lang="th-TH" altLang="en-US" i="1" dirty="0" smtClean="0"/>
              <a:t>x, y</a:t>
            </a:r>
          </a:p>
          <a:p>
            <a:pPr lvl="1" eaLnBrk="1" hangingPunct="1"/>
            <a:r>
              <a:rPr lang="en-GB" altLang="en-US" dirty="0" err="1" smtClean="0"/>
              <a:t>İki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çıktı</a:t>
            </a:r>
            <a:r>
              <a:rPr lang="th-TH" altLang="en-US" dirty="0" smtClean="0"/>
              <a:t>: </a:t>
            </a:r>
            <a:r>
              <a:rPr lang="th-TH" altLang="en-US" i="1" dirty="0" smtClean="0"/>
              <a:t>S </a:t>
            </a:r>
            <a:r>
              <a:rPr lang="th-TH" altLang="en-US" dirty="0" smtClean="0"/>
              <a:t>(sum), </a:t>
            </a:r>
            <a:r>
              <a:rPr lang="th-TH" altLang="en-US" i="1" dirty="0" smtClean="0"/>
              <a:t>C </a:t>
            </a:r>
            <a:r>
              <a:rPr lang="th-TH" altLang="en-US" dirty="0" smtClean="0"/>
              <a:t>(carry)</a:t>
            </a:r>
          </a:p>
          <a:p>
            <a:pPr lvl="1" eaLnBrk="1" hangingPunct="1"/>
            <a:r>
              <a:rPr lang="th-TH" altLang="en-US" dirty="0" smtClean="0"/>
              <a:t>0+0=0 ; 0+1=1 ; 1+0=1 ; 1+1=10</a:t>
            </a:r>
          </a:p>
          <a:p>
            <a:pPr lvl="1" eaLnBrk="1" hangingPunct="1"/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endParaRPr lang="th-TH" altLang="en-US" dirty="0" smtClean="0"/>
          </a:p>
          <a:p>
            <a:pPr eaLnBrk="1" hangingPunct="1"/>
            <a:r>
              <a:rPr lang="th-TH" altLang="en-US" dirty="0" smtClean="0"/>
              <a:t>S </a:t>
            </a:r>
            <a:r>
              <a:rPr lang="en-GB" altLang="en-US" dirty="0" err="1" smtClean="0"/>
              <a:t>çıktısı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toplama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sonucunda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sağdaki</a:t>
            </a:r>
            <a:r>
              <a:rPr lang="en-GB" altLang="en-US" dirty="0" smtClean="0"/>
              <a:t> bite </a:t>
            </a:r>
            <a:r>
              <a:rPr lang="en-GB" altLang="en-US" dirty="0" err="1" smtClean="0"/>
              <a:t>karşılık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gelir</a:t>
            </a:r>
            <a:r>
              <a:rPr lang="th-TH" altLang="en-US" dirty="0" smtClean="0"/>
              <a:t>.</a:t>
            </a:r>
          </a:p>
          <a:p>
            <a:pPr eaLnBrk="1" hangingPunct="1"/>
            <a:r>
              <a:rPr lang="th-TH" altLang="en-US" dirty="0" smtClean="0"/>
              <a:t>C </a:t>
            </a:r>
            <a:r>
              <a:rPr lang="en-GB" altLang="en-US" dirty="0" err="1"/>
              <a:t>çıktısı</a:t>
            </a:r>
            <a:r>
              <a:rPr lang="en-GB" altLang="en-US" dirty="0"/>
              <a:t> </a:t>
            </a:r>
            <a:r>
              <a:rPr lang="en-GB" altLang="en-US" dirty="0" err="1" smtClean="0"/>
              <a:t>ise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toplama</a:t>
            </a:r>
            <a:r>
              <a:rPr lang="en-GB" altLang="en-US" dirty="0" smtClean="0"/>
              <a:t> </a:t>
            </a:r>
            <a:r>
              <a:rPr lang="en-GB" altLang="en-US" dirty="0" err="1"/>
              <a:t>sonucunda</a:t>
            </a:r>
            <a:r>
              <a:rPr lang="en-GB" altLang="en-US" dirty="0"/>
              <a:t> </a:t>
            </a:r>
            <a:r>
              <a:rPr lang="en-GB" altLang="en-US" dirty="0" err="1" smtClean="0"/>
              <a:t>soldaki</a:t>
            </a:r>
            <a:r>
              <a:rPr lang="en-GB" altLang="en-US" dirty="0" smtClean="0"/>
              <a:t> </a:t>
            </a:r>
            <a:r>
              <a:rPr lang="en-GB" altLang="en-US" dirty="0"/>
              <a:t>bite </a:t>
            </a:r>
            <a:r>
              <a:rPr lang="en-GB" altLang="en-US" dirty="0" smtClean="0"/>
              <a:t>(</a:t>
            </a:r>
            <a:r>
              <a:rPr lang="en-GB" altLang="en-US" dirty="0" err="1" smtClean="0"/>
              <a:t>eldeye</a:t>
            </a:r>
            <a:r>
              <a:rPr lang="en-GB" altLang="en-US" dirty="0" smtClean="0"/>
              <a:t>) </a:t>
            </a:r>
            <a:r>
              <a:rPr lang="en-GB" altLang="en-US" dirty="0" err="1" smtClean="0"/>
              <a:t>karşılık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gelir</a:t>
            </a:r>
            <a:r>
              <a:rPr lang="en-GB" altLang="en-US" dirty="0" smtClean="0"/>
              <a:t>.</a:t>
            </a:r>
            <a:endParaRPr lang="th-TH" altLang="en-US" dirty="0" smtClean="0"/>
          </a:p>
        </p:txBody>
      </p:sp>
      <p:pic>
        <p:nvPicPr>
          <p:cNvPr id="225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09800"/>
            <a:ext cx="30480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4 Veri Yer Tutucusu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956822D4-1498-4E1D-81A3-CE8705695DE5}" type="datetime1">
              <a:rPr lang="tr-TR" altLang="en-US" smtClean="0"/>
              <a:t>11.05.2020</a:t>
            </a:fld>
            <a:endParaRPr lang="th-TH" altLang="en-US" smtClean="0"/>
          </a:p>
        </p:txBody>
      </p:sp>
      <p:sp>
        <p:nvSpPr>
          <p:cNvPr id="23555" name="5 Altbilgi Yer Tutucusu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en-US" altLang="en-US" smtClean="0"/>
              <a:t>Sayısal Mantık Tasarımı</a:t>
            </a:r>
            <a:endParaRPr lang="th-TH" altLang="en-US" smtClean="0"/>
          </a:p>
        </p:txBody>
      </p:sp>
      <p:sp>
        <p:nvSpPr>
          <p:cNvPr id="23556" name="6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fld id="{F0B0A4BF-B0DA-4DAF-B109-F4A1B3E60BDB}" type="slidenum">
              <a:rPr lang="en-US" altLang="en-US" smtClean="0"/>
              <a:pPr/>
              <a:t>9</a:t>
            </a:fld>
            <a:endParaRPr lang="th-TH" altLang="en-US" smtClean="0"/>
          </a:p>
        </p:txBody>
      </p:sp>
      <p:pic>
        <p:nvPicPr>
          <p:cNvPr id="23557" name="Picture 8" descr="PPT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81400"/>
            <a:ext cx="7408863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err="1" smtClean="0"/>
              <a:t>Yarı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Toplayıcının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Gerçekleştirilmesi</a:t>
            </a:r>
            <a:endParaRPr lang="th-TH" altLang="en-US" sz="3600" dirty="0" smtClean="0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body" sz="half" idx="1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altLang="en-US" sz="2000" dirty="0" err="1" smtClean="0"/>
              <a:t>gerçekleştirme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için</a:t>
            </a:r>
            <a:r>
              <a:rPr lang="en-GB" altLang="en-US" sz="2000" dirty="0" smtClean="0"/>
              <a:t> </a:t>
            </a:r>
            <a:r>
              <a:rPr lang="en-GB" altLang="en-US" sz="2000" dirty="0" err="1" smtClean="0"/>
              <a:t>esneklik</a:t>
            </a:r>
            <a:endParaRPr lang="th-TH" altLang="en-US" sz="2000" dirty="0" smtClean="0"/>
          </a:p>
          <a:p>
            <a:pPr lvl="1" eaLnBrk="1" hangingPunct="1"/>
            <a:r>
              <a:rPr lang="th-TH" altLang="en-US" sz="1600" dirty="0" smtClean="0"/>
              <a:t>S=x </a:t>
            </a:r>
            <a:r>
              <a:rPr lang="th-TH" altLang="en-US" sz="1600" dirty="0" smtClean="0">
                <a:latin typeface="Symbol" pitchFamily="18" charset="2"/>
                <a:sym typeface="Symbol" pitchFamily="18" charset="2"/>
              </a:rPr>
              <a:t></a:t>
            </a:r>
            <a:r>
              <a:rPr lang="th-TH" altLang="en-US" sz="1600" dirty="0" smtClean="0"/>
              <a:t> y</a:t>
            </a:r>
          </a:p>
          <a:p>
            <a:pPr lvl="1" eaLnBrk="1" hangingPunct="1"/>
            <a:r>
              <a:rPr lang="th-TH" altLang="en-US" sz="1600" dirty="0" smtClean="0"/>
              <a:t>S = (x+y)(x'+y')		</a:t>
            </a:r>
          </a:p>
          <a:p>
            <a:pPr lvl="1" eaLnBrk="1" hangingPunct="1"/>
            <a:r>
              <a:rPr lang="th-TH" altLang="en-US" sz="1600" dirty="0" smtClean="0"/>
              <a:t>S' = xy+x'y'</a:t>
            </a:r>
          </a:p>
          <a:p>
            <a:pPr lvl="1" eaLnBrk="1" hangingPunct="1"/>
            <a:r>
              <a:rPr lang="th-TH" altLang="en-US" sz="1600" dirty="0" smtClean="0"/>
              <a:t>S = (C+x'y')'</a:t>
            </a:r>
          </a:p>
          <a:p>
            <a:pPr lvl="1" eaLnBrk="1" hangingPunct="1"/>
            <a:r>
              <a:rPr lang="th-TH" altLang="en-US" sz="1600" dirty="0" smtClean="0"/>
              <a:t>C = xy = (x'+y')'</a:t>
            </a:r>
          </a:p>
        </p:txBody>
      </p:sp>
      <p:sp>
        <p:nvSpPr>
          <p:cNvPr id="23560" name="Rectangle 9"/>
          <p:cNvSpPr>
            <a:spLocks noGrp="1" noChangeArrowheads="1"/>
          </p:cNvSpPr>
          <p:nvPr>
            <p:ph type="body" sz="half" idx="2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h-TH" altLang="en-US" sz="2000" smtClean="0"/>
              <a:t>S = x'y+xy'</a:t>
            </a:r>
          </a:p>
          <a:p>
            <a:pPr eaLnBrk="1" hangingPunct="1"/>
            <a:r>
              <a:rPr lang="th-TH" altLang="en-US" sz="2000" smtClean="0"/>
              <a:t>C = xy</a:t>
            </a:r>
          </a:p>
          <a:p>
            <a:pPr eaLnBrk="1" hangingPunct="1"/>
            <a:endParaRPr lang="th-TH" altLang="en-US" sz="2000" smtClean="0"/>
          </a:p>
        </p:txBody>
      </p:sp>
      <p:grpSp>
        <p:nvGrpSpPr>
          <p:cNvPr id="23561" name="Group 10"/>
          <p:cNvGrpSpPr>
            <a:grpSpLocks/>
          </p:cNvGrpSpPr>
          <p:nvPr/>
        </p:nvGrpSpPr>
        <p:grpSpPr bwMode="auto">
          <a:xfrm>
            <a:off x="5334000" y="2513013"/>
            <a:ext cx="2630488" cy="795337"/>
            <a:chOff x="621" y="3195"/>
            <a:chExt cx="1530" cy="501"/>
          </a:xfrm>
        </p:grpSpPr>
        <p:sp>
          <p:nvSpPr>
            <p:cNvPr id="23562" name="Rectangle 11"/>
            <p:cNvSpPr>
              <a:spLocks noChangeArrowheads="1"/>
            </p:cNvSpPr>
            <p:nvPr/>
          </p:nvSpPr>
          <p:spPr bwMode="auto">
            <a:xfrm>
              <a:off x="960" y="3216"/>
              <a:ext cx="864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63" name="Text Box 12"/>
            <p:cNvSpPr txBox="1">
              <a:spLocks noChangeArrowheads="1"/>
            </p:cNvSpPr>
            <p:nvPr/>
          </p:nvSpPr>
          <p:spPr bwMode="auto">
            <a:xfrm>
              <a:off x="1169" y="3239"/>
              <a:ext cx="49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b="1" dirty="0"/>
                <a:t>  Half</a:t>
              </a:r>
            </a:p>
            <a:p>
              <a:r>
                <a:rPr lang="en-US" altLang="en-US" b="1" dirty="0"/>
                <a:t>Adder</a:t>
              </a:r>
              <a:endParaRPr lang="en-US" altLang="en-US" sz="2400" b="1" dirty="0"/>
            </a:p>
          </p:txBody>
        </p:sp>
        <p:sp>
          <p:nvSpPr>
            <p:cNvPr id="23564" name="Line 13"/>
            <p:cNvSpPr>
              <a:spLocks noChangeShapeType="1"/>
            </p:cNvSpPr>
            <p:nvPr/>
          </p:nvSpPr>
          <p:spPr bwMode="auto">
            <a:xfrm>
              <a:off x="816" y="331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5" name="Line 14"/>
            <p:cNvSpPr>
              <a:spLocks noChangeShapeType="1"/>
            </p:cNvSpPr>
            <p:nvPr/>
          </p:nvSpPr>
          <p:spPr bwMode="auto">
            <a:xfrm>
              <a:off x="816" y="3546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6" name="Line 15"/>
            <p:cNvSpPr>
              <a:spLocks noChangeShapeType="1"/>
            </p:cNvSpPr>
            <p:nvPr/>
          </p:nvSpPr>
          <p:spPr bwMode="auto">
            <a:xfrm>
              <a:off x="1821" y="3519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7" name="Line 16"/>
            <p:cNvSpPr>
              <a:spLocks noChangeShapeType="1"/>
            </p:cNvSpPr>
            <p:nvPr/>
          </p:nvSpPr>
          <p:spPr bwMode="auto">
            <a:xfrm>
              <a:off x="1824" y="334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8" name="Text Box 17"/>
            <p:cNvSpPr txBox="1">
              <a:spLocks noChangeArrowheads="1"/>
            </p:cNvSpPr>
            <p:nvPr/>
          </p:nvSpPr>
          <p:spPr bwMode="auto">
            <a:xfrm>
              <a:off x="624" y="3195"/>
              <a:ext cx="18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sz="1600" b="1"/>
                <a:t>X</a:t>
              </a:r>
              <a:endParaRPr lang="en-US" altLang="en-US" sz="2400" b="1"/>
            </a:p>
          </p:txBody>
        </p:sp>
        <p:sp>
          <p:nvSpPr>
            <p:cNvPr id="23569" name="Text Box 18"/>
            <p:cNvSpPr txBox="1">
              <a:spLocks noChangeArrowheads="1"/>
            </p:cNvSpPr>
            <p:nvPr/>
          </p:nvSpPr>
          <p:spPr bwMode="auto">
            <a:xfrm>
              <a:off x="621" y="3429"/>
              <a:ext cx="18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sz="1600" b="1"/>
                <a:t>Y</a:t>
              </a:r>
              <a:endParaRPr lang="en-US" altLang="en-US" sz="2400" b="1"/>
            </a:p>
          </p:txBody>
        </p:sp>
        <p:sp>
          <p:nvSpPr>
            <p:cNvPr id="23570" name="Text Box 19"/>
            <p:cNvSpPr txBox="1">
              <a:spLocks noChangeArrowheads="1"/>
            </p:cNvSpPr>
            <p:nvPr/>
          </p:nvSpPr>
          <p:spPr bwMode="auto">
            <a:xfrm>
              <a:off x="1952" y="3243"/>
              <a:ext cx="18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sz="1600" b="1"/>
                <a:t>S</a:t>
              </a:r>
              <a:endParaRPr lang="en-US" altLang="en-US" sz="2400" b="1"/>
            </a:p>
          </p:txBody>
        </p:sp>
        <p:sp>
          <p:nvSpPr>
            <p:cNvPr id="23571" name="Text Box 20"/>
            <p:cNvSpPr txBox="1">
              <a:spLocks noChangeArrowheads="1"/>
            </p:cNvSpPr>
            <p:nvPr/>
          </p:nvSpPr>
          <p:spPr bwMode="auto">
            <a:xfrm>
              <a:off x="1926" y="3407"/>
              <a:ext cx="22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r>
                <a:rPr lang="en-US" altLang="en-US" sz="1600" b="1"/>
                <a:t> C</a:t>
              </a:r>
              <a:endParaRPr lang="en-US" altLang="en-US" sz="2400" b="1"/>
            </a:p>
          </p:txBody>
        </p:sp>
      </p:grp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Axis design template">
  <a:themeElements>
    <a:clrScheme name="Axis design template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 design template">
      <a:majorFont>
        <a:latin typeface="Arial"/>
        <a:ea typeface=""/>
        <a:cs typeface="Tahoma"/>
      </a:majorFont>
      <a:minorFont>
        <a:latin typeface="Arial"/>
        <a:ea typeface=""/>
        <a:cs typeface="Tahoma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ngsana New" pitchFamily="18" charset="-34"/>
          </a:defRPr>
        </a:defPPr>
      </a:lstStyle>
    </a:lnDef>
  </a:objectDefaults>
  <a:extraClrSchemeLst>
    <a:extraClrScheme>
      <a:clrScheme name="Axis design template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design template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design template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design template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design template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design template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design template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design template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3877</TotalTime>
  <Words>1056</Words>
  <Application>Microsoft Office PowerPoint</Application>
  <PresentationFormat>On-screen Show (4:3)</PresentationFormat>
  <Paragraphs>259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Axis design template</vt:lpstr>
      <vt:lpstr>Bileşimli Mantık (Combinational Logic) 1/3</vt:lpstr>
      <vt:lpstr>İki Sayısal Devre Türü</vt:lpstr>
      <vt:lpstr>Bileşimli (Combinational) Devreler</vt:lpstr>
      <vt:lpstr>Bir Bileşimli Devrenin Analizi</vt:lpstr>
      <vt:lpstr>Bileşimsel Devre Tasarımı (1/2)</vt:lpstr>
      <vt:lpstr>Bileşimsel Devre Tasarımı (2/2)</vt:lpstr>
      <vt:lpstr>İkili Toplayıcılar (Binary Adders)</vt:lpstr>
      <vt:lpstr>İkili Yarı Toplayıcı (Binary Half Adder)</vt:lpstr>
      <vt:lpstr>Yarı Toplayıcının Gerçekleştirilmesi</vt:lpstr>
      <vt:lpstr>Tam Toplayıcı (Full-Adder)</vt:lpstr>
      <vt:lpstr>Tam Toplayıcının Gerçekleştirilmesi</vt:lpstr>
      <vt:lpstr>İkili Toplayıcı (Binary Adder)</vt:lpstr>
      <vt:lpstr>Örnek: 4 bitlik ikili toplayıcı</vt:lpstr>
      <vt:lpstr>Eldenin İletimi (Carry Propogation)</vt:lpstr>
      <vt:lpstr>Elde Önhesaplayan (Carry-Lookahead) Toplayıcı</vt:lpstr>
      <vt:lpstr>Elde Önhesaplama - Denklemler</vt:lpstr>
      <vt:lpstr>Elde Önhesaplama - Devre</vt:lpstr>
      <vt:lpstr>Elde Önhesaplama ile 4 bitlik Toplayıcı</vt:lpstr>
    </vt:vector>
  </TitlesOfParts>
  <Company>Kasetsart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Organization and Architecture</dc:title>
  <dc:creator>Pradondet Nilagupta</dc:creator>
  <cp:lastModifiedBy>KK</cp:lastModifiedBy>
  <cp:revision>300</cp:revision>
  <cp:lastPrinted>1601-01-01T00:00:00Z</cp:lastPrinted>
  <dcterms:created xsi:type="dcterms:W3CDTF">2007-10-31T16:45:31Z</dcterms:created>
  <dcterms:modified xsi:type="dcterms:W3CDTF">2020-05-11T11:07:12Z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TC102037551033</vt:lpwstr>
  </property>
</Properties>
</file>