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65" r:id="rId6"/>
    <p:sldId id="259" r:id="rId7"/>
    <p:sldId id="269" r:id="rId8"/>
    <p:sldId id="268" r:id="rId9"/>
    <p:sldId id="272" r:id="rId10"/>
    <p:sldId id="270" r:id="rId11"/>
    <p:sldId id="267" r:id="rId12"/>
    <p:sldId id="266"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2" d="100"/>
          <a:sy n="42" d="100"/>
        </p:scale>
        <p:origin x="132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857232"/>
            <a:ext cx="7772400" cy="4572032"/>
          </a:xfrm>
        </p:spPr>
        <p:txBody>
          <a:bodyPr>
            <a:normAutofit fontScale="90000"/>
          </a:bodyPr>
          <a:lstStyle/>
          <a:p>
            <a:r>
              <a:rPr lang="tr-TR" sz="4000" b="1" dirty="0" smtClean="0"/>
              <a:t>İNSAN HAKLARI VE DEMOKRASİ ALANINDA GEÇEN TEMEL KAVRAMLAR</a:t>
            </a:r>
            <a:br>
              <a:rPr lang="tr-TR" sz="4000" b="1" dirty="0" smtClean="0"/>
            </a:br>
            <a:r>
              <a:rPr lang="tr-TR" sz="4000" b="1" dirty="0" smtClean="0"/>
              <a:t>«</a:t>
            </a:r>
            <a:r>
              <a:rPr lang="tr-TR" sz="4000" b="1" u="sng" dirty="0" smtClean="0"/>
              <a:t>DEVLET</a:t>
            </a:r>
            <a:r>
              <a:rPr lang="tr-TR" sz="4000" b="1" dirty="0" smtClean="0"/>
              <a:t>» KAVRAMI</a:t>
            </a:r>
            <a:r>
              <a:rPr lang="tr-TR" b="1" dirty="0" smtClean="0"/>
              <a:t/>
            </a:r>
            <a:br>
              <a:rPr lang="tr-TR" b="1" dirty="0" smtClean="0"/>
            </a:br>
            <a:r>
              <a:rPr lang="tr-TR" b="1" dirty="0" smtClean="0"/>
              <a:t/>
            </a:r>
            <a:br>
              <a:rPr lang="tr-TR" b="1" dirty="0" smtClean="0"/>
            </a:br>
            <a:r>
              <a:rPr lang="tr-TR" sz="4000" b="1" dirty="0" smtClean="0"/>
              <a:t>Prof. Dr. Yasemin KARAMAN KEPENEKCİ</a:t>
            </a:r>
            <a:r>
              <a:rPr lang="tr-TR" b="1" dirty="0" smtClean="0"/>
              <a:t/>
            </a:r>
            <a:br>
              <a:rPr lang="tr-TR" b="1" dirty="0" smtClean="0"/>
            </a:br>
            <a:r>
              <a:rPr lang="tr-TR" b="1" dirty="0" smtClean="0"/>
              <a:t/>
            </a:r>
            <a:br>
              <a:rPr lang="tr-TR" b="1" dirty="0" smtClean="0"/>
            </a:br>
            <a:r>
              <a:rPr lang="tr-TR" sz="4000" b="1" dirty="0" smtClean="0"/>
              <a:t>Ankara Üniversitesi</a:t>
            </a:r>
            <a:br>
              <a:rPr lang="tr-TR" sz="4000" b="1" dirty="0" smtClean="0"/>
            </a:br>
            <a:r>
              <a:rPr lang="tr-TR" sz="4000" b="1" dirty="0" smtClean="0"/>
              <a:t>Eğitim Bilimleri Fakültesi</a:t>
            </a:r>
            <a:endParaRPr lang="tr-TR" sz="4000" b="1" dirty="0"/>
          </a:p>
        </p:txBody>
      </p:sp>
      <p:sp>
        <p:nvSpPr>
          <p:cNvPr id="3" name="2 Alt Başlık"/>
          <p:cNvSpPr>
            <a:spLocks noGrp="1"/>
          </p:cNvSpPr>
          <p:nvPr>
            <p:ph type="subTitle" idx="1"/>
          </p:nvPr>
        </p:nvSpPr>
        <p:spPr>
          <a:xfrm>
            <a:off x="1371600" y="6072206"/>
            <a:ext cx="6400800" cy="285752"/>
          </a:xfrm>
        </p:spPr>
        <p:txBody>
          <a:bodyPr>
            <a:normAutofit fontScale="47500" lnSpcReduction="20000"/>
          </a:bodyPr>
          <a:lstStyle/>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Devletler</a:t>
            </a:r>
            <a:r>
              <a:rPr lang="tr-TR" dirty="0"/>
              <a:t>; </a:t>
            </a:r>
            <a:endParaRPr lang="tr-TR" dirty="0" smtClean="0"/>
          </a:p>
          <a:p>
            <a:pPr marL="0" indent="0">
              <a:buNone/>
            </a:pPr>
            <a:r>
              <a:rPr lang="tr-TR" dirty="0" smtClean="0"/>
              <a:t>“</a:t>
            </a:r>
            <a:r>
              <a:rPr lang="tr-TR" dirty="0"/>
              <a:t>yapılarına”, </a:t>
            </a:r>
            <a:endParaRPr lang="tr-TR" dirty="0" smtClean="0"/>
          </a:p>
          <a:p>
            <a:pPr marL="0" indent="0">
              <a:buNone/>
            </a:pPr>
            <a:r>
              <a:rPr lang="tr-TR" dirty="0" smtClean="0"/>
              <a:t>“</a:t>
            </a:r>
            <a:r>
              <a:rPr lang="tr-TR" dirty="0"/>
              <a:t>egemenliğin kullanılışına</a:t>
            </a:r>
            <a:r>
              <a:rPr lang="tr-TR" dirty="0" smtClean="0"/>
              <a:t>”,</a:t>
            </a:r>
          </a:p>
          <a:p>
            <a:pPr marL="0" indent="0">
              <a:buNone/>
            </a:pPr>
            <a:r>
              <a:rPr lang="tr-TR" dirty="0" smtClean="0"/>
              <a:t> </a:t>
            </a:r>
            <a:r>
              <a:rPr lang="tr-TR" dirty="0"/>
              <a:t>“dünya görüşlerine” göre </a:t>
            </a:r>
            <a:endParaRPr lang="tr-TR" dirty="0" smtClean="0"/>
          </a:p>
          <a:p>
            <a:pPr marL="0" indent="0">
              <a:buNone/>
            </a:pPr>
            <a:r>
              <a:rPr lang="tr-TR" dirty="0" smtClean="0"/>
              <a:t>üç </a:t>
            </a:r>
            <a:r>
              <a:rPr lang="tr-TR" dirty="0"/>
              <a:t>grup altında </a:t>
            </a:r>
            <a:r>
              <a:rPr lang="tr-TR" dirty="0" smtClean="0"/>
              <a:t>sınıflanır.</a:t>
            </a:r>
            <a:endParaRPr lang="tr-TR" dirty="0"/>
          </a:p>
        </p:txBody>
      </p:sp>
    </p:spTree>
    <p:extLst>
      <p:ext uri="{BB962C8B-B14F-4D97-AF65-F5344CB8AC3E}">
        <p14:creationId xmlns:p14="http://schemas.microsoft.com/office/powerpoint/2010/main" val="182013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en-US" dirty="0"/>
          </a:p>
        </p:txBody>
      </p:sp>
      <p:sp>
        <p:nvSpPr>
          <p:cNvPr id="3" name="İçerik Yer Tutucusu 2"/>
          <p:cNvSpPr>
            <a:spLocks noGrp="1"/>
          </p:cNvSpPr>
          <p:nvPr>
            <p:ph idx="1"/>
          </p:nvPr>
        </p:nvSpPr>
        <p:spPr/>
        <p:txBody>
          <a:bodyPr/>
          <a:lstStyle/>
          <a:p>
            <a:pPr marL="0" indent="0">
              <a:buNone/>
            </a:pPr>
            <a:r>
              <a:rPr lang="tr-TR" dirty="0"/>
              <a:t>Karaman-</a:t>
            </a:r>
            <a:r>
              <a:rPr lang="tr-TR" dirty="0" err="1"/>
              <a:t>Kepenekci</a:t>
            </a:r>
            <a:r>
              <a:rPr lang="tr-TR" dirty="0"/>
              <a:t>, Y. (2014) </a:t>
            </a:r>
            <a:r>
              <a:rPr lang="tr-TR" b="1" dirty="0"/>
              <a:t>Eğitimciler İçin İnsan Hakları ve Vatandaşlık </a:t>
            </a:r>
            <a:r>
              <a:rPr lang="tr-TR" dirty="0"/>
              <a:t>(2. Baskı), Ankara: Siyasal Kitabevi, 296 s.</a:t>
            </a:r>
            <a:endParaRPr lang="en-US" dirty="0"/>
          </a:p>
          <a:p>
            <a:endParaRPr lang="en-US" dirty="0"/>
          </a:p>
        </p:txBody>
      </p:sp>
    </p:spTree>
    <p:extLst>
      <p:ext uri="{BB962C8B-B14F-4D97-AF65-F5344CB8AC3E}">
        <p14:creationId xmlns:p14="http://schemas.microsoft.com/office/powerpoint/2010/main" val="20699182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lgn="ctr">
              <a:buNone/>
            </a:pPr>
            <a:endParaRPr lang="tr-TR" dirty="0" smtClean="0"/>
          </a:p>
          <a:p>
            <a:pPr marL="0" indent="0" algn="ctr">
              <a:buNone/>
            </a:pPr>
            <a:endParaRPr lang="tr-TR"/>
          </a:p>
          <a:p>
            <a:pPr marL="0" indent="0" algn="ctr">
              <a:buNone/>
            </a:pPr>
            <a:r>
              <a:rPr lang="tr-TR" smtClean="0"/>
              <a:t>TEŞEKKÜRLER…</a:t>
            </a:r>
            <a:endParaRPr lang="en-US" dirty="0"/>
          </a:p>
        </p:txBody>
      </p:sp>
    </p:spTree>
    <p:extLst>
      <p:ext uri="{BB962C8B-B14F-4D97-AF65-F5344CB8AC3E}">
        <p14:creationId xmlns:p14="http://schemas.microsoft.com/office/powerpoint/2010/main" val="2805104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b="1" dirty="0"/>
          </a:p>
        </p:txBody>
      </p:sp>
      <p:sp>
        <p:nvSpPr>
          <p:cNvPr id="3" name="2 İçerik Yer Tutucusu"/>
          <p:cNvSpPr>
            <a:spLocks noGrp="1"/>
          </p:cNvSpPr>
          <p:nvPr>
            <p:ph idx="1"/>
          </p:nvPr>
        </p:nvSpPr>
        <p:spPr/>
        <p:txBody>
          <a:bodyPr>
            <a:normAutofit/>
          </a:bodyPr>
          <a:lstStyle/>
          <a:p>
            <a:r>
              <a:rPr lang="tr-TR" dirty="0"/>
              <a:t>“Devlet”, Arapça kökenli bir sözcüktür. “</a:t>
            </a:r>
            <a:r>
              <a:rPr lang="tr-TR" dirty="0" err="1"/>
              <a:t>Devl</a:t>
            </a:r>
            <a:r>
              <a:rPr lang="tr-TR" dirty="0"/>
              <a:t>” kökünden türemiş olup, “el değiştirme” ya da “elden ele geçme” anlamına gelmektedir. Osmanlılarda ise “devlet” yerine, “mülk” sözcüğü </a:t>
            </a:r>
            <a:r>
              <a:rPr lang="tr-TR" dirty="0" smtClean="0"/>
              <a:t>kullanılmıştır.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
            </a:r>
            <a:br>
              <a:rPr lang="tr-TR" b="1" dirty="0" smtClean="0"/>
            </a:br>
            <a:r>
              <a:rPr lang="tr-TR" b="1" dirty="0" smtClean="0"/>
              <a:t/>
            </a:r>
            <a:br>
              <a:rPr lang="tr-TR" b="1" dirty="0" smtClean="0"/>
            </a:br>
            <a:endParaRPr lang="tr-TR" dirty="0"/>
          </a:p>
        </p:txBody>
      </p:sp>
      <p:sp>
        <p:nvSpPr>
          <p:cNvPr id="3" name="2 İçerik Yer Tutucusu"/>
          <p:cNvSpPr>
            <a:spLocks noGrp="1"/>
          </p:cNvSpPr>
          <p:nvPr>
            <p:ph idx="1"/>
          </p:nvPr>
        </p:nvSpPr>
        <p:spPr/>
        <p:txBody>
          <a:bodyPr>
            <a:normAutofit fontScale="92500" lnSpcReduction="20000"/>
          </a:bodyPr>
          <a:lstStyle/>
          <a:p>
            <a:pPr marL="0" indent="360363" algn="just">
              <a:buNone/>
            </a:pPr>
            <a:r>
              <a:rPr lang="tr-TR" dirty="0"/>
              <a:t>K</a:t>
            </a:r>
            <a:r>
              <a:rPr lang="tr-TR" dirty="0" smtClean="0"/>
              <a:t>urumsal </a:t>
            </a:r>
            <a:r>
              <a:rPr lang="tr-TR" dirty="0"/>
              <a:t>bir nitelik taşıyan siyasal iktidarın devlet kadrosu içinde kullanılması, devleti bütün diğer kurumların da dayanağı (kurumlar kurumu) durumuna getirmiştir. Devlet, tarihsel geçmişi ve birliği olan ulusal bir topluluğu anlatır. Bu ulusal topluluk, hukuk kuralları koyabilir ve kamu gücünü </a:t>
            </a:r>
            <a:r>
              <a:rPr lang="tr-TR" dirty="0" smtClean="0"/>
              <a:t>kullanabilir.</a:t>
            </a:r>
          </a:p>
          <a:p>
            <a:pPr marL="0" indent="360363" algn="just">
              <a:buNone/>
            </a:pPr>
            <a:r>
              <a:rPr lang="tr-TR" dirty="0"/>
              <a:t>Devlet, en genel olarak, “bir ülkede yaşayan vatandaşların, tüzel kişiliğe sahip en büyük örgütlü gücü” anlamına gelir. Bağımsız bir ülkede, devletten daha büyük ve daha güçlü bir örgüt </a:t>
            </a:r>
            <a:r>
              <a:rPr lang="tr-TR" dirty="0" smtClean="0"/>
              <a:t>yoktur.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marL="179388" indent="-179388" algn="ctr"/>
            <a:endParaRPr lang="tr-TR" dirty="0" smtClean="0">
              <a:sym typeface="Symbol" pitchFamily="18" charset="2"/>
            </a:endParaRPr>
          </a:p>
          <a:p>
            <a:pPr marL="179388" indent="-179388"/>
            <a:r>
              <a:rPr lang="tr-TR" dirty="0"/>
              <a:t>Devletin kuruluşunu açıklayan değişik görüşlere </a:t>
            </a:r>
            <a:r>
              <a:rPr lang="tr-TR" dirty="0" smtClean="0"/>
              <a:t>rastlanmaktadır.</a:t>
            </a:r>
          </a:p>
          <a:p>
            <a:pPr marL="179388" indent="-179388"/>
            <a:r>
              <a:rPr lang="tr-TR" dirty="0"/>
              <a:t>Çoğulcu görüşler, devletin doğuşunu toplumun uyumlu birliğine dayandırırlar. Devlet herkesindir ve herkesin gereksinim ve çıkarlarını karşılamak için örgütlenmiştir. Bu durum, herkesin devlete boyun eğmesini de beraberinde getirir. Sosyalist görüşe göre ise, devletin kökenini </a:t>
            </a:r>
            <a:r>
              <a:rPr lang="tr-TR" dirty="0" err="1"/>
              <a:t>sınıflararası</a:t>
            </a:r>
            <a:r>
              <a:rPr lang="tr-TR" dirty="0"/>
              <a:t> karşıtlıklar </a:t>
            </a:r>
            <a:r>
              <a:rPr lang="tr-TR" dirty="0" smtClean="0"/>
              <a:t>oluşturur.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endParaRPr lang="tr-TR" sz="4000" dirty="0"/>
          </a:p>
        </p:txBody>
      </p:sp>
      <p:sp>
        <p:nvSpPr>
          <p:cNvPr id="3" name="2 İçerik Yer Tutucusu"/>
          <p:cNvSpPr>
            <a:spLocks noGrp="1"/>
          </p:cNvSpPr>
          <p:nvPr>
            <p:ph idx="1"/>
          </p:nvPr>
        </p:nvSpPr>
        <p:spPr/>
        <p:txBody>
          <a:bodyPr>
            <a:normAutofit/>
          </a:bodyPr>
          <a:lstStyle/>
          <a:p>
            <a:pPr indent="342900" algn="ctr" eaLnBrk="0" hangingPunct="0"/>
            <a:endParaRPr lang="tr-TR" dirty="0" smtClean="0">
              <a:latin typeface="Arial" charset="0"/>
            </a:endParaRPr>
          </a:p>
          <a:p>
            <a:r>
              <a:rPr lang="tr-TR" dirty="0"/>
              <a:t>Devletin varlığı için gerekli olan koşullar </a:t>
            </a:r>
            <a:r>
              <a:rPr lang="tr-TR" dirty="0" smtClean="0"/>
              <a:t>şunlardır: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
            </a:r>
            <a:br>
              <a:rPr lang="tr-TR" dirty="0" smtClean="0"/>
            </a:br>
            <a:r>
              <a:rPr lang="tr-TR" b="1" dirty="0" smtClean="0">
                <a:sym typeface="Symbol" pitchFamily="18" charset="2"/>
              </a:rPr>
              <a:t/>
            </a:r>
            <a:br>
              <a:rPr lang="tr-TR" b="1" dirty="0" smtClean="0">
                <a:sym typeface="Symbol" pitchFamily="18" charset="2"/>
              </a:rPr>
            </a:br>
            <a:endParaRPr lang="tr-TR" b="1" dirty="0"/>
          </a:p>
        </p:txBody>
      </p:sp>
      <p:sp>
        <p:nvSpPr>
          <p:cNvPr id="3" name="2 İçerik Yer Tutucusu"/>
          <p:cNvSpPr>
            <a:spLocks noGrp="1"/>
          </p:cNvSpPr>
          <p:nvPr>
            <p:ph idx="1"/>
          </p:nvPr>
        </p:nvSpPr>
        <p:spPr>
          <a:xfrm>
            <a:off x="457200" y="1428736"/>
            <a:ext cx="8229600" cy="4857784"/>
          </a:xfrm>
        </p:spPr>
        <p:txBody>
          <a:bodyPr>
            <a:normAutofit/>
          </a:bodyPr>
          <a:lstStyle/>
          <a:p>
            <a:r>
              <a:rPr lang="tr-TR" b="1" i="1" dirty="0"/>
              <a:t>Ülke</a:t>
            </a:r>
            <a:endParaRPr lang="tr-TR" dirty="0"/>
          </a:p>
          <a:p>
            <a:r>
              <a:rPr lang="tr-TR" dirty="0"/>
              <a:t>Bir devletin egemenliği altında bulunan, halkın yaşadığı yer (kara, deniz ve hava sahası) anlamına gelir. Ülke sözcüğüne karşılık olarak, “vatan” ya da “yurt” sözcükleri de kullanılmaktadır.</a:t>
            </a:r>
          </a:p>
          <a:p>
            <a:pPr marL="0" indent="0">
              <a:buNone/>
            </a:pPr>
            <a:endParaRPr lang="tr-TR" dirty="0"/>
          </a:p>
          <a:p>
            <a:pPr marL="0" indent="0">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sym typeface="Symbol" panose="05050102010706020507" pitchFamily="18" charset="2"/>
              </a:rPr>
              <a:t></a:t>
            </a:r>
            <a:r>
              <a:rPr lang="tr-TR" i="1" dirty="0"/>
              <a:t> </a:t>
            </a:r>
            <a:r>
              <a:rPr lang="tr-TR" b="1" i="1" dirty="0"/>
              <a:t>Toplum (Ulus - Millet)</a:t>
            </a:r>
            <a:endParaRPr lang="tr-TR" dirty="0"/>
          </a:p>
          <a:p>
            <a:r>
              <a:rPr lang="tr-TR" dirty="0"/>
              <a:t>Bir ülkede yaşayan ve tarih, dil, kültür, gelenek, ekonomik yaşam ve psikolojik yönden ortak özellikler taşıyan insan topluluğudur. Bireylerin birbirileriyle maddi ve manevi bağlarla birleşmiş olduklarını hissettikleri ve kendilerini öteki ulusal topluluklarını oluşturan bireylerden farklı olarak kabul ettikleri insan topluluğudur. Atatürk’ün tanımına göre ulus, “Bir ülkede birlikte yaşama arzusu ve azmi olan topluluktur”.</a:t>
            </a:r>
          </a:p>
          <a:p>
            <a:endParaRPr lang="tr-TR" dirty="0"/>
          </a:p>
          <a:p>
            <a:endParaRPr lang="tr-TR" dirty="0"/>
          </a:p>
        </p:txBody>
      </p:sp>
    </p:spTree>
    <p:extLst>
      <p:ext uri="{BB962C8B-B14F-4D97-AF65-F5344CB8AC3E}">
        <p14:creationId xmlns:p14="http://schemas.microsoft.com/office/powerpoint/2010/main" val="2474731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a:sym typeface="Symbol" panose="05050102010706020507" pitchFamily="18" charset="2"/>
              </a:rPr>
              <a:t></a:t>
            </a:r>
            <a:r>
              <a:rPr lang="tr-TR" i="1" dirty="0"/>
              <a:t> </a:t>
            </a:r>
            <a:r>
              <a:rPr lang="tr-TR" b="1" i="1" dirty="0"/>
              <a:t>Siyasal ve Hukuksal Örgütlenme</a:t>
            </a:r>
            <a:endParaRPr lang="tr-TR" dirty="0"/>
          </a:p>
          <a:p>
            <a:r>
              <a:rPr lang="tr-TR" dirty="0"/>
              <a:t>Devletin üçüncü varlık koşulu, siyasal ve hukuksal bir örgüte sahip olmasıdır. Kısaca “devlet aygıtı” olarak adlandırılan bu örgütlenme, belirli bir ülke üzerinde yerleşmiş olan ulusun korunmasını ve devamını sağlamayı amaçlar. Devlet örgütünün kendine özgü kimi yetkileri vardır ve bu yetkiler olmadan ne devletin bağımsızlığından (başka devletler ile </a:t>
            </a:r>
            <a:r>
              <a:rPr lang="tr-TR" dirty="0" err="1"/>
              <a:t>andlaşmalar</a:t>
            </a:r>
            <a:r>
              <a:rPr lang="tr-TR" dirty="0"/>
              <a:t> yapmak gibi) ne de egemenliğinden (yasa yapmak, yasaları uygulamak ve yargılama yetkisini kullanmak gibi) söz edilebilir. Devletin aldığı kararların ülke genelinde uyulmasını sağlamak üzere etkili bir denetim mekanizması gereklidir. Bunun için de yönetenlerin karar alma yetkileriyle donatılmaları ve yönetilenlerin de alınan kararlara uyulması gerektiğini kabul etmeleri gerekir. Kısaca devlet örgütü, devletin yasama, yürütme ve yargı güçleriyle topluma hizmet sunacak ve onu koruyacak biçimde düzenlenmesi anlamına gelmektedir. </a:t>
            </a:r>
          </a:p>
          <a:p>
            <a:endParaRPr lang="tr-TR" dirty="0"/>
          </a:p>
        </p:txBody>
      </p:sp>
    </p:spTree>
    <p:extLst>
      <p:ext uri="{BB962C8B-B14F-4D97-AF65-F5344CB8AC3E}">
        <p14:creationId xmlns:p14="http://schemas.microsoft.com/office/powerpoint/2010/main" val="16039628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Demokratik toplumlarda, temel hak ve özgürlüklerin korunması için devletin gücünün (iktidarının) çeşitli sistemler ya da kurumlar yoluyla sınırlanması </a:t>
            </a:r>
            <a:r>
              <a:rPr lang="tr-TR" dirty="0" smtClean="0"/>
              <a:t>gerekir.</a:t>
            </a:r>
            <a:endParaRPr lang="tr-TR" dirty="0"/>
          </a:p>
        </p:txBody>
      </p:sp>
    </p:spTree>
    <p:extLst>
      <p:ext uri="{BB962C8B-B14F-4D97-AF65-F5344CB8AC3E}">
        <p14:creationId xmlns:p14="http://schemas.microsoft.com/office/powerpoint/2010/main" val="4291839357"/>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TotalTime>
  <Words>508</Words>
  <Application>Microsoft Office PowerPoint</Application>
  <PresentationFormat>Ekran Gösterisi (4:3)</PresentationFormat>
  <Paragraphs>28</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Symbol</vt:lpstr>
      <vt:lpstr>Ofis Teması</vt:lpstr>
      <vt:lpstr>İNSAN HAKLARI VE DEMOKRASİ ALANINDA GEÇEN TEMEL KAVRAMLAR «DEVLET» KAVRAMI  Prof. Dr. Yasemin KARAMAN KEPENEKCİ  Ankara Üniversitesi Eğitim Bilimleri Fakültesi</vt:lpstr>
      <vt:lpstr>PowerPoint Sunusu</vt:lpstr>
      <vt:lpstr>  </vt:lpstr>
      <vt:lpstr>PowerPoint Sunusu</vt:lpstr>
      <vt:lpstr>PowerPoint Sunusu</vt:lpstr>
      <vt:lpstr>  </vt:lpstr>
      <vt:lpstr>PowerPoint Sunusu</vt:lpstr>
      <vt:lpstr>PowerPoint Sunusu</vt:lpstr>
      <vt:lpstr>PowerPoint Sunusu</vt:lpstr>
      <vt:lpstr>PowerPoint Sunusu</vt:lpstr>
      <vt:lpstr>Kaynak</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HAKLARI  Prof. Dr. Yasemin KARAMAN KEPENEKCİ  Ankara Üniversitesi Eğitim Bilimleri Fakültesi</dc:title>
  <dc:creator>kep</dc:creator>
  <cp:lastModifiedBy>KEP-72</cp:lastModifiedBy>
  <cp:revision>25</cp:revision>
  <dcterms:created xsi:type="dcterms:W3CDTF">2014-12-02T07:20:17Z</dcterms:created>
  <dcterms:modified xsi:type="dcterms:W3CDTF">2020-05-01T08:06:36Z</dcterms:modified>
</cp:coreProperties>
</file>