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63" r:id="rId6"/>
    <p:sldId id="264" r:id="rId7"/>
    <p:sldId id="259"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Bolesław</a:t>
            </a:r>
            <a:r>
              <a:rPr lang="tr-TR" dirty="0"/>
              <a:t> </a:t>
            </a:r>
            <a:r>
              <a:rPr lang="tr-TR" dirty="0" err="1"/>
              <a:t>Leśmian</a:t>
            </a:r>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r>
              <a:rPr lang="tr-TR" dirty="0"/>
              <a:t>Şair, yazar, deneme yazarı, sanat kuramcısı ve çevirmen olan </a:t>
            </a:r>
            <a:r>
              <a:rPr lang="tr-TR" dirty="0" err="1"/>
              <a:t>Leśmian</a:t>
            </a:r>
            <a:r>
              <a:rPr lang="tr-TR" dirty="0"/>
              <a:t> (1877-1937) Genç Polonya Dönemi sonunda ve iki Savaş Arası </a:t>
            </a:r>
            <a:r>
              <a:rPr lang="tr-TR" dirty="0" err="1"/>
              <a:t>Dönem’in</a:t>
            </a:r>
            <a:r>
              <a:rPr lang="tr-TR" dirty="0"/>
              <a:t> ürün vermeye başladığı yıllarda yazmaya başlamıştır, dolayısıyla, bu iki döneme de tam olarak ait değildir. İlk şiirlerini </a:t>
            </a:r>
            <a:r>
              <a:rPr lang="tr-TR" dirty="0" err="1"/>
              <a:t>Modernizm</a:t>
            </a:r>
            <a:r>
              <a:rPr lang="tr-TR" dirty="0"/>
              <a:t> döneminde yazmasına karşın, bu dönemin havasına uygun bir yapıt vermemiştir. Bunun yanı sıra, en iyi yapıtlarını da İki Savaş Arası </a:t>
            </a:r>
            <a:r>
              <a:rPr lang="tr-TR" dirty="0" err="1"/>
              <a:t>Dönem’de</a:t>
            </a:r>
            <a:r>
              <a:rPr lang="tr-TR" dirty="0"/>
              <a:t> yazdığı halde, bu dönemin tüm şiirsel önerilerine kayıtsız kalmıştır. Belki de bu yüzden, yaşarken çok tanınmadı. Değeri, ölümünden onlarca yıl sonra anlaşıldı ve edebiyat tarihinde layık olduğu yeri aldı.</a:t>
            </a:r>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Şair, yazar, deneme yazarı, sanat kuramcısı ve çevirmen olan </a:t>
            </a:r>
            <a:r>
              <a:rPr lang="tr-TR" dirty="0" err="1"/>
              <a:t>Leśmian</a:t>
            </a:r>
            <a:r>
              <a:rPr lang="tr-TR" dirty="0"/>
              <a:t> (1877-1937) Genç Polonya Dönemi sonunda ve iki Savaş Arası </a:t>
            </a:r>
            <a:r>
              <a:rPr lang="tr-TR" dirty="0" err="1"/>
              <a:t>Dönem’in</a:t>
            </a:r>
            <a:r>
              <a:rPr lang="tr-TR" dirty="0"/>
              <a:t> ürün vermeye başladığı yıllarda yazmaya başlamıştır, dolayısıyla, bu iki döneme de tam olarak ait değildir. İlk şiirlerini </a:t>
            </a:r>
            <a:r>
              <a:rPr lang="tr-TR" dirty="0" err="1"/>
              <a:t>Modernizm</a:t>
            </a:r>
            <a:r>
              <a:rPr lang="tr-TR" dirty="0"/>
              <a:t> döneminde yazmasına karşın, bu dönemin havasına uygun bir yapıt vermemiştir. Bunun yanı sıra, en iyi yapıtlarını da İki Savaş Arası </a:t>
            </a:r>
            <a:r>
              <a:rPr lang="tr-TR" dirty="0" err="1"/>
              <a:t>Dönem’de</a:t>
            </a:r>
            <a:r>
              <a:rPr lang="tr-TR" dirty="0"/>
              <a:t> yazdığı halde, bu dönemin tüm şiirsel önerilerine kayıtsız kalmıştır. Belki de bu yüzden, yaşarken çok tanınmadı. Değeri, ölümünden onlarca yıl sonra anlaşıldı ve edebiyat tarihinde layık olduğu yeri aldı.</a:t>
            </a:r>
            <a:endParaRPr lang="tr-TR" dirty="0"/>
          </a:p>
        </p:txBody>
      </p:sp>
    </p:spTree>
    <p:extLst>
      <p:ext uri="{BB962C8B-B14F-4D97-AF65-F5344CB8AC3E}">
        <p14:creationId xmlns:p14="http://schemas.microsoft.com/office/powerpoint/2010/main" val="2013934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Leśmian</a:t>
            </a:r>
            <a:r>
              <a:rPr lang="tr-TR" dirty="0"/>
              <a:t> dünyayı durmaksızın devam eden bir hareket olarak görür, bu yüzden onun şiiri de dinamik yaratıcı güç sayesinde hiçbir şeyden yaratılan o anın, yaratılanların bir araya gelişinin sürekli bir gözlemidir. </a:t>
            </a:r>
            <a:r>
              <a:rPr lang="tr-TR" dirty="0" err="1"/>
              <a:t>Bergson</a:t>
            </a:r>
            <a:r>
              <a:rPr lang="tr-TR" dirty="0"/>
              <a:t>’ un felsefesinden gelen bir düşüncedir bu.  Bu ilkel güç </a:t>
            </a:r>
            <a:r>
              <a:rPr lang="tr-TR" dirty="0" err="1"/>
              <a:t>gramatik</a:t>
            </a:r>
            <a:r>
              <a:rPr lang="tr-TR" dirty="0"/>
              <a:t> ve dilbilimsel olarak, mantıklı kuralları çiğner geçer. Bunu yakalayabilmek içinde şair şiirlerini her seferinde yeni bir dil keşfeder biçimde yazar. </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İlk yapıtlarından biri olan “Sad </a:t>
            </a:r>
            <a:r>
              <a:rPr lang="tr-TR" dirty="0" err="1"/>
              <a:t>rozstajny</a:t>
            </a:r>
            <a:r>
              <a:rPr lang="tr-TR" dirty="0"/>
              <a:t>” (1912) (Ayrılık Bahçesi) şairin kendine özgü yolunu belirlediğini açıkça gösteren bir şiirdir. Bu yol, sıradan yaşamın gerçeklerinden kaçış, </a:t>
            </a:r>
            <a:r>
              <a:rPr lang="tr-TR" dirty="0" err="1"/>
              <a:t>Bergson</a:t>
            </a:r>
            <a:r>
              <a:rPr lang="tr-TR" dirty="0"/>
              <a:t> ve </a:t>
            </a:r>
            <a:r>
              <a:rPr lang="tr-TR" dirty="0" err="1"/>
              <a:t>Nietzschevari</a:t>
            </a:r>
            <a:r>
              <a:rPr lang="tr-TR" dirty="0"/>
              <a:t> bir ruhsal macera arayışından geçer. İlk yapıtlarında, </a:t>
            </a:r>
            <a:r>
              <a:rPr lang="tr-TR" dirty="0" err="1"/>
              <a:t>Leśmian</a:t>
            </a:r>
            <a:r>
              <a:rPr lang="tr-TR" dirty="0"/>
              <a:t> için önsel bir kült olan doğa, yaşamın temel gücü olarak karşımıza çıkar. Varoluşun dramı ve ölümün cazibesi, her adımda okuyucuya hissettirilir. Şairin kişiliği burada, kendi diliyle ilk kez dünyayı, doğayı ve en sonunda kendisini anlatan bir adam olarak ortaya çıkar. Bu ‘</a:t>
            </a:r>
            <a:r>
              <a:rPr lang="tr-TR" dirty="0" err="1"/>
              <a:t>ilk’lik</a:t>
            </a:r>
            <a:r>
              <a:rPr lang="tr-TR" dirty="0"/>
              <a:t>, </a:t>
            </a:r>
            <a:r>
              <a:rPr lang="tr-TR" dirty="0" err="1"/>
              <a:t>Leśmian’ın</a:t>
            </a:r>
            <a:r>
              <a:rPr lang="tr-TR" dirty="0"/>
              <a:t> şiirsel dilinde yapacağı pek çok buluşun kaynağını oluşturacaktır. Bu ilk şiir kitabının en önemli yapıtı “</a:t>
            </a:r>
            <a:r>
              <a:rPr lang="tr-TR" dirty="0" err="1"/>
              <a:t>Zielona</a:t>
            </a:r>
            <a:r>
              <a:rPr lang="tr-TR" dirty="0"/>
              <a:t> </a:t>
            </a:r>
            <a:r>
              <a:rPr lang="tr-TR" dirty="0" err="1"/>
              <a:t>godzina</a:t>
            </a:r>
            <a:r>
              <a:rPr lang="tr-TR" dirty="0"/>
              <a:t>” (Yeşil Saat) adlı şiirdir. </a:t>
            </a:r>
          </a:p>
          <a:p>
            <a:r>
              <a:rPr lang="tr-TR" dirty="0"/>
              <a:t> </a:t>
            </a:r>
          </a:p>
          <a:p>
            <a:endParaRPr lang="tr-TR" dirty="0"/>
          </a:p>
        </p:txBody>
      </p:sp>
    </p:spTree>
    <p:extLst>
      <p:ext uri="{BB962C8B-B14F-4D97-AF65-F5344CB8AC3E}">
        <p14:creationId xmlns:p14="http://schemas.microsoft.com/office/powerpoint/2010/main" val="881581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Leśmian</a:t>
            </a:r>
            <a:r>
              <a:rPr lang="tr-TR" dirty="0"/>
              <a:t> ikinci şiir kitabını İki Savaş Arası </a:t>
            </a:r>
            <a:r>
              <a:rPr lang="tr-TR" dirty="0" err="1"/>
              <a:t>Dönem’de</a:t>
            </a:r>
            <a:r>
              <a:rPr lang="tr-TR" dirty="0"/>
              <a:t> yazdı. “</a:t>
            </a:r>
            <a:r>
              <a:rPr lang="tr-TR" dirty="0" err="1"/>
              <a:t>Łąka</a:t>
            </a:r>
            <a:r>
              <a:rPr lang="tr-TR" dirty="0"/>
              <a:t>” (Otlak) başlıklı bu kitap </a:t>
            </a:r>
            <a:r>
              <a:rPr lang="tr-TR" dirty="0" err="1"/>
              <a:t>Karol</a:t>
            </a:r>
            <a:r>
              <a:rPr lang="tr-TR" dirty="0"/>
              <a:t> </a:t>
            </a:r>
            <a:r>
              <a:rPr lang="tr-TR" dirty="0" err="1"/>
              <a:t>Irzykowski</a:t>
            </a:r>
            <a:r>
              <a:rPr lang="tr-TR" dirty="0"/>
              <a:t> gibi en titiz eleştirmenlerce bile beğenildiyse de, okuyucular arasında sükse yapmadı. Oysa “Otlak”, şair için öncelikle, insanın doğaya geri dönüşüdür. Bu şiirler, bataklıkta açmış bir beni unutma çiçeğinin ya da bir örümceğin, kısacası, her çeşit varlığın evrensel perspektifinden, varoluşun eşitliği üzerine kurulmuştur. “W </a:t>
            </a:r>
            <a:r>
              <a:rPr lang="tr-TR" dirty="0" err="1"/>
              <a:t>malinowym</a:t>
            </a:r>
            <a:r>
              <a:rPr lang="tr-TR" dirty="0"/>
              <a:t> </a:t>
            </a:r>
            <a:r>
              <a:rPr lang="tr-TR" dirty="0" err="1"/>
              <a:t>chruśniaku</a:t>
            </a:r>
            <a:r>
              <a:rPr lang="tr-TR" dirty="0"/>
              <a:t>” (Ahududu Çalılığında) adlı şiirde değişik bir erotik hava vardır. </a:t>
            </a:r>
            <a:r>
              <a:rPr lang="tr-TR" dirty="0" err="1"/>
              <a:t>Leśmian’a</a:t>
            </a:r>
            <a:r>
              <a:rPr lang="tr-TR"/>
              <a:t> göre, erotik aşk, öncelikle doğanın tamamlanması ve devamı için gerekli olan bir şey olmaktan öte, evrenin motorunun en önemli gücüdür.</a:t>
            </a:r>
          </a:p>
          <a:p>
            <a:endParaRPr lang="tr-TR"/>
          </a:p>
        </p:txBody>
      </p:sp>
    </p:spTree>
    <p:extLst>
      <p:ext uri="{BB962C8B-B14F-4D97-AF65-F5344CB8AC3E}">
        <p14:creationId xmlns:p14="http://schemas.microsoft.com/office/powerpoint/2010/main" val="276930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92500" lnSpcReduction="20000"/>
          </a:bodyPr>
          <a:lstStyle/>
          <a:p>
            <a:r>
              <a:rPr lang="tr-TR" dirty="0"/>
              <a:t>Şair kafiyeyi şiirsel konuşmanın en önemli özelliği olarak görür. Çünkü kafiyenin dünyayı hatta evreni yansıttığını düşünür. Bunun dışında şairin eserlerinde göze çarpan bir başka özellik de şiirlerinde kullandığı dili ya da temalarını yerel dilde, halk kültüründe ya da köy peyzajında aramasıdır. </a:t>
            </a:r>
          </a:p>
          <a:p>
            <a:r>
              <a:rPr lang="tr-TR" dirty="0" err="1"/>
              <a:t>Leśmian</a:t>
            </a:r>
            <a:r>
              <a:rPr lang="tr-TR" dirty="0"/>
              <a:t>, çağdaşları tarafından otuzlu yıllara kadar çok fazla dikkate alınmamasına rağmen, 1933 yılında Polonya Edebiyat Akademisine seçilmiştir. </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644</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Bolesław Leśmian</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6</cp:revision>
  <dcterms:created xsi:type="dcterms:W3CDTF">2020-05-10T17:38:32Z</dcterms:created>
  <dcterms:modified xsi:type="dcterms:W3CDTF">2020-05-17T19:23:46Z</dcterms:modified>
</cp:coreProperties>
</file>