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63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5ACD-2747-455B-90D5-E41ACE656005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1749B-1C1E-453B-B792-86D21832AC74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1E00-FF27-4A7A-BEFA-92E3AB9CF543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EED5-B2D0-4920-9854-9F1564AFAD12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AD28-732B-49EE-8CF7-AC6C1D74E9B9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7E4A6-EDA5-444E-9A8F-E13BD51C9A93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0D27-CA8E-4D6D-9C79-CE3D9E5C7172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9D653-2988-4FA8-B862-0DDB17392368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D0C5-CE4D-4158-A53D-164F42A7E8F3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E496-8F2F-454A-9B07-03764A71DFE2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3187-EE9D-4AB3-AB14-DBB5CAB3E45E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98C85-3C09-426D-917B-FE07769AB50B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351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Repetition </a:t>
                </a:r>
                <a:r>
                  <a:rPr lang="tr-TR" sz="3600" dirty="0" err="1"/>
                  <a:t>and</a:t>
                </a:r>
                <a:r>
                  <a:rPr lang="tr-TR" sz="3600" dirty="0"/>
                  <a:t> </a:t>
                </a:r>
                <a:r>
                  <a:rPr lang="tr-TR" sz="3600" dirty="0" err="1"/>
                  <a:t>Parity-Check</a:t>
                </a:r>
                <a:r>
                  <a:rPr lang="tr-TR" sz="3600" dirty="0"/>
                  <a:t> </a:t>
                </a:r>
                <a:r>
                  <a:rPr lang="tr-TR" sz="3600" dirty="0" err="1"/>
                  <a:t>Codes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This rule corrects words with single errors, but double or triple errors</a:t>
                </a:r>
                <a:r>
                  <a:rPr lang="tr-TR" sz="2800" dirty="0"/>
                  <a:t> </a:t>
                </a:r>
                <a:r>
                  <a:rPr lang="en-US" sz="2800" dirty="0"/>
                  <a:t>result in a decoding error with probability</a:t>
                </a:r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𝑤𝑒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2,3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3,3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tr-TR" sz="2800" b="0" dirty="0"/>
              </a:p>
              <a:p>
                <a:pPr algn="ctr"/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351867"/>
              </a:xfrm>
              <a:prstGeom prst="rect">
                <a:avLst/>
              </a:prstGeom>
              <a:blipFill>
                <a:blip r:embed="rId2"/>
                <a:stretch>
                  <a:fillRect l="-1683" t="-1536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007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Repetition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Parity-Check</a:t>
            </a:r>
            <a:r>
              <a:rPr lang="tr-TR" sz="3600" dirty="0"/>
              <a:t> </a:t>
            </a:r>
            <a:r>
              <a:rPr lang="tr-TR" sz="3600" dirty="0" err="1"/>
              <a:t>Codes</a:t>
            </a:r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More efficient codes are based on the notion of </a:t>
            </a:r>
            <a:r>
              <a:rPr lang="en-US" sz="2800" b="1" dirty="0"/>
              <a:t>parity. </a:t>
            </a:r>
            <a:endParaRPr lang="tr-TR" sz="2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parity of a binary</a:t>
            </a:r>
            <a:r>
              <a:rPr lang="tr-TR" sz="2800" dirty="0"/>
              <a:t> </a:t>
            </a:r>
            <a:r>
              <a:rPr lang="en-US" sz="2800" dirty="0"/>
              <a:t>word is said to be even when the word contains an even number of 1s, while odd</a:t>
            </a:r>
            <a:r>
              <a:rPr lang="tr-TR" sz="2800" dirty="0"/>
              <a:t> </a:t>
            </a:r>
            <a:r>
              <a:rPr lang="en-US" sz="2800" dirty="0"/>
              <a:t>parity means an odd number of 1s.</a:t>
            </a:r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565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Repetition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Parity-Check</a:t>
            </a:r>
            <a:r>
              <a:rPr lang="tr-TR" sz="3600" dirty="0"/>
              <a:t>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codewords for an </a:t>
            </a:r>
            <a:r>
              <a:rPr lang="en-US" sz="2800" b="1" dirty="0"/>
              <a:t>error-detecting</a:t>
            </a:r>
            <a:r>
              <a:rPr lang="tr-TR" sz="2800" b="1" dirty="0"/>
              <a:t> </a:t>
            </a:r>
            <a:r>
              <a:rPr lang="en-US" sz="2800" b="1" dirty="0"/>
              <a:t>parity-check code </a:t>
            </a:r>
            <a:r>
              <a:rPr lang="en-US" sz="2800" dirty="0"/>
              <a:t>are constructed with </a:t>
            </a:r>
            <a:r>
              <a:rPr lang="en-US" sz="2800" i="1" dirty="0"/>
              <a:t>n </a:t>
            </a:r>
            <a:r>
              <a:rPr lang="tr-TR" sz="2800" i="1" dirty="0"/>
              <a:t>- </a:t>
            </a:r>
            <a:r>
              <a:rPr lang="en-US" sz="2800" dirty="0"/>
              <a:t>1 message bits and one check bit</a:t>
            </a:r>
            <a:r>
              <a:rPr lang="tr-TR" sz="2800" dirty="0"/>
              <a:t> </a:t>
            </a:r>
            <a:r>
              <a:rPr lang="en-US" sz="2800" dirty="0"/>
              <a:t>chosen</a:t>
            </a:r>
            <a:r>
              <a:rPr lang="tr-TR" sz="2800" dirty="0"/>
              <a:t> </a:t>
            </a:r>
            <a:r>
              <a:rPr lang="en-US" sz="2800" dirty="0"/>
              <a:t>such that all codewords have the same parity.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With </a:t>
            </a:r>
            <a:r>
              <a:rPr lang="en-US" sz="2800" i="1" dirty="0"/>
              <a:t>n</a:t>
            </a:r>
            <a:r>
              <a:rPr lang="tr-TR" sz="2800" i="1" dirty="0"/>
              <a:t>=</a:t>
            </a:r>
            <a:r>
              <a:rPr lang="en-US" sz="2800" dirty="0"/>
              <a:t>3 and even parity, the</a:t>
            </a:r>
            <a:r>
              <a:rPr lang="tr-TR" sz="2800" dirty="0"/>
              <a:t> </a:t>
            </a:r>
            <a:r>
              <a:rPr lang="en-US" sz="2800" dirty="0"/>
              <a:t>valid codewords are 000, 011, 101, and 110, the last bit in each word being the</a:t>
            </a:r>
            <a:r>
              <a:rPr lang="tr-TR" sz="2800" dirty="0"/>
              <a:t> </a:t>
            </a:r>
            <a:r>
              <a:rPr lang="en-US" sz="2800" dirty="0"/>
              <a:t>parity</a:t>
            </a:r>
            <a:r>
              <a:rPr lang="tr-TR" sz="2800" dirty="0"/>
              <a:t> </a:t>
            </a:r>
            <a:r>
              <a:rPr lang="tr-TR" sz="2800" dirty="0" err="1"/>
              <a:t>check</a:t>
            </a:r>
            <a:r>
              <a:rPr lang="tr-TR" sz="2400" dirty="0"/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391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883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Repetition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Parity-Check</a:t>
            </a:r>
            <a:r>
              <a:rPr lang="tr-TR" sz="3600" dirty="0"/>
              <a:t>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When a received word has odd parity, 001 for instance, we immediately</a:t>
            </a:r>
            <a:r>
              <a:rPr lang="tr-TR" sz="2800" dirty="0"/>
              <a:t> </a:t>
            </a:r>
            <a:r>
              <a:rPr lang="en-US" sz="2800" dirty="0"/>
              <a:t>know that it contains a transmission error—or three errors or, in general, an odd</a:t>
            </a:r>
            <a:r>
              <a:rPr lang="tr-TR" sz="2800" dirty="0"/>
              <a:t> </a:t>
            </a:r>
            <a:r>
              <a:rPr lang="en-US" sz="2800" dirty="0"/>
              <a:t>number of errors.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Error correction is not possible because we don’t</a:t>
            </a:r>
            <a:r>
              <a:rPr lang="tr-TR" sz="2800" dirty="0"/>
              <a:t> </a:t>
            </a:r>
            <a:r>
              <a:rPr lang="en-US" sz="2800" dirty="0"/>
              <a:t>know where the</a:t>
            </a:r>
            <a:r>
              <a:rPr lang="tr-TR" sz="2800" dirty="0"/>
              <a:t> </a:t>
            </a:r>
            <a:r>
              <a:rPr lang="en-US" sz="2800" dirty="0"/>
              <a:t>errors fall within the word.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Furthermore, an even number of errors preserves valid</a:t>
            </a:r>
            <a:r>
              <a:rPr lang="tr-TR" sz="2800" dirty="0"/>
              <a:t> </a:t>
            </a:r>
            <a:r>
              <a:rPr lang="tr-TR" sz="2800" dirty="0" err="1"/>
              <a:t>parity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goes</a:t>
            </a:r>
            <a:r>
              <a:rPr lang="tr-TR" sz="2800" dirty="0"/>
              <a:t> </a:t>
            </a:r>
            <a:r>
              <a:rPr lang="tr-TR" sz="2800" dirty="0" err="1"/>
              <a:t>unnoticed</a:t>
            </a:r>
            <a:r>
              <a:rPr lang="tr-TR" sz="2400" dirty="0"/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036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907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Repetition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Parity-Check</a:t>
            </a:r>
            <a:r>
              <a:rPr lang="tr-TR" sz="3600" dirty="0"/>
              <a:t> </a:t>
            </a:r>
            <a:r>
              <a:rPr lang="tr-TR" sz="3600" dirty="0" err="1"/>
              <a:t>Codes</a:t>
            </a:r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As an example of parity checking for </a:t>
            </a:r>
            <a:r>
              <a:rPr lang="en-US" sz="2800" i="1" dirty="0"/>
              <a:t>error correction, </a:t>
            </a:r>
            <a:r>
              <a:rPr lang="en-US" sz="2800" dirty="0"/>
              <a:t>Fig. </a:t>
            </a:r>
            <a:r>
              <a:rPr lang="en-US" sz="2800" dirty="0" smtClean="0"/>
              <a:t>13.1–1</a:t>
            </a:r>
            <a:r>
              <a:rPr lang="tr-TR" sz="2800" dirty="0" smtClean="0"/>
              <a:t> 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594)</a:t>
            </a:r>
            <a:r>
              <a:rPr lang="en-US" sz="2800" dirty="0"/>
              <a:t> illustrates an</a:t>
            </a:r>
            <a:r>
              <a:rPr lang="tr-TR" sz="2800" dirty="0"/>
              <a:t> </a:t>
            </a:r>
            <a:r>
              <a:rPr lang="en-US" sz="2800" dirty="0"/>
              <a:t>error-correcting scheme in which the codeword is formed by arranging </a:t>
            </a:r>
            <a:r>
              <a:rPr lang="en-US" sz="2800" i="1" dirty="0"/>
              <a:t>k </a:t>
            </a:r>
            <a:r>
              <a:rPr lang="en-US" sz="2800" dirty="0"/>
              <a:t>message</a:t>
            </a:r>
            <a:r>
              <a:rPr lang="tr-TR" sz="2800" dirty="0"/>
              <a:t> </a:t>
            </a:r>
            <a:r>
              <a:rPr lang="en-US" sz="2800" dirty="0"/>
              <a:t>bits in a square array whose rows and columns are checked by parity bits.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</a:t>
            </a:r>
            <a:r>
              <a:rPr lang="tr-TR" sz="2800" dirty="0"/>
              <a:t> </a:t>
            </a:r>
            <a:r>
              <a:rPr lang="en-US" sz="2800" dirty="0"/>
              <a:t>transmission error in one message bit causes a row and column parity failure with the</a:t>
            </a:r>
            <a:r>
              <a:rPr lang="tr-TR" sz="2800" dirty="0"/>
              <a:t> </a:t>
            </a:r>
            <a:r>
              <a:rPr lang="en-US" sz="2800" dirty="0"/>
              <a:t>error at the</a:t>
            </a:r>
            <a:r>
              <a:rPr lang="tr-TR" sz="2800" dirty="0"/>
              <a:t> </a:t>
            </a:r>
            <a:r>
              <a:rPr lang="en-US" sz="2800" dirty="0"/>
              <a:t>intersection, so single errors can be corrected.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This code also detects</a:t>
            </a:r>
            <a:r>
              <a:rPr lang="tr-TR" sz="2800" dirty="0"/>
              <a:t> </a:t>
            </a:r>
            <a:r>
              <a:rPr lang="tr-TR" sz="2800" dirty="0" err="1"/>
              <a:t>double</a:t>
            </a:r>
            <a:r>
              <a:rPr lang="tr-TR" sz="2800" dirty="0"/>
              <a:t> </a:t>
            </a:r>
            <a:r>
              <a:rPr lang="tr-TR" sz="2800" dirty="0" err="1"/>
              <a:t>errors</a:t>
            </a:r>
            <a:r>
              <a:rPr lang="tr-TR" sz="2800" dirty="0"/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3732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Code Vectors and Hamming Distance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Rather than continuing a piecemeal survey of particular codes, we now introduce a</a:t>
            </a:r>
            <a:r>
              <a:rPr lang="tr-TR" sz="2800" dirty="0"/>
              <a:t> </a:t>
            </a:r>
            <a:r>
              <a:rPr lang="en-US" sz="2800" dirty="0"/>
              <a:t>more general approach in terms of code </a:t>
            </a:r>
            <a:r>
              <a:rPr lang="en-US" sz="2800" b="1" dirty="0"/>
              <a:t>vectors. </a:t>
            </a:r>
            <a:endParaRPr lang="tr-TR" sz="2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An arbitrary </a:t>
            </a:r>
            <a:r>
              <a:rPr lang="en-US" sz="2800" i="1" dirty="0"/>
              <a:t>n</a:t>
            </a:r>
            <a:r>
              <a:rPr lang="en-US" sz="2800" dirty="0"/>
              <a:t>-bit codeword can be</a:t>
            </a:r>
            <a:r>
              <a:rPr lang="tr-TR" sz="2800" dirty="0"/>
              <a:t> </a:t>
            </a:r>
            <a:r>
              <a:rPr lang="en-US" sz="2800" dirty="0"/>
              <a:t>visualized in an </a:t>
            </a:r>
            <a:r>
              <a:rPr lang="en-US" sz="2800" i="1" dirty="0"/>
              <a:t>n</a:t>
            </a:r>
            <a:r>
              <a:rPr lang="en-US" sz="2800" dirty="0"/>
              <a:t>-dimensional space as a vector whose</a:t>
            </a:r>
            <a:r>
              <a:rPr lang="tr-TR" sz="2800" dirty="0"/>
              <a:t> </a:t>
            </a:r>
            <a:r>
              <a:rPr lang="en-US" sz="2800" dirty="0"/>
              <a:t>elements or coordinates</a:t>
            </a:r>
            <a:r>
              <a:rPr lang="tr-TR" sz="2800" dirty="0"/>
              <a:t> </a:t>
            </a:r>
            <a:r>
              <a:rPr lang="en-US" sz="2800" dirty="0"/>
              <a:t>equal the bits in the codeword.</a:t>
            </a:r>
            <a:endParaRPr lang="tr-TR" sz="28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547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Code Vectors and Hamming Distance</a:t>
            </a:r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We thus write the codeword 101 in row-vector notation</a:t>
            </a:r>
            <a:r>
              <a:rPr lang="tr-TR" sz="2800" dirty="0"/>
              <a:t> </a:t>
            </a:r>
            <a:r>
              <a:rPr lang="en-US" sz="2800" dirty="0"/>
              <a:t>as </a:t>
            </a:r>
            <a:r>
              <a:rPr lang="en-US" sz="2800" i="1" dirty="0"/>
              <a:t>X</a:t>
            </a:r>
            <a:r>
              <a:rPr lang="tr-TR" sz="2800" i="1" dirty="0"/>
              <a:t>=</a:t>
            </a:r>
            <a:r>
              <a:rPr lang="en-US" sz="2800" dirty="0"/>
              <a:t>(1 0 1).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Figure 13.1–3</a:t>
            </a:r>
            <a:r>
              <a:rPr lang="tr-TR" sz="2800" dirty="0"/>
              <a:t> 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594)</a:t>
            </a:r>
            <a:r>
              <a:rPr lang="en-US" sz="2800" dirty="0"/>
              <a:t> portrays all possible 3-bit codewords as dots corresponding</a:t>
            </a:r>
            <a:r>
              <a:rPr lang="tr-TR" sz="2800" dirty="0"/>
              <a:t> </a:t>
            </a:r>
            <a:r>
              <a:rPr lang="en-US" sz="2800" dirty="0"/>
              <a:t>to the vector tips in a three-dimensional space.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solid dots in part (</a:t>
            </a:r>
            <a:r>
              <a:rPr lang="en-US" sz="2800" i="1" dirty="0"/>
              <a:t>a</a:t>
            </a:r>
            <a:r>
              <a:rPr lang="en-US" sz="2800" dirty="0"/>
              <a:t>)</a:t>
            </a:r>
            <a:r>
              <a:rPr lang="tr-TR" sz="2800" dirty="0"/>
              <a:t> </a:t>
            </a:r>
            <a:r>
              <a:rPr lang="en-US" sz="2800" dirty="0"/>
              <a:t>represent the triple-repetition code, while those in part (</a:t>
            </a:r>
            <a:r>
              <a:rPr lang="en-US" sz="2800" i="1" dirty="0"/>
              <a:t>b</a:t>
            </a:r>
            <a:r>
              <a:rPr lang="en-US" sz="2800" dirty="0"/>
              <a:t>) represent a parity-check</a:t>
            </a:r>
            <a:r>
              <a:rPr lang="tr-TR" sz="2800" dirty="0"/>
              <a:t> </a:t>
            </a:r>
            <a:r>
              <a:rPr lang="tr-TR" sz="2800" dirty="0" err="1"/>
              <a:t>code</a:t>
            </a:r>
            <a:r>
              <a:rPr lang="tr-TR" sz="28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016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Code Vectors and Hamming Distance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Notice that the triple-repetition code vectors have greater separation than the</a:t>
            </a:r>
            <a:r>
              <a:rPr lang="tr-TR" sz="2800" dirty="0"/>
              <a:t> </a:t>
            </a:r>
            <a:r>
              <a:rPr lang="en-US" sz="2800" dirty="0"/>
              <a:t>parity-check code vectors.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This separation, measured in terms of the </a:t>
            </a:r>
            <a:r>
              <a:rPr lang="en-US" sz="2800" b="1" dirty="0"/>
              <a:t>Hamming distance,</a:t>
            </a:r>
            <a:r>
              <a:rPr lang="tr-TR" sz="2800" b="1" dirty="0"/>
              <a:t> </a:t>
            </a:r>
            <a:r>
              <a:rPr lang="en-US" sz="2800" dirty="0"/>
              <a:t>has direct bearing on the error-control power of a code</a:t>
            </a:r>
            <a:r>
              <a:rPr lang="en-US" sz="2400" dirty="0"/>
              <a:t>.</a:t>
            </a:r>
            <a:endParaRPr lang="tr-T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2103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Code Vectors and Hamming Distance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Hamming</a:t>
            </a:r>
            <a:r>
              <a:rPr lang="tr-TR" sz="2800" dirty="0"/>
              <a:t> </a:t>
            </a:r>
            <a:r>
              <a:rPr lang="tr-TR" sz="2800" dirty="0" err="1"/>
              <a:t>distance</a:t>
            </a:r>
            <a:r>
              <a:rPr lang="tr-TR" sz="2800" dirty="0"/>
              <a:t> </a:t>
            </a:r>
            <a:r>
              <a:rPr lang="en-US" sz="2800" i="1" dirty="0"/>
              <a:t>d</a:t>
            </a:r>
            <a:r>
              <a:rPr lang="en-US" sz="2800" dirty="0"/>
              <a:t>(</a:t>
            </a:r>
            <a:r>
              <a:rPr lang="en-US" sz="2800" i="1" dirty="0"/>
              <a:t>X, Y</a:t>
            </a:r>
            <a:r>
              <a:rPr lang="en-US" sz="2800" dirty="0"/>
              <a:t>) between two vectors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is defined to equal the number of different</a:t>
            </a:r>
            <a:r>
              <a:rPr lang="tr-TR" sz="2800" dirty="0"/>
              <a:t> </a:t>
            </a:r>
            <a:r>
              <a:rPr lang="en-US" sz="2800" dirty="0"/>
              <a:t>elements.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For instance, if </a:t>
            </a:r>
            <a:r>
              <a:rPr lang="en-US" sz="2800" i="1" dirty="0"/>
              <a:t>X </a:t>
            </a:r>
            <a:r>
              <a:rPr lang="en-US" sz="2800" dirty="0"/>
              <a:t> (1 0 1) and </a:t>
            </a:r>
            <a:r>
              <a:rPr lang="en-US" sz="2800" i="1" dirty="0"/>
              <a:t>Y </a:t>
            </a:r>
            <a:r>
              <a:rPr lang="en-US" sz="2800" dirty="0"/>
              <a:t> (1 1 0) then </a:t>
            </a:r>
            <a:r>
              <a:rPr lang="en-US" sz="2800" i="1" dirty="0"/>
              <a:t>d</a:t>
            </a:r>
            <a:r>
              <a:rPr lang="en-US" sz="2800" dirty="0"/>
              <a:t>(</a:t>
            </a:r>
            <a:r>
              <a:rPr lang="en-US" sz="2800" i="1" dirty="0"/>
              <a:t>X, Y</a:t>
            </a:r>
            <a:r>
              <a:rPr lang="en-US" sz="2800" dirty="0"/>
              <a:t>)  2 because the</a:t>
            </a:r>
            <a:r>
              <a:rPr lang="tr-TR" sz="2800" dirty="0"/>
              <a:t> </a:t>
            </a:r>
            <a:r>
              <a:rPr lang="en-US" sz="2800" dirty="0"/>
              <a:t>second and third elements are different.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244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11</a:t>
            </a:r>
          </a:p>
          <a:p>
            <a:pPr marL="0" indent="0">
              <a:buNone/>
            </a:pPr>
            <a:r>
              <a:rPr lang="tr-TR" dirty="0"/>
              <a:t>ERROR CONTROL CODING: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/>
              <a:t>ERROR DETECTION AND CORRECTION (HAMMING 	DISTANCE, ARQ AND FEC STRATEGIES)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ERROR DETECTION AND CORRECTION</a:t>
            </a:r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Coding for error detection, without correction, is simpler than error-correction coding.</a:t>
            </a:r>
          </a:p>
          <a:p>
            <a:pPr algn="just"/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When a two-way channel exists between source and destination, the receiver can</a:t>
            </a:r>
            <a:r>
              <a:rPr lang="tr-TR" sz="2800" dirty="0"/>
              <a:t> </a:t>
            </a:r>
            <a:r>
              <a:rPr lang="en-US" sz="2800" dirty="0"/>
              <a:t>request retransmission of information containing detected errors.</a:t>
            </a:r>
            <a:endParaRPr lang="tr-TR" sz="2800" dirty="0"/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ERROR DETECTION AND CORRECTION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This error-control strategy, called </a:t>
            </a:r>
            <a:r>
              <a:rPr lang="en-US" sz="2800" b="1" dirty="0"/>
              <a:t>automatic-repeat-request </a:t>
            </a:r>
            <a:r>
              <a:rPr lang="en-US" sz="2800" dirty="0"/>
              <a:t>(ARQ), particularly</a:t>
            </a:r>
            <a:r>
              <a:rPr lang="tr-TR" sz="2800" dirty="0"/>
              <a:t> </a:t>
            </a:r>
            <a:r>
              <a:rPr lang="en-US" sz="2800" dirty="0"/>
              <a:t>suits data communication systems</a:t>
            </a:r>
            <a:r>
              <a:rPr lang="tr-TR" sz="2800" dirty="0"/>
              <a:t> </a:t>
            </a:r>
            <a:r>
              <a:rPr lang="en-US" sz="2800" dirty="0"/>
              <a:t>such as computer networks. </a:t>
            </a: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However, when</a:t>
            </a:r>
            <a:r>
              <a:rPr lang="tr-TR" sz="2800" dirty="0"/>
              <a:t> </a:t>
            </a:r>
            <a:r>
              <a:rPr lang="en-US" sz="2800" dirty="0"/>
              <a:t>retransmission is impossible or impractical, error control must take the form of</a:t>
            </a:r>
            <a:r>
              <a:rPr lang="tr-TR" sz="2800" dirty="0"/>
              <a:t> </a:t>
            </a:r>
            <a:r>
              <a:rPr lang="en-US" sz="2800" b="1" dirty="0"/>
              <a:t>forward error correction </a:t>
            </a:r>
            <a:r>
              <a:rPr lang="en-US" sz="2800" dirty="0"/>
              <a:t>(FEC) using an error-correcting code.</a:t>
            </a:r>
            <a:endParaRPr lang="tr-TR" sz="2800" dirty="0"/>
          </a:p>
          <a:p>
            <a:pPr algn="just"/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249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883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Repetition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Parity-Check</a:t>
            </a:r>
            <a:r>
              <a:rPr lang="tr-TR" sz="3600" dirty="0"/>
              <a:t>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When we try to talk to someone across a noisy room, we may need to repeat ourselves</a:t>
            </a:r>
            <a:r>
              <a:rPr lang="tr-TR" sz="2800" dirty="0"/>
              <a:t> </a:t>
            </a:r>
            <a:r>
              <a:rPr lang="en-US" sz="2800" dirty="0"/>
              <a:t>to be understood. </a:t>
            </a: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A brute-force approach to binary communication over a</a:t>
            </a:r>
            <a:r>
              <a:rPr lang="tr-TR" sz="2800" dirty="0"/>
              <a:t> </a:t>
            </a:r>
            <a:r>
              <a:rPr lang="en-US" sz="2800" dirty="0"/>
              <a:t>noisy channel likewise employs </a:t>
            </a:r>
            <a:r>
              <a:rPr lang="en-US" sz="2800" i="1" dirty="0"/>
              <a:t>repetition, </a:t>
            </a:r>
            <a:r>
              <a:rPr lang="en-US" sz="2800" dirty="0"/>
              <a:t>so each</a:t>
            </a:r>
            <a:r>
              <a:rPr lang="tr-TR" sz="2800" dirty="0"/>
              <a:t> </a:t>
            </a:r>
            <a:r>
              <a:rPr lang="en-US" sz="2800" dirty="0"/>
              <a:t>message bit is represented by a</a:t>
            </a:r>
            <a:r>
              <a:rPr lang="tr-TR" sz="2800" dirty="0"/>
              <a:t> </a:t>
            </a:r>
            <a:r>
              <a:rPr lang="en-US" sz="2800" i="1" dirty="0"/>
              <a:t>codeword </a:t>
            </a:r>
            <a:r>
              <a:rPr lang="en-US" sz="2800" dirty="0"/>
              <a:t>consisting of </a:t>
            </a:r>
            <a:r>
              <a:rPr lang="en-US" sz="2800" i="1" dirty="0"/>
              <a:t>n </a:t>
            </a:r>
            <a:r>
              <a:rPr lang="en-US" sz="2800" dirty="0"/>
              <a:t>identical bits. </a:t>
            </a: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Any transmission error in a received codeword</a:t>
            </a:r>
            <a:r>
              <a:rPr lang="tr-TR" sz="2800" dirty="0"/>
              <a:t> </a:t>
            </a:r>
            <a:r>
              <a:rPr lang="en-US" sz="2800" dirty="0"/>
              <a:t>alters the repetition pattern by changing a 1 to a 0 or vice versa.</a:t>
            </a:r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26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646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Repetition </a:t>
                </a:r>
                <a:r>
                  <a:rPr lang="tr-TR" sz="3600" dirty="0" err="1"/>
                  <a:t>and</a:t>
                </a:r>
                <a:r>
                  <a:rPr lang="tr-TR" sz="3600" dirty="0"/>
                  <a:t> </a:t>
                </a:r>
                <a:r>
                  <a:rPr lang="tr-TR" sz="3600" dirty="0" err="1"/>
                  <a:t>Parity-Check</a:t>
                </a:r>
                <a:r>
                  <a:rPr lang="tr-TR" sz="3600" dirty="0"/>
                  <a:t> </a:t>
                </a:r>
                <a:r>
                  <a:rPr lang="tr-TR" sz="3600" dirty="0" err="1"/>
                  <a:t>Codes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If transmission errors occur randomly and independently with probability</a:t>
                </a:r>
                <a:r>
                  <a:rPr lang="tr-TR" sz="3200" dirty="0"/>
                  <a:t> </a:t>
                </a:r>
                <a:r>
                  <a:rPr lang="en-US" sz="3200" i="1" dirty="0"/>
                  <a:t>Pe </a:t>
                </a:r>
                <a:r>
                  <a:rPr lang="tr-TR" sz="3200" i="1" dirty="0"/>
                  <a:t>= </a:t>
                </a:r>
                <a:r>
                  <a:rPr lang="en-US" sz="3200" dirty="0"/>
                  <a:t>a, then the binomial frequency function gives the probability of </a:t>
                </a:r>
                <a:r>
                  <a:rPr lang="en-US" sz="3200" i="1" dirty="0" err="1"/>
                  <a:t>i</a:t>
                </a:r>
                <a:r>
                  <a:rPr lang="en-US" sz="3200" i="1" dirty="0"/>
                  <a:t> </a:t>
                </a:r>
                <a:r>
                  <a:rPr lang="en-US" sz="3200" dirty="0"/>
                  <a:t>errors in an </a:t>
                </a:r>
                <a:r>
                  <a:rPr lang="en-US" sz="3200" i="1" dirty="0" err="1"/>
                  <a:t>n</a:t>
                </a:r>
                <a:r>
                  <a:rPr lang="en-US" sz="3200" dirty="0" err="1"/>
                  <a:t>bit</a:t>
                </a:r>
                <a:r>
                  <a:rPr lang="tr-TR" sz="3200" dirty="0"/>
                  <a:t> </a:t>
                </a:r>
                <a:r>
                  <a:rPr lang="tr-TR" sz="3200" dirty="0" err="1"/>
                  <a:t>codeword</a:t>
                </a:r>
                <a:r>
                  <a:rPr lang="tr-TR" sz="3200" dirty="0"/>
                  <a:t> as</a:t>
                </a:r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eqArr>
                      </m:e>
                    </m:d>
                    <m:sSup>
                      <m:sSup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sSup>
                      <m:sSup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e>
                        </m:eqArr>
                      </m:e>
                    </m:d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p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tr-TR" sz="2800" dirty="0"/>
                  <a:t>,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≪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tr-TR" sz="2800" dirty="0"/>
                  <a:t>    </a:t>
                </a:r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646499"/>
              </a:xfrm>
              <a:prstGeom prst="rect">
                <a:avLst/>
              </a:prstGeom>
              <a:blipFill>
                <a:blip r:embed="rId2"/>
                <a:stretch>
                  <a:fillRect l="-1683" t="-1468" r="-140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18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Repetition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Parity-Check</a:t>
            </a:r>
            <a:r>
              <a:rPr lang="tr-TR" sz="3600" dirty="0"/>
              <a:t>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Consider, for instance, a triple-repetition code with codewords 000 and 111.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All</a:t>
            </a:r>
            <a:r>
              <a:rPr lang="tr-TR" sz="2800" dirty="0"/>
              <a:t> </a:t>
            </a:r>
            <a:r>
              <a:rPr lang="en-US" sz="2800" dirty="0"/>
              <a:t>other received words, such as 001 or 101, clearly indicate the presence of errors.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Depending on the decoding scheme, this code can </a:t>
            </a:r>
            <a:r>
              <a:rPr lang="en-US" sz="2800" i="1" dirty="0"/>
              <a:t>detect </a:t>
            </a:r>
            <a:r>
              <a:rPr lang="en-US" sz="2800" dirty="0"/>
              <a:t>or </a:t>
            </a:r>
            <a:r>
              <a:rPr lang="en-US" sz="2800" i="1" dirty="0"/>
              <a:t>correct </a:t>
            </a:r>
            <a:r>
              <a:rPr lang="en-US" sz="2800" dirty="0"/>
              <a:t>erroneous words.</a:t>
            </a:r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281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213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Repetition </a:t>
                </a:r>
                <a:r>
                  <a:rPr lang="tr-TR" sz="3600" dirty="0" err="1"/>
                  <a:t>and</a:t>
                </a:r>
                <a:r>
                  <a:rPr lang="tr-TR" sz="3600" dirty="0"/>
                  <a:t> </a:t>
                </a:r>
                <a:r>
                  <a:rPr lang="tr-TR" sz="3600" dirty="0" err="1"/>
                  <a:t>Parity-Check</a:t>
                </a:r>
                <a:r>
                  <a:rPr lang="tr-TR" sz="3600" dirty="0"/>
                  <a:t> </a:t>
                </a:r>
                <a:r>
                  <a:rPr lang="tr-TR" sz="3600" dirty="0" err="1"/>
                  <a:t>Codes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For error detection without correction, we say that any word other than 000 or 111 is</a:t>
                </a:r>
                <a:r>
                  <a:rPr lang="tr-TR" sz="2800" dirty="0"/>
                  <a:t> </a:t>
                </a:r>
                <a:r>
                  <a:rPr lang="en-US" sz="2800" dirty="0"/>
                  <a:t>a detected error. 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Single and double errors in a word are thereby detected, but triple</a:t>
                </a:r>
                <a:r>
                  <a:rPr lang="tr-TR" sz="2800" dirty="0"/>
                  <a:t> </a:t>
                </a:r>
                <a:r>
                  <a:rPr lang="en-US" sz="2800" dirty="0"/>
                  <a:t>errors result in an undetected </a:t>
                </a:r>
                <a:r>
                  <a:rPr lang="en-US" sz="2800" b="1" dirty="0"/>
                  <a:t>word error </a:t>
                </a:r>
                <a:r>
                  <a:rPr lang="en-US" sz="2800" dirty="0"/>
                  <a:t>with probability</a:t>
                </a:r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𝑤𝑒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3,3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213641"/>
              </a:xfrm>
              <a:prstGeom prst="rect">
                <a:avLst/>
              </a:prstGeom>
              <a:blipFill>
                <a:blip r:embed="rId2"/>
                <a:stretch>
                  <a:fillRect l="-1683" t="-1352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774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Repetition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Parity-Check</a:t>
            </a:r>
            <a:r>
              <a:rPr lang="tr-TR" sz="3600" dirty="0"/>
              <a:t>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For error correction, we use majority-rule decoding based on the assumption that at</a:t>
            </a:r>
            <a:r>
              <a:rPr lang="tr-TR" sz="2800" dirty="0"/>
              <a:t> </a:t>
            </a:r>
            <a:r>
              <a:rPr lang="en-US" sz="2800" dirty="0"/>
              <a:t>least two of the three bits are correct.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Thus, 001 and 101 are decoded as 000 and 111,</a:t>
            </a:r>
            <a:r>
              <a:rPr lang="tr-TR" sz="2800" dirty="0"/>
              <a:t> </a:t>
            </a:r>
            <a:r>
              <a:rPr lang="tr-TR" sz="2800" dirty="0" err="1"/>
              <a:t>respectively</a:t>
            </a:r>
            <a:r>
              <a:rPr lang="tr-TR" sz="2800" dirty="0"/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4252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1166</Words>
  <Application>Microsoft Office PowerPoint</Application>
  <PresentationFormat>Geniş ekran</PresentationFormat>
  <Paragraphs>199</Paragraphs>
  <Slides>19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12</cp:revision>
  <dcterms:created xsi:type="dcterms:W3CDTF">2019-01-31T13:56:40Z</dcterms:created>
  <dcterms:modified xsi:type="dcterms:W3CDTF">2019-04-06T11:36:30Z</dcterms:modified>
</cp:coreProperties>
</file>