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20" r:id="rId1"/>
  </p:sldMasterIdLst>
  <p:notesMasterIdLst>
    <p:notesMasterId r:id="rId14"/>
  </p:notesMasterIdLst>
  <p:sldIdLst>
    <p:sldId id="570" r:id="rId2"/>
    <p:sldId id="605" r:id="rId3"/>
    <p:sldId id="577" r:id="rId4"/>
    <p:sldId id="576" r:id="rId5"/>
    <p:sldId id="622" r:id="rId6"/>
    <p:sldId id="621" r:id="rId7"/>
    <p:sldId id="580" r:id="rId8"/>
    <p:sldId id="582" r:id="rId9"/>
    <p:sldId id="583" r:id="rId10"/>
    <p:sldId id="584" r:id="rId11"/>
    <p:sldId id="585" r:id="rId12"/>
    <p:sldId id="586" r:id="rId13"/>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40" autoAdjust="0"/>
    <p:restoredTop sz="85166" autoAdjust="0"/>
  </p:normalViewPr>
  <p:slideViewPr>
    <p:cSldViewPr>
      <p:cViewPr varScale="1">
        <p:scale>
          <a:sx n="91" d="100"/>
          <a:sy n="91" d="100"/>
        </p:scale>
        <p:origin x="1374"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vl1pPr>
          </a:lstStyle>
          <a:p>
            <a:pPr>
              <a:defRPr/>
            </a:pPr>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vl1pPr>
          </a:lstStyle>
          <a:p>
            <a:pPr>
              <a:defRPr/>
            </a:pPr>
            <a:fld id="{BAD18336-E4B7-4FFC-A094-8E8C11A313D2}" type="datetimeFigureOut">
              <a:rPr lang="tr-TR"/>
              <a:pPr>
                <a:defRPr/>
              </a:pPr>
              <a:t>10.12.2019</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tr-TR" noProof="0" smtClean="0"/>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noProof="0" smtClean="0"/>
              <a:t>Asıl metin stillerini düzenlemek için tıklatın</a:t>
            </a:r>
          </a:p>
          <a:p>
            <a:pPr lvl="1"/>
            <a:r>
              <a:rPr lang="tr-TR" noProof="0" smtClean="0"/>
              <a:t>İkinci düzey</a:t>
            </a:r>
          </a:p>
          <a:p>
            <a:pPr lvl="2"/>
            <a:r>
              <a:rPr lang="tr-TR" noProof="0" smtClean="0"/>
              <a:t>Üçüncü düzey</a:t>
            </a:r>
          </a:p>
          <a:p>
            <a:pPr lvl="3"/>
            <a:r>
              <a:rPr lang="tr-TR" noProof="0" smtClean="0"/>
              <a:t>Dördüncü düzey</a:t>
            </a:r>
          </a:p>
          <a:p>
            <a:pPr lvl="4"/>
            <a:r>
              <a:rPr lang="tr-TR" noProof="0" smtClean="0"/>
              <a:t>Beşinci düzey</a:t>
            </a: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vl1pPr>
          </a:lstStyle>
          <a:p>
            <a:pPr>
              <a:defRPr/>
            </a:pPr>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20F9D501-B1A6-4D2F-832D-D960C9532CE8}" type="slidenum">
              <a:rPr lang="tr-TR" altLang="tr-TR"/>
              <a:pPr>
                <a:defRPr/>
              </a:pPr>
              <a:t>‹#›</a:t>
            </a:fld>
            <a:endParaRPr lang="tr-TR" altLang="tr-T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pPr>
              <a:defRPr/>
            </a:pPr>
            <a:fld id="{EF757CC0-FFAE-4E21-A10F-CE882C87C1D9}" type="slidenum">
              <a:rPr lang="en-US" altLang="tr-TR" smtClean="0"/>
              <a:pPr>
                <a:defRPr/>
              </a:pPr>
              <a:t>‹#›</a:t>
            </a:fld>
            <a:endParaRPr lang="en-US" altLang="tr-TR"/>
          </a:p>
        </p:txBody>
      </p:sp>
    </p:spTree>
    <p:extLst>
      <p:ext uri="{BB962C8B-B14F-4D97-AF65-F5344CB8AC3E}">
        <p14:creationId xmlns:p14="http://schemas.microsoft.com/office/powerpoint/2010/main" val="28195505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pPr>
              <a:defRPr/>
            </a:pPr>
            <a:fld id="{D5796DD8-9310-49B9-A1E7-55F6C9D48967}" type="slidenum">
              <a:rPr lang="en-US" altLang="tr-TR" smtClean="0"/>
              <a:pPr>
                <a:defRPr/>
              </a:pPr>
              <a:t>‹#›</a:t>
            </a:fld>
            <a:endParaRPr lang="en-US" altLang="tr-TR"/>
          </a:p>
        </p:txBody>
      </p:sp>
    </p:spTree>
    <p:extLst>
      <p:ext uri="{BB962C8B-B14F-4D97-AF65-F5344CB8AC3E}">
        <p14:creationId xmlns:p14="http://schemas.microsoft.com/office/powerpoint/2010/main" val="32655873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pPr>
              <a:defRPr/>
            </a:pPr>
            <a:fld id="{D5796DD8-9310-49B9-A1E7-55F6C9D48967}" type="slidenum">
              <a:rPr lang="en-US" altLang="tr-TR" smtClean="0"/>
              <a:pPr>
                <a:defRPr/>
              </a:pPr>
              <a:t>‹#›</a:t>
            </a:fld>
            <a:endParaRPr lang="en-US" altLang="tr-TR"/>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005437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pPr>
              <a:defRPr/>
            </a:pPr>
            <a:fld id="{D5796DD8-9310-49B9-A1E7-55F6C9D48967}" type="slidenum">
              <a:rPr lang="en-US" altLang="tr-TR" smtClean="0"/>
              <a:pPr>
                <a:defRPr/>
              </a:pPr>
              <a:t>‹#›</a:t>
            </a:fld>
            <a:endParaRPr lang="en-US" altLang="tr-TR"/>
          </a:p>
        </p:txBody>
      </p:sp>
    </p:spTree>
    <p:extLst>
      <p:ext uri="{BB962C8B-B14F-4D97-AF65-F5344CB8AC3E}">
        <p14:creationId xmlns:p14="http://schemas.microsoft.com/office/powerpoint/2010/main" val="3786165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pPr>
              <a:defRPr/>
            </a:pPr>
            <a:fld id="{D5796DD8-9310-49B9-A1E7-55F6C9D48967}" type="slidenum">
              <a:rPr lang="en-US" altLang="tr-TR" smtClean="0"/>
              <a:pPr>
                <a:defRPr/>
              </a:pPr>
              <a:t>‹#›</a:t>
            </a:fld>
            <a:endParaRPr lang="en-US" altLang="tr-TR"/>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25895684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pPr>
              <a:defRPr/>
            </a:pPr>
            <a:fld id="{D5796DD8-9310-49B9-A1E7-55F6C9D48967}" type="slidenum">
              <a:rPr lang="en-US" altLang="tr-TR" smtClean="0"/>
              <a:pPr>
                <a:defRPr/>
              </a:pPr>
              <a:t>‹#›</a:t>
            </a:fld>
            <a:endParaRPr lang="en-US" altLang="tr-TR"/>
          </a:p>
        </p:txBody>
      </p:sp>
    </p:spTree>
    <p:extLst>
      <p:ext uri="{BB962C8B-B14F-4D97-AF65-F5344CB8AC3E}">
        <p14:creationId xmlns:p14="http://schemas.microsoft.com/office/powerpoint/2010/main" val="164113120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pPr>
              <a:defRPr/>
            </a:pPr>
            <a:fld id="{D5796DD8-9310-49B9-A1E7-55F6C9D48967}" type="slidenum">
              <a:rPr lang="en-US" altLang="tr-TR" smtClean="0"/>
              <a:pPr>
                <a:defRPr/>
              </a:pPr>
              <a:t>‹#›</a:t>
            </a:fld>
            <a:endParaRPr lang="en-US" altLang="tr-TR"/>
          </a:p>
        </p:txBody>
      </p:sp>
    </p:spTree>
    <p:extLst>
      <p:ext uri="{BB962C8B-B14F-4D97-AF65-F5344CB8AC3E}">
        <p14:creationId xmlns:p14="http://schemas.microsoft.com/office/powerpoint/2010/main" val="159620585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pPr>
              <a:defRPr/>
            </a:pPr>
            <a:fld id="{2D90EE33-5B43-4EA2-A4B2-59E14DADFC14}" type="slidenum">
              <a:rPr lang="en-US" altLang="tr-TR" smtClean="0"/>
              <a:pPr>
                <a:defRPr/>
              </a:pPr>
              <a:t>‹#›</a:t>
            </a:fld>
            <a:endParaRPr lang="en-US" altLang="tr-TR"/>
          </a:p>
        </p:txBody>
      </p:sp>
    </p:spTree>
    <p:extLst>
      <p:ext uri="{BB962C8B-B14F-4D97-AF65-F5344CB8AC3E}">
        <p14:creationId xmlns:p14="http://schemas.microsoft.com/office/powerpoint/2010/main" val="34136188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pPr>
              <a:defRPr/>
            </a:pPr>
            <a:fld id="{FC65E842-279E-4D2A-9B76-AB2A0B644F29}" type="slidenum">
              <a:rPr lang="en-US" altLang="tr-TR" smtClean="0"/>
              <a:pPr>
                <a:defRPr/>
              </a:pPr>
              <a:t>‹#›</a:t>
            </a:fld>
            <a:endParaRPr lang="en-US" altLang="tr-TR"/>
          </a:p>
        </p:txBody>
      </p:sp>
    </p:spTree>
    <p:extLst>
      <p:ext uri="{BB962C8B-B14F-4D97-AF65-F5344CB8AC3E}">
        <p14:creationId xmlns:p14="http://schemas.microsoft.com/office/powerpoint/2010/main" val="42202788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pPr>
              <a:defRPr/>
            </a:pPr>
            <a:fld id="{B75E96FC-AE9B-4656-9812-8C192B720C42}" type="slidenum">
              <a:rPr lang="en-US" altLang="tr-TR" smtClean="0"/>
              <a:pPr>
                <a:defRPr/>
              </a:pPr>
              <a:t>‹#›</a:t>
            </a:fld>
            <a:endParaRPr lang="en-US" altLang="tr-TR"/>
          </a:p>
        </p:txBody>
      </p:sp>
    </p:spTree>
    <p:extLst>
      <p:ext uri="{BB962C8B-B14F-4D97-AF65-F5344CB8AC3E}">
        <p14:creationId xmlns:p14="http://schemas.microsoft.com/office/powerpoint/2010/main" val="4077439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pPr>
              <a:defRPr/>
            </a:pPr>
            <a:fld id="{80A3E489-DF27-44B1-8CF7-6190E0F68E25}" type="slidenum">
              <a:rPr lang="en-US" altLang="tr-TR" smtClean="0"/>
              <a:pPr>
                <a:defRPr/>
              </a:pPr>
              <a:t>‹#›</a:t>
            </a:fld>
            <a:endParaRPr lang="en-US" altLang="tr-TR"/>
          </a:p>
        </p:txBody>
      </p:sp>
    </p:spTree>
    <p:extLst>
      <p:ext uri="{BB962C8B-B14F-4D97-AF65-F5344CB8AC3E}">
        <p14:creationId xmlns:p14="http://schemas.microsoft.com/office/powerpoint/2010/main" val="1337926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pPr>
              <a:defRPr/>
            </a:pPr>
            <a:fld id="{3D4DFF16-6C84-43BB-83BB-639202E59BEB}" type="slidenum">
              <a:rPr lang="en-US" altLang="tr-TR" smtClean="0"/>
              <a:pPr>
                <a:defRPr/>
              </a:pPr>
              <a:t>‹#›</a:t>
            </a:fld>
            <a:endParaRPr lang="en-US" altLang="tr-TR"/>
          </a:p>
        </p:txBody>
      </p:sp>
    </p:spTree>
    <p:extLst>
      <p:ext uri="{BB962C8B-B14F-4D97-AF65-F5344CB8AC3E}">
        <p14:creationId xmlns:p14="http://schemas.microsoft.com/office/powerpoint/2010/main" val="34153371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pPr>
              <a:defRPr/>
            </a:pPr>
            <a:fld id="{8D129582-1DC0-4C71-893C-16E1E7BFD048}" type="slidenum">
              <a:rPr lang="en-US" altLang="tr-TR" smtClean="0"/>
              <a:pPr>
                <a:defRPr/>
              </a:pPr>
              <a:t>‹#›</a:t>
            </a:fld>
            <a:endParaRPr lang="en-US" altLang="tr-TR"/>
          </a:p>
        </p:txBody>
      </p:sp>
    </p:spTree>
    <p:extLst>
      <p:ext uri="{BB962C8B-B14F-4D97-AF65-F5344CB8AC3E}">
        <p14:creationId xmlns:p14="http://schemas.microsoft.com/office/powerpoint/2010/main" val="8997064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pPr>
              <a:defRPr/>
            </a:pPr>
            <a:fld id="{98F1A9C9-E53A-4A9A-B75D-FE033876A36D}" type="slidenum">
              <a:rPr lang="en-US" altLang="tr-TR" smtClean="0"/>
              <a:pPr>
                <a:defRPr/>
              </a:pPr>
              <a:t>‹#›</a:t>
            </a:fld>
            <a:endParaRPr lang="en-US" altLang="tr-TR"/>
          </a:p>
        </p:txBody>
      </p:sp>
    </p:spTree>
    <p:extLst>
      <p:ext uri="{BB962C8B-B14F-4D97-AF65-F5344CB8AC3E}">
        <p14:creationId xmlns:p14="http://schemas.microsoft.com/office/powerpoint/2010/main" val="21637782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pPr>
              <a:defRPr/>
            </a:pPr>
            <a:fld id="{EB709F87-D6BE-4F63-BEDC-83B6F025AA90}" type="slidenum">
              <a:rPr lang="en-US" altLang="tr-TR" smtClean="0"/>
              <a:pPr>
                <a:defRPr/>
              </a:pPr>
              <a:t>‹#›</a:t>
            </a:fld>
            <a:endParaRPr lang="en-US" altLang="tr-TR"/>
          </a:p>
        </p:txBody>
      </p:sp>
    </p:spTree>
    <p:extLst>
      <p:ext uri="{BB962C8B-B14F-4D97-AF65-F5344CB8AC3E}">
        <p14:creationId xmlns:p14="http://schemas.microsoft.com/office/powerpoint/2010/main" val="28099585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pPr>
              <a:defRPr/>
            </a:pPr>
            <a:fld id="{7BEC03A1-D53D-405A-8292-07F7CFB55F74}" type="slidenum">
              <a:rPr lang="en-US" altLang="tr-TR" smtClean="0"/>
              <a:pPr>
                <a:defRPr/>
              </a:pPr>
              <a:t>‹#›</a:t>
            </a:fld>
            <a:endParaRPr lang="en-US" altLang="tr-TR"/>
          </a:p>
        </p:txBody>
      </p:sp>
    </p:spTree>
    <p:extLst>
      <p:ext uri="{BB962C8B-B14F-4D97-AF65-F5344CB8AC3E}">
        <p14:creationId xmlns:p14="http://schemas.microsoft.com/office/powerpoint/2010/main" val="39803892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endParaRPr lang="en-US"/>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pPr>
              <a:defRPr/>
            </a:pPr>
            <a:fld id="{D5796DD8-9310-49B9-A1E7-55F6C9D48967}" type="slidenum">
              <a:rPr lang="en-US" altLang="tr-TR" smtClean="0"/>
              <a:pPr>
                <a:defRPr/>
              </a:pPr>
              <a:t>‹#›</a:t>
            </a:fld>
            <a:endParaRPr lang="en-US" altLang="tr-TR"/>
          </a:p>
        </p:txBody>
      </p:sp>
    </p:spTree>
    <p:extLst>
      <p:ext uri="{BB962C8B-B14F-4D97-AF65-F5344CB8AC3E}">
        <p14:creationId xmlns:p14="http://schemas.microsoft.com/office/powerpoint/2010/main" val="3646362171"/>
      </p:ext>
    </p:extLst>
  </p:cSld>
  <p:clrMap bg1="lt1" tx1="dk1" bg2="lt2" tx2="dk2" accent1="accent1" accent2="accent2" accent3="accent3" accent4="accent4" accent5="accent5" accent6="accent6" hlink="hlink" folHlink="folHlink"/>
  <p:sldLayoutIdLst>
    <p:sldLayoutId id="2147484121" r:id="rId1"/>
    <p:sldLayoutId id="2147484122" r:id="rId2"/>
    <p:sldLayoutId id="2147484123" r:id="rId3"/>
    <p:sldLayoutId id="2147484124" r:id="rId4"/>
    <p:sldLayoutId id="2147484125" r:id="rId5"/>
    <p:sldLayoutId id="2147484126" r:id="rId6"/>
    <p:sldLayoutId id="2147484127" r:id="rId7"/>
    <p:sldLayoutId id="2147484128" r:id="rId8"/>
    <p:sldLayoutId id="2147484129" r:id="rId9"/>
    <p:sldLayoutId id="2147484130" r:id="rId10"/>
    <p:sldLayoutId id="2147484131" r:id="rId11"/>
    <p:sldLayoutId id="2147484132" r:id="rId12"/>
    <p:sldLayoutId id="2147484133" r:id="rId13"/>
    <p:sldLayoutId id="2147484134" r:id="rId14"/>
    <p:sldLayoutId id="2147484135" r:id="rId15"/>
    <p:sldLayoutId id="214748413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1835695" y="476250"/>
            <a:ext cx="6620917" cy="762000"/>
          </a:xfrm>
        </p:spPr>
        <p:txBody>
          <a:bodyPr/>
          <a:lstStyle/>
          <a:p>
            <a:pPr eaLnBrk="1" hangingPunct="1"/>
            <a:r>
              <a:rPr lang="fr-FR" altLang="tr-TR" dirty="0" err="1" smtClean="0">
                <a:solidFill>
                  <a:schemeClr val="tx1"/>
                </a:solidFill>
              </a:rPr>
              <a:t>Hücre</a:t>
            </a:r>
            <a:r>
              <a:rPr lang="fr-FR" altLang="tr-TR" dirty="0" smtClean="0">
                <a:solidFill>
                  <a:schemeClr val="tx1"/>
                </a:solidFill>
              </a:rPr>
              <a:t> </a:t>
            </a:r>
            <a:r>
              <a:rPr lang="fr-FR" altLang="tr-TR" dirty="0" err="1" smtClean="0">
                <a:solidFill>
                  <a:schemeClr val="tx1"/>
                </a:solidFill>
              </a:rPr>
              <a:t>duvarı</a:t>
            </a:r>
            <a:r>
              <a:rPr lang="tr-TR" altLang="tr-TR" dirty="0" smtClean="0">
                <a:solidFill>
                  <a:schemeClr val="tx1"/>
                </a:solidFill>
              </a:rPr>
              <a:t> </a:t>
            </a:r>
          </a:p>
        </p:txBody>
      </p:sp>
      <p:sp>
        <p:nvSpPr>
          <p:cNvPr id="5123" name="Rectangle 3"/>
          <p:cNvSpPr>
            <a:spLocks noGrp="1" noChangeArrowheads="1"/>
          </p:cNvSpPr>
          <p:nvPr>
            <p:ph idx="1"/>
          </p:nvPr>
        </p:nvSpPr>
        <p:spPr>
          <a:xfrm>
            <a:off x="1547664" y="1556792"/>
            <a:ext cx="7272808" cy="4968552"/>
          </a:xfrm>
        </p:spPr>
        <p:txBody>
          <a:bodyPr>
            <a:normAutofit lnSpcReduction="10000"/>
          </a:bodyPr>
          <a:lstStyle/>
          <a:p>
            <a:pPr eaLnBrk="1" hangingPunct="1">
              <a:lnSpc>
                <a:spcPct val="90000"/>
              </a:lnSpc>
            </a:pPr>
            <a:r>
              <a:rPr lang="fr-FR" altLang="tr-TR" sz="2800" dirty="0" err="1" smtClean="0">
                <a:solidFill>
                  <a:schemeClr val="tx1"/>
                </a:solidFill>
              </a:rPr>
              <a:t>hücreye</a:t>
            </a:r>
            <a:r>
              <a:rPr lang="fr-FR" altLang="tr-TR" sz="2800" dirty="0" smtClean="0">
                <a:solidFill>
                  <a:schemeClr val="tx1"/>
                </a:solidFill>
              </a:rPr>
              <a:t> </a:t>
            </a:r>
            <a:r>
              <a:rPr lang="fr-FR" altLang="tr-TR" sz="2800" dirty="0" err="1" smtClean="0">
                <a:solidFill>
                  <a:schemeClr val="tx1"/>
                </a:solidFill>
              </a:rPr>
              <a:t>şekil</a:t>
            </a:r>
            <a:r>
              <a:rPr lang="fr-FR" altLang="tr-TR" sz="2800" dirty="0" smtClean="0">
                <a:solidFill>
                  <a:schemeClr val="tx1"/>
                </a:solidFill>
              </a:rPr>
              <a:t> ver</a:t>
            </a:r>
            <a:r>
              <a:rPr lang="tr-TR" altLang="tr-TR" sz="2800" dirty="0" smtClean="0">
                <a:solidFill>
                  <a:schemeClr val="tx1"/>
                </a:solidFill>
              </a:rPr>
              <a:t>ir</a:t>
            </a:r>
          </a:p>
          <a:p>
            <a:pPr eaLnBrk="1" hangingPunct="1">
              <a:lnSpc>
                <a:spcPct val="90000"/>
              </a:lnSpc>
            </a:pPr>
            <a:r>
              <a:rPr lang="fr-FR" altLang="tr-TR" sz="2800" dirty="0" err="1" smtClean="0">
                <a:solidFill>
                  <a:schemeClr val="tx1"/>
                </a:solidFill>
              </a:rPr>
              <a:t>hücrenin</a:t>
            </a:r>
            <a:r>
              <a:rPr lang="fr-FR" altLang="tr-TR" sz="2800" dirty="0" smtClean="0">
                <a:solidFill>
                  <a:schemeClr val="tx1"/>
                </a:solidFill>
              </a:rPr>
              <a:t> </a:t>
            </a:r>
            <a:r>
              <a:rPr lang="fr-FR" altLang="tr-TR" sz="2800" dirty="0" err="1" smtClean="0">
                <a:solidFill>
                  <a:schemeClr val="tx1"/>
                </a:solidFill>
              </a:rPr>
              <a:t>ozmotik</a:t>
            </a:r>
            <a:r>
              <a:rPr lang="fr-FR" altLang="tr-TR" sz="2800" dirty="0" smtClean="0">
                <a:solidFill>
                  <a:schemeClr val="tx1"/>
                </a:solidFill>
              </a:rPr>
              <a:t> </a:t>
            </a:r>
            <a:r>
              <a:rPr lang="fr-FR" altLang="tr-TR" sz="2800" dirty="0" err="1" smtClean="0">
                <a:solidFill>
                  <a:schemeClr val="tx1"/>
                </a:solidFill>
              </a:rPr>
              <a:t>basınç</a:t>
            </a:r>
            <a:r>
              <a:rPr lang="fr-FR" altLang="tr-TR" sz="2800" dirty="0" smtClean="0">
                <a:solidFill>
                  <a:schemeClr val="tx1"/>
                </a:solidFill>
              </a:rPr>
              <a:t> </a:t>
            </a:r>
            <a:r>
              <a:rPr lang="fr-FR" altLang="tr-TR" sz="2800" dirty="0" err="1" smtClean="0">
                <a:solidFill>
                  <a:schemeClr val="tx1"/>
                </a:solidFill>
              </a:rPr>
              <a:t>nedeniyle</a:t>
            </a:r>
            <a:r>
              <a:rPr lang="fr-FR" altLang="tr-TR" sz="2800" dirty="0" smtClean="0">
                <a:solidFill>
                  <a:schemeClr val="tx1"/>
                </a:solidFill>
              </a:rPr>
              <a:t> </a:t>
            </a:r>
            <a:r>
              <a:rPr lang="fr-FR" altLang="tr-TR" sz="2800" dirty="0" err="1" smtClean="0">
                <a:solidFill>
                  <a:schemeClr val="tx1"/>
                </a:solidFill>
              </a:rPr>
              <a:t>parçalanmasını</a:t>
            </a:r>
            <a:r>
              <a:rPr lang="fr-FR" altLang="tr-TR" sz="2800" dirty="0" smtClean="0">
                <a:solidFill>
                  <a:schemeClr val="tx1"/>
                </a:solidFill>
              </a:rPr>
              <a:t> </a:t>
            </a:r>
            <a:r>
              <a:rPr lang="fr-FR" altLang="tr-TR" sz="2800" dirty="0" err="1" smtClean="0">
                <a:solidFill>
                  <a:schemeClr val="tx1"/>
                </a:solidFill>
              </a:rPr>
              <a:t>önler</a:t>
            </a:r>
            <a:r>
              <a:rPr lang="fr-FR" altLang="tr-TR" sz="2800" dirty="0" smtClean="0">
                <a:solidFill>
                  <a:schemeClr val="tx1"/>
                </a:solidFill>
              </a:rPr>
              <a:t>. 	</a:t>
            </a:r>
            <a:endParaRPr lang="tr-TR" altLang="tr-TR" sz="2800" dirty="0" smtClean="0">
              <a:solidFill>
                <a:schemeClr val="tx1"/>
              </a:solidFill>
            </a:endParaRPr>
          </a:p>
          <a:p>
            <a:pPr eaLnBrk="1" hangingPunct="1">
              <a:lnSpc>
                <a:spcPct val="90000"/>
              </a:lnSpc>
            </a:pPr>
            <a:r>
              <a:rPr lang="fr-FR" altLang="tr-TR" sz="2800" dirty="0" err="1" smtClean="0">
                <a:solidFill>
                  <a:schemeClr val="tx1"/>
                </a:solidFill>
              </a:rPr>
              <a:t>Hücre</a:t>
            </a:r>
            <a:r>
              <a:rPr lang="fr-FR" altLang="tr-TR" sz="2800" dirty="0" smtClean="0">
                <a:solidFill>
                  <a:schemeClr val="tx1"/>
                </a:solidFill>
              </a:rPr>
              <a:t> </a:t>
            </a:r>
            <a:r>
              <a:rPr lang="fr-FR" altLang="tr-TR" sz="2800" dirty="0" err="1" smtClean="0">
                <a:solidFill>
                  <a:schemeClr val="tx1"/>
                </a:solidFill>
              </a:rPr>
              <a:t>duvar</a:t>
            </a:r>
            <a:r>
              <a:rPr lang="fr-FR" altLang="tr-TR" sz="2800" dirty="0" smtClean="0">
                <a:solidFill>
                  <a:schemeClr val="tx1"/>
                </a:solidFill>
              </a:rPr>
              <a:t> </a:t>
            </a:r>
            <a:r>
              <a:rPr lang="fr-FR" altLang="tr-TR" sz="2800" dirty="0" err="1" smtClean="0">
                <a:solidFill>
                  <a:schemeClr val="tx1"/>
                </a:solidFill>
              </a:rPr>
              <a:t>yapısındaki</a:t>
            </a:r>
            <a:r>
              <a:rPr lang="fr-FR" altLang="tr-TR" sz="2800" dirty="0" smtClean="0">
                <a:solidFill>
                  <a:schemeClr val="tx1"/>
                </a:solidFill>
              </a:rPr>
              <a:t> </a:t>
            </a:r>
            <a:r>
              <a:rPr lang="fr-FR" altLang="tr-TR" sz="2800" dirty="0" err="1" smtClean="0">
                <a:solidFill>
                  <a:schemeClr val="tx1"/>
                </a:solidFill>
              </a:rPr>
              <a:t>farklılığa</a:t>
            </a:r>
            <a:r>
              <a:rPr lang="fr-FR" altLang="tr-TR" sz="2800" dirty="0" smtClean="0">
                <a:solidFill>
                  <a:schemeClr val="tx1"/>
                </a:solidFill>
              </a:rPr>
              <a:t> </a:t>
            </a:r>
            <a:r>
              <a:rPr lang="fr-FR" altLang="tr-TR" sz="2800" dirty="0" err="1" smtClean="0">
                <a:solidFill>
                  <a:schemeClr val="tx1"/>
                </a:solidFill>
              </a:rPr>
              <a:t>göre</a:t>
            </a:r>
            <a:r>
              <a:rPr lang="fr-FR" altLang="tr-TR" sz="2800" dirty="0" smtClean="0">
                <a:solidFill>
                  <a:schemeClr val="tx1"/>
                </a:solidFill>
              </a:rPr>
              <a:t> </a:t>
            </a:r>
            <a:r>
              <a:rPr lang="fr-FR" altLang="tr-TR" sz="2800" dirty="0" err="1" smtClean="0">
                <a:solidFill>
                  <a:schemeClr val="tx1"/>
                </a:solidFill>
              </a:rPr>
              <a:t>bakteriler</a:t>
            </a:r>
            <a:r>
              <a:rPr lang="fr-FR" altLang="tr-TR" sz="2800" dirty="0" smtClean="0">
                <a:solidFill>
                  <a:schemeClr val="tx1"/>
                </a:solidFill>
              </a:rPr>
              <a:t>, gram </a:t>
            </a:r>
            <a:r>
              <a:rPr lang="fr-FR" altLang="tr-TR" sz="2800" dirty="0" err="1" smtClean="0">
                <a:solidFill>
                  <a:schemeClr val="tx1"/>
                </a:solidFill>
              </a:rPr>
              <a:t>boyama</a:t>
            </a:r>
            <a:r>
              <a:rPr lang="fr-FR" altLang="tr-TR" sz="2800" dirty="0" smtClean="0">
                <a:solidFill>
                  <a:schemeClr val="tx1"/>
                </a:solidFill>
              </a:rPr>
              <a:t> </a:t>
            </a:r>
            <a:r>
              <a:rPr lang="fr-FR" altLang="tr-TR" sz="2800" dirty="0" err="1" smtClean="0">
                <a:solidFill>
                  <a:schemeClr val="tx1"/>
                </a:solidFill>
              </a:rPr>
              <a:t>olarak</a:t>
            </a:r>
            <a:r>
              <a:rPr lang="fr-FR" altLang="tr-TR" sz="2800" dirty="0" smtClean="0">
                <a:solidFill>
                  <a:schemeClr val="tx1"/>
                </a:solidFill>
              </a:rPr>
              <a:t> </a:t>
            </a:r>
            <a:r>
              <a:rPr lang="fr-FR" altLang="tr-TR" sz="2800" dirty="0" err="1" smtClean="0">
                <a:solidFill>
                  <a:schemeClr val="tx1"/>
                </a:solidFill>
              </a:rPr>
              <a:t>adlandırılan</a:t>
            </a:r>
            <a:r>
              <a:rPr lang="fr-FR" altLang="tr-TR" sz="2800" dirty="0" smtClean="0">
                <a:solidFill>
                  <a:schemeClr val="tx1"/>
                </a:solidFill>
              </a:rPr>
              <a:t> </a:t>
            </a:r>
            <a:r>
              <a:rPr lang="fr-FR" altLang="tr-TR" sz="2800" dirty="0" err="1" smtClean="0">
                <a:solidFill>
                  <a:schemeClr val="tx1"/>
                </a:solidFill>
              </a:rPr>
              <a:t>özel</a:t>
            </a:r>
            <a:r>
              <a:rPr lang="fr-FR" altLang="tr-TR" sz="2800" dirty="0" smtClean="0">
                <a:solidFill>
                  <a:schemeClr val="tx1"/>
                </a:solidFill>
              </a:rPr>
              <a:t> </a:t>
            </a:r>
            <a:r>
              <a:rPr lang="fr-FR" altLang="tr-TR" sz="2800" dirty="0" err="1" smtClean="0">
                <a:solidFill>
                  <a:schemeClr val="tx1"/>
                </a:solidFill>
              </a:rPr>
              <a:t>bir</a:t>
            </a:r>
            <a:r>
              <a:rPr lang="fr-FR" altLang="tr-TR" sz="2800" dirty="0" smtClean="0">
                <a:solidFill>
                  <a:schemeClr val="tx1"/>
                </a:solidFill>
              </a:rPr>
              <a:t> </a:t>
            </a:r>
            <a:r>
              <a:rPr lang="fr-FR" altLang="tr-TR" sz="2800" dirty="0" err="1" smtClean="0">
                <a:solidFill>
                  <a:schemeClr val="tx1"/>
                </a:solidFill>
              </a:rPr>
              <a:t>boyama</a:t>
            </a:r>
            <a:r>
              <a:rPr lang="fr-FR" altLang="tr-TR" sz="2800" dirty="0" smtClean="0">
                <a:solidFill>
                  <a:schemeClr val="tx1"/>
                </a:solidFill>
              </a:rPr>
              <a:t> </a:t>
            </a:r>
            <a:r>
              <a:rPr lang="fr-FR" altLang="tr-TR" sz="2800" dirty="0" err="1" smtClean="0">
                <a:solidFill>
                  <a:schemeClr val="tx1"/>
                </a:solidFill>
              </a:rPr>
              <a:t>yöntemiyle</a:t>
            </a:r>
            <a:r>
              <a:rPr lang="fr-FR" altLang="tr-TR" sz="2800" dirty="0" smtClean="0">
                <a:solidFill>
                  <a:schemeClr val="tx1"/>
                </a:solidFill>
              </a:rPr>
              <a:t>, Gram </a:t>
            </a:r>
            <a:r>
              <a:rPr lang="fr-FR" altLang="tr-TR" sz="2800" dirty="0" err="1" smtClean="0">
                <a:solidFill>
                  <a:schemeClr val="tx1"/>
                </a:solidFill>
              </a:rPr>
              <a:t>pozitif</a:t>
            </a:r>
            <a:r>
              <a:rPr lang="fr-FR" altLang="tr-TR" sz="2800" dirty="0" smtClean="0">
                <a:solidFill>
                  <a:schemeClr val="tx1"/>
                </a:solidFill>
              </a:rPr>
              <a:t> (G+) </a:t>
            </a:r>
            <a:r>
              <a:rPr lang="fr-FR" altLang="tr-TR" sz="2800" dirty="0" err="1" smtClean="0">
                <a:solidFill>
                  <a:schemeClr val="tx1"/>
                </a:solidFill>
              </a:rPr>
              <a:t>ve</a:t>
            </a:r>
            <a:r>
              <a:rPr lang="fr-FR" altLang="tr-TR" sz="2800" dirty="0" smtClean="0">
                <a:solidFill>
                  <a:schemeClr val="tx1"/>
                </a:solidFill>
              </a:rPr>
              <a:t> Gram </a:t>
            </a:r>
            <a:r>
              <a:rPr lang="fr-FR" altLang="tr-TR" sz="2800" dirty="0" err="1" smtClean="0">
                <a:solidFill>
                  <a:schemeClr val="tx1"/>
                </a:solidFill>
              </a:rPr>
              <a:t>negatif</a:t>
            </a:r>
            <a:r>
              <a:rPr lang="fr-FR" altLang="tr-TR" sz="2800" dirty="0" smtClean="0">
                <a:solidFill>
                  <a:schemeClr val="tx1"/>
                </a:solidFill>
              </a:rPr>
              <a:t> (G-) </a:t>
            </a:r>
            <a:r>
              <a:rPr lang="fr-FR" altLang="tr-TR" sz="2800" dirty="0" err="1" smtClean="0">
                <a:solidFill>
                  <a:schemeClr val="tx1"/>
                </a:solidFill>
              </a:rPr>
              <a:t>olmak</a:t>
            </a:r>
            <a:r>
              <a:rPr lang="fr-FR" altLang="tr-TR" sz="2800" dirty="0" smtClean="0">
                <a:solidFill>
                  <a:schemeClr val="tx1"/>
                </a:solidFill>
              </a:rPr>
              <a:t> </a:t>
            </a:r>
            <a:r>
              <a:rPr lang="fr-FR" altLang="tr-TR" sz="2800" dirty="0" err="1" smtClean="0">
                <a:solidFill>
                  <a:schemeClr val="tx1"/>
                </a:solidFill>
              </a:rPr>
              <a:t>üzere</a:t>
            </a:r>
            <a:r>
              <a:rPr lang="fr-FR" altLang="tr-TR" sz="2800" dirty="0" smtClean="0">
                <a:solidFill>
                  <a:schemeClr val="tx1"/>
                </a:solidFill>
              </a:rPr>
              <a:t> </a:t>
            </a:r>
            <a:r>
              <a:rPr lang="fr-FR" altLang="tr-TR" sz="2800" dirty="0" err="1" smtClean="0">
                <a:solidFill>
                  <a:schemeClr val="tx1"/>
                </a:solidFill>
              </a:rPr>
              <a:t>iki</a:t>
            </a:r>
            <a:r>
              <a:rPr lang="fr-FR" altLang="tr-TR" sz="2800" dirty="0" smtClean="0">
                <a:solidFill>
                  <a:schemeClr val="tx1"/>
                </a:solidFill>
              </a:rPr>
              <a:t> </a:t>
            </a:r>
            <a:r>
              <a:rPr lang="fr-FR" altLang="tr-TR" sz="2800" dirty="0" err="1" smtClean="0">
                <a:solidFill>
                  <a:schemeClr val="tx1"/>
                </a:solidFill>
              </a:rPr>
              <a:t>gruba</a:t>
            </a:r>
            <a:r>
              <a:rPr lang="fr-FR" altLang="tr-TR" sz="2800" dirty="0" smtClean="0">
                <a:solidFill>
                  <a:schemeClr val="tx1"/>
                </a:solidFill>
              </a:rPr>
              <a:t> </a:t>
            </a:r>
            <a:r>
              <a:rPr lang="fr-FR" altLang="tr-TR" sz="2800" dirty="0" err="1" smtClean="0">
                <a:solidFill>
                  <a:schemeClr val="tx1"/>
                </a:solidFill>
              </a:rPr>
              <a:t>ayrılır</a:t>
            </a:r>
            <a:r>
              <a:rPr lang="fr-FR" altLang="tr-TR" sz="2800" dirty="0" smtClean="0">
                <a:solidFill>
                  <a:schemeClr val="tx1"/>
                </a:solidFill>
              </a:rPr>
              <a:t>. </a:t>
            </a:r>
            <a:endParaRPr lang="tr-TR" altLang="tr-TR" sz="2800" dirty="0" smtClean="0">
              <a:solidFill>
                <a:schemeClr val="tx1"/>
              </a:solidFill>
            </a:endParaRPr>
          </a:p>
          <a:p>
            <a:pPr eaLnBrk="1" hangingPunct="1">
              <a:lnSpc>
                <a:spcPct val="90000"/>
              </a:lnSpc>
            </a:pPr>
            <a:r>
              <a:rPr lang="fr-FR" altLang="tr-TR" sz="2800" dirty="0" smtClean="0">
                <a:solidFill>
                  <a:schemeClr val="tx1"/>
                </a:solidFill>
              </a:rPr>
              <a:t>Gram </a:t>
            </a:r>
            <a:r>
              <a:rPr lang="fr-FR" altLang="tr-TR" sz="2800" dirty="0" err="1" smtClean="0">
                <a:solidFill>
                  <a:schemeClr val="tx1"/>
                </a:solidFill>
              </a:rPr>
              <a:t>pozitif</a:t>
            </a:r>
            <a:r>
              <a:rPr lang="fr-FR" altLang="tr-TR" sz="2800" dirty="0" smtClean="0">
                <a:solidFill>
                  <a:schemeClr val="tx1"/>
                </a:solidFill>
              </a:rPr>
              <a:t> </a:t>
            </a:r>
            <a:r>
              <a:rPr lang="fr-FR" altLang="tr-TR" sz="2800" dirty="0" err="1" smtClean="0">
                <a:solidFill>
                  <a:schemeClr val="tx1"/>
                </a:solidFill>
              </a:rPr>
              <a:t>bakterilerde</a:t>
            </a:r>
            <a:r>
              <a:rPr lang="fr-FR" altLang="tr-TR" sz="2800" dirty="0" smtClean="0">
                <a:solidFill>
                  <a:schemeClr val="tx1"/>
                </a:solidFill>
              </a:rPr>
              <a:t> </a:t>
            </a:r>
            <a:r>
              <a:rPr lang="fr-FR" altLang="tr-TR" sz="2800" dirty="0" err="1" smtClean="0">
                <a:solidFill>
                  <a:schemeClr val="tx1"/>
                </a:solidFill>
              </a:rPr>
              <a:t>hücre</a:t>
            </a:r>
            <a:r>
              <a:rPr lang="fr-FR" altLang="tr-TR" sz="2800" dirty="0" smtClean="0">
                <a:solidFill>
                  <a:schemeClr val="tx1"/>
                </a:solidFill>
              </a:rPr>
              <a:t> </a:t>
            </a:r>
            <a:r>
              <a:rPr lang="fr-FR" altLang="tr-TR" sz="2800" dirty="0" err="1" smtClean="0">
                <a:solidFill>
                  <a:schemeClr val="tx1"/>
                </a:solidFill>
              </a:rPr>
              <a:t>duvarı</a:t>
            </a:r>
            <a:r>
              <a:rPr lang="fr-FR" altLang="tr-TR" sz="2800" dirty="0" smtClean="0">
                <a:solidFill>
                  <a:schemeClr val="tx1"/>
                </a:solidFill>
              </a:rPr>
              <a:t> </a:t>
            </a:r>
            <a:r>
              <a:rPr lang="fr-FR" altLang="tr-TR" sz="2800" dirty="0" err="1" smtClean="0">
                <a:solidFill>
                  <a:schemeClr val="tx1"/>
                </a:solidFill>
              </a:rPr>
              <a:t>kalın</a:t>
            </a:r>
            <a:r>
              <a:rPr lang="fr-FR" altLang="tr-TR" sz="2800" dirty="0" smtClean="0">
                <a:solidFill>
                  <a:schemeClr val="tx1"/>
                </a:solidFill>
              </a:rPr>
              <a:t>, Gram </a:t>
            </a:r>
            <a:r>
              <a:rPr lang="fr-FR" altLang="tr-TR" sz="2800" dirty="0" err="1" smtClean="0">
                <a:solidFill>
                  <a:schemeClr val="tx1"/>
                </a:solidFill>
              </a:rPr>
              <a:t>negatif</a:t>
            </a:r>
            <a:r>
              <a:rPr lang="fr-FR" altLang="tr-TR" sz="2800" dirty="0" smtClean="0">
                <a:solidFill>
                  <a:schemeClr val="tx1"/>
                </a:solidFill>
              </a:rPr>
              <a:t> </a:t>
            </a:r>
            <a:r>
              <a:rPr lang="fr-FR" altLang="tr-TR" sz="2800" dirty="0" err="1" smtClean="0">
                <a:solidFill>
                  <a:schemeClr val="tx1"/>
                </a:solidFill>
              </a:rPr>
              <a:t>bakterilerde</a:t>
            </a:r>
            <a:r>
              <a:rPr lang="fr-FR" altLang="tr-TR" sz="2800" dirty="0" smtClean="0">
                <a:solidFill>
                  <a:schemeClr val="tx1"/>
                </a:solidFill>
              </a:rPr>
              <a:t> </a:t>
            </a:r>
            <a:r>
              <a:rPr lang="fr-FR" altLang="tr-TR" sz="2800" dirty="0" err="1" smtClean="0">
                <a:solidFill>
                  <a:schemeClr val="tx1"/>
                </a:solidFill>
              </a:rPr>
              <a:t>ise</a:t>
            </a:r>
            <a:r>
              <a:rPr lang="fr-FR" altLang="tr-TR" sz="2800" dirty="0" smtClean="0">
                <a:solidFill>
                  <a:schemeClr val="tx1"/>
                </a:solidFill>
              </a:rPr>
              <a:t> </a:t>
            </a:r>
            <a:r>
              <a:rPr lang="fr-FR" altLang="tr-TR" sz="2800" dirty="0" err="1" smtClean="0">
                <a:solidFill>
                  <a:schemeClr val="tx1"/>
                </a:solidFill>
              </a:rPr>
              <a:t>incedir</a:t>
            </a:r>
            <a:r>
              <a:rPr lang="fr-FR" altLang="tr-TR" sz="2800" dirty="0" smtClean="0">
                <a:solidFill>
                  <a:schemeClr val="tx1"/>
                </a:solidFill>
              </a:rPr>
              <a:t>. </a:t>
            </a:r>
            <a:endParaRPr lang="tr-TR" altLang="tr-TR" sz="2800" dirty="0" smtClean="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Başlık 1"/>
          <p:cNvSpPr>
            <a:spLocks noGrp="1"/>
          </p:cNvSpPr>
          <p:nvPr>
            <p:ph type="title"/>
          </p:nvPr>
        </p:nvSpPr>
        <p:spPr>
          <a:xfrm>
            <a:off x="1620912" y="332656"/>
            <a:ext cx="6838528" cy="769937"/>
          </a:xfrm>
        </p:spPr>
        <p:txBody>
          <a:bodyPr/>
          <a:lstStyle/>
          <a:p>
            <a:r>
              <a:rPr lang="fr-FR" altLang="tr-TR" dirty="0" err="1" smtClean="0">
                <a:solidFill>
                  <a:schemeClr val="tx1"/>
                </a:solidFill>
              </a:rPr>
              <a:t>periplazmik</a:t>
            </a:r>
            <a:r>
              <a:rPr lang="fr-FR" altLang="tr-TR" dirty="0" smtClean="0">
                <a:solidFill>
                  <a:schemeClr val="tx1"/>
                </a:solidFill>
              </a:rPr>
              <a:t> </a:t>
            </a:r>
            <a:r>
              <a:rPr lang="fr-FR" altLang="tr-TR" dirty="0" err="1" smtClean="0">
                <a:solidFill>
                  <a:schemeClr val="tx1"/>
                </a:solidFill>
              </a:rPr>
              <a:t>boşluk</a:t>
            </a:r>
            <a:endParaRPr lang="tr-TR" altLang="tr-TR" dirty="0" smtClean="0">
              <a:solidFill>
                <a:schemeClr val="tx1"/>
              </a:solidFill>
            </a:endParaRPr>
          </a:p>
        </p:txBody>
      </p:sp>
      <p:sp>
        <p:nvSpPr>
          <p:cNvPr id="3" name="İçerik Yer Tutucusu 2"/>
          <p:cNvSpPr>
            <a:spLocks noGrp="1"/>
          </p:cNvSpPr>
          <p:nvPr>
            <p:ph idx="1"/>
          </p:nvPr>
        </p:nvSpPr>
        <p:spPr>
          <a:xfrm>
            <a:off x="1331639" y="1484784"/>
            <a:ext cx="7417073" cy="5039840"/>
          </a:xfrm>
        </p:spPr>
        <p:txBody>
          <a:bodyPr>
            <a:normAutofit fontScale="92500" lnSpcReduction="20000"/>
          </a:bodyPr>
          <a:lstStyle/>
          <a:p>
            <a:pPr algn="just">
              <a:defRPr/>
            </a:pPr>
            <a:r>
              <a:rPr lang="fr-FR" sz="2800" dirty="0" err="1" smtClean="0">
                <a:solidFill>
                  <a:schemeClr val="tx1"/>
                </a:solidFill>
              </a:rPr>
              <a:t>Dış</a:t>
            </a:r>
            <a:r>
              <a:rPr lang="fr-FR" sz="2800" dirty="0" smtClean="0">
                <a:solidFill>
                  <a:schemeClr val="tx1"/>
                </a:solidFill>
              </a:rPr>
              <a:t> </a:t>
            </a:r>
            <a:r>
              <a:rPr lang="fr-FR" sz="2800" dirty="0" err="1">
                <a:solidFill>
                  <a:schemeClr val="tx1"/>
                </a:solidFill>
              </a:rPr>
              <a:t>membran</a:t>
            </a:r>
            <a:r>
              <a:rPr lang="fr-FR" sz="2800" dirty="0">
                <a:solidFill>
                  <a:schemeClr val="tx1"/>
                </a:solidFill>
              </a:rPr>
              <a:t> </a:t>
            </a:r>
            <a:r>
              <a:rPr lang="fr-FR" sz="2800" dirty="0" err="1">
                <a:solidFill>
                  <a:schemeClr val="tx1"/>
                </a:solidFill>
              </a:rPr>
              <a:t>ve</a:t>
            </a:r>
            <a:r>
              <a:rPr lang="fr-FR" sz="2800" dirty="0">
                <a:solidFill>
                  <a:schemeClr val="tx1"/>
                </a:solidFill>
              </a:rPr>
              <a:t> </a:t>
            </a:r>
            <a:r>
              <a:rPr lang="tr-TR" sz="2800" dirty="0" err="1" smtClean="0">
                <a:solidFill>
                  <a:schemeClr val="tx1"/>
                </a:solidFill>
              </a:rPr>
              <a:t>sitoplazmik</a:t>
            </a:r>
            <a:r>
              <a:rPr lang="tr-TR" sz="2800" dirty="0" smtClean="0">
                <a:solidFill>
                  <a:schemeClr val="tx1"/>
                </a:solidFill>
              </a:rPr>
              <a:t> </a:t>
            </a:r>
            <a:r>
              <a:rPr lang="tr-TR" sz="2800" dirty="0" err="1" smtClean="0">
                <a:solidFill>
                  <a:schemeClr val="tx1"/>
                </a:solidFill>
              </a:rPr>
              <a:t>membr</a:t>
            </a:r>
            <a:r>
              <a:rPr lang="fr-FR" sz="2800" dirty="0" smtClean="0">
                <a:solidFill>
                  <a:schemeClr val="tx1"/>
                </a:solidFill>
              </a:rPr>
              <a:t>an </a:t>
            </a:r>
            <a:r>
              <a:rPr lang="fr-FR" sz="2800" dirty="0" err="1">
                <a:solidFill>
                  <a:schemeClr val="tx1"/>
                </a:solidFill>
              </a:rPr>
              <a:t>arasında</a:t>
            </a:r>
            <a:r>
              <a:rPr lang="fr-FR" sz="2800" dirty="0">
                <a:solidFill>
                  <a:schemeClr val="tx1"/>
                </a:solidFill>
              </a:rPr>
              <a:t> </a:t>
            </a:r>
            <a:r>
              <a:rPr lang="fr-FR" sz="2800" dirty="0" err="1">
                <a:solidFill>
                  <a:schemeClr val="tx1"/>
                </a:solidFill>
              </a:rPr>
              <a:t>periplazmik</a:t>
            </a:r>
            <a:r>
              <a:rPr lang="fr-FR" sz="2800" dirty="0">
                <a:solidFill>
                  <a:schemeClr val="tx1"/>
                </a:solidFill>
              </a:rPr>
              <a:t> </a:t>
            </a:r>
            <a:r>
              <a:rPr lang="fr-FR" sz="2800" dirty="0" err="1">
                <a:solidFill>
                  <a:schemeClr val="tx1"/>
                </a:solidFill>
              </a:rPr>
              <a:t>boşluk</a:t>
            </a:r>
            <a:r>
              <a:rPr lang="fr-FR" sz="2800" dirty="0">
                <a:solidFill>
                  <a:schemeClr val="tx1"/>
                </a:solidFill>
              </a:rPr>
              <a:t> </a:t>
            </a:r>
            <a:r>
              <a:rPr lang="fr-FR" sz="2800" dirty="0" err="1">
                <a:solidFill>
                  <a:schemeClr val="tx1"/>
                </a:solidFill>
              </a:rPr>
              <a:t>bulunur</a:t>
            </a:r>
            <a:r>
              <a:rPr lang="fr-FR" sz="2800" dirty="0">
                <a:solidFill>
                  <a:schemeClr val="tx1"/>
                </a:solidFill>
              </a:rPr>
              <a:t>. </a:t>
            </a:r>
            <a:r>
              <a:rPr lang="fr-FR" sz="2800" dirty="0" err="1">
                <a:solidFill>
                  <a:schemeClr val="tx1"/>
                </a:solidFill>
              </a:rPr>
              <a:t>Dış</a:t>
            </a:r>
            <a:r>
              <a:rPr lang="fr-FR" sz="2800" dirty="0">
                <a:solidFill>
                  <a:schemeClr val="tx1"/>
                </a:solidFill>
              </a:rPr>
              <a:t> </a:t>
            </a:r>
            <a:r>
              <a:rPr lang="fr-FR" sz="2800" dirty="0" err="1">
                <a:solidFill>
                  <a:schemeClr val="tx1"/>
                </a:solidFill>
              </a:rPr>
              <a:t>membranın</a:t>
            </a:r>
            <a:r>
              <a:rPr lang="fr-FR" sz="2800" dirty="0">
                <a:solidFill>
                  <a:schemeClr val="tx1"/>
                </a:solidFill>
              </a:rPr>
              <a:t> </a:t>
            </a:r>
            <a:r>
              <a:rPr lang="fr-FR" sz="2800" dirty="0" err="1">
                <a:solidFill>
                  <a:schemeClr val="tx1"/>
                </a:solidFill>
              </a:rPr>
              <a:t>önemli</a:t>
            </a:r>
            <a:r>
              <a:rPr lang="fr-FR" sz="2800" dirty="0">
                <a:solidFill>
                  <a:schemeClr val="tx1"/>
                </a:solidFill>
              </a:rPr>
              <a:t> </a:t>
            </a:r>
            <a:r>
              <a:rPr lang="fr-FR" sz="2800" dirty="0" err="1">
                <a:solidFill>
                  <a:schemeClr val="tx1"/>
                </a:solidFill>
              </a:rPr>
              <a:t>bir</a:t>
            </a:r>
            <a:r>
              <a:rPr lang="fr-FR" sz="2800" dirty="0">
                <a:solidFill>
                  <a:schemeClr val="tx1"/>
                </a:solidFill>
              </a:rPr>
              <a:t> </a:t>
            </a:r>
            <a:r>
              <a:rPr lang="fr-FR" sz="2800" dirty="0" err="1">
                <a:solidFill>
                  <a:schemeClr val="tx1"/>
                </a:solidFill>
              </a:rPr>
              <a:t>görevide</a:t>
            </a:r>
            <a:r>
              <a:rPr lang="fr-FR" sz="2800" dirty="0">
                <a:solidFill>
                  <a:schemeClr val="tx1"/>
                </a:solidFill>
              </a:rPr>
              <a:t> </a:t>
            </a:r>
            <a:r>
              <a:rPr lang="fr-FR" sz="2800" dirty="0" err="1">
                <a:solidFill>
                  <a:schemeClr val="tx1"/>
                </a:solidFill>
              </a:rPr>
              <a:t>sitoplazmik</a:t>
            </a:r>
            <a:r>
              <a:rPr lang="fr-FR" sz="2800" dirty="0">
                <a:solidFill>
                  <a:schemeClr val="tx1"/>
                </a:solidFill>
              </a:rPr>
              <a:t> </a:t>
            </a:r>
            <a:r>
              <a:rPr lang="fr-FR" sz="2800" dirty="0" err="1">
                <a:solidFill>
                  <a:schemeClr val="tx1"/>
                </a:solidFill>
              </a:rPr>
              <a:t>membranın</a:t>
            </a:r>
            <a:r>
              <a:rPr lang="fr-FR" sz="2800" dirty="0">
                <a:solidFill>
                  <a:schemeClr val="tx1"/>
                </a:solidFill>
              </a:rPr>
              <a:t> </a:t>
            </a:r>
            <a:r>
              <a:rPr lang="fr-FR" sz="2800" dirty="0" err="1">
                <a:solidFill>
                  <a:schemeClr val="tx1"/>
                </a:solidFill>
              </a:rPr>
              <a:t>dışında</a:t>
            </a:r>
            <a:r>
              <a:rPr lang="fr-FR" sz="2800" dirty="0">
                <a:solidFill>
                  <a:schemeClr val="tx1"/>
                </a:solidFill>
              </a:rPr>
              <a:t> </a:t>
            </a:r>
            <a:r>
              <a:rPr lang="fr-FR" sz="2800" dirty="0" err="1">
                <a:solidFill>
                  <a:schemeClr val="tx1"/>
                </a:solidFill>
              </a:rPr>
              <a:t>bulunan</a:t>
            </a:r>
            <a:r>
              <a:rPr lang="fr-FR" sz="2800" dirty="0">
                <a:solidFill>
                  <a:schemeClr val="tx1"/>
                </a:solidFill>
              </a:rPr>
              <a:t> </a:t>
            </a:r>
            <a:r>
              <a:rPr lang="fr-FR" sz="2800" dirty="0" err="1">
                <a:solidFill>
                  <a:schemeClr val="tx1"/>
                </a:solidFill>
              </a:rPr>
              <a:t>enzimleri</a:t>
            </a:r>
            <a:r>
              <a:rPr lang="fr-FR" sz="2800" dirty="0">
                <a:solidFill>
                  <a:schemeClr val="tx1"/>
                </a:solidFill>
              </a:rPr>
              <a:t> </a:t>
            </a:r>
            <a:r>
              <a:rPr lang="fr-FR" sz="2800" dirty="0" err="1">
                <a:solidFill>
                  <a:schemeClr val="tx1"/>
                </a:solidFill>
              </a:rPr>
              <a:t>tutmasıdır</a:t>
            </a:r>
            <a:r>
              <a:rPr lang="fr-FR" sz="2800" dirty="0">
                <a:solidFill>
                  <a:schemeClr val="tx1"/>
                </a:solidFill>
              </a:rPr>
              <a:t>. </a:t>
            </a:r>
            <a:r>
              <a:rPr lang="de-DE" sz="2800" dirty="0" err="1">
                <a:solidFill>
                  <a:schemeClr val="tx1"/>
                </a:solidFill>
              </a:rPr>
              <a:t>Bu</a:t>
            </a:r>
            <a:r>
              <a:rPr lang="de-DE" sz="2800" dirty="0">
                <a:solidFill>
                  <a:schemeClr val="tx1"/>
                </a:solidFill>
              </a:rPr>
              <a:t> </a:t>
            </a:r>
            <a:r>
              <a:rPr lang="de-DE" sz="2800" dirty="0" err="1">
                <a:solidFill>
                  <a:schemeClr val="tx1"/>
                </a:solidFill>
              </a:rPr>
              <a:t>enzimler</a:t>
            </a:r>
            <a:r>
              <a:rPr lang="de-DE" sz="2800" dirty="0">
                <a:solidFill>
                  <a:schemeClr val="tx1"/>
                </a:solidFill>
              </a:rPr>
              <a:t> </a:t>
            </a:r>
            <a:r>
              <a:rPr lang="de-DE" sz="2800" dirty="0" err="1">
                <a:solidFill>
                  <a:schemeClr val="tx1"/>
                </a:solidFill>
              </a:rPr>
              <a:t>periplazmik</a:t>
            </a:r>
            <a:r>
              <a:rPr lang="de-DE" sz="2800" dirty="0">
                <a:solidFill>
                  <a:schemeClr val="tx1"/>
                </a:solidFill>
              </a:rPr>
              <a:t> </a:t>
            </a:r>
            <a:r>
              <a:rPr lang="de-DE" sz="2800" dirty="0" err="1">
                <a:solidFill>
                  <a:schemeClr val="tx1"/>
                </a:solidFill>
              </a:rPr>
              <a:t>boşlukta</a:t>
            </a:r>
            <a:r>
              <a:rPr lang="de-DE" sz="2800" dirty="0">
                <a:solidFill>
                  <a:schemeClr val="tx1"/>
                </a:solidFill>
              </a:rPr>
              <a:t> </a:t>
            </a:r>
            <a:r>
              <a:rPr lang="de-DE" sz="2800" dirty="0" err="1">
                <a:solidFill>
                  <a:schemeClr val="tx1"/>
                </a:solidFill>
              </a:rPr>
              <a:t>bulunur</a:t>
            </a:r>
            <a:r>
              <a:rPr lang="de-DE" sz="2800" dirty="0">
                <a:solidFill>
                  <a:schemeClr val="tx1"/>
                </a:solidFill>
              </a:rPr>
              <a:t>. </a:t>
            </a:r>
            <a:endParaRPr lang="tr-TR" sz="2800" dirty="0" smtClean="0">
              <a:solidFill>
                <a:schemeClr val="tx1"/>
              </a:solidFill>
            </a:endParaRPr>
          </a:p>
          <a:p>
            <a:pPr algn="just">
              <a:defRPr/>
            </a:pPr>
            <a:r>
              <a:rPr lang="de-DE" sz="2800" dirty="0" err="1" smtClean="0">
                <a:solidFill>
                  <a:schemeClr val="tx1"/>
                </a:solidFill>
              </a:rPr>
              <a:t>Periplazmada</a:t>
            </a:r>
            <a:r>
              <a:rPr lang="de-DE" sz="2800" dirty="0">
                <a:solidFill>
                  <a:schemeClr val="tx1"/>
                </a:solidFill>
              </a:rPr>
              <a:t>;</a:t>
            </a:r>
            <a:endParaRPr lang="tr-TR" sz="2800" dirty="0">
              <a:solidFill>
                <a:schemeClr val="tx1"/>
              </a:solidFill>
            </a:endParaRPr>
          </a:p>
          <a:p>
            <a:pPr marL="0" indent="0" algn="just">
              <a:buFontTx/>
              <a:buNone/>
              <a:defRPr/>
            </a:pPr>
            <a:r>
              <a:rPr lang="tr-TR" sz="2800" dirty="0">
                <a:solidFill>
                  <a:schemeClr val="tx1"/>
                </a:solidFill>
              </a:rPr>
              <a:t> </a:t>
            </a:r>
            <a:r>
              <a:rPr lang="tr-TR" sz="2800" dirty="0" smtClean="0">
                <a:solidFill>
                  <a:schemeClr val="tx1"/>
                </a:solidFill>
              </a:rPr>
              <a:t>  </a:t>
            </a:r>
            <a:r>
              <a:rPr lang="de-DE" sz="2800" dirty="0" smtClean="0">
                <a:solidFill>
                  <a:schemeClr val="tx1"/>
                </a:solidFill>
              </a:rPr>
              <a:t>1</a:t>
            </a:r>
            <a:r>
              <a:rPr lang="de-DE" sz="2800" dirty="0">
                <a:solidFill>
                  <a:schemeClr val="tx1"/>
                </a:solidFill>
              </a:rPr>
              <a:t>. </a:t>
            </a:r>
            <a:r>
              <a:rPr lang="de-DE" sz="2800" dirty="0" err="1">
                <a:solidFill>
                  <a:schemeClr val="tx1"/>
                </a:solidFill>
              </a:rPr>
              <a:t>Besinlerin</a:t>
            </a:r>
            <a:r>
              <a:rPr lang="de-DE" sz="2800" dirty="0">
                <a:solidFill>
                  <a:schemeClr val="tx1"/>
                </a:solidFill>
              </a:rPr>
              <a:t> </a:t>
            </a:r>
            <a:r>
              <a:rPr lang="de-DE" sz="2800" dirty="0" err="1">
                <a:solidFill>
                  <a:schemeClr val="tx1"/>
                </a:solidFill>
              </a:rPr>
              <a:t>ilk</a:t>
            </a:r>
            <a:r>
              <a:rPr lang="de-DE" sz="2800" dirty="0">
                <a:solidFill>
                  <a:schemeClr val="tx1"/>
                </a:solidFill>
              </a:rPr>
              <a:t> </a:t>
            </a:r>
            <a:r>
              <a:rPr lang="de-DE" sz="2800" dirty="0" err="1">
                <a:solidFill>
                  <a:schemeClr val="tx1"/>
                </a:solidFill>
              </a:rPr>
              <a:t>parçalanmasını</a:t>
            </a:r>
            <a:r>
              <a:rPr lang="de-DE" sz="2800" dirty="0">
                <a:solidFill>
                  <a:schemeClr val="tx1"/>
                </a:solidFill>
              </a:rPr>
              <a:t> </a:t>
            </a:r>
            <a:r>
              <a:rPr lang="de-DE" sz="2800" dirty="0" err="1">
                <a:solidFill>
                  <a:schemeClr val="tx1"/>
                </a:solidFill>
              </a:rPr>
              <a:t>sağlayan</a:t>
            </a:r>
            <a:r>
              <a:rPr lang="de-DE" sz="2800" dirty="0">
                <a:solidFill>
                  <a:schemeClr val="tx1"/>
                </a:solidFill>
              </a:rPr>
              <a:t> </a:t>
            </a:r>
            <a:r>
              <a:rPr lang="de-DE" sz="2800" dirty="0" err="1">
                <a:solidFill>
                  <a:schemeClr val="tx1"/>
                </a:solidFill>
              </a:rPr>
              <a:t>hidrolitik</a:t>
            </a:r>
            <a:r>
              <a:rPr lang="de-DE" sz="2800" dirty="0">
                <a:solidFill>
                  <a:schemeClr val="tx1"/>
                </a:solidFill>
              </a:rPr>
              <a:t> </a:t>
            </a:r>
            <a:r>
              <a:rPr lang="de-DE" sz="2800" dirty="0" err="1">
                <a:solidFill>
                  <a:schemeClr val="tx1"/>
                </a:solidFill>
              </a:rPr>
              <a:t>enzimler</a:t>
            </a:r>
            <a:r>
              <a:rPr lang="de-DE" sz="2800" dirty="0">
                <a:solidFill>
                  <a:schemeClr val="tx1"/>
                </a:solidFill>
              </a:rPr>
              <a:t>,</a:t>
            </a:r>
            <a:endParaRPr lang="tr-TR" sz="2800" dirty="0">
              <a:solidFill>
                <a:schemeClr val="tx1"/>
              </a:solidFill>
            </a:endParaRPr>
          </a:p>
          <a:p>
            <a:pPr marL="0" indent="0" algn="just">
              <a:buFontTx/>
              <a:buNone/>
              <a:defRPr/>
            </a:pPr>
            <a:r>
              <a:rPr lang="tr-TR" sz="2800" dirty="0">
                <a:solidFill>
                  <a:schemeClr val="tx1"/>
                </a:solidFill>
              </a:rPr>
              <a:t> </a:t>
            </a:r>
            <a:r>
              <a:rPr lang="tr-TR" sz="2800" dirty="0" smtClean="0">
                <a:solidFill>
                  <a:schemeClr val="tx1"/>
                </a:solidFill>
              </a:rPr>
              <a:t>  </a:t>
            </a:r>
            <a:r>
              <a:rPr lang="de-DE" sz="2800" dirty="0" smtClean="0">
                <a:solidFill>
                  <a:schemeClr val="tx1"/>
                </a:solidFill>
              </a:rPr>
              <a:t>2</a:t>
            </a:r>
            <a:r>
              <a:rPr lang="de-DE" sz="2800" dirty="0">
                <a:solidFill>
                  <a:schemeClr val="tx1"/>
                </a:solidFill>
              </a:rPr>
              <a:t>. </a:t>
            </a:r>
            <a:r>
              <a:rPr lang="de-DE" sz="2800" dirty="0" err="1">
                <a:solidFill>
                  <a:schemeClr val="tx1"/>
                </a:solidFill>
              </a:rPr>
              <a:t>Madde</a:t>
            </a:r>
            <a:r>
              <a:rPr lang="de-DE" sz="2800" dirty="0">
                <a:solidFill>
                  <a:schemeClr val="tx1"/>
                </a:solidFill>
              </a:rPr>
              <a:t> </a:t>
            </a:r>
            <a:r>
              <a:rPr lang="de-DE" sz="2800" dirty="0" err="1">
                <a:solidFill>
                  <a:schemeClr val="tx1"/>
                </a:solidFill>
              </a:rPr>
              <a:t>transportunu</a:t>
            </a:r>
            <a:r>
              <a:rPr lang="de-DE" sz="2800" dirty="0">
                <a:solidFill>
                  <a:schemeClr val="tx1"/>
                </a:solidFill>
              </a:rPr>
              <a:t> </a:t>
            </a:r>
            <a:r>
              <a:rPr lang="de-DE" sz="2800" dirty="0" err="1">
                <a:solidFill>
                  <a:schemeClr val="tx1"/>
                </a:solidFill>
              </a:rPr>
              <a:t>sağlayan</a:t>
            </a:r>
            <a:r>
              <a:rPr lang="de-DE" sz="2800" dirty="0">
                <a:solidFill>
                  <a:schemeClr val="tx1"/>
                </a:solidFill>
              </a:rPr>
              <a:t> </a:t>
            </a:r>
            <a:r>
              <a:rPr lang="de-DE" sz="2800" dirty="0" err="1">
                <a:solidFill>
                  <a:schemeClr val="tx1"/>
                </a:solidFill>
              </a:rPr>
              <a:t>bağlayıcı</a:t>
            </a:r>
            <a:r>
              <a:rPr lang="de-DE" sz="2800" dirty="0">
                <a:solidFill>
                  <a:schemeClr val="tx1"/>
                </a:solidFill>
              </a:rPr>
              <a:t> </a:t>
            </a:r>
            <a:r>
              <a:rPr lang="de-DE" sz="2800" dirty="0" err="1">
                <a:solidFill>
                  <a:schemeClr val="tx1"/>
                </a:solidFill>
              </a:rPr>
              <a:t>proteinler</a:t>
            </a:r>
            <a:r>
              <a:rPr lang="de-DE" sz="2800" dirty="0">
                <a:solidFill>
                  <a:schemeClr val="tx1"/>
                </a:solidFill>
              </a:rPr>
              <a:t>,</a:t>
            </a:r>
            <a:endParaRPr lang="tr-TR" sz="2800" dirty="0">
              <a:solidFill>
                <a:schemeClr val="tx1"/>
              </a:solidFill>
            </a:endParaRPr>
          </a:p>
          <a:p>
            <a:pPr marL="0" indent="0" algn="just">
              <a:buFontTx/>
              <a:buNone/>
              <a:defRPr/>
            </a:pPr>
            <a:r>
              <a:rPr lang="tr-TR" sz="2800" dirty="0">
                <a:solidFill>
                  <a:schemeClr val="tx1"/>
                </a:solidFill>
              </a:rPr>
              <a:t> </a:t>
            </a:r>
            <a:r>
              <a:rPr lang="tr-TR" sz="2800" dirty="0" smtClean="0">
                <a:solidFill>
                  <a:schemeClr val="tx1"/>
                </a:solidFill>
              </a:rPr>
              <a:t>  </a:t>
            </a:r>
            <a:r>
              <a:rPr lang="de-DE" sz="2800" dirty="0" smtClean="0">
                <a:solidFill>
                  <a:schemeClr val="tx1"/>
                </a:solidFill>
              </a:rPr>
              <a:t>3</a:t>
            </a:r>
            <a:r>
              <a:rPr lang="de-DE" sz="2800" dirty="0">
                <a:solidFill>
                  <a:schemeClr val="tx1"/>
                </a:solidFill>
              </a:rPr>
              <a:t>. </a:t>
            </a:r>
            <a:r>
              <a:rPr lang="de-DE" sz="2800" dirty="0" err="1">
                <a:solidFill>
                  <a:schemeClr val="tx1"/>
                </a:solidFill>
              </a:rPr>
              <a:t>Kemotakside</a:t>
            </a:r>
            <a:r>
              <a:rPr lang="de-DE" sz="2800" dirty="0">
                <a:solidFill>
                  <a:schemeClr val="tx1"/>
                </a:solidFill>
              </a:rPr>
              <a:t> </a:t>
            </a:r>
            <a:r>
              <a:rPr lang="de-DE" sz="2800" dirty="0" err="1">
                <a:solidFill>
                  <a:schemeClr val="tx1"/>
                </a:solidFill>
              </a:rPr>
              <a:t>görevli</a:t>
            </a:r>
            <a:r>
              <a:rPr lang="de-DE" sz="2800" dirty="0">
                <a:solidFill>
                  <a:schemeClr val="tx1"/>
                </a:solidFill>
              </a:rPr>
              <a:t> </a:t>
            </a:r>
            <a:r>
              <a:rPr lang="de-DE" sz="2800" dirty="0" err="1">
                <a:solidFill>
                  <a:schemeClr val="tx1"/>
                </a:solidFill>
              </a:rPr>
              <a:t>kemoreseptörler</a:t>
            </a:r>
            <a:r>
              <a:rPr lang="de-DE" sz="2800" dirty="0">
                <a:solidFill>
                  <a:schemeClr val="tx1"/>
                </a:solidFill>
              </a:rPr>
              <a:t> </a:t>
            </a:r>
            <a:r>
              <a:rPr lang="de-DE" sz="2800" dirty="0" err="1">
                <a:solidFill>
                  <a:schemeClr val="tx1"/>
                </a:solidFill>
              </a:rPr>
              <a:t>bulunur</a:t>
            </a:r>
            <a:r>
              <a:rPr lang="de-DE" sz="2800" dirty="0" smtClean="0">
                <a:solidFill>
                  <a:schemeClr val="tx1"/>
                </a:solidFill>
              </a:rPr>
              <a:t>.</a:t>
            </a:r>
            <a:endParaRPr lang="tr-TR" sz="2800" dirty="0">
              <a:solidFill>
                <a:schemeClr val="tx1"/>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Başlık 1"/>
          <p:cNvSpPr>
            <a:spLocks noGrp="1"/>
          </p:cNvSpPr>
          <p:nvPr>
            <p:ph type="title"/>
          </p:nvPr>
        </p:nvSpPr>
        <p:spPr>
          <a:xfrm>
            <a:off x="1403648" y="515938"/>
            <a:ext cx="7054552" cy="769937"/>
          </a:xfrm>
        </p:spPr>
        <p:txBody>
          <a:bodyPr/>
          <a:lstStyle/>
          <a:p>
            <a:r>
              <a:rPr lang="de-DE" altLang="tr-TR" dirty="0" err="1" smtClean="0">
                <a:solidFill>
                  <a:schemeClr val="tx1"/>
                </a:solidFill>
              </a:rPr>
              <a:t>lipit</a:t>
            </a:r>
            <a:r>
              <a:rPr lang="de-DE" altLang="tr-TR" dirty="0" smtClean="0">
                <a:solidFill>
                  <a:schemeClr val="tx1"/>
                </a:solidFill>
              </a:rPr>
              <a:t> A</a:t>
            </a:r>
            <a:r>
              <a:rPr lang="tr-TR" altLang="tr-TR" dirty="0" smtClean="0">
                <a:solidFill>
                  <a:schemeClr val="tx1"/>
                </a:solidFill>
              </a:rPr>
              <a:t> </a:t>
            </a:r>
            <a:r>
              <a:rPr lang="tr-TR" altLang="tr-TR" dirty="0" smtClean="0">
                <a:solidFill>
                  <a:schemeClr val="tx1"/>
                </a:solidFill>
                <a:sym typeface="Wingdings" panose="05000000000000000000" pitchFamily="2" charset="2"/>
              </a:rPr>
              <a:t> </a:t>
            </a:r>
            <a:r>
              <a:rPr lang="de-DE" altLang="tr-TR" dirty="0" err="1" smtClean="0">
                <a:solidFill>
                  <a:schemeClr val="tx1"/>
                </a:solidFill>
              </a:rPr>
              <a:t>endotoksin</a:t>
            </a:r>
            <a:endParaRPr lang="tr-TR" altLang="tr-TR" dirty="0" smtClean="0">
              <a:solidFill>
                <a:schemeClr val="tx1"/>
              </a:solidFill>
            </a:endParaRPr>
          </a:p>
        </p:txBody>
      </p:sp>
      <p:sp>
        <p:nvSpPr>
          <p:cNvPr id="22531" name="İçerik Yer Tutucusu 2"/>
          <p:cNvSpPr>
            <a:spLocks noGrp="1"/>
          </p:cNvSpPr>
          <p:nvPr>
            <p:ph idx="1"/>
          </p:nvPr>
        </p:nvSpPr>
        <p:spPr>
          <a:xfrm>
            <a:off x="1403648" y="1844824"/>
            <a:ext cx="7383165" cy="4608364"/>
          </a:xfrm>
        </p:spPr>
        <p:txBody>
          <a:bodyPr>
            <a:normAutofit/>
          </a:bodyPr>
          <a:lstStyle/>
          <a:p>
            <a:r>
              <a:rPr lang="tr-TR" altLang="tr-TR" sz="2800" dirty="0" smtClean="0">
                <a:solidFill>
                  <a:schemeClr val="tx1"/>
                </a:solidFill>
              </a:rPr>
              <a:t>D</a:t>
            </a:r>
            <a:r>
              <a:rPr lang="de-DE" altLang="tr-TR" sz="2800" dirty="0" err="1" smtClean="0">
                <a:solidFill>
                  <a:schemeClr val="tx1"/>
                </a:solidFill>
              </a:rPr>
              <a:t>ış</a:t>
            </a:r>
            <a:r>
              <a:rPr lang="de-DE" altLang="tr-TR" sz="2800" dirty="0" smtClean="0">
                <a:solidFill>
                  <a:schemeClr val="tx1"/>
                </a:solidFill>
              </a:rPr>
              <a:t> </a:t>
            </a:r>
            <a:r>
              <a:rPr lang="de-DE" altLang="tr-TR" sz="2800" dirty="0" err="1" smtClean="0">
                <a:solidFill>
                  <a:schemeClr val="tx1"/>
                </a:solidFill>
              </a:rPr>
              <a:t>membran</a:t>
            </a:r>
            <a:r>
              <a:rPr lang="de-DE" altLang="tr-TR" sz="2800" dirty="0" smtClean="0">
                <a:solidFill>
                  <a:schemeClr val="tx1"/>
                </a:solidFill>
              </a:rPr>
              <a:t> </a:t>
            </a:r>
            <a:r>
              <a:rPr lang="de-DE" altLang="tr-TR" sz="2800" dirty="0" err="1" smtClean="0">
                <a:solidFill>
                  <a:schemeClr val="tx1"/>
                </a:solidFill>
              </a:rPr>
              <a:t>hayvanlara</a:t>
            </a:r>
            <a:r>
              <a:rPr lang="de-DE" altLang="tr-TR" sz="2800" dirty="0" smtClean="0">
                <a:solidFill>
                  <a:schemeClr val="tx1"/>
                </a:solidFill>
              </a:rPr>
              <a:t> </a:t>
            </a:r>
            <a:r>
              <a:rPr lang="de-DE" altLang="tr-TR" sz="2800" dirty="0" err="1" smtClean="0">
                <a:solidFill>
                  <a:schemeClr val="tx1"/>
                </a:solidFill>
              </a:rPr>
              <a:t>ve</a:t>
            </a:r>
            <a:r>
              <a:rPr lang="de-DE" altLang="tr-TR" sz="2800" dirty="0" smtClean="0">
                <a:solidFill>
                  <a:schemeClr val="tx1"/>
                </a:solidFill>
              </a:rPr>
              <a:t> </a:t>
            </a:r>
            <a:r>
              <a:rPr lang="de-DE" altLang="tr-TR" sz="2800" dirty="0" err="1" smtClean="0">
                <a:solidFill>
                  <a:schemeClr val="tx1"/>
                </a:solidFill>
              </a:rPr>
              <a:t>insanlara</a:t>
            </a:r>
            <a:r>
              <a:rPr lang="de-DE" altLang="tr-TR" sz="2800" dirty="0" smtClean="0">
                <a:solidFill>
                  <a:schemeClr val="tx1"/>
                </a:solidFill>
              </a:rPr>
              <a:t> </a:t>
            </a:r>
            <a:r>
              <a:rPr lang="de-DE" altLang="tr-TR" sz="2800" dirty="0" err="1" smtClean="0">
                <a:solidFill>
                  <a:schemeClr val="tx1"/>
                </a:solidFill>
              </a:rPr>
              <a:t>toksik</a:t>
            </a:r>
            <a:endParaRPr lang="tr-TR" altLang="tr-TR" sz="2800" dirty="0" smtClean="0">
              <a:solidFill>
                <a:schemeClr val="tx1"/>
              </a:solidFill>
            </a:endParaRPr>
          </a:p>
          <a:p>
            <a:r>
              <a:rPr lang="de-DE" altLang="tr-TR" sz="2800" dirty="0" err="1" smtClean="0">
                <a:solidFill>
                  <a:schemeClr val="tx1"/>
                </a:solidFill>
              </a:rPr>
              <a:t>Lipopolisakkarit</a:t>
            </a:r>
            <a:r>
              <a:rPr lang="de-DE" altLang="tr-TR" sz="2800" dirty="0" smtClean="0">
                <a:solidFill>
                  <a:schemeClr val="tx1"/>
                </a:solidFill>
              </a:rPr>
              <a:t> </a:t>
            </a:r>
            <a:r>
              <a:rPr lang="de-DE" altLang="tr-TR" sz="2800" dirty="0" err="1" smtClean="0">
                <a:solidFill>
                  <a:schemeClr val="tx1"/>
                </a:solidFill>
              </a:rPr>
              <a:t>tabakada</a:t>
            </a:r>
            <a:r>
              <a:rPr lang="de-DE" altLang="tr-TR" sz="2800" dirty="0" smtClean="0">
                <a:solidFill>
                  <a:schemeClr val="tx1"/>
                </a:solidFill>
              </a:rPr>
              <a:t> </a:t>
            </a:r>
            <a:r>
              <a:rPr lang="de-DE" altLang="tr-TR" sz="2800" dirty="0" err="1" smtClean="0">
                <a:solidFill>
                  <a:schemeClr val="tx1"/>
                </a:solidFill>
              </a:rPr>
              <a:t>bulunan</a:t>
            </a:r>
            <a:r>
              <a:rPr lang="de-DE" altLang="tr-TR" sz="2800" dirty="0" smtClean="0">
                <a:solidFill>
                  <a:schemeClr val="tx1"/>
                </a:solidFill>
              </a:rPr>
              <a:t> </a:t>
            </a:r>
            <a:r>
              <a:rPr lang="de-DE" altLang="tr-TR" sz="2800" b="1" dirty="0" err="1" smtClean="0">
                <a:solidFill>
                  <a:schemeClr val="tx1"/>
                </a:solidFill>
              </a:rPr>
              <a:t>lipit</a:t>
            </a:r>
            <a:r>
              <a:rPr lang="de-DE" altLang="tr-TR" sz="2800" b="1" dirty="0" smtClean="0">
                <a:solidFill>
                  <a:schemeClr val="tx1"/>
                </a:solidFill>
              </a:rPr>
              <a:t> </a:t>
            </a:r>
            <a:r>
              <a:rPr lang="tr-TR" altLang="tr-TR" sz="2800" b="1" dirty="0" smtClean="0">
                <a:solidFill>
                  <a:schemeClr val="tx1"/>
                </a:solidFill>
              </a:rPr>
              <a:t>A</a:t>
            </a:r>
            <a:r>
              <a:rPr lang="tr-TR" altLang="tr-TR" sz="2800" dirty="0" smtClean="0">
                <a:solidFill>
                  <a:schemeClr val="tx1"/>
                </a:solidFill>
              </a:rPr>
              <a:t> </a:t>
            </a:r>
            <a:r>
              <a:rPr lang="de-DE" altLang="tr-TR" sz="2800" dirty="0" smtClean="0">
                <a:solidFill>
                  <a:schemeClr val="tx1"/>
                </a:solidFill>
              </a:rPr>
              <a:t>(</a:t>
            </a:r>
            <a:r>
              <a:rPr lang="de-DE" altLang="tr-TR" sz="2800" dirty="0" err="1" smtClean="0">
                <a:solidFill>
                  <a:schemeClr val="tx1"/>
                </a:solidFill>
              </a:rPr>
              <a:t>endotoksin</a:t>
            </a:r>
            <a:r>
              <a:rPr lang="de-DE" altLang="tr-TR" sz="2800" dirty="0" smtClean="0">
                <a:solidFill>
                  <a:schemeClr val="tx1"/>
                </a:solidFill>
              </a:rPr>
              <a:t>) </a:t>
            </a:r>
            <a:r>
              <a:rPr lang="de-DE" altLang="tr-TR" sz="2800" dirty="0" err="1" smtClean="0">
                <a:solidFill>
                  <a:schemeClr val="tx1"/>
                </a:solidFill>
              </a:rPr>
              <a:t>bu</a:t>
            </a:r>
            <a:r>
              <a:rPr lang="de-DE" altLang="tr-TR" sz="2800" dirty="0" smtClean="0">
                <a:solidFill>
                  <a:schemeClr val="tx1"/>
                </a:solidFill>
              </a:rPr>
              <a:t> </a:t>
            </a:r>
            <a:r>
              <a:rPr lang="de-DE" altLang="tr-TR" sz="2800" dirty="0" err="1" smtClean="0">
                <a:solidFill>
                  <a:schemeClr val="tx1"/>
                </a:solidFill>
              </a:rPr>
              <a:t>toksiteden</a:t>
            </a:r>
            <a:r>
              <a:rPr lang="de-DE" altLang="tr-TR" sz="2800" dirty="0" smtClean="0">
                <a:solidFill>
                  <a:schemeClr val="tx1"/>
                </a:solidFill>
              </a:rPr>
              <a:t> </a:t>
            </a:r>
            <a:r>
              <a:rPr lang="de-DE" altLang="tr-TR" sz="2800" dirty="0" err="1" smtClean="0">
                <a:solidFill>
                  <a:schemeClr val="tx1"/>
                </a:solidFill>
              </a:rPr>
              <a:t>sorumludur</a:t>
            </a:r>
            <a:r>
              <a:rPr lang="de-DE" altLang="tr-TR" sz="2800" dirty="0" smtClean="0">
                <a:solidFill>
                  <a:schemeClr val="tx1"/>
                </a:solidFill>
              </a:rPr>
              <a:t>. (</a:t>
            </a:r>
            <a:r>
              <a:rPr lang="de-DE" altLang="tr-TR" sz="2800" i="1" dirty="0" smtClean="0">
                <a:solidFill>
                  <a:schemeClr val="tx1"/>
                </a:solidFill>
              </a:rPr>
              <a:t>Salmonella </a:t>
            </a:r>
            <a:r>
              <a:rPr lang="de-DE" altLang="tr-TR" sz="2800" i="1" dirty="0" err="1" smtClean="0">
                <a:solidFill>
                  <a:schemeClr val="tx1"/>
                </a:solidFill>
              </a:rPr>
              <a:t>typhimurium</a:t>
            </a:r>
            <a:r>
              <a:rPr lang="de-DE" altLang="tr-TR" sz="2800" dirty="0" smtClean="0">
                <a:solidFill>
                  <a:schemeClr val="tx1"/>
                </a:solidFill>
              </a:rPr>
              <a:t>, </a:t>
            </a:r>
            <a:r>
              <a:rPr lang="de-DE" altLang="tr-TR" sz="2800" i="1" dirty="0" err="1" smtClean="0">
                <a:solidFill>
                  <a:schemeClr val="tx1"/>
                </a:solidFill>
              </a:rPr>
              <a:t>Shigella</a:t>
            </a:r>
            <a:r>
              <a:rPr lang="de-DE" altLang="tr-TR" sz="2800" i="1" dirty="0" smtClean="0">
                <a:solidFill>
                  <a:schemeClr val="tx1"/>
                </a:solidFill>
              </a:rPr>
              <a:t> </a:t>
            </a:r>
            <a:r>
              <a:rPr lang="de-DE" altLang="tr-TR" sz="2800" i="1" dirty="0" err="1" smtClean="0">
                <a:solidFill>
                  <a:schemeClr val="tx1"/>
                </a:solidFill>
              </a:rPr>
              <a:t>dysenteriae</a:t>
            </a:r>
            <a:r>
              <a:rPr lang="de-DE" altLang="tr-TR" sz="2800" dirty="0" smtClean="0">
                <a:solidFill>
                  <a:schemeClr val="tx1"/>
                </a:solidFill>
              </a:rPr>
              <a:t> </a:t>
            </a:r>
            <a:r>
              <a:rPr lang="de-DE" altLang="tr-TR" sz="2800" dirty="0" err="1" smtClean="0">
                <a:solidFill>
                  <a:schemeClr val="tx1"/>
                </a:solidFill>
              </a:rPr>
              <a:t>gibi</a:t>
            </a:r>
            <a:r>
              <a:rPr lang="de-DE" altLang="tr-TR" sz="2800" dirty="0" smtClean="0">
                <a:solidFill>
                  <a:schemeClr val="tx1"/>
                </a:solidFill>
              </a:rPr>
              <a:t>)</a:t>
            </a:r>
            <a:endParaRPr lang="tr-TR" altLang="tr-TR" sz="2800" dirty="0" smtClean="0">
              <a:solidFill>
                <a:schemeClr val="tx1"/>
              </a:solidFill>
            </a:endParaRPr>
          </a:p>
          <a:p>
            <a:r>
              <a:rPr lang="de-DE" altLang="tr-TR" sz="2800" dirty="0" err="1" smtClean="0">
                <a:solidFill>
                  <a:schemeClr val="tx1"/>
                </a:solidFill>
              </a:rPr>
              <a:t>Dış</a:t>
            </a:r>
            <a:r>
              <a:rPr lang="de-DE" altLang="tr-TR" sz="2800" dirty="0" smtClean="0">
                <a:solidFill>
                  <a:schemeClr val="tx1"/>
                </a:solidFill>
              </a:rPr>
              <a:t> </a:t>
            </a:r>
            <a:r>
              <a:rPr lang="de-DE" altLang="tr-TR" sz="2800" dirty="0" err="1" smtClean="0">
                <a:solidFill>
                  <a:schemeClr val="tx1"/>
                </a:solidFill>
              </a:rPr>
              <a:t>membran</a:t>
            </a:r>
            <a:r>
              <a:rPr lang="de-DE" altLang="tr-TR" sz="2800" dirty="0" smtClean="0">
                <a:solidFill>
                  <a:schemeClr val="tx1"/>
                </a:solidFill>
              </a:rPr>
              <a:t> </a:t>
            </a:r>
            <a:r>
              <a:rPr lang="de-DE" altLang="tr-TR" sz="2800" dirty="0" err="1" smtClean="0">
                <a:solidFill>
                  <a:schemeClr val="tx1"/>
                </a:solidFill>
              </a:rPr>
              <a:t>antibiyotik</a:t>
            </a:r>
            <a:r>
              <a:rPr lang="de-DE" altLang="tr-TR" sz="2800" dirty="0" smtClean="0">
                <a:solidFill>
                  <a:schemeClr val="tx1"/>
                </a:solidFill>
              </a:rPr>
              <a:t> </a:t>
            </a:r>
            <a:r>
              <a:rPr lang="de-DE" altLang="tr-TR" sz="2800" dirty="0" err="1" smtClean="0">
                <a:solidFill>
                  <a:schemeClr val="tx1"/>
                </a:solidFill>
              </a:rPr>
              <a:t>ve</a:t>
            </a:r>
            <a:r>
              <a:rPr lang="de-DE" altLang="tr-TR" sz="2800" dirty="0" smtClean="0">
                <a:solidFill>
                  <a:schemeClr val="tx1"/>
                </a:solidFill>
              </a:rPr>
              <a:t> </a:t>
            </a:r>
            <a:r>
              <a:rPr lang="de-DE" altLang="tr-TR" sz="2800" dirty="0" err="1" smtClean="0">
                <a:solidFill>
                  <a:schemeClr val="tx1"/>
                </a:solidFill>
              </a:rPr>
              <a:t>diğer</a:t>
            </a:r>
            <a:r>
              <a:rPr lang="de-DE" altLang="tr-TR" sz="2800" dirty="0" smtClean="0">
                <a:solidFill>
                  <a:schemeClr val="tx1"/>
                </a:solidFill>
              </a:rPr>
              <a:t> </a:t>
            </a:r>
            <a:r>
              <a:rPr lang="de-DE" altLang="tr-TR" sz="2800" dirty="0" err="1" smtClean="0">
                <a:solidFill>
                  <a:schemeClr val="tx1"/>
                </a:solidFill>
              </a:rPr>
              <a:t>toksik</a:t>
            </a:r>
            <a:r>
              <a:rPr lang="de-DE" altLang="tr-TR" sz="2800" dirty="0" smtClean="0">
                <a:solidFill>
                  <a:schemeClr val="tx1"/>
                </a:solidFill>
              </a:rPr>
              <a:t> </a:t>
            </a:r>
            <a:r>
              <a:rPr lang="de-DE" altLang="tr-TR" sz="2800" dirty="0" err="1" smtClean="0">
                <a:solidFill>
                  <a:schemeClr val="tx1"/>
                </a:solidFill>
              </a:rPr>
              <a:t>substratların</a:t>
            </a:r>
            <a:r>
              <a:rPr lang="de-DE" altLang="tr-TR" sz="2800" dirty="0" smtClean="0">
                <a:solidFill>
                  <a:schemeClr val="tx1"/>
                </a:solidFill>
              </a:rPr>
              <a:t> </a:t>
            </a:r>
            <a:r>
              <a:rPr lang="de-DE" altLang="tr-TR" sz="2800" dirty="0" err="1" smtClean="0">
                <a:solidFill>
                  <a:schemeClr val="tx1"/>
                </a:solidFill>
              </a:rPr>
              <a:t>bakteriye</a:t>
            </a:r>
            <a:r>
              <a:rPr lang="de-DE" altLang="tr-TR" sz="2800" dirty="0" smtClean="0">
                <a:solidFill>
                  <a:schemeClr val="tx1"/>
                </a:solidFill>
              </a:rPr>
              <a:t> </a:t>
            </a:r>
            <a:r>
              <a:rPr lang="de-DE" altLang="tr-TR" sz="2800" dirty="0" err="1" smtClean="0">
                <a:solidFill>
                  <a:schemeClr val="tx1"/>
                </a:solidFill>
              </a:rPr>
              <a:t>geçişini</a:t>
            </a:r>
            <a:r>
              <a:rPr lang="de-DE" altLang="tr-TR" sz="2800" dirty="0" smtClean="0">
                <a:solidFill>
                  <a:schemeClr val="tx1"/>
                </a:solidFill>
              </a:rPr>
              <a:t> </a:t>
            </a:r>
            <a:r>
              <a:rPr lang="de-DE" altLang="tr-TR" sz="2800" dirty="0" err="1" smtClean="0">
                <a:solidFill>
                  <a:schemeClr val="tx1"/>
                </a:solidFill>
              </a:rPr>
              <a:t>önle</a:t>
            </a:r>
            <a:r>
              <a:rPr lang="tr-TR" altLang="tr-TR" sz="2800" dirty="0" smtClean="0">
                <a:solidFill>
                  <a:schemeClr val="tx1"/>
                </a:solidFill>
              </a:rPr>
              <a:t>r</a:t>
            </a:r>
            <a:r>
              <a:rPr lang="de-DE" altLang="tr-TR" sz="2800" dirty="0" smtClean="0">
                <a:solidFill>
                  <a:schemeClr val="tx1"/>
                </a:solidFill>
              </a:rPr>
              <a:t> </a:t>
            </a:r>
            <a:r>
              <a:rPr lang="de-DE" altLang="tr-TR" sz="2800" dirty="0" err="1" smtClean="0">
                <a:solidFill>
                  <a:schemeClr val="tx1"/>
                </a:solidFill>
              </a:rPr>
              <a:t>yada</a:t>
            </a:r>
            <a:r>
              <a:rPr lang="de-DE" altLang="tr-TR" sz="2800" dirty="0" smtClean="0">
                <a:solidFill>
                  <a:schemeClr val="tx1"/>
                </a:solidFill>
              </a:rPr>
              <a:t> </a:t>
            </a:r>
            <a:r>
              <a:rPr lang="de-DE" altLang="tr-TR" sz="2800" dirty="0" err="1" smtClean="0">
                <a:solidFill>
                  <a:schemeClr val="tx1"/>
                </a:solidFill>
              </a:rPr>
              <a:t>azaltır</a:t>
            </a:r>
            <a:r>
              <a:rPr lang="de-DE" altLang="tr-TR" sz="2800" dirty="0" smtClean="0">
                <a:solidFill>
                  <a:schemeClr val="tx1"/>
                </a:solidFill>
              </a:rPr>
              <a:t>.</a:t>
            </a:r>
            <a:endParaRPr lang="tr-TR" altLang="tr-TR" sz="2800" dirty="0" smtClean="0">
              <a:solidFill>
                <a:schemeClr val="tx1"/>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Metin Yer Tutucusu 2"/>
          <p:cNvSpPr>
            <a:spLocks noGrp="1"/>
          </p:cNvSpPr>
          <p:nvPr>
            <p:ph type="body" idx="1"/>
          </p:nvPr>
        </p:nvSpPr>
        <p:spPr>
          <a:xfrm>
            <a:off x="600319" y="989038"/>
            <a:ext cx="4040188" cy="639762"/>
          </a:xfrm>
        </p:spPr>
        <p:txBody>
          <a:bodyPr/>
          <a:lstStyle/>
          <a:p>
            <a:pPr algn="ctr"/>
            <a:r>
              <a:rPr lang="tr-TR" altLang="tr-TR" sz="3200" dirty="0" smtClean="0">
                <a:solidFill>
                  <a:schemeClr val="tx1"/>
                </a:solidFill>
              </a:rPr>
              <a:t>Gram Pozitif (G</a:t>
            </a:r>
            <a:r>
              <a:rPr lang="tr-TR" altLang="tr-TR" sz="3200" baseline="30000" dirty="0" smtClean="0">
                <a:solidFill>
                  <a:schemeClr val="tx1"/>
                </a:solidFill>
              </a:rPr>
              <a:t>+</a:t>
            </a:r>
            <a:r>
              <a:rPr lang="tr-TR" altLang="tr-TR" sz="3200" dirty="0" smtClean="0">
                <a:solidFill>
                  <a:schemeClr val="tx1"/>
                </a:solidFill>
              </a:rPr>
              <a:t>)</a:t>
            </a:r>
          </a:p>
        </p:txBody>
      </p:sp>
      <p:sp>
        <p:nvSpPr>
          <p:cNvPr id="23555" name="İçerik Yer Tutucusu 3"/>
          <p:cNvSpPr>
            <a:spLocks noGrp="1"/>
          </p:cNvSpPr>
          <p:nvPr>
            <p:ph sz="half" idx="2"/>
          </p:nvPr>
        </p:nvSpPr>
        <p:spPr>
          <a:xfrm>
            <a:off x="683568" y="1916832"/>
            <a:ext cx="3813820" cy="4607792"/>
          </a:xfrm>
        </p:spPr>
        <p:txBody>
          <a:bodyPr>
            <a:normAutofit/>
          </a:bodyPr>
          <a:lstStyle/>
          <a:p>
            <a:pPr marL="457200" indent="-457200">
              <a:buFont typeface="Arial Black" panose="020B0A04020102020204" pitchFamily="34" charset="0"/>
              <a:buAutoNum type="arabicPeriod"/>
            </a:pPr>
            <a:r>
              <a:rPr lang="fr-FR" altLang="tr-TR" sz="2000" dirty="0" err="1" smtClean="0">
                <a:solidFill>
                  <a:schemeClr val="tx1"/>
                </a:solidFill>
              </a:rPr>
              <a:t>Peptidoglikan</a:t>
            </a:r>
            <a:r>
              <a:rPr lang="fr-FR" altLang="tr-TR" sz="2000" dirty="0" smtClean="0">
                <a:solidFill>
                  <a:schemeClr val="tx1"/>
                </a:solidFill>
              </a:rPr>
              <a:t>, </a:t>
            </a:r>
            <a:r>
              <a:rPr lang="fr-FR" altLang="tr-TR" sz="2000" dirty="0" err="1" smtClean="0">
                <a:solidFill>
                  <a:schemeClr val="tx1"/>
                </a:solidFill>
              </a:rPr>
              <a:t>hücre</a:t>
            </a:r>
            <a:r>
              <a:rPr lang="fr-FR" altLang="tr-TR" sz="2000" dirty="0" smtClean="0">
                <a:solidFill>
                  <a:schemeClr val="tx1"/>
                </a:solidFill>
              </a:rPr>
              <a:t> </a:t>
            </a:r>
            <a:r>
              <a:rPr lang="fr-FR" altLang="tr-TR" sz="2000" dirty="0" err="1" smtClean="0">
                <a:solidFill>
                  <a:schemeClr val="tx1"/>
                </a:solidFill>
              </a:rPr>
              <a:t>duvar</a:t>
            </a:r>
            <a:r>
              <a:rPr lang="fr-FR" altLang="tr-TR" sz="2000" dirty="0" smtClean="0">
                <a:solidFill>
                  <a:schemeClr val="tx1"/>
                </a:solidFill>
              </a:rPr>
              <a:t> kuru </a:t>
            </a:r>
            <a:r>
              <a:rPr lang="fr-FR" altLang="tr-TR" sz="2000" dirty="0" err="1" smtClean="0">
                <a:solidFill>
                  <a:schemeClr val="tx1"/>
                </a:solidFill>
              </a:rPr>
              <a:t>ağırlığının</a:t>
            </a:r>
            <a:r>
              <a:rPr lang="fr-FR" altLang="tr-TR" sz="2000" dirty="0" smtClean="0">
                <a:solidFill>
                  <a:schemeClr val="tx1"/>
                </a:solidFill>
              </a:rPr>
              <a:t> </a:t>
            </a:r>
            <a:r>
              <a:rPr lang="fr-FR" altLang="tr-TR" sz="2000" dirty="0" err="1" smtClean="0">
                <a:solidFill>
                  <a:schemeClr val="tx1"/>
                </a:solidFill>
              </a:rPr>
              <a:t>yaklaşık</a:t>
            </a:r>
            <a:r>
              <a:rPr lang="fr-FR" altLang="tr-TR" sz="2000" dirty="0" smtClean="0">
                <a:solidFill>
                  <a:schemeClr val="tx1"/>
                </a:solidFill>
              </a:rPr>
              <a:t> </a:t>
            </a:r>
            <a:r>
              <a:rPr lang="fr-FR" altLang="tr-TR" sz="2000" b="1" dirty="0" smtClean="0">
                <a:solidFill>
                  <a:schemeClr val="tx1"/>
                </a:solidFill>
              </a:rPr>
              <a:t>%30-70'ini </a:t>
            </a:r>
            <a:r>
              <a:rPr lang="fr-FR" altLang="tr-TR" sz="2000" dirty="0" smtClean="0">
                <a:solidFill>
                  <a:schemeClr val="tx1"/>
                </a:solidFill>
              </a:rPr>
              <a:t>(20-40 </a:t>
            </a:r>
            <a:r>
              <a:rPr lang="fr-FR" altLang="tr-TR" sz="2000" dirty="0" err="1" smtClean="0">
                <a:solidFill>
                  <a:schemeClr val="tx1"/>
                </a:solidFill>
              </a:rPr>
              <a:t>tabakalı</a:t>
            </a:r>
            <a:r>
              <a:rPr lang="fr-FR" altLang="tr-TR" sz="2000" dirty="0" smtClean="0">
                <a:solidFill>
                  <a:schemeClr val="tx1"/>
                </a:solidFill>
              </a:rPr>
              <a:t>) </a:t>
            </a:r>
            <a:r>
              <a:rPr lang="fr-FR" altLang="tr-TR" sz="2000" dirty="0" err="1" smtClean="0">
                <a:solidFill>
                  <a:schemeClr val="tx1"/>
                </a:solidFill>
              </a:rPr>
              <a:t>oluşturur</a:t>
            </a:r>
            <a:r>
              <a:rPr lang="fr-FR" altLang="tr-TR" sz="2000" dirty="0" smtClean="0">
                <a:solidFill>
                  <a:schemeClr val="tx1"/>
                </a:solidFill>
              </a:rPr>
              <a:t>. </a:t>
            </a:r>
            <a:endParaRPr lang="tr-TR" altLang="tr-TR" sz="2000" dirty="0" smtClean="0">
              <a:solidFill>
                <a:schemeClr val="tx1"/>
              </a:solidFill>
            </a:endParaRPr>
          </a:p>
          <a:p>
            <a:pPr marL="457200" indent="-457200">
              <a:buFont typeface="Arial Black" panose="020B0A04020102020204" pitchFamily="34" charset="0"/>
              <a:buAutoNum type="arabicPeriod"/>
            </a:pPr>
            <a:r>
              <a:rPr lang="de-DE" altLang="tr-TR" sz="2000" dirty="0" smtClean="0">
                <a:solidFill>
                  <a:schemeClr val="tx1"/>
                </a:solidFill>
              </a:rPr>
              <a:t>DAP </a:t>
            </a:r>
            <a:r>
              <a:rPr lang="de-DE" altLang="tr-TR" sz="2000" dirty="0" err="1" smtClean="0">
                <a:solidFill>
                  <a:schemeClr val="tx1"/>
                </a:solidFill>
              </a:rPr>
              <a:t>yerine</a:t>
            </a:r>
            <a:r>
              <a:rPr lang="de-DE" altLang="tr-TR" sz="2000" dirty="0" smtClean="0">
                <a:solidFill>
                  <a:schemeClr val="tx1"/>
                </a:solidFill>
              </a:rPr>
              <a:t> </a:t>
            </a:r>
            <a:r>
              <a:rPr lang="de-DE" altLang="tr-TR" sz="2000" b="1" dirty="0" smtClean="0">
                <a:solidFill>
                  <a:schemeClr val="tx1"/>
                </a:solidFill>
              </a:rPr>
              <a:t>L </a:t>
            </a:r>
            <a:r>
              <a:rPr lang="de-DE" altLang="tr-TR" sz="2000" b="1" dirty="0" err="1" smtClean="0">
                <a:solidFill>
                  <a:schemeClr val="tx1"/>
                </a:solidFill>
              </a:rPr>
              <a:t>lizin</a:t>
            </a:r>
            <a:r>
              <a:rPr lang="de-DE" altLang="tr-TR" sz="2000" b="1" dirty="0" smtClean="0">
                <a:solidFill>
                  <a:schemeClr val="tx1"/>
                </a:solidFill>
              </a:rPr>
              <a:t> </a:t>
            </a:r>
            <a:r>
              <a:rPr lang="de-DE" altLang="tr-TR" sz="2000" dirty="0" err="1" smtClean="0">
                <a:solidFill>
                  <a:schemeClr val="tx1"/>
                </a:solidFill>
              </a:rPr>
              <a:t>bulunur</a:t>
            </a:r>
            <a:r>
              <a:rPr lang="de-DE" altLang="tr-TR" sz="2000" dirty="0" smtClean="0">
                <a:solidFill>
                  <a:schemeClr val="tx1"/>
                </a:solidFill>
              </a:rPr>
              <a:t>. </a:t>
            </a:r>
            <a:endParaRPr lang="tr-TR" altLang="tr-TR" sz="2000" dirty="0" smtClean="0">
              <a:solidFill>
                <a:schemeClr val="tx1"/>
              </a:solidFill>
            </a:endParaRPr>
          </a:p>
          <a:p>
            <a:pPr marL="457200" indent="-457200">
              <a:buFont typeface="Arial Black" panose="020B0A04020102020204" pitchFamily="34" charset="0"/>
              <a:buAutoNum type="arabicPeriod"/>
            </a:pPr>
            <a:r>
              <a:rPr lang="de-DE" altLang="tr-TR" sz="2000" dirty="0" smtClean="0">
                <a:solidFill>
                  <a:schemeClr val="tx1"/>
                </a:solidFill>
              </a:rPr>
              <a:t>L </a:t>
            </a:r>
            <a:r>
              <a:rPr lang="de-DE" altLang="tr-TR" sz="2000" dirty="0" err="1" smtClean="0">
                <a:solidFill>
                  <a:schemeClr val="tx1"/>
                </a:solidFill>
              </a:rPr>
              <a:t>lizin</a:t>
            </a:r>
            <a:r>
              <a:rPr lang="de-DE" altLang="tr-TR" sz="2000" dirty="0" smtClean="0">
                <a:solidFill>
                  <a:schemeClr val="tx1"/>
                </a:solidFill>
              </a:rPr>
              <a:t> </a:t>
            </a:r>
            <a:r>
              <a:rPr lang="tr-TR" altLang="tr-TR" sz="2000" dirty="0" smtClean="0">
                <a:solidFill>
                  <a:schemeClr val="tx1"/>
                </a:solidFill>
              </a:rPr>
              <a:t>ve</a:t>
            </a:r>
            <a:r>
              <a:rPr lang="de-DE" altLang="tr-TR" sz="2000" dirty="0" smtClean="0">
                <a:solidFill>
                  <a:schemeClr val="tx1"/>
                </a:solidFill>
              </a:rPr>
              <a:t> D </a:t>
            </a:r>
            <a:r>
              <a:rPr lang="de-DE" altLang="tr-TR" sz="2000" dirty="0" err="1" smtClean="0">
                <a:solidFill>
                  <a:schemeClr val="tx1"/>
                </a:solidFill>
              </a:rPr>
              <a:t>alanin</a:t>
            </a:r>
            <a:r>
              <a:rPr lang="tr-TR" altLang="tr-TR" sz="2000" dirty="0" smtClean="0">
                <a:solidFill>
                  <a:schemeClr val="tx1"/>
                </a:solidFill>
              </a:rPr>
              <a:t> </a:t>
            </a:r>
            <a:r>
              <a:rPr lang="de-DE" altLang="tr-TR" sz="2000" dirty="0" err="1" smtClean="0">
                <a:solidFill>
                  <a:schemeClr val="tx1"/>
                </a:solidFill>
              </a:rPr>
              <a:t>ara</a:t>
            </a:r>
            <a:r>
              <a:rPr lang="tr-TR" altLang="tr-TR" sz="2000" dirty="0" smtClean="0">
                <a:solidFill>
                  <a:schemeClr val="tx1"/>
                </a:solidFill>
              </a:rPr>
              <a:t>s</a:t>
            </a:r>
            <a:r>
              <a:rPr lang="de-DE" altLang="tr-TR" sz="2000" dirty="0" err="1" smtClean="0">
                <a:solidFill>
                  <a:schemeClr val="tx1"/>
                </a:solidFill>
              </a:rPr>
              <a:t>ında</a:t>
            </a:r>
            <a:r>
              <a:rPr lang="de-DE" altLang="tr-TR" sz="2000" dirty="0" smtClean="0">
                <a:solidFill>
                  <a:schemeClr val="tx1"/>
                </a:solidFill>
              </a:rPr>
              <a:t> </a:t>
            </a:r>
            <a:r>
              <a:rPr lang="de-DE" altLang="tr-TR" sz="2000" b="1" dirty="0" err="1" smtClean="0">
                <a:solidFill>
                  <a:schemeClr val="tx1"/>
                </a:solidFill>
              </a:rPr>
              <a:t>interpeptid</a:t>
            </a:r>
            <a:r>
              <a:rPr lang="de-DE" altLang="tr-TR" sz="2000" b="1" dirty="0" smtClean="0">
                <a:solidFill>
                  <a:schemeClr val="tx1"/>
                </a:solidFill>
              </a:rPr>
              <a:t> </a:t>
            </a:r>
            <a:r>
              <a:rPr lang="de-DE" altLang="tr-TR" sz="2000" b="1" dirty="0" err="1" smtClean="0">
                <a:solidFill>
                  <a:schemeClr val="tx1"/>
                </a:solidFill>
              </a:rPr>
              <a:t>köprüleri</a:t>
            </a:r>
            <a:r>
              <a:rPr lang="de-DE" altLang="tr-TR" sz="2000" b="1" dirty="0" smtClean="0">
                <a:solidFill>
                  <a:schemeClr val="tx1"/>
                </a:solidFill>
              </a:rPr>
              <a:t> </a:t>
            </a:r>
            <a:r>
              <a:rPr lang="tr-TR" altLang="tr-TR" sz="2000" dirty="0" smtClean="0">
                <a:solidFill>
                  <a:schemeClr val="tx1"/>
                </a:solidFill>
              </a:rPr>
              <a:t>vardı</a:t>
            </a:r>
            <a:r>
              <a:rPr lang="de-DE" altLang="tr-TR" sz="2000" dirty="0" smtClean="0">
                <a:solidFill>
                  <a:schemeClr val="tx1"/>
                </a:solidFill>
              </a:rPr>
              <a:t>r.</a:t>
            </a:r>
            <a:endParaRPr lang="tr-TR" altLang="tr-TR" sz="2000" dirty="0" smtClean="0">
              <a:solidFill>
                <a:schemeClr val="tx1"/>
              </a:solidFill>
            </a:endParaRPr>
          </a:p>
          <a:p>
            <a:pPr marL="457200" indent="-457200">
              <a:buFont typeface="Arial Black" panose="020B0A04020102020204" pitchFamily="34" charset="0"/>
              <a:buAutoNum type="arabicPeriod"/>
            </a:pPr>
            <a:r>
              <a:rPr lang="tr-TR" altLang="tr-TR" sz="2000" b="1" dirty="0" smtClean="0">
                <a:solidFill>
                  <a:schemeClr val="tx1"/>
                </a:solidFill>
              </a:rPr>
              <a:t>T</a:t>
            </a:r>
            <a:r>
              <a:rPr lang="de-DE" altLang="tr-TR" sz="2000" b="1" dirty="0" err="1" smtClean="0">
                <a:solidFill>
                  <a:schemeClr val="tx1"/>
                </a:solidFill>
              </a:rPr>
              <a:t>aykoik</a:t>
            </a:r>
            <a:r>
              <a:rPr lang="de-DE" altLang="tr-TR" sz="2000" b="1" dirty="0" smtClean="0">
                <a:solidFill>
                  <a:schemeClr val="tx1"/>
                </a:solidFill>
              </a:rPr>
              <a:t> </a:t>
            </a:r>
            <a:r>
              <a:rPr lang="de-DE" altLang="tr-TR" sz="2000" dirty="0" smtClean="0">
                <a:solidFill>
                  <a:schemeClr val="tx1"/>
                </a:solidFill>
              </a:rPr>
              <a:t>(</a:t>
            </a:r>
            <a:r>
              <a:rPr lang="de-DE" altLang="tr-TR" sz="2000" dirty="0" err="1" smtClean="0">
                <a:solidFill>
                  <a:schemeClr val="tx1"/>
                </a:solidFill>
              </a:rPr>
              <a:t>teichoic</a:t>
            </a:r>
            <a:r>
              <a:rPr lang="de-DE" altLang="tr-TR" sz="2000" dirty="0" smtClean="0">
                <a:solidFill>
                  <a:schemeClr val="tx1"/>
                </a:solidFill>
              </a:rPr>
              <a:t>) </a:t>
            </a:r>
            <a:r>
              <a:rPr lang="de-DE" altLang="tr-TR" sz="2000" dirty="0" err="1" smtClean="0">
                <a:solidFill>
                  <a:schemeClr val="tx1"/>
                </a:solidFill>
              </a:rPr>
              <a:t>asitler</a:t>
            </a:r>
            <a:r>
              <a:rPr lang="de-DE" altLang="tr-TR" sz="2000" dirty="0" smtClean="0">
                <a:solidFill>
                  <a:schemeClr val="tx1"/>
                </a:solidFill>
              </a:rPr>
              <a:t> </a:t>
            </a:r>
            <a:r>
              <a:rPr lang="de-DE" altLang="tr-TR" sz="2000" dirty="0" err="1" smtClean="0">
                <a:solidFill>
                  <a:schemeClr val="tx1"/>
                </a:solidFill>
              </a:rPr>
              <a:t>bulunur</a:t>
            </a:r>
            <a:r>
              <a:rPr lang="de-DE" altLang="tr-TR" sz="2000" dirty="0" smtClean="0">
                <a:solidFill>
                  <a:schemeClr val="tx1"/>
                </a:solidFill>
              </a:rPr>
              <a:t>.</a:t>
            </a:r>
            <a:endParaRPr lang="tr-TR" altLang="tr-TR" sz="2000" dirty="0" smtClean="0">
              <a:solidFill>
                <a:schemeClr val="tx1"/>
              </a:solidFill>
            </a:endParaRPr>
          </a:p>
        </p:txBody>
      </p:sp>
      <p:sp>
        <p:nvSpPr>
          <p:cNvPr id="23556" name="Metin Yer Tutucusu 4"/>
          <p:cNvSpPr>
            <a:spLocks noGrp="1"/>
          </p:cNvSpPr>
          <p:nvPr>
            <p:ph type="body" sz="quarter" idx="3"/>
          </p:nvPr>
        </p:nvSpPr>
        <p:spPr>
          <a:xfrm>
            <a:off x="4932040" y="989037"/>
            <a:ext cx="4041775" cy="639763"/>
          </a:xfrm>
        </p:spPr>
        <p:txBody>
          <a:bodyPr/>
          <a:lstStyle/>
          <a:p>
            <a:pPr algn="ctr"/>
            <a:r>
              <a:rPr lang="tr-TR" altLang="tr-TR" sz="3200" dirty="0" smtClean="0">
                <a:solidFill>
                  <a:schemeClr val="tx1"/>
                </a:solidFill>
              </a:rPr>
              <a:t>Gram Negatif (G</a:t>
            </a:r>
            <a:r>
              <a:rPr lang="tr-TR" altLang="tr-TR" sz="3200" baseline="30000" dirty="0" smtClean="0">
                <a:solidFill>
                  <a:schemeClr val="tx1"/>
                </a:solidFill>
              </a:rPr>
              <a:t>-</a:t>
            </a:r>
            <a:r>
              <a:rPr lang="tr-TR" altLang="tr-TR" sz="3200" dirty="0" smtClean="0">
                <a:solidFill>
                  <a:schemeClr val="tx1"/>
                </a:solidFill>
              </a:rPr>
              <a:t>)</a:t>
            </a:r>
          </a:p>
        </p:txBody>
      </p:sp>
      <p:sp>
        <p:nvSpPr>
          <p:cNvPr id="23557" name="İçerik Yer Tutucusu 5"/>
          <p:cNvSpPr>
            <a:spLocks noGrp="1"/>
          </p:cNvSpPr>
          <p:nvPr>
            <p:ph sz="quarter" idx="4"/>
          </p:nvPr>
        </p:nvSpPr>
        <p:spPr>
          <a:xfrm>
            <a:off x="5076056" y="1916832"/>
            <a:ext cx="3959994" cy="4607792"/>
          </a:xfrm>
        </p:spPr>
        <p:txBody>
          <a:bodyPr>
            <a:normAutofit/>
          </a:bodyPr>
          <a:lstStyle/>
          <a:p>
            <a:pPr marL="457200" indent="-457200">
              <a:buFont typeface="Arial Black" panose="020B0A04020102020204" pitchFamily="34" charset="0"/>
              <a:buAutoNum type="arabicPeriod"/>
            </a:pPr>
            <a:r>
              <a:rPr lang="de-DE" altLang="tr-TR" sz="2000" dirty="0" err="1" smtClean="0">
                <a:solidFill>
                  <a:schemeClr val="tx1"/>
                </a:solidFill>
              </a:rPr>
              <a:t>Hücre</a:t>
            </a:r>
            <a:r>
              <a:rPr lang="de-DE" altLang="tr-TR" sz="2000" dirty="0" smtClean="0">
                <a:solidFill>
                  <a:schemeClr val="tx1"/>
                </a:solidFill>
              </a:rPr>
              <a:t> </a:t>
            </a:r>
            <a:r>
              <a:rPr lang="de-DE" altLang="tr-TR" sz="2000" dirty="0" err="1" smtClean="0">
                <a:solidFill>
                  <a:schemeClr val="tx1"/>
                </a:solidFill>
              </a:rPr>
              <a:t>duvar</a:t>
            </a:r>
            <a:r>
              <a:rPr lang="de-DE" altLang="tr-TR" sz="2000" dirty="0" smtClean="0">
                <a:solidFill>
                  <a:schemeClr val="tx1"/>
                </a:solidFill>
              </a:rPr>
              <a:t> </a:t>
            </a:r>
            <a:r>
              <a:rPr lang="de-DE" altLang="tr-TR" sz="2000" dirty="0" err="1" smtClean="0">
                <a:solidFill>
                  <a:schemeClr val="tx1"/>
                </a:solidFill>
              </a:rPr>
              <a:t>kuru</a:t>
            </a:r>
            <a:r>
              <a:rPr lang="de-DE" altLang="tr-TR" sz="2000" dirty="0" smtClean="0">
                <a:solidFill>
                  <a:schemeClr val="tx1"/>
                </a:solidFill>
              </a:rPr>
              <a:t> </a:t>
            </a:r>
            <a:r>
              <a:rPr lang="de-DE" altLang="tr-TR" sz="2000" dirty="0" err="1" smtClean="0">
                <a:solidFill>
                  <a:schemeClr val="tx1"/>
                </a:solidFill>
              </a:rPr>
              <a:t>ağırlığının</a:t>
            </a:r>
            <a:r>
              <a:rPr lang="de-DE" altLang="tr-TR" sz="2000" dirty="0" smtClean="0">
                <a:solidFill>
                  <a:schemeClr val="tx1"/>
                </a:solidFill>
              </a:rPr>
              <a:t> </a:t>
            </a:r>
            <a:r>
              <a:rPr lang="de-DE" altLang="tr-TR" sz="2000" dirty="0" err="1" smtClean="0">
                <a:solidFill>
                  <a:schemeClr val="tx1"/>
                </a:solidFill>
              </a:rPr>
              <a:t>yaklaşık</a:t>
            </a:r>
            <a:r>
              <a:rPr lang="de-DE" altLang="tr-TR" sz="2000" dirty="0" smtClean="0">
                <a:solidFill>
                  <a:schemeClr val="tx1"/>
                </a:solidFill>
              </a:rPr>
              <a:t> </a:t>
            </a:r>
            <a:r>
              <a:rPr lang="de-DE" altLang="tr-TR" sz="2000" b="1" dirty="0" smtClean="0">
                <a:solidFill>
                  <a:schemeClr val="tx1"/>
                </a:solidFill>
              </a:rPr>
              <a:t>%10'unu </a:t>
            </a:r>
            <a:r>
              <a:rPr lang="de-DE" altLang="tr-TR" sz="2000" dirty="0" err="1" smtClean="0">
                <a:solidFill>
                  <a:schemeClr val="tx1"/>
                </a:solidFill>
              </a:rPr>
              <a:t>oluştur</a:t>
            </a:r>
            <a:r>
              <a:rPr lang="tr-TR" altLang="tr-TR" sz="2000" dirty="0" smtClean="0">
                <a:solidFill>
                  <a:schemeClr val="tx1"/>
                </a:solidFill>
              </a:rPr>
              <a:t>ur</a:t>
            </a:r>
            <a:r>
              <a:rPr lang="de-DE" altLang="tr-TR" sz="2000" dirty="0" smtClean="0">
                <a:solidFill>
                  <a:schemeClr val="tx1"/>
                </a:solidFill>
              </a:rPr>
              <a:t>, </a:t>
            </a:r>
            <a:r>
              <a:rPr lang="de-DE" altLang="tr-TR" sz="2000" dirty="0" err="1" smtClean="0">
                <a:solidFill>
                  <a:schemeClr val="tx1"/>
                </a:solidFill>
              </a:rPr>
              <a:t>tek</a:t>
            </a:r>
            <a:r>
              <a:rPr lang="de-DE" altLang="tr-TR" sz="2000" dirty="0" smtClean="0">
                <a:solidFill>
                  <a:schemeClr val="tx1"/>
                </a:solidFill>
              </a:rPr>
              <a:t> </a:t>
            </a:r>
            <a:r>
              <a:rPr lang="de-DE" altLang="tr-TR" sz="2000" dirty="0" err="1" smtClean="0">
                <a:solidFill>
                  <a:schemeClr val="tx1"/>
                </a:solidFill>
              </a:rPr>
              <a:t>tabaka</a:t>
            </a:r>
            <a:r>
              <a:rPr lang="de-DE" altLang="tr-TR" sz="2000" dirty="0" smtClean="0">
                <a:solidFill>
                  <a:schemeClr val="tx1"/>
                </a:solidFill>
              </a:rPr>
              <a:t> </a:t>
            </a:r>
            <a:r>
              <a:rPr lang="de-DE" altLang="tr-TR" sz="2000" dirty="0" err="1" smtClean="0">
                <a:solidFill>
                  <a:schemeClr val="tx1"/>
                </a:solidFill>
              </a:rPr>
              <a:t>halinde</a:t>
            </a:r>
            <a:r>
              <a:rPr lang="tr-TR" altLang="tr-TR" sz="2000" dirty="0" err="1" smtClean="0">
                <a:solidFill>
                  <a:schemeClr val="tx1"/>
                </a:solidFill>
              </a:rPr>
              <a:t>dir</a:t>
            </a:r>
            <a:r>
              <a:rPr lang="de-DE" altLang="tr-TR" sz="2000" dirty="0" smtClean="0">
                <a:solidFill>
                  <a:schemeClr val="tx1"/>
                </a:solidFill>
              </a:rPr>
              <a:t>.</a:t>
            </a:r>
            <a:endParaRPr lang="tr-TR" altLang="tr-TR" sz="2000" dirty="0" smtClean="0">
              <a:solidFill>
                <a:schemeClr val="tx1"/>
              </a:solidFill>
            </a:endParaRPr>
          </a:p>
          <a:p>
            <a:pPr marL="457200" indent="-457200">
              <a:buFont typeface="Arial Black" panose="020B0A04020102020204" pitchFamily="34" charset="0"/>
              <a:buAutoNum type="arabicPeriod"/>
            </a:pPr>
            <a:r>
              <a:rPr lang="de-DE" altLang="tr-TR" sz="2000" dirty="0" err="1" smtClean="0">
                <a:solidFill>
                  <a:schemeClr val="tx1"/>
                </a:solidFill>
              </a:rPr>
              <a:t>Lizin</a:t>
            </a:r>
            <a:r>
              <a:rPr lang="de-DE" altLang="tr-TR" sz="2000" dirty="0" smtClean="0">
                <a:solidFill>
                  <a:schemeClr val="tx1"/>
                </a:solidFill>
              </a:rPr>
              <a:t> </a:t>
            </a:r>
            <a:r>
              <a:rPr lang="de-DE" altLang="tr-TR" sz="2000" dirty="0" err="1" smtClean="0">
                <a:solidFill>
                  <a:schemeClr val="tx1"/>
                </a:solidFill>
              </a:rPr>
              <a:t>yerine</a:t>
            </a:r>
            <a:r>
              <a:rPr lang="de-DE" altLang="tr-TR" sz="2000" dirty="0" smtClean="0">
                <a:solidFill>
                  <a:schemeClr val="tx1"/>
                </a:solidFill>
              </a:rPr>
              <a:t> </a:t>
            </a:r>
            <a:r>
              <a:rPr lang="de-DE" altLang="tr-TR" sz="2000" b="1" dirty="0" smtClean="0">
                <a:solidFill>
                  <a:schemeClr val="tx1"/>
                </a:solidFill>
              </a:rPr>
              <a:t>DAP</a:t>
            </a:r>
            <a:r>
              <a:rPr lang="de-DE" altLang="tr-TR" sz="2000" dirty="0" smtClean="0">
                <a:solidFill>
                  <a:schemeClr val="tx1"/>
                </a:solidFill>
              </a:rPr>
              <a:t> </a:t>
            </a:r>
            <a:r>
              <a:rPr lang="de-DE" altLang="tr-TR" sz="2000" dirty="0" err="1" smtClean="0">
                <a:solidFill>
                  <a:schemeClr val="tx1"/>
                </a:solidFill>
              </a:rPr>
              <a:t>bulun</a:t>
            </a:r>
            <a:r>
              <a:rPr lang="tr-TR" altLang="tr-TR" sz="2000" dirty="0" smtClean="0">
                <a:solidFill>
                  <a:schemeClr val="tx1"/>
                </a:solidFill>
              </a:rPr>
              <a:t>ur.</a:t>
            </a:r>
          </a:p>
          <a:p>
            <a:pPr marL="457200" indent="-457200">
              <a:buFont typeface="Arial Black" panose="020B0A04020102020204" pitchFamily="34" charset="0"/>
              <a:buAutoNum type="arabicPeriod"/>
            </a:pPr>
            <a:r>
              <a:rPr lang="tr-TR" altLang="tr-TR" sz="2000" dirty="0" smtClean="0">
                <a:solidFill>
                  <a:schemeClr val="tx1"/>
                </a:solidFill>
              </a:rPr>
              <a:t>İ</a:t>
            </a:r>
            <a:r>
              <a:rPr lang="de-DE" altLang="tr-TR" sz="2000" dirty="0" err="1" smtClean="0">
                <a:solidFill>
                  <a:schemeClr val="tx1"/>
                </a:solidFill>
              </a:rPr>
              <a:t>nterpeptid</a:t>
            </a:r>
            <a:r>
              <a:rPr lang="de-DE" altLang="tr-TR" sz="2000" dirty="0" smtClean="0">
                <a:solidFill>
                  <a:schemeClr val="tx1"/>
                </a:solidFill>
              </a:rPr>
              <a:t> </a:t>
            </a:r>
            <a:r>
              <a:rPr lang="de-DE" altLang="tr-TR" sz="2000" dirty="0" err="1" smtClean="0">
                <a:solidFill>
                  <a:schemeClr val="tx1"/>
                </a:solidFill>
              </a:rPr>
              <a:t>köprüleri</a:t>
            </a:r>
            <a:r>
              <a:rPr lang="de-DE" altLang="tr-TR" sz="2000" dirty="0" smtClean="0">
                <a:solidFill>
                  <a:schemeClr val="tx1"/>
                </a:solidFill>
              </a:rPr>
              <a:t> </a:t>
            </a:r>
            <a:r>
              <a:rPr lang="de-DE" altLang="tr-TR" sz="2000" b="1" dirty="0" err="1" smtClean="0">
                <a:solidFill>
                  <a:schemeClr val="tx1"/>
                </a:solidFill>
              </a:rPr>
              <a:t>yoktur</a:t>
            </a:r>
            <a:r>
              <a:rPr lang="de-DE" altLang="tr-TR" sz="2000" dirty="0" smtClean="0">
                <a:solidFill>
                  <a:schemeClr val="tx1"/>
                </a:solidFill>
              </a:rPr>
              <a:t>. </a:t>
            </a:r>
            <a:endParaRPr lang="tr-TR" altLang="tr-TR" sz="2000" dirty="0" smtClean="0">
              <a:solidFill>
                <a:schemeClr val="tx1"/>
              </a:solidFill>
            </a:endParaRPr>
          </a:p>
          <a:p>
            <a:pPr marL="457200" indent="-457200">
              <a:buFont typeface="Arial Black" panose="020B0A04020102020204" pitchFamily="34" charset="0"/>
              <a:buAutoNum type="arabicPeriod"/>
            </a:pPr>
            <a:r>
              <a:rPr lang="de-DE" altLang="tr-TR" sz="2000" dirty="0" err="1" smtClean="0">
                <a:solidFill>
                  <a:schemeClr val="tx1"/>
                </a:solidFill>
              </a:rPr>
              <a:t>Murein</a:t>
            </a:r>
            <a:r>
              <a:rPr lang="de-DE" altLang="tr-TR" sz="2000" dirty="0" smtClean="0">
                <a:solidFill>
                  <a:schemeClr val="tx1"/>
                </a:solidFill>
              </a:rPr>
              <a:t> </a:t>
            </a:r>
            <a:r>
              <a:rPr lang="de-DE" altLang="tr-TR" sz="2000" dirty="0" err="1" smtClean="0">
                <a:solidFill>
                  <a:schemeClr val="tx1"/>
                </a:solidFill>
              </a:rPr>
              <a:t>tabakasının</a:t>
            </a:r>
            <a:r>
              <a:rPr lang="de-DE" altLang="tr-TR" sz="2000" dirty="0" smtClean="0">
                <a:solidFill>
                  <a:schemeClr val="tx1"/>
                </a:solidFill>
              </a:rPr>
              <a:t> </a:t>
            </a:r>
            <a:r>
              <a:rPr lang="de-DE" altLang="tr-TR" sz="2000" dirty="0" err="1" smtClean="0">
                <a:solidFill>
                  <a:schemeClr val="tx1"/>
                </a:solidFill>
              </a:rPr>
              <a:t>dışında</a:t>
            </a:r>
            <a:r>
              <a:rPr lang="de-DE" altLang="tr-TR" sz="2000" dirty="0" smtClean="0">
                <a:solidFill>
                  <a:schemeClr val="tx1"/>
                </a:solidFill>
              </a:rPr>
              <a:t> </a:t>
            </a:r>
            <a:r>
              <a:rPr lang="de-DE" altLang="tr-TR" sz="2000" dirty="0" err="1" smtClean="0">
                <a:solidFill>
                  <a:schemeClr val="tx1"/>
                </a:solidFill>
              </a:rPr>
              <a:t>lipopolisakkaritlerden</a:t>
            </a:r>
            <a:r>
              <a:rPr lang="de-DE" altLang="tr-TR" sz="2000" dirty="0" smtClean="0">
                <a:solidFill>
                  <a:schemeClr val="tx1"/>
                </a:solidFill>
              </a:rPr>
              <a:t> </a:t>
            </a:r>
            <a:r>
              <a:rPr lang="de-DE" altLang="tr-TR" sz="2000" dirty="0" err="1" smtClean="0">
                <a:solidFill>
                  <a:schemeClr val="tx1"/>
                </a:solidFill>
              </a:rPr>
              <a:t>oluşmuş</a:t>
            </a:r>
            <a:r>
              <a:rPr lang="de-DE" altLang="tr-TR" sz="2000" dirty="0" smtClean="0">
                <a:solidFill>
                  <a:schemeClr val="tx1"/>
                </a:solidFill>
              </a:rPr>
              <a:t> </a:t>
            </a:r>
            <a:r>
              <a:rPr lang="de-DE" altLang="tr-TR" sz="2000" dirty="0" err="1" smtClean="0">
                <a:solidFill>
                  <a:schemeClr val="tx1"/>
                </a:solidFill>
              </a:rPr>
              <a:t>bir</a:t>
            </a:r>
            <a:r>
              <a:rPr lang="de-DE" altLang="tr-TR" sz="2000" dirty="0" smtClean="0">
                <a:solidFill>
                  <a:schemeClr val="tx1"/>
                </a:solidFill>
              </a:rPr>
              <a:t> </a:t>
            </a:r>
            <a:r>
              <a:rPr lang="de-DE" altLang="tr-TR" sz="2000" b="1" dirty="0" err="1" smtClean="0">
                <a:solidFill>
                  <a:schemeClr val="tx1"/>
                </a:solidFill>
              </a:rPr>
              <a:t>dış</a:t>
            </a:r>
            <a:r>
              <a:rPr lang="de-DE" altLang="tr-TR" sz="2000" b="1" dirty="0" smtClean="0">
                <a:solidFill>
                  <a:schemeClr val="tx1"/>
                </a:solidFill>
              </a:rPr>
              <a:t> </a:t>
            </a:r>
            <a:r>
              <a:rPr lang="de-DE" altLang="tr-TR" sz="2000" b="1" dirty="0" err="1" smtClean="0">
                <a:solidFill>
                  <a:schemeClr val="tx1"/>
                </a:solidFill>
              </a:rPr>
              <a:t>membran</a:t>
            </a:r>
            <a:r>
              <a:rPr lang="de-DE" altLang="tr-TR" sz="2000" b="1" dirty="0" smtClean="0">
                <a:solidFill>
                  <a:schemeClr val="tx1"/>
                </a:solidFill>
              </a:rPr>
              <a:t> </a:t>
            </a:r>
            <a:r>
              <a:rPr lang="de-DE" altLang="tr-TR" sz="2000" dirty="0" err="1" smtClean="0">
                <a:solidFill>
                  <a:schemeClr val="tx1"/>
                </a:solidFill>
              </a:rPr>
              <a:t>bulunur</a:t>
            </a:r>
            <a:r>
              <a:rPr lang="de-DE" altLang="tr-TR" sz="2000" dirty="0" smtClean="0">
                <a:solidFill>
                  <a:schemeClr val="tx1"/>
                </a:solidFill>
              </a:rPr>
              <a:t>.</a:t>
            </a:r>
            <a:endParaRPr lang="tr-TR" altLang="tr-TR" sz="2000" dirty="0" smtClean="0">
              <a:solidFill>
                <a:schemeClr val="tx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1 Başlık"/>
          <p:cNvSpPr>
            <a:spLocks noGrp="1"/>
          </p:cNvSpPr>
          <p:nvPr>
            <p:ph type="title"/>
          </p:nvPr>
        </p:nvSpPr>
        <p:spPr/>
        <p:txBody>
          <a:bodyPr/>
          <a:lstStyle/>
          <a:p>
            <a:endParaRPr lang="tr-TR" altLang="tr-TR" smtClean="0"/>
          </a:p>
        </p:txBody>
      </p:sp>
      <p:sp>
        <p:nvSpPr>
          <p:cNvPr id="15363" name="2 İçerik Yer Tutucusu"/>
          <p:cNvSpPr>
            <a:spLocks noGrp="1"/>
          </p:cNvSpPr>
          <p:nvPr>
            <p:ph idx="1"/>
          </p:nvPr>
        </p:nvSpPr>
        <p:spPr/>
        <p:txBody>
          <a:bodyPr/>
          <a:lstStyle/>
          <a:p>
            <a:endParaRPr lang="tr-TR" altLang="tr-TR" smtClean="0"/>
          </a:p>
        </p:txBody>
      </p:sp>
      <p:pic>
        <p:nvPicPr>
          <p:cNvPr id="15364" name="Picture 2" descr="http://upload.wikimedia.org/wikipedia/commons/thumb/2/29/Mureine.svg/432px-Mureine.svg.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57019" y="476672"/>
            <a:ext cx="6962775" cy="6173064"/>
          </a:xfrm>
          <a:prstGeom prst="rect">
            <a:avLst/>
          </a:prstGeom>
          <a:noFill/>
          <a:ln>
            <a:noFill/>
          </a:ln>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Başlık 1"/>
          <p:cNvSpPr>
            <a:spLocks noGrp="1"/>
          </p:cNvSpPr>
          <p:nvPr>
            <p:ph type="title"/>
          </p:nvPr>
        </p:nvSpPr>
        <p:spPr/>
        <p:txBody>
          <a:bodyPr/>
          <a:lstStyle/>
          <a:p>
            <a:endParaRPr lang="tr-TR" altLang="tr-TR" smtClean="0"/>
          </a:p>
        </p:txBody>
      </p:sp>
      <p:sp>
        <p:nvSpPr>
          <p:cNvPr id="13315" name="İçerik Yer Tutucusu 2"/>
          <p:cNvSpPr>
            <a:spLocks noGrp="1"/>
          </p:cNvSpPr>
          <p:nvPr>
            <p:ph idx="1"/>
          </p:nvPr>
        </p:nvSpPr>
        <p:spPr>
          <a:xfrm>
            <a:off x="827583" y="3521297"/>
            <a:ext cx="7775079" cy="3003328"/>
          </a:xfrm>
        </p:spPr>
        <p:txBody>
          <a:bodyPr>
            <a:normAutofit fontScale="92500"/>
          </a:bodyPr>
          <a:lstStyle/>
          <a:p>
            <a:pPr algn="just"/>
            <a:r>
              <a:rPr lang="tr-TR" altLang="tr-TR" sz="2400" dirty="0" smtClean="0">
                <a:solidFill>
                  <a:schemeClr val="tx1"/>
                </a:solidFill>
              </a:rPr>
              <a:t>İ</a:t>
            </a:r>
            <a:r>
              <a:rPr lang="fr-FR" altLang="tr-TR" sz="2400" dirty="0" err="1" smtClean="0">
                <a:solidFill>
                  <a:schemeClr val="tx1"/>
                </a:solidFill>
              </a:rPr>
              <a:t>ki</a:t>
            </a:r>
            <a:r>
              <a:rPr lang="fr-FR" altLang="tr-TR" sz="2400" dirty="0" smtClean="0">
                <a:solidFill>
                  <a:schemeClr val="tx1"/>
                </a:solidFill>
              </a:rPr>
              <a:t> </a:t>
            </a:r>
            <a:r>
              <a:rPr lang="fr-FR" altLang="tr-TR" sz="2400" dirty="0" err="1" smtClean="0">
                <a:solidFill>
                  <a:schemeClr val="tx1"/>
                </a:solidFill>
              </a:rPr>
              <a:t>heteropolimer</a:t>
            </a:r>
            <a:r>
              <a:rPr lang="fr-FR" altLang="tr-TR" sz="2400" dirty="0" smtClean="0">
                <a:solidFill>
                  <a:schemeClr val="tx1"/>
                </a:solidFill>
              </a:rPr>
              <a:t> </a:t>
            </a:r>
            <a:r>
              <a:rPr lang="fr-FR" altLang="tr-TR" sz="2400" dirty="0" err="1" smtClean="0">
                <a:solidFill>
                  <a:schemeClr val="tx1"/>
                </a:solidFill>
              </a:rPr>
              <a:t>arasındaki</a:t>
            </a:r>
            <a:r>
              <a:rPr lang="fr-FR" altLang="tr-TR" sz="2400" dirty="0" smtClean="0">
                <a:solidFill>
                  <a:schemeClr val="tx1"/>
                </a:solidFill>
              </a:rPr>
              <a:t> </a:t>
            </a:r>
            <a:r>
              <a:rPr lang="fr-FR" altLang="tr-TR" sz="2400" dirty="0" err="1" smtClean="0">
                <a:solidFill>
                  <a:schemeClr val="tx1"/>
                </a:solidFill>
              </a:rPr>
              <a:t>peptid</a:t>
            </a:r>
            <a:r>
              <a:rPr lang="fr-FR" altLang="tr-TR" sz="2400" dirty="0" smtClean="0">
                <a:solidFill>
                  <a:schemeClr val="tx1"/>
                </a:solidFill>
              </a:rPr>
              <a:t> </a:t>
            </a:r>
            <a:r>
              <a:rPr lang="fr-FR" altLang="tr-TR" sz="2400" dirty="0" err="1" smtClean="0">
                <a:solidFill>
                  <a:schemeClr val="tx1"/>
                </a:solidFill>
              </a:rPr>
              <a:t>bağlarına</a:t>
            </a:r>
            <a:r>
              <a:rPr lang="fr-FR" altLang="tr-TR" sz="2400" dirty="0" smtClean="0">
                <a:solidFill>
                  <a:schemeClr val="tx1"/>
                </a:solidFill>
              </a:rPr>
              <a:t> </a:t>
            </a:r>
            <a:r>
              <a:rPr lang="fr-FR" altLang="tr-TR" sz="2800" b="1" dirty="0" err="1" smtClean="0">
                <a:solidFill>
                  <a:schemeClr val="tx1"/>
                </a:solidFill>
              </a:rPr>
              <a:t>transpeptid</a:t>
            </a:r>
            <a:r>
              <a:rPr lang="fr-FR" altLang="tr-TR" sz="2800" b="1" dirty="0" smtClean="0">
                <a:solidFill>
                  <a:schemeClr val="tx1"/>
                </a:solidFill>
              </a:rPr>
              <a:t> </a:t>
            </a:r>
            <a:r>
              <a:rPr lang="fr-FR" altLang="tr-TR" sz="2800" b="1" dirty="0" err="1" smtClean="0">
                <a:solidFill>
                  <a:schemeClr val="tx1"/>
                </a:solidFill>
              </a:rPr>
              <a:t>bağları</a:t>
            </a:r>
            <a:r>
              <a:rPr lang="fr-FR" altLang="tr-TR" sz="2800" dirty="0" smtClean="0">
                <a:solidFill>
                  <a:schemeClr val="tx1"/>
                </a:solidFill>
              </a:rPr>
              <a:t> </a:t>
            </a:r>
            <a:r>
              <a:rPr lang="fr-FR" altLang="tr-TR" sz="2400" dirty="0" err="1" smtClean="0">
                <a:solidFill>
                  <a:schemeClr val="tx1"/>
                </a:solidFill>
              </a:rPr>
              <a:t>yada</a:t>
            </a:r>
            <a:r>
              <a:rPr lang="fr-FR" altLang="tr-TR" sz="2400" dirty="0" smtClean="0">
                <a:solidFill>
                  <a:schemeClr val="tx1"/>
                </a:solidFill>
              </a:rPr>
              <a:t> </a:t>
            </a:r>
            <a:r>
              <a:rPr lang="fr-FR" altLang="tr-TR" sz="2800" b="1" dirty="0" err="1" smtClean="0">
                <a:solidFill>
                  <a:schemeClr val="tx1"/>
                </a:solidFill>
              </a:rPr>
              <a:t>çapraz</a:t>
            </a:r>
            <a:r>
              <a:rPr lang="fr-FR" altLang="tr-TR" sz="2800" b="1" dirty="0" smtClean="0">
                <a:solidFill>
                  <a:schemeClr val="tx1"/>
                </a:solidFill>
              </a:rPr>
              <a:t> </a:t>
            </a:r>
            <a:r>
              <a:rPr lang="fr-FR" altLang="tr-TR" sz="2800" b="1" dirty="0" err="1" smtClean="0">
                <a:solidFill>
                  <a:schemeClr val="tx1"/>
                </a:solidFill>
              </a:rPr>
              <a:t>bağlar</a:t>
            </a:r>
            <a:r>
              <a:rPr lang="fr-FR" altLang="tr-TR" sz="2800" b="1" dirty="0" smtClean="0">
                <a:solidFill>
                  <a:schemeClr val="tx1"/>
                </a:solidFill>
              </a:rPr>
              <a:t> </a:t>
            </a:r>
            <a:r>
              <a:rPr lang="fr-FR" altLang="tr-TR" sz="2400" dirty="0" err="1" smtClean="0">
                <a:solidFill>
                  <a:schemeClr val="tx1"/>
                </a:solidFill>
              </a:rPr>
              <a:t>denir</a:t>
            </a:r>
            <a:r>
              <a:rPr lang="fr-FR" altLang="tr-TR" sz="2400" dirty="0" smtClean="0">
                <a:solidFill>
                  <a:schemeClr val="tx1"/>
                </a:solidFill>
              </a:rPr>
              <a:t>.</a:t>
            </a:r>
            <a:endParaRPr lang="tr-TR" altLang="tr-TR" sz="2400" dirty="0" smtClean="0">
              <a:solidFill>
                <a:schemeClr val="tx1"/>
              </a:solidFill>
            </a:endParaRPr>
          </a:p>
          <a:p>
            <a:pPr algn="just"/>
            <a:r>
              <a:rPr lang="fr-FR" altLang="tr-TR" sz="2400" dirty="0" err="1" smtClean="0">
                <a:solidFill>
                  <a:schemeClr val="tx1"/>
                </a:solidFill>
              </a:rPr>
              <a:t>Tetrapeptidlerde</a:t>
            </a:r>
            <a:r>
              <a:rPr lang="fr-FR" altLang="tr-TR" sz="2400" dirty="0" smtClean="0">
                <a:solidFill>
                  <a:schemeClr val="tx1"/>
                </a:solidFill>
              </a:rPr>
              <a:t> </a:t>
            </a:r>
            <a:r>
              <a:rPr lang="fr-FR" altLang="tr-TR" sz="2400" dirty="0" err="1" smtClean="0">
                <a:solidFill>
                  <a:schemeClr val="tx1"/>
                </a:solidFill>
              </a:rPr>
              <a:t>olan</a:t>
            </a:r>
            <a:r>
              <a:rPr lang="fr-FR" altLang="tr-TR" sz="2400" dirty="0" smtClean="0">
                <a:solidFill>
                  <a:schemeClr val="tx1"/>
                </a:solidFill>
              </a:rPr>
              <a:t> </a:t>
            </a:r>
            <a:r>
              <a:rPr lang="fr-FR" altLang="tr-TR" sz="2400" dirty="0" err="1" smtClean="0">
                <a:solidFill>
                  <a:schemeClr val="tx1"/>
                </a:solidFill>
              </a:rPr>
              <a:t>amino</a:t>
            </a:r>
            <a:r>
              <a:rPr lang="fr-FR" altLang="tr-TR" sz="2400" dirty="0" smtClean="0">
                <a:solidFill>
                  <a:schemeClr val="tx1"/>
                </a:solidFill>
              </a:rPr>
              <a:t> </a:t>
            </a:r>
            <a:r>
              <a:rPr lang="fr-FR" altLang="tr-TR" sz="2400" dirty="0" err="1" smtClean="0">
                <a:solidFill>
                  <a:schemeClr val="tx1"/>
                </a:solidFill>
              </a:rPr>
              <a:t>aistler</a:t>
            </a:r>
            <a:r>
              <a:rPr lang="fr-FR" altLang="tr-TR" sz="2400" dirty="0" smtClean="0">
                <a:solidFill>
                  <a:schemeClr val="tx1"/>
                </a:solidFill>
              </a:rPr>
              <a:t> </a:t>
            </a:r>
            <a:r>
              <a:rPr lang="fr-FR" altLang="tr-TR" sz="2800" b="1" dirty="0" err="1" smtClean="0">
                <a:solidFill>
                  <a:schemeClr val="tx1"/>
                </a:solidFill>
              </a:rPr>
              <a:t>interpeptid</a:t>
            </a:r>
            <a:r>
              <a:rPr lang="fr-FR" altLang="tr-TR" sz="2800" b="1" dirty="0" smtClean="0">
                <a:solidFill>
                  <a:schemeClr val="tx1"/>
                </a:solidFill>
              </a:rPr>
              <a:t> </a:t>
            </a:r>
            <a:r>
              <a:rPr lang="fr-FR" altLang="tr-TR" sz="2800" b="1" dirty="0" err="1" smtClean="0">
                <a:solidFill>
                  <a:schemeClr val="tx1"/>
                </a:solidFill>
              </a:rPr>
              <a:t>köprülerinde</a:t>
            </a:r>
            <a:r>
              <a:rPr lang="fr-FR" altLang="tr-TR" sz="2800" b="1" dirty="0" smtClean="0">
                <a:solidFill>
                  <a:schemeClr val="tx1"/>
                </a:solidFill>
              </a:rPr>
              <a:t> </a:t>
            </a:r>
            <a:r>
              <a:rPr lang="fr-FR" altLang="tr-TR" sz="2400" dirty="0" smtClean="0">
                <a:solidFill>
                  <a:schemeClr val="tx1"/>
                </a:solidFill>
              </a:rPr>
              <a:t>de </a:t>
            </a:r>
            <a:r>
              <a:rPr lang="fr-FR" altLang="tr-TR" sz="2400" dirty="0" err="1" smtClean="0">
                <a:solidFill>
                  <a:schemeClr val="tx1"/>
                </a:solidFill>
              </a:rPr>
              <a:t>bulunabilir</a:t>
            </a:r>
            <a:r>
              <a:rPr lang="fr-FR" altLang="tr-TR" sz="2400" dirty="0" smtClean="0">
                <a:solidFill>
                  <a:schemeClr val="tx1"/>
                </a:solidFill>
              </a:rPr>
              <a:t>. </a:t>
            </a:r>
            <a:r>
              <a:rPr lang="fr-FR" altLang="tr-TR" sz="2400" dirty="0" err="1" smtClean="0">
                <a:solidFill>
                  <a:schemeClr val="tx1"/>
                </a:solidFill>
              </a:rPr>
              <a:t>Ancak</a:t>
            </a:r>
            <a:r>
              <a:rPr lang="fr-FR" altLang="tr-TR" sz="2400" dirty="0" smtClean="0">
                <a:solidFill>
                  <a:schemeClr val="tx1"/>
                </a:solidFill>
              </a:rPr>
              <a:t> </a:t>
            </a:r>
            <a:r>
              <a:rPr lang="fr-FR" altLang="tr-TR" sz="2400" dirty="0" err="1" smtClean="0">
                <a:solidFill>
                  <a:schemeClr val="tx1"/>
                </a:solidFill>
              </a:rPr>
              <a:t>dallı</a:t>
            </a:r>
            <a:r>
              <a:rPr lang="fr-FR" altLang="tr-TR" sz="2400" dirty="0" smtClean="0">
                <a:solidFill>
                  <a:schemeClr val="tx1"/>
                </a:solidFill>
              </a:rPr>
              <a:t> </a:t>
            </a:r>
            <a:r>
              <a:rPr lang="fr-FR" altLang="tr-TR" sz="2400" dirty="0" err="1" smtClean="0">
                <a:solidFill>
                  <a:schemeClr val="tx1"/>
                </a:solidFill>
              </a:rPr>
              <a:t>amino</a:t>
            </a:r>
            <a:r>
              <a:rPr lang="fr-FR" altLang="tr-TR" sz="2400" dirty="0" smtClean="0">
                <a:solidFill>
                  <a:schemeClr val="tx1"/>
                </a:solidFill>
              </a:rPr>
              <a:t> </a:t>
            </a:r>
            <a:r>
              <a:rPr lang="fr-FR" altLang="tr-TR" sz="2400" dirty="0" err="1" smtClean="0">
                <a:solidFill>
                  <a:schemeClr val="tx1"/>
                </a:solidFill>
              </a:rPr>
              <a:t>asitler</a:t>
            </a:r>
            <a:r>
              <a:rPr lang="fr-FR" altLang="tr-TR" sz="2400" dirty="0" smtClean="0">
                <a:solidFill>
                  <a:schemeClr val="tx1"/>
                </a:solidFill>
              </a:rPr>
              <a:t>, </a:t>
            </a:r>
            <a:r>
              <a:rPr lang="fr-FR" altLang="tr-TR" sz="2400" dirty="0" err="1" smtClean="0">
                <a:solidFill>
                  <a:schemeClr val="tx1"/>
                </a:solidFill>
              </a:rPr>
              <a:t>aromatik</a:t>
            </a:r>
            <a:r>
              <a:rPr lang="fr-FR" altLang="tr-TR" sz="2400" dirty="0" smtClean="0">
                <a:solidFill>
                  <a:schemeClr val="tx1"/>
                </a:solidFill>
              </a:rPr>
              <a:t> </a:t>
            </a:r>
            <a:r>
              <a:rPr lang="fr-FR" altLang="tr-TR" sz="2400" dirty="0" err="1" smtClean="0">
                <a:solidFill>
                  <a:schemeClr val="tx1"/>
                </a:solidFill>
              </a:rPr>
              <a:t>amino</a:t>
            </a:r>
            <a:r>
              <a:rPr lang="fr-FR" altLang="tr-TR" sz="2400" dirty="0" smtClean="0">
                <a:solidFill>
                  <a:schemeClr val="tx1"/>
                </a:solidFill>
              </a:rPr>
              <a:t> </a:t>
            </a:r>
            <a:r>
              <a:rPr lang="fr-FR" altLang="tr-TR" sz="2400" dirty="0" err="1" smtClean="0">
                <a:solidFill>
                  <a:schemeClr val="tx1"/>
                </a:solidFill>
              </a:rPr>
              <a:t>asitler</a:t>
            </a:r>
            <a:r>
              <a:rPr lang="fr-FR" altLang="tr-TR" sz="2400" dirty="0" smtClean="0">
                <a:solidFill>
                  <a:schemeClr val="tx1"/>
                </a:solidFill>
              </a:rPr>
              <a:t>, </a:t>
            </a:r>
            <a:r>
              <a:rPr lang="fr-FR" altLang="tr-TR" sz="2400" dirty="0" err="1" smtClean="0">
                <a:solidFill>
                  <a:schemeClr val="tx1"/>
                </a:solidFill>
              </a:rPr>
              <a:t>sülfür</a:t>
            </a:r>
            <a:r>
              <a:rPr lang="fr-FR" altLang="tr-TR" sz="2400" dirty="0" smtClean="0">
                <a:solidFill>
                  <a:schemeClr val="tx1"/>
                </a:solidFill>
              </a:rPr>
              <a:t> </a:t>
            </a:r>
            <a:r>
              <a:rPr lang="fr-FR" altLang="tr-TR" sz="2400" dirty="0" err="1" smtClean="0">
                <a:solidFill>
                  <a:schemeClr val="tx1"/>
                </a:solidFill>
              </a:rPr>
              <a:t>içeren</a:t>
            </a:r>
            <a:r>
              <a:rPr lang="fr-FR" altLang="tr-TR" sz="2400" dirty="0" smtClean="0">
                <a:solidFill>
                  <a:schemeClr val="tx1"/>
                </a:solidFill>
              </a:rPr>
              <a:t> </a:t>
            </a:r>
            <a:r>
              <a:rPr lang="fr-FR" altLang="tr-TR" sz="2400" dirty="0" err="1" smtClean="0">
                <a:solidFill>
                  <a:schemeClr val="tx1"/>
                </a:solidFill>
              </a:rPr>
              <a:t>amino</a:t>
            </a:r>
            <a:r>
              <a:rPr lang="fr-FR" altLang="tr-TR" sz="2400" dirty="0" smtClean="0">
                <a:solidFill>
                  <a:schemeClr val="tx1"/>
                </a:solidFill>
              </a:rPr>
              <a:t> </a:t>
            </a:r>
            <a:r>
              <a:rPr lang="fr-FR" altLang="tr-TR" sz="2400" dirty="0" err="1" smtClean="0">
                <a:solidFill>
                  <a:schemeClr val="tx1"/>
                </a:solidFill>
              </a:rPr>
              <a:t>asitler</a:t>
            </a:r>
            <a:r>
              <a:rPr lang="fr-FR" altLang="tr-TR" sz="2400" dirty="0" smtClean="0">
                <a:solidFill>
                  <a:schemeClr val="tx1"/>
                </a:solidFill>
              </a:rPr>
              <a:t> </a:t>
            </a:r>
            <a:r>
              <a:rPr lang="fr-FR" altLang="tr-TR" sz="2400" dirty="0" err="1" smtClean="0">
                <a:solidFill>
                  <a:schemeClr val="tx1"/>
                </a:solidFill>
              </a:rPr>
              <a:t>ve</a:t>
            </a:r>
            <a:r>
              <a:rPr lang="fr-FR" altLang="tr-TR" sz="2400" dirty="0" smtClean="0">
                <a:solidFill>
                  <a:schemeClr val="tx1"/>
                </a:solidFill>
              </a:rPr>
              <a:t> </a:t>
            </a:r>
            <a:r>
              <a:rPr lang="fr-FR" altLang="tr-TR" sz="2400" dirty="0" err="1" smtClean="0">
                <a:solidFill>
                  <a:schemeClr val="tx1"/>
                </a:solidFill>
              </a:rPr>
              <a:t>histidin</a:t>
            </a:r>
            <a:r>
              <a:rPr lang="fr-FR" altLang="tr-TR" sz="2400" dirty="0" smtClean="0">
                <a:solidFill>
                  <a:schemeClr val="tx1"/>
                </a:solidFill>
              </a:rPr>
              <a:t> </a:t>
            </a:r>
            <a:r>
              <a:rPr lang="fr-FR" altLang="tr-TR" sz="2400" dirty="0" err="1" smtClean="0">
                <a:solidFill>
                  <a:schemeClr val="tx1"/>
                </a:solidFill>
              </a:rPr>
              <a:t>arjinin</a:t>
            </a:r>
            <a:r>
              <a:rPr lang="fr-FR" altLang="tr-TR" sz="2400" dirty="0" smtClean="0">
                <a:solidFill>
                  <a:schemeClr val="tx1"/>
                </a:solidFill>
              </a:rPr>
              <a:t> </a:t>
            </a:r>
            <a:r>
              <a:rPr lang="fr-FR" altLang="tr-TR" sz="2400" dirty="0" err="1" smtClean="0">
                <a:solidFill>
                  <a:schemeClr val="tx1"/>
                </a:solidFill>
              </a:rPr>
              <a:t>ve</a:t>
            </a:r>
            <a:r>
              <a:rPr lang="fr-FR" altLang="tr-TR" sz="2400" dirty="0" smtClean="0">
                <a:solidFill>
                  <a:schemeClr val="tx1"/>
                </a:solidFill>
              </a:rPr>
              <a:t>  </a:t>
            </a:r>
            <a:r>
              <a:rPr lang="fr-FR" altLang="tr-TR" sz="2400" dirty="0" err="1" smtClean="0">
                <a:solidFill>
                  <a:schemeClr val="tx1"/>
                </a:solidFill>
              </a:rPr>
              <a:t>prolin</a:t>
            </a:r>
            <a:r>
              <a:rPr lang="fr-FR" altLang="tr-TR" sz="2400" dirty="0" smtClean="0">
                <a:solidFill>
                  <a:schemeClr val="tx1"/>
                </a:solidFill>
              </a:rPr>
              <a:t>, </a:t>
            </a:r>
            <a:r>
              <a:rPr lang="fr-FR" altLang="tr-TR" sz="2400" dirty="0" err="1" smtClean="0">
                <a:solidFill>
                  <a:schemeClr val="tx1"/>
                </a:solidFill>
              </a:rPr>
              <a:t>interpeptid</a:t>
            </a:r>
            <a:r>
              <a:rPr lang="fr-FR" altLang="tr-TR" sz="2400" dirty="0" smtClean="0">
                <a:solidFill>
                  <a:schemeClr val="tx1"/>
                </a:solidFill>
              </a:rPr>
              <a:t> </a:t>
            </a:r>
            <a:r>
              <a:rPr lang="fr-FR" altLang="tr-TR" sz="2400" dirty="0" err="1" smtClean="0">
                <a:solidFill>
                  <a:schemeClr val="tx1"/>
                </a:solidFill>
              </a:rPr>
              <a:t>köprülerinde</a:t>
            </a:r>
            <a:r>
              <a:rPr lang="fr-FR" altLang="tr-TR" sz="2400" dirty="0" smtClean="0">
                <a:solidFill>
                  <a:schemeClr val="tx1"/>
                </a:solidFill>
              </a:rPr>
              <a:t> </a:t>
            </a:r>
            <a:r>
              <a:rPr lang="fr-FR" altLang="tr-TR" sz="2400" dirty="0" err="1" smtClean="0">
                <a:solidFill>
                  <a:schemeClr val="tx1"/>
                </a:solidFill>
              </a:rPr>
              <a:t>bulunmaz</a:t>
            </a:r>
            <a:r>
              <a:rPr lang="fr-FR" altLang="tr-TR" sz="2400" dirty="0" smtClean="0">
                <a:solidFill>
                  <a:schemeClr val="tx1"/>
                </a:solidFill>
              </a:rPr>
              <a:t>.</a:t>
            </a:r>
            <a:endParaRPr lang="tr-TR" altLang="tr-TR" sz="2400" dirty="0" smtClean="0">
              <a:solidFill>
                <a:schemeClr val="tx1"/>
              </a:solidFill>
            </a:endParaRPr>
          </a:p>
        </p:txBody>
      </p:sp>
      <p:pic>
        <p:nvPicPr>
          <p:cNvPr id="13316" name="Picture 3" descr="5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39752" y="456406"/>
            <a:ext cx="4824412" cy="2897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Başlık 1"/>
          <p:cNvSpPr>
            <a:spLocks noGrp="1"/>
          </p:cNvSpPr>
          <p:nvPr>
            <p:ph type="title"/>
          </p:nvPr>
        </p:nvSpPr>
        <p:spPr>
          <a:xfrm>
            <a:off x="1763688" y="642938"/>
            <a:ext cx="6840760" cy="1076325"/>
          </a:xfrm>
        </p:spPr>
        <p:txBody>
          <a:bodyPr>
            <a:normAutofit/>
          </a:bodyPr>
          <a:lstStyle/>
          <a:p>
            <a:pPr algn="ctr"/>
            <a:r>
              <a:rPr lang="fr-FR" altLang="tr-TR" sz="2800" b="1" dirty="0" err="1" smtClean="0">
                <a:solidFill>
                  <a:schemeClr val="tx1"/>
                </a:solidFill>
              </a:rPr>
              <a:t>Bakteri</a:t>
            </a:r>
            <a:r>
              <a:rPr lang="fr-FR" altLang="tr-TR" sz="2800" b="1" dirty="0" smtClean="0">
                <a:solidFill>
                  <a:schemeClr val="tx1"/>
                </a:solidFill>
              </a:rPr>
              <a:t> </a:t>
            </a:r>
            <a:r>
              <a:rPr lang="fr-FR" altLang="tr-TR" sz="2800" b="1" dirty="0" err="1" smtClean="0">
                <a:solidFill>
                  <a:schemeClr val="tx1"/>
                </a:solidFill>
              </a:rPr>
              <a:t>hücre</a:t>
            </a:r>
            <a:r>
              <a:rPr lang="fr-FR" altLang="tr-TR" sz="2800" b="1" dirty="0" smtClean="0">
                <a:solidFill>
                  <a:schemeClr val="tx1"/>
                </a:solidFill>
              </a:rPr>
              <a:t> </a:t>
            </a:r>
            <a:r>
              <a:rPr lang="fr-FR" altLang="tr-TR" sz="2800" b="1" dirty="0" err="1" smtClean="0">
                <a:solidFill>
                  <a:schemeClr val="tx1"/>
                </a:solidFill>
              </a:rPr>
              <a:t>duvar</a:t>
            </a:r>
            <a:r>
              <a:rPr lang="tr-TR" altLang="tr-TR" sz="2800" b="1" dirty="0" err="1" smtClean="0">
                <a:solidFill>
                  <a:schemeClr val="tx1"/>
                </a:solidFill>
              </a:rPr>
              <a:t>ının</a:t>
            </a:r>
            <a:r>
              <a:rPr lang="fr-FR" altLang="tr-TR" sz="2800" b="1" dirty="0" smtClean="0">
                <a:solidFill>
                  <a:schemeClr val="tx1"/>
                </a:solidFill>
              </a:rPr>
              <a:t> </a:t>
            </a:r>
            <a:r>
              <a:rPr lang="fr-FR" altLang="tr-TR" sz="2800" b="1" dirty="0" err="1" smtClean="0">
                <a:solidFill>
                  <a:schemeClr val="tx1"/>
                </a:solidFill>
              </a:rPr>
              <a:t>arke</a:t>
            </a:r>
            <a:r>
              <a:rPr lang="tr-TR" altLang="tr-TR" sz="2800" b="1" dirty="0" smtClean="0">
                <a:solidFill>
                  <a:schemeClr val="tx1"/>
                </a:solidFill>
              </a:rPr>
              <a:t> ve </a:t>
            </a:r>
            <a:r>
              <a:rPr lang="tr-TR" altLang="tr-TR" sz="2800" b="1" dirty="0" err="1" smtClean="0">
                <a:solidFill>
                  <a:schemeClr val="tx1"/>
                </a:solidFill>
              </a:rPr>
              <a:t>ökaryot</a:t>
            </a:r>
            <a:r>
              <a:rPr lang="fr-FR" altLang="tr-TR" sz="2800" b="1" dirty="0" smtClean="0">
                <a:solidFill>
                  <a:schemeClr val="tx1"/>
                </a:solidFill>
              </a:rPr>
              <a:t> </a:t>
            </a:r>
            <a:r>
              <a:rPr lang="tr-TR" altLang="tr-TR" sz="2800" b="1" dirty="0" smtClean="0">
                <a:solidFill>
                  <a:schemeClr val="tx1"/>
                </a:solidFill>
              </a:rPr>
              <a:t>hücre duvarlarından farkı</a:t>
            </a:r>
            <a:r>
              <a:rPr lang="fr-FR" altLang="tr-TR" sz="2800" b="1" dirty="0" smtClean="0">
                <a:solidFill>
                  <a:schemeClr val="tx1"/>
                </a:solidFill>
              </a:rPr>
              <a:t> </a:t>
            </a:r>
            <a:endParaRPr lang="tr-TR" altLang="tr-TR" sz="2800" b="1" dirty="0" smtClean="0">
              <a:solidFill>
                <a:schemeClr val="tx1"/>
              </a:solidFill>
            </a:endParaRPr>
          </a:p>
        </p:txBody>
      </p:sp>
      <p:sp>
        <p:nvSpPr>
          <p:cNvPr id="12291" name="İçerik Yer Tutucusu 2"/>
          <p:cNvSpPr>
            <a:spLocks noGrp="1"/>
          </p:cNvSpPr>
          <p:nvPr>
            <p:ph idx="1"/>
          </p:nvPr>
        </p:nvSpPr>
        <p:spPr>
          <a:xfrm>
            <a:off x="1907704" y="2276872"/>
            <a:ext cx="6840760" cy="4104456"/>
          </a:xfrm>
        </p:spPr>
        <p:txBody>
          <a:bodyPr>
            <a:normAutofit/>
          </a:bodyPr>
          <a:lstStyle/>
          <a:p>
            <a:r>
              <a:rPr lang="fr-FR" altLang="tr-TR" sz="2800" dirty="0" err="1" smtClean="0">
                <a:solidFill>
                  <a:schemeClr val="tx1"/>
                </a:solidFill>
              </a:rPr>
              <a:t>Bitki</a:t>
            </a:r>
            <a:r>
              <a:rPr lang="fr-FR" altLang="tr-TR" sz="2800" dirty="0" smtClean="0">
                <a:solidFill>
                  <a:schemeClr val="tx1"/>
                </a:solidFill>
              </a:rPr>
              <a:t> </a:t>
            </a:r>
            <a:r>
              <a:rPr lang="fr-FR" altLang="tr-TR" sz="2800" dirty="0" err="1" smtClean="0">
                <a:solidFill>
                  <a:schemeClr val="tx1"/>
                </a:solidFill>
              </a:rPr>
              <a:t>ve</a:t>
            </a:r>
            <a:r>
              <a:rPr lang="fr-FR" altLang="tr-TR" sz="2800" dirty="0" smtClean="0">
                <a:solidFill>
                  <a:schemeClr val="tx1"/>
                </a:solidFill>
              </a:rPr>
              <a:t> </a:t>
            </a:r>
            <a:r>
              <a:rPr lang="fr-FR" altLang="tr-TR" sz="2800" dirty="0" err="1" smtClean="0">
                <a:solidFill>
                  <a:schemeClr val="tx1"/>
                </a:solidFill>
              </a:rPr>
              <a:t>hayvan</a:t>
            </a:r>
            <a:r>
              <a:rPr lang="fr-FR" altLang="tr-TR" sz="2800" dirty="0" smtClean="0">
                <a:solidFill>
                  <a:schemeClr val="tx1"/>
                </a:solidFill>
              </a:rPr>
              <a:t> </a:t>
            </a:r>
            <a:r>
              <a:rPr lang="fr-FR" altLang="tr-TR" sz="2800" dirty="0" err="1" smtClean="0">
                <a:solidFill>
                  <a:schemeClr val="tx1"/>
                </a:solidFill>
              </a:rPr>
              <a:t>proteinlerinde</a:t>
            </a:r>
            <a:r>
              <a:rPr lang="fr-FR" altLang="tr-TR" sz="2800" dirty="0" smtClean="0">
                <a:solidFill>
                  <a:schemeClr val="tx1"/>
                </a:solidFill>
              </a:rPr>
              <a:t> </a:t>
            </a:r>
            <a:r>
              <a:rPr lang="fr-FR" altLang="tr-TR" sz="2800" dirty="0" err="1" smtClean="0">
                <a:solidFill>
                  <a:schemeClr val="tx1"/>
                </a:solidFill>
              </a:rPr>
              <a:t>bulunmayan</a:t>
            </a:r>
            <a:r>
              <a:rPr lang="fr-FR" altLang="tr-TR" sz="2800" dirty="0" smtClean="0">
                <a:solidFill>
                  <a:schemeClr val="tx1"/>
                </a:solidFill>
              </a:rPr>
              <a:t>  </a:t>
            </a:r>
            <a:r>
              <a:rPr lang="fr-FR" altLang="tr-TR" sz="2800" b="1" dirty="0" err="1" smtClean="0">
                <a:solidFill>
                  <a:schemeClr val="tx1"/>
                </a:solidFill>
              </a:rPr>
              <a:t>alanin</a:t>
            </a:r>
            <a:r>
              <a:rPr lang="fr-FR" altLang="tr-TR" sz="2800" dirty="0" smtClean="0">
                <a:solidFill>
                  <a:schemeClr val="tx1"/>
                </a:solidFill>
              </a:rPr>
              <a:t> </a:t>
            </a:r>
            <a:r>
              <a:rPr lang="fr-FR" altLang="tr-TR" sz="2800" dirty="0" err="1" smtClean="0">
                <a:solidFill>
                  <a:schemeClr val="tx1"/>
                </a:solidFill>
              </a:rPr>
              <a:t>ve</a:t>
            </a:r>
            <a:r>
              <a:rPr lang="fr-FR" altLang="tr-TR" sz="2800" dirty="0" smtClean="0">
                <a:solidFill>
                  <a:schemeClr val="tx1"/>
                </a:solidFill>
              </a:rPr>
              <a:t> </a:t>
            </a:r>
            <a:r>
              <a:rPr lang="fr-FR" altLang="tr-TR" sz="2800" b="1" dirty="0" err="1" smtClean="0">
                <a:solidFill>
                  <a:schemeClr val="tx1"/>
                </a:solidFill>
              </a:rPr>
              <a:t>glutamik</a:t>
            </a:r>
            <a:r>
              <a:rPr lang="fr-FR" altLang="tr-TR" sz="2800" b="1" dirty="0" smtClean="0">
                <a:solidFill>
                  <a:schemeClr val="tx1"/>
                </a:solidFill>
              </a:rPr>
              <a:t> </a:t>
            </a:r>
            <a:r>
              <a:rPr lang="fr-FR" altLang="tr-TR" sz="2800" b="1" dirty="0" err="1" smtClean="0">
                <a:solidFill>
                  <a:schemeClr val="tx1"/>
                </a:solidFill>
              </a:rPr>
              <a:t>asitin</a:t>
            </a:r>
            <a:r>
              <a:rPr lang="fr-FR" altLang="tr-TR" sz="2800" b="1" dirty="0" smtClean="0">
                <a:solidFill>
                  <a:schemeClr val="tx1"/>
                </a:solidFill>
              </a:rPr>
              <a:t> D </a:t>
            </a:r>
            <a:r>
              <a:rPr lang="fr-FR" altLang="tr-TR" sz="2800" b="1" dirty="0" err="1" smtClean="0">
                <a:solidFill>
                  <a:schemeClr val="tx1"/>
                </a:solidFill>
              </a:rPr>
              <a:t>izomerleri</a:t>
            </a:r>
            <a:r>
              <a:rPr lang="fr-FR" altLang="tr-TR" sz="2800" b="1" dirty="0" smtClean="0">
                <a:solidFill>
                  <a:schemeClr val="tx1"/>
                </a:solidFill>
              </a:rPr>
              <a:t> </a:t>
            </a:r>
            <a:r>
              <a:rPr lang="fr-FR" altLang="tr-TR" sz="2800" dirty="0" err="1" smtClean="0">
                <a:solidFill>
                  <a:schemeClr val="tx1"/>
                </a:solidFill>
              </a:rPr>
              <a:t>sadece</a:t>
            </a:r>
            <a:r>
              <a:rPr lang="fr-FR" altLang="tr-TR" sz="2800" dirty="0" smtClean="0">
                <a:solidFill>
                  <a:schemeClr val="tx1"/>
                </a:solidFill>
              </a:rPr>
              <a:t> </a:t>
            </a:r>
            <a:r>
              <a:rPr lang="fr-FR" altLang="tr-TR" sz="2800" dirty="0" err="1" smtClean="0">
                <a:solidFill>
                  <a:schemeClr val="tx1"/>
                </a:solidFill>
              </a:rPr>
              <a:t>bakteri</a:t>
            </a:r>
            <a:r>
              <a:rPr lang="fr-FR" altLang="tr-TR" sz="2800" dirty="0" smtClean="0">
                <a:solidFill>
                  <a:schemeClr val="tx1"/>
                </a:solidFill>
              </a:rPr>
              <a:t> </a:t>
            </a:r>
            <a:r>
              <a:rPr lang="fr-FR" altLang="tr-TR" sz="2800" dirty="0" err="1" smtClean="0">
                <a:solidFill>
                  <a:schemeClr val="tx1"/>
                </a:solidFill>
              </a:rPr>
              <a:t>hücre</a:t>
            </a:r>
            <a:r>
              <a:rPr lang="fr-FR" altLang="tr-TR" sz="2800" dirty="0" smtClean="0">
                <a:solidFill>
                  <a:schemeClr val="tx1"/>
                </a:solidFill>
              </a:rPr>
              <a:t> </a:t>
            </a:r>
            <a:r>
              <a:rPr lang="fr-FR" altLang="tr-TR" sz="2800" dirty="0" err="1" smtClean="0">
                <a:solidFill>
                  <a:schemeClr val="tx1"/>
                </a:solidFill>
              </a:rPr>
              <a:t>duvarlarında</a:t>
            </a:r>
            <a:r>
              <a:rPr lang="fr-FR" altLang="tr-TR" sz="2800" dirty="0" smtClean="0">
                <a:solidFill>
                  <a:schemeClr val="tx1"/>
                </a:solidFill>
              </a:rPr>
              <a:t> </a:t>
            </a:r>
            <a:r>
              <a:rPr lang="fr-FR" altLang="tr-TR" sz="2800" dirty="0" err="1" smtClean="0">
                <a:solidFill>
                  <a:schemeClr val="tx1"/>
                </a:solidFill>
              </a:rPr>
              <a:t>bulunur</a:t>
            </a:r>
            <a:r>
              <a:rPr lang="fr-FR" altLang="tr-TR" sz="2800" dirty="0" smtClean="0">
                <a:solidFill>
                  <a:schemeClr val="tx1"/>
                </a:solidFill>
              </a:rPr>
              <a:t>. </a:t>
            </a:r>
            <a:r>
              <a:rPr lang="fr-FR" altLang="tr-TR" sz="2800" dirty="0" err="1" smtClean="0">
                <a:solidFill>
                  <a:schemeClr val="tx1"/>
                </a:solidFill>
              </a:rPr>
              <a:t>Diğer</a:t>
            </a:r>
            <a:r>
              <a:rPr lang="fr-FR" altLang="tr-TR" sz="2800" dirty="0" smtClean="0">
                <a:solidFill>
                  <a:schemeClr val="tx1"/>
                </a:solidFill>
              </a:rPr>
              <a:t> </a:t>
            </a:r>
            <a:r>
              <a:rPr lang="fr-FR" altLang="tr-TR" sz="2800" dirty="0" err="1" smtClean="0">
                <a:solidFill>
                  <a:schemeClr val="tx1"/>
                </a:solidFill>
              </a:rPr>
              <a:t>canlıların</a:t>
            </a:r>
            <a:r>
              <a:rPr lang="fr-FR" altLang="tr-TR" sz="2800" dirty="0" smtClean="0">
                <a:solidFill>
                  <a:schemeClr val="tx1"/>
                </a:solidFill>
              </a:rPr>
              <a:t> </a:t>
            </a:r>
            <a:r>
              <a:rPr lang="fr-FR" altLang="tr-TR" sz="2800" dirty="0" err="1" smtClean="0">
                <a:solidFill>
                  <a:schemeClr val="tx1"/>
                </a:solidFill>
              </a:rPr>
              <a:t>proteinlerindeki</a:t>
            </a:r>
            <a:r>
              <a:rPr lang="fr-FR" altLang="tr-TR" sz="2800" dirty="0" smtClean="0">
                <a:solidFill>
                  <a:schemeClr val="tx1"/>
                </a:solidFill>
              </a:rPr>
              <a:t> </a:t>
            </a:r>
            <a:r>
              <a:rPr lang="fr-FR" altLang="tr-TR" sz="2800" dirty="0" err="1" smtClean="0">
                <a:solidFill>
                  <a:schemeClr val="tx1"/>
                </a:solidFill>
              </a:rPr>
              <a:t>amino</a:t>
            </a:r>
            <a:r>
              <a:rPr lang="fr-FR" altLang="tr-TR" sz="2800" dirty="0" smtClean="0">
                <a:solidFill>
                  <a:schemeClr val="tx1"/>
                </a:solidFill>
              </a:rPr>
              <a:t> </a:t>
            </a:r>
            <a:r>
              <a:rPr lang="fr-FR" altLang="tr-TR" sz="2800" dirty="0" err="1" smtClean="0">
                <a:solidFill>
                  <a:schemeClr val="tx1"/>
                </a:solidFill>
              </a:rPr>
              <a:t>asitler</a:t>
            </a:r>
            <a:r>
              <a:rPr lang="fr-FR" altLang="tr-TR" sz="2800" dirty="0" smtClean="0">
                <a:solidFill>
                  <a:schemeClr val="tx1"/>
                </a:solidFill>
              </a:rPr>
              <a:t> </a:t>
            </a:r>
            <a:r>
              <a:rPr lang="fr-FR" altLang="tr-TR" sz="2800" dirty="0" err="1" smtClean="0">
                <a:solidFill>
                  <a:schemeClr val="tx1"/>
                </a:solidFill>
              </a:rPr>
              <a:t>daima</a:t>
            </a:r>
            <a:r>
              <a:rPr lang="fr-FR" altLang="tr-TR" sz="2800" dirty="0" smtClean="0">
                <a:solidFill>
                  <a:schemeClr val="tx1"/>
                </a:solidFill>
              </a:rPr>
              <a:t> L </a:t>
            </a:r>
            <a:r>
              <a:rPr lang="fr-FR" altLang="tr-TR" sz="2800" dirty="0" err="1" smtClean="0">
                <a:solidFill>
                  <a:schemeClr val="tx1"/>
                </a:solidFill>
              </a:rPr>
              <a:t>formunda</a:t>
            </a:r>
            <a:r>
              <a:rPr lang="fr-FR" altLang="tr-TR" sz="2800" dirty="0" smtClean="0">
                <a:solidFill>
                  <a:schemeClr val="tx1"/>
                </a:solidFill>
              </a:rPr>
              <a:t> </a:t>
            </a:r>
            <a:r>
              <a:rPr lang="fr-FR" altLang="tr-TR" sz="2800" dirty="0" err="1" smtClean="0">
                <a:solidFill>
                  <a:schemeClr val="tx1"/>
                </a:solidFill>
              </a:rPr>
              <a:t>bulunur</a:t>
            </a:r>
            <a:r>
              <a:rPr lang="fr-FR" altLang="tr-TR" sz="2800" dirty="0" smtClean="0">
                <a:solidFill>
                  <a:schemeClr val="tx1"/>
                </a:solidFill>
              </a:rPr>
              <a:t>. </a:t>
            </a:r>
            <a:endParaRPr lang="tr-TR" altLang="tr-TR" sz="2800" dirty="0" smtClean="0">
              <a:solidFill>
                <a:schemeClr val="tx1"/>
              </a:solidFill>
            </a:endParaRPr>
          </a:p>
          <a:p>
            <a:r>
              <a:rPr lang="fr-FR" altLang="tr-TR" sz="2800" dirty="0" smtClean="0">
                <a:solidFill>
                  <a:schemeClr val="tx1"/>
                </a:solidFill>
              </a:rPr>
              <a:t>N </a:t>
            </a:r>
            <a:r>
              <a:rPr lang="fr-FR" altLang="tr-TR" sz="2800" dirty="0" err="1" smtClean="0">
                <a:solidFill>
                  <a:schemeClr val="tx1"/>
                </a:solidFill>
              </a:rPr>
              <a:t>asetil</a:t>
            </a:r>
            <a:r>
              <a:rPr lang="fr-FR" altLang="tr-TR" sz="2800" dirty="0" smtClean="0">
                <a:solidFill>
                  <a:schemeClr val="tx1"/>
                </a:solidFill>
              </a:rPr>
              <a:t> </a:t>
            </a:r>
            <a:r>
              <a:rPr lang="fr-FR" altLang="tr-TR" sz="2800" dirty="0" err="1" smtClean="0">
                <a:solidFill>
                  <a:schemeClr val="tx1"/>
                </a:solidFill>
              </a:rPr>
              <a:t>muramik</a:t>
            </a:r>
            <a:r>
              <a:rPr lang="fr-FR" altLang="tr-TR" sz="2800" dirty="0" smtClean="0">
                <a:solidFill>
                  <a:schemeClr val="tx1"/>
                </a:solidFill>
              </a:rPr>
              <a:t> </a:t>
            </a:r>
            <a:r>
              <a:rPr lang="fr-FR" altLang="tr-TR" sz="2800" dirty="0" err="1" smtClean="0">
                <a:solidFill>
                  <a:schemeClr val="tx1"/>
                </a:solidFill>
              </a:rPr>
              <a:t>asit</a:t>
            </a:r>
            <a:r>
              <a:rPr lang="fr-FR" altLang="tr-TR" sz="2800" dirty="0" smtClean="0">
                <a:solidFill>
                  <a:schemeClr val="tx1"/>
                </a:solidFill>
              </a:rPr>
              <a:t> </a:t>
            </a:r>
            <a:r>
              <a:rPr lang="fr-FR" altLang="tr-TR" sz="2800" dirty="0" err="1" smtClean="0">
                <a:solidFill>
                  <a:schemeClr val="tx1"/>
                </a:solidFill>
              </a:rPr>
              <a:t>ve</a:t>
            </a:r>
            <a:r>
              <a:rPr lang="fr-FR" altLang="tr-TR" sz="2800" dirty="0" smtClean="0">
                <a:solidFill>
                  <a:schemeClr val="tx1"/>
                </a:solidFill>
              </a:rPr>
              <a:t> DAP </a:t>
            </a:r>
            <a:r>
              <a:rPr lang="fr-FR" altLang="tr-TR" sz="2800" dirty="0" err="1" smtClean="0">
                <a:solidFill>
                  <a:schemeClr val="tx1"/>
                </a:solidFill>
              </a:rPr>
              <a:t>arke</a:t>
            </a:r>
            <a:r>
              <a:rPr lang="fr-FR" altLang="tr-TR" sz="2800" dirty="0" smtClean="0">
                <a:solidFill>
                  <a:schemeClr val="tx1"/>
                </a:solidFill>
              </a:rPr>
              <a:t> </a:t>
            </a:r>
            <a:r>
              <a:rPr lang="fr-FR" altLang="tr-TR" sz="2800" dirty="0" err="1" smtClean="0">
                <a:solidFill>
                  <a:schemeClr val="tx1"/>
                </a:solidFill>
              </a:rPr>
              <a:t>ve</a:t>
            </a:r>
            <a:r>
              <a:rPr lang="fr-FR" altLang="tr-TR" sz="2800" dirty="0" smtClean="0">
                <a:solidFill>
                  <a:schemeClr val="tx1"/>
                </a:solidFill>
              </a:rPr>
              <a:t> </a:t>
            </a:r>
            <a:r>
              <a:rPr lang="fr-FR" altLang="tr-TR" sz="2800" dirty="0" err="1" smtClean="0">
                <a:solidFill>
                  <a:schemeClr val="tx1"/>
                </a:solidFill>
              </a:rPr>
              <a:t>ökaryot</a:t>
            </a:r>
            <a:r>
              <a:rPr lang="tr-TR" altLang="tr-TR" sz="2800" dirty="0" smtClean="0">
                <a:solidFill>
                  <a:schemeClr val="tx1"/>
                </a:solidFill>
              </a:rPr>
              <a:t> </a:t>
            </a:r>
            <a:r>
              <a:rPr lang="fr-FR" altLang="tr-TR" sz="2800" dirty="0" err="1" smtClean="0">
                <a:solidFill>
                  <a:schemeClr val="tx1"/>
                </a:solidFill>
              </a:rPr>
              <a:t>hücre</a:t>
            </a:r>
            <a:r>
              <a:rPr lang="fr-FR" altLang="tr-TR" sz="2800" dirty="0" smtClean="0">
                <a:solidFill>
                  <a:schemeClr val="tx1"/>
                </a:solidFill>
              </a:rPr>
              <a:t> </a:t>
            </a:r>
            <a:r>
              <a:rPr lang="fr-FR" altLang="tr-TR" sz="2800" dirty="0" err="1" smtClean="0">
                <a:solidFill>
                  <a:schemeClr val="tx1"/>
                </a:solidFill>
              </a:rPr>
              <a:t>duvarında</a:t>
            </a:r>
            <a:r>
              <a:rPr lang="fr-FR" altLang="tr-TR" sz="2800" dirty="0" smtClean="0">
                <a:solidFill>
                  <a:schemeClr val="tx1"/>
                </a:solidFill>
              </a:rPr>
              <a:t>  </a:t>
            </a:r>
            <a:r>
              <a:rPr lang="fr-FR" altLang="tr-TR" sz="2800" dirty="0" err="1" smtClean="0">
                <a:solidFill>
                  <a:schemeClr val="tx1"/>
                </a:solidFill>
              </a:rPr>
              <a:t>bulunmaz</a:t>
            </a:r>
            <a:r>
              <a:rPr lang="fr-FR" altLang="tr-TR" sz="2800" dirty="0" smtClean="0">
                <a:solidFill>
                  <a:schemeClr val="tx1"/>
                </a:solidFill>
              </a:rPr>
              <a:t>. </a:t>
            </a:r>
            <a:endParaRPr lang="tr-TR" altLang="tr-TR" sz="2800" dirty="0" smtClean="0">
              <a:solidFill>
                <a:schemeClr val="tx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43608" y="2204864"/>
            <a:ext cx="7704855" cy="4392488"/>
          </a:xfrm>
        </p:spPr>
        <p:txBody>
          <a:bodyPr>
            <a:normAutofit/>
          </a:bodyPr>
          <a:lstStyle/>
          <a:p>
            <a:r>
              <a:rPr lang="tr-TR" dirty="0" err="1"/>
              <a:t>Peptidoglikan</a:t>
            </a:r>
            <a:r>
              <a:rPr lang="tr-TR" dirty="0"/>
              <a:t>, hücre duvar kuru ağırlığının yaklaşık %30-70'ini (20-40 tabakalı) oluşturur. DAP yerine L </a:t>
            </a:r>
            <a:r>
              <a:rPr lang="tr-TR" dirty="0" err="1"/>
              <a:t>lizin</a:t>
            </a:r>
            <a:r>
              <a:rPr lang="tr-TR" dirty="0"/>
              <a:t> bulunur. </a:t>
            </a:r>
            <a:endParaRPr lang="tr-TR" dirty="0" smtClean="0"/>
          </a:p>
          <a:p>
            <a:r>
              <a:rPr lang="tr-TR" dirty="0" smtClean="0"/>
              <a:t>L </a:t>
            </a:r>
            <a:r>
              <a:rPr lang="tr-TR" dirty="0" err="1"/>
              <a:t>lizin</a:t>
            </a:r>
            <a:r>
              <a:rPr lang="tr-TR" dirty="0"/>
              <a:t> direk D </a:t>
            </a:r>
            <a:r>
              <a:rPr lang="tr-TR" dirty="0" err="1"/>
              <a:t>alanine</a:t>
            </a:r>
            <a:r>
              <a:rPr lang="tr-TR" dirty="0"/>
              <a:t> bağlanmaz, aralarında </a:t>
            </a:r>
            <a:r>
              <a:rPr lang="tr-TR" dirty="0" err="1"/>
              <a:t>interpeptid</a:t>
            </a:r>
            <a:r>
              <a:rPr lang="tr-TR" dirty="0"/>
              <a:t> köprüleri bulunur. </a:t>
            </a:r>
            <a:r>
              <a:rPr lang="tr-TR" dirty="0" err="1"/>
              <a:t>Staphylococcus</a:t>
            </a:r>
            <a:r>
              <a:rPr lang="tr-TR" dirty="0"/>
              <a:t> </a:t>
            </a:r>
            <a:r>
              <a:rPr lang="tr-TR" dirty="0" err="1"/>
              <a:t>aureus'da</a:t>
            </a:r>
            <a:r>
              <a:rPr lang="tr-TR" dirty="0"/>
              <a:t> </a:t>
            </a:r>
            <a:r>
              <a:rPr lang="tr-TR" dirty="0" err="1"/>
              <a:t>tetrapeptid</a:t>
            </a:r>
            <a:r>
              <a:rPr lang="tr-TR" dirty="0"/>
              <a:t> yan zincirleri 5 </a:t>
            </a:r>
            <a:r>
              <a:rPr lang="tr-TR" dirty="0" err="1"/>
              <a:t>glisinden</a:t>
            </a:r>
            <a:r>
              <a:rPr lang="tr-TR" dirty="0"/>
              <a:t> oluşan, </a:t>
            </a:r>
            <a:r>
              <a:rPr lang="tr-TR" dirty="0" err="1"/>
              <a:t>peptidoglisin</a:t>
            </a:r>
            <a:r>
              <a:rPr lang="tr-TR" dirty="0"/>
              <a:t> köprüsü olarak da adlandırılan, bir zincirlerle birbirlerine bağlanırlar. </a:t>
            </a:r>
            <a:endParaRPr lang="tr-TR" dirty="0" smtClean="0"/>
          </a:p>
          <a:p>
            <a:r>
              <a:rPr lang="tr-TR" dirty="0" err="1" smtClean="0"/>
              <a:t>İnterpeptid</a:t>
            </a:r>
            <a:r>
              <a:rPr lang="tr-TR" dirty="0" smtClean="0"/>
              <a:t> </a:t>
            </a:r>
            <a:r>
              <a:rPr lang="tr-TR" dirty="0"/>
              <a:t>köprüleri farklı türlerde  farklı amino asitler içerebilir. Bunlar taksonomide önemlidir. </a:t>
            </a:r>
            <a:endParaRPr lang="tr-TR" dirty="0" smtClean="0"/>
          </a:p>
          <a:p>
            <a:r>
              <a:rPr lang="tr-TR" dirty="0" smtClean="0"/>
              <a:t>G</a:t>
            </a:r>
            <a:r>
              <a:rPr lang="tr-TR" dirty="0"/>
              <a:t>+ hücre duvarına </a:t>
            </a:r>
            <a:r>
              <a:rPr lang="tr-TR" dirty="0" err="1"/>
              <a:t>taykoik</a:t>
            </a:r>
            <a:r>
              <a:rPr lang="tr-TR" dirty="0"/>
              <a:t> (</a:t>
            </a:r>
            <a:r>
              <a:rPr lang="tr-TR" dirty="0" err="1"/>
              <a:t>teichoic</a:t>
            </a:r>
            <a:r>
              <a:rPr lang="tr-TR" dirty="0"/>
              <a:t>) asitler bulunur. Bu asidik </a:t>
            </a:r>
            <a:r>
              <a:rPr lang="tr-TR" dirty="0" err="1"/>
              <a:t>polisakkaritler</a:t>
            </a:r>
            <a:r>
              <a:rPr lang="tr-TR" dirty="0"/>
              <a:t>, fosfat ester köprüleriyle birbirlerine bağlı 8 - 50 </a:t>
            </a:r>
            <a:r>
              <a:rPr lang="tr-TR" dirty="0" err="1"/>
              <a:t>ribitol</a:t>
            </a:r>
            <a:r>
              <a:rPr lang="tr-TR" dirty="0"/>
              <a:t> yada </a:t>
            </a:r>
            <a:r>
              <a:rPr lang="tr-TR" dirty="0" err="1"/>
              <a:t>gliserol</a:t>
            </a:r>
            <a:r>
              <a:rPr lang="tr-TR" dirty="0"/>
              <a:t> molekülünden oluşmuştur. Bazı bakterilerin </a:t>
            </a:r>
            <a:r>
              <a:rPr lang="tr-TR" dirty="0" err="1"/>
              <a:t>taykoik</a:t>
            </a:r>
            <a:r>
              <a:rPr lang="tr-TR" dirty="0"/>
              <a:t> asitleri </a:t>
            </a:r>
            <a:r>
              <a:rPr lang="tr-TR" dirty="0" err="1"/>
              <a:t>eritritol</a:t>
            </a:r>
            <a:r>
              <a:rPr lang="tr-TR" dirty="0"/>
              <a:t> yada </a:t>
            </a:r>
            <a:r>
              <a:rPr lang="tr-TR" dirty="0" err="1"/>
              <a:t>mannitol</a:t>
            </a:r>
            <a:r>
              <a:rPr lang="tr-TR" dirty="0"/>
              <a:t> de içerebilir. </a:t>
            </a:r>
            <a:endParaRPr lang="tr-TR" dirty="0" smtClean="0"/>
          </a:p>
        </p:txBody>
      </p:sp>
      <p:sp>
        <p:nvSpPr>
          <p:cNvPr id="4" name="Metin Yer Tutucusu 2"/>
          <p:cNvSpPr txBox="1">
            <a:spLocks noGrp="1"/>
          </p:cNvSpPr>
          <p:nvPr>
            <p:ph type="title"/>
          </p:nvPr>
        </p:nvSpPr>
        <p:spPr bwMode="auto">
          <a:xfrm>
            <a:off x="1547665" y="624110"/>
            <a:ext cx="6986736" cy="7166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85000"/>
              <a:buBlip>
                <a:blip r:embed="rId2"/>
              </a:buBlip>
              <a:defRPr sz="3200">
                <a:solidFill>
                  <a:schemeClr val="tx1"/>
                </a:solidFill>
                <a:latin typeface="Arial" panose="020B0604020202020204" pitchFamily="34" charset="0"/>
              </a:defRPr>
            </a:lvl1pPr>
            <a:lvl2pPr marL="742950" indent="-285750">
              <a:spcBef>
                <a:spcPct val="20000"/>
              </a:spcBef>
              <a:buClr>
                <a:schemeClr val="tx2"/>
              </a:buClr>
              <a:buSzPct val="70000"/>
              <a:buFont typeface="Wingdings" panose="05000000000000000000" pitchFamily="2" charset="2"/>
              <a:buChar char="l"/>
              <a:defRPr sz="2800">
                <a:solidFill>
                  <a:schemeClr val="tx1"/>
                </a:solidFill>
                <a:latin typeface="Arial" panose="020B0604020202020204" pitchFamily="34" charset="0"/>
              </a:defRPr>
            </a:lvl2pPr>
            <a:lvl3pPr marL="1143000" indent="-228600">
              <a:spcBef>
                <a:spcPct val="20000"/>
              </a:spcBef>
              <a:buClr>
                <a:schemeClr val="hlink"/>
              </a:buClr>
              <a:buSzPct val="65000"/>
              <a:buFont typeface="Wingdings" panose="05000000000000000000" pitchFamily="2" charset="2"/>
              <a:buChar char="l"/>
              <a:defRPr sz="2400">
                <a:solidFill>
                  <a:schemeClr val="tx1"/>
                </a:solidFill>
                <a:latin typeface="Arial" panose="020B0604020202020204" pitchFamily="34" charset="0"/>
              </a:defRPr>
            </a:lvl3pPr>
            <a:lvl4pPr marL="1600200" indent="-228600">
              <a:spcBef>
                <a:spcPct val="20000"/>
              </a:spcBef>
              <a:buClr>
                <a:schemeClr val="accent1"/>
              </a:buClr>
              <a:buSzPct val="60000"/>
              <a:buFont typeface="Wingdings" panose="05000000000000000000" pitchFamily="2" charset="2"/>
              <a:buChar char="l"/>
              <a:defRPr sz="2000">
                <a:solidFill>
                  <a:schemeClr val="tx1"/>
                </a:solidFill>
                <a:latin typeface="Arial" panose="020B0604020202020204" pitchFamily="34" charset="0"/>
              </a:defRPr>
            </a:lvl4pPr>
            <a:lvl5pPr marL="2057400" indent="-228600">
              <a:spcBef>
                <a:spcPct val="20000"/>
              </a:spcBef>
              <a:buClr>
                <a:schemeClr val="accent2"/>
              </a:buClr>
              <a:buSzPct val="60000"/>
              <a:buFont typeface="Wingdings" panose="05000000000000000000" pitchFamily="2" charset="2"/>
              <a:buChar char="l"/>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sz="2000">
                <a:solidFill>
                  <a:schemeClr val="tx1"/>
                </a:solidFill>
                <a:latin typeface="Arial" panose="020B0604020202020204" pitchFamily="34" charset="0"/>
              </a:defRPr>
            </a:lvl9pPr>
          </a:lstStyle>
          <a:p>
            <a:pPr algn="ctr">
              <a:buFontTx/>
              <a:buNone/>
            </a:pPr>
            <a:r>
              <a:rPr lang="tr-TR" altLang="tr-TR" sz="3600" b="1" dirty="0"/>
              <a:t>Gram Pozitif (G</a:t>
            </a:r>
            <a:r>
              <a:rPr lang="tr-TR" altLang="tr-TR" sz="3600" b="1" baseline="30000" dirty="0"/>
              <a:t>+</a:t>
            </a:r>
            <a:r>
              <a:rPr lang="tr-TR" altLang="tr-TR" sz="3600" b="1" dirty="0"/>
              <a:t>) hücre duvarı</a:t>
            </a:r>
          </a:p>
        </p:txBody>
      </p:sp>
    </p:spTree>
    <p:extLst>
      <p:ext uri="{BB962C8B-B14F-4D97-AF65-F5344CB8AC3E}">
        <p14:creationId xmlns:p14="http://schemas.microsoft.com/office/powerpoint/2010/main" val="26105640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Metin Yer Tutucusu 2"/>
          <p:cNvSpPr txBox="1">
            <a:spLocks/>
          </p:cNvSpPr>
          <p:nvPr/>
        </p:nvSpPr>
        <p:spPr bwMode="auto">
          <a:xfrm>
            <a:off x="1475656" y="260648"/>
            <a:ext cx="6911975" cy="639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85000"/>
              <a:buBlip>
                <a:blip r:embed="rId2"/>
              </a:buBlip>
              <a:defRPr sz="3200">
                <a:solidFill>
                  <a:schemeClr val="tx1"/>
                </a:solidFill>
                <a:latin typeface="Arial" panose="020B0604020202020204" pitchFamily="34" charset="0"/>
              </a:defRPr>
            </a:lvl1pPr>
            <a:lvl2pPr marL="742950" indent="-285750">
              <a:spcBef>
                <a:spcPct val="20000"/>
              </a:spcBef>
              <a:buClr>
                <a:schemeClr val="tx2"/>
              </a:buClr>
              <a:buSzPct val="70000"/>
              <a:buFont typeface="Wingdings" panose="05000000000000000000" pitchFamily="2" charset="2"/>
              <a:buChar char="l"/>
              <a:defRPr sz="2800">
                <a:solidFill>
                  <a:schemeClr val="tx1"/>
                </a:solidFill>
                <a:latin typeface="Arial" panose="020B0604020202020204" pitchFamily="34" charset="0"/>
              </a:defRPr>
            </a:lvl2pPr>
            <a:lvl3pPr marL="1143000" indent="-228600">
              <a:spcBef>
                <a:spcPct val="20000"/>
              </a:spcBef>
              <a:buClr>
                <a:schemeClr val="hlink"/>
              </a:buClr>
              <a:buSzPct val="65000"/>
              <a:buFont typeface="Wingdings" panose="05000000000000000000" pitchFamily="2" charset="2"/>
              <a:buChar char="l"/>
              <a:defRPr sz="2400">
                <a:solidFill>
                  <a:schemeClr val="tx1"/>
                </a:solidFill>
                <a:latin typeface="Arial" panose="020B0604020202020204" pitchFamily="34" charset="0"/>
              </a:defRPr>
            </a:lvl3pPr>
            <a:lvl4pPr marL="1600200" indent="-228600">
              <a:spcBef>
                <a:spcPct val="20000"/>
              </a:spcBef>
              <a:buClr>
                <a:schemeClr val="accent1"/>
              </a:buClr>
              <a:buSzPct val="60000"/>
              <a:buFont typeface="Wingdings" panose="05000000000000000000" pitchFamily="2" charset="2"/>
              <a:buChar char="l"/>
              <a:defRPr sz="2000">
                <a:solidFill>
                  <a:schemeClr val="tx1"/>
                </a:solidFill>
                <a:latin typeface="Arial" panose="020B0604020202020204" pitchFamily="34" charset="0"/>
              </a:defRPr>
            </a:lvl4pPr>
            <a:lvl5pPr marL="2057400" indent="-228600">
              <a:spcBef>
                <a:spcPct val="20000"/>
              </a:spcBef>
              <a:buClr>
                <a:schemeClr val="accent2"/>
              </a:buClr>
              <a:buSzPct val="60000"/>
              <a:buFont typeface="Wingdings" panose="05000000000000000000" pitchFamily="2" charset="2"/>
              <a:buChar char="l"/>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sz="2000">
                <a:solidFill>
                  <a:schemeClr val="tx1"/>
                </a:solidFill>
                <a:latin typeface="Arial" panose="020B0604020202020204" pitchFamily="34" charset="0"/>
              </a:defRPr>
            </a:lvl9pPr>
          </a:lstStyle>
          <a:p>
            <a:pPr algn="ctr">
              <a:buFontTx/>
              <a:buNone/>
            </a:pPr>
            <a:r>
              <a:rPr lang="tr-TR" altLang="tr-TR" sz="3600" b="1" dirty="0"/>
              <a:t>Gram Pozitif (G</a:t>
            </a:r>
            <a:r>
              <a:rPr lang="tr-TR" altLang="tr-TR" sz="3600" b="1" baseline="30000" dirty="0"/>
              <a:t>+</a:t>
            </a:r>
            <a:r>
              <a:rPr lang="tr-TR" altLang="tr-TR" sz="3600" b="1" dirty="0"/>
              <a:t>) hücre duvarı</a:t>
            </a:r>
          </a:p>
        </p:txBody>
      </p:sp>
      <p:pic>
        <p:nvPicPr>
          <p:cNvPr id="3" name="Resim 2"/>
          <p:cNvPicPr>
            <a:picLocks noChangeAspect="1"/>
          </p:cNvPicPr>
          <p:nvPr/>
        </p:nvPicPr>
        <p:blipFill>
          <a:blip r:embed="rId3"/>
          <a:stretch>
            <a:fillRect/>
          </a:stretch>
        </p:blipFill>
        <p:spPr>
          <a:xfrm>
            <a:off x="2627784" y="3356992"/>
            <a:ext cx="4712568" cy="3197814"/>
          </a:xfrm>
          <a:prstGeom prst="rect">
            <a:avLst/>
          </a:prstGeom>
        </p:spPr>
      </p:pic>
      <p:sp>
        <p:nvSpPr>
          <p:cNvPr id="5" name="Rectangle 3"/>
          <p:cNvSpPr txBox="1">
            <a:spLocks noChangeArrowheads="1"/>
          </p:cNvSpPr>
          <p:nvPr/>
        </p:nvSpPr>
        <p:spPr>
          <a:xfrm>
            <a:off x="1259633" y="1412776"/>
            <a:ext cx="7020428" cy="1728192"/>
          </a:xfrm>
          <a:prstGeom prst="rect">
            <a:avLst/>
          </a:prstGeom>
        </p:spPr>
        <p:txBody>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pPr fontAlgn="auto"/>
            <a:r>
              <a:rPr lang="tr-TR" altLang="tr-TR" smtClean="0"/>
              <a:t>Taykoik asitler fosfatlar yoluyla mureine bağlanır. Taykoik asitler negatif yüklü olduğu için hücre yüzeyini negatif yüklü yaparlar. Buda hücre duvarından iyonların geçişini etkiler. Gliserol içeren taykoik asitler lipitlere bağlandığında lipotaykoik asit olarak adlandırılırlar. </a:t>
            </a:r>
            <a:endParaRPr lang="tr-TR" altLang="tr-TR" dirty="0" smtClean="0"/>
          </a:p>
        </p:txBody>
      </p:sp>
    </p:spTree>
    <p:extLst>
      <p:ext uri="{BB962C8B-B14F-4D97-AF65-F5344CB8AC3E}">
        <p14:creationId xmlns:p14="http://schemas.microsoft.com/office/powerpoint/2010/main" val="7436303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3"/>
          <p:cNvSpPr>
            <a:spLocks noGrp="1" noChangeArrowheads="1"/>
          </p:cNvSpPr>
          <p:nvPr>
            <p:ph idx="1"/>
          </p:nvPr>
        </p:nvSpPr>
        <p:spPr>
          <a:xfrm>
            <a:off x="1942415" y="2420888"/>
            <a:ext cx="6619263" cy="3672408"/>
          </a:xfrm>
        </p:spPr>
        <p:txBody>
          <a:bodyPr/>
          <a:lstStyle/>
          <a:p>
            <a:r>
              <a:rPr lang="tr-TR" altLang="tr-TR" dirty="0"/>
              <a:t>Hücre duvar kuru ağırlığının yaklaşık %10'unu oluşturan </a:t>
            </a:r>
            <a:r>
              <a:rPr lang="tr-TR" altLang="tr-TR" dirty="0" err="1"/>
              <a:t>peptidoglikan</a:t>
            </a:r>
            <a:r>
              <a:rPr lang="tr-TR" altLang="tr-TR" dirty="0"/>
              <a:t>, tek tabaka halinde bulunur. </a:t>
            </a:r>
            <a:r>
              <a:rPr lang="tr-TR" altLang="tr-TR" dirty="0" err="1"/>
              <a:t>Lizin</a:t>
            </a:r>
            <a:r>
              <a:rPr lang="tr-TR" altLang="tr-TR" dirty="0"/>
              <a:t> yerine DAP bulunan bu bakterilerde </a:t>
            </a:r>
            <a:r>
              <a:rPr lang="tr-TR" altLang="tr-TR" dirty="0" err="1"/>
              <a:t>interpeptid</a:t>
            </a:r>
            <a:r>
              <a:rPr lang="tr-TR" altLang="tr-TR" dirty="0"/>
              <a:t> köprüleri yoktur. </a:t>
            </a:r>
            <a:endParaRPr lang="tr-TR" altLang="tr-TR" dirty="0" smtClean="0"/>
          </a:p>
          <a:p>
            <a:r>
              <a:rPr lang="tr-TR" altLang="tr-TR" dirty="0" err="1" smtClean="0"/>
              <a:t>Murein</a:t>
            </a:r>
            <a:r>
              <a:rPr lang="tr-TR" altLang="tr-TR" dirty="0" smtClean="0"/>
              <a:t> </a:t>
            </a:r>
            <a:r>
              <a:rPr lang="tr-TR" altLang="tr-TR" dirty="0"/>
              <a:t>tabakasının dışında </a:t>
            </a:r>
            <a:r>
              <a:rPr lang="tr-TR" altLang="tr-TR" dirty="0" err="1"/>
              <a:t>lipopolisakkaritlerden</a:t>
            </a:r>
            <a:r>
              <a:rPr lang="tr-TR" altLang="tr-TR" dirty="0"/>
              <a:t> oluşmuş bir dış </a:t>
            </a:r>
            <a:r>
              <a:rPr lang="tr-TR" altLang="tr-TR" dirty="0" err="1"/>
              <a:t>membran</a:t>
            </a:r>
            <a:r>
              <a:rPr lang="tr-TR" altLang="tr-TR" dirty="0"/>
              <a:t> bulunur. Bu tabaka hücre duvar kuru ağırlığının yaklaşık %80'ini oluşturur. </a:t>
            </a:r>
            <a:endParaRPr lang="tr-TR" altLang="tr-TR" dirty="0" smtClean="0"/>
          </a:p>
          <a:p>
            <a:r>
              <a:rPr lang="tr-TR" altLang="tr-TR" dirty="0" err="1" smtClean="0"/>
              <a:t>Lipopolisakkarit</a:t>
            </a:r>
            <a:r>
              <a:rPr lang="tr-TR" altLang="tr-TR" dirty="0" smtClean="0"/>
              <a:t> </a:t>
            </a:r>
            <a:r>
              <a:rPr lang="tr-TR" altLang="tr-TR" dirty="0"/>
              <a:t>tabakanın </a:t>
            </a:r>
            <a:r>
              <a:rPr lang="tr-TR" altLang="tr-TR" dirty="0" err="1"/>
              <a:t>stabilitesini</a:t>
            </a:r>
            <a:r>
              <a:rPr lang="tr-TR" altLang="tr-TR" dirty="0"/>
              <a:t> </a:t>
            </a:r>
            <a:r>
              <a:rPr lang="tr-TR" altLang="tr-TR" dirty="0" err="1"/>
              <a:t>Ca</a:t>
            </a:r>
            <a:r>
              <a:rPr lang="tr-TR" altLang="tr-TR" dirty="0"/>
              <a:t> iyonları sağlar. </a:t>
            </a:r>
            <a:r>
              <a:rPr lang="tr-TR" altLang="tr-TR" dirty="0" err="1"/>
              <a:t>Taykoik</a:t>
            </a:r>
            <a:r>
              <a:rPr lang="tr-TR" altLang="tr-TR" dirty="0"/>
              <a:t> asitler bu bakterilerde yoktur.</a:t>
            </a:r>
            <a:endParaRPr lang="tr-TR" altLang="tr-TR" dirty="0" smtClean="0"/>
          </a:p>
        </p:txBody>
      </p:sp>
      <p:sp>
        <p:nvSpPr>
          <p:cNvPr id="17412" name="Metin Yer Tutucusu 2"/>
          <p:cNvSpPr txBox="1">
            <a:spLocks/>
          </p:cNvSpPr>
          <p:nvPr/>
        </p:nvSpPr>
        <p:spPr bwMode="auto">
          <a:xfrm>
            <a:off x="1649703" y="908720"/>
            <a:ext cx="6911975" cy="639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85000"/>
              <a:buBlip>
                <a:blip r:embed="rId2"/>
              </a:buBlip>
              <a:defRPr sz="3200">
                <a:solidFill>
                  <a:schemeClr val="tx1"/>
                </a:solidFill>
                <a:latin typeface="Arial" panose="020B0604020202020204" pitchFamily="34" charset="0"/>
              </a:defRPr>
            </a:lvl1pPr>
            <a:lvl2pPr marL="742950" indent="-285750">
              <a:spcBef>
                <a:spcPct val="20000"/>
              </a:spcBef>
              <a:buClr>
                <a:schemeClr val="tx2"/>
              </a:buClr>
              <a:buSzPct val="70000"/>
              <a:buFont typeface="Wingdings" panose="05000000000000000000" pitchFamily="2" charset="2"/>
              <a:buChar char="l"/>
              <a:defRPr sz="2800">
                <a:solidFill>
                  <a:schemeClr val="tx1"/>
                </a:solidFill>
                <a:latin typeface="Arial" panose="020B0604020202020204" pitchFamily="34" charset="0"/>
              </a:defRPr>
            </a:lvl2pPr>
            <a:lvl3pPr marL="1143000" indent="-228600">
              <a:spcBef>
                <a:spcPct val="20000"/>
              </a:spcBef>
              <a:buClr>
                <a:schemeClr val="hlink"/>
              </a:buClr>
              <a:buSzPct val="65000"/>
              <a:buFont typeface="Wingdings" panose="05000000000000000000" pitchFamily="2" charset="2"/>
              <a:buChar char="l"/>
              <a:defRPr sz="2400">
                <a:solidFill>
                  <a:schemeClr val="tx1"/>
                </a:solidFill>
                <a:latin typeface="Arial" panose="020B0604020202020204" pitchFamily="34" charset="0"/>
              </a:defRPr>
            </a:lvl3pPr>
            <a:lvl4pPr marL="1600200" indent="-228600">
              <a:spcBef>
                <a:spcPct val="20000"/>
              </a:spcBef>
              <a:buClr>
                <a:schemeClr val="accent1"/>
              </a:buClr>
              <a:buSzPct val="60000"/>
              <a:buFont typeface="Wingdings" panose="05000000000000000000" pitchFamily="2" charset="2"/>
              <a:buChar char="l"/>
              <a:defRPr sz="2000">
                <a:solidFill>
                  <a:schemeClr val="tx1"/>
                </a:solidFill>
                <a:latin typeface="Arial" panose="020B0604020202020204" pitchFamily="34" charset="0"/>
              </a:defRPr>
            </a:lvl4pPr>
            <a:lvl5pPr marL="2057400" indent="-228600">
              <a:spcBef>
                <a:spcPct val="20000"/>
              </a:spcBef>
              <a:buClr>
                <a:schemeClr val="accent2"/>
              </a:buClr>
              <a:buSzPct val="60000"/>
              <a:buFont typeface="Wingdings" panose="05000000000000000000" pitchFamily="2" charset="2"/>
              <a:buChar char="l"/>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sz="2000">
                <a:solidFill>
                  <a:schemeClr val="tx1"/>
                </a:solidFill>
                <a:latin typeface="Arial" panose="020B0604020202020204" pitchFamily="34" charset="0"/>
              </a:defRPr>
            </a:lvl9pPr>
          </a:lstStyle>
          <a:p>
            <a:pPr algn="ctr">
              <a:buFontTx/>
              <a:buNone/>
            </a:pPr>
            <a:r>
              <a:rPr lang="tr-TR" altLang="tr-TR" sz="3600" b="1" dirty="0"/>
              <a:t>Gram Negatif (G</a:t>
            </a:r>
            <a:r>
              <a:rPr lang="tr-TR" altLang="tr-TR" sz="3600" b="1" baseline="30000" dirty="0"/>
              <a:t>-</a:t>
            </a:r>
            <a:r>
              <a:rPr lang="tr-TR" altLang="tr-TR" sz="3600" b="1" dirty="0"/>
              <a:t>) hücre duvarı</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Başlık 1"/>
          <p:cNvSpPr>
            <a:spLocks noGrp="1"/>
          </p:cNvSpPr>
          <p:nvPr>
            <p:ph type="title"/>
          </p:nvPr>
        </p:nvSpPr>
        <p:spPr>
          <a:xfrm>
            <a:off x="1835696" y="1124744"/>
            <a:ext cx="6589199" cy="1280890"/>
          </a:xfrm>
        </p:spPr>
        <p:txBody>
          <a:bodyPr/>
          <a:lstStyle/>
          <a:p>
            <a:pPr algn="ctr"/>
            <a:r>
              <a:rPr lang="tr-TR" altLang="tr-TR" dirty="0" err="1"/>
              <a:t>Lipopolisakkarit</a:t>
            </a:r>
            <a:r>
              <a:rPr lang="tr-TR" altLang="tr-TR" dirty="0"/>
              <a:t> tabaka (Dış </a:t>
            </a:r>
            <a:r>
              <a:rPr lang="tr-TR" altLang="tr-TR" dirty="0" err="1"/>
              <a:t>membran</a:t>
            </a:r>
            <a:r>
              <a:rPr lang="tr-TR" altLang="tr-TR" dirty="0"/>
              <a:t>)</a:t>
            </a:r>
            <a:endParaRPr lang="tr-TR" altLang="tr-TR" dirty="0" smtClean="0"/>
          </a:p>
        </p:txBody>
      </p:sp>
      <p:sp>
        <p:nvSpPr>
          <p:cNvPr id="19459" name="İçerik Yer Tutucusu 2"/>
          <p:cNvSpPr>
            <a:spLocks noGrp="1"/>
          </p:cNvSpPr>
          <p:nvPr>
            <p:ph idx="1"/>
          </p:nvPr>
        </p:nvSpPr>
        <p:spPr>
          <a:xfrm>
            <a:off x="755576" y="2780928"/>
            <a:ext cx="8136904" cy="3888432"/>
          </a:xfrm>
        </p:spPr>
        <p:txBody>
          <a:bodyPr>
            <a:normAutofit fontScale="92500" lnSpcReduction="20000"/>
          </a:bodyPr>
          <a:lstStyle/>
          <a:p>
            <a:r>
              <a:rPr lang="fr-FR" altLang="tr-TR" sz="2400" dirty="0" err="1" smtClean="0">
                <a:solidFill>
                  <a:schemeClr val="tx1"/>
                </a:solidFill>
              </a:rPr>
              <a:t>Lipopolisakkaritler</a:t>
            </a:r>
            <a:r>
              <a:rPr lang="fr-FR" altLang="tr-TR" sz="2400" dirty="0" smtClean="0">
                <a:solidFill>
                  <a:schemeClr val="tx1"/>
                </a:solidFill>
              </a:rPr>
              <a:t> </a:t>
            </a:r>
            <a:r>
              <a:rPr lang="fr-FR" altLang="tr-TR" sz="2400" dirty="0" err="1" smtClean="0">
                <a:solidFill>
                  <a:schemeClr val="tx1"/>
                </a:solidFill>
              </a:rPr>
              <a:t>lipit</a:t>
            </a:r>
            <a:r>
              <a:rPr lang="fr-FR" altLang="tr-TR" sz="2400" dirty="0" smtClean="0">
                <a:solidFill>
                  <a:schemeClr val="tx1"/>
                </a:solidFill>
              </a:rPr>
              <a:t> A, </a:t>
            </a:r>
            <a:r>
              <a:rPr lang="fr-FR" altLang="tr-TR" sz="2400" dirty="0" err="1" smtClean="0">
                <a:solidFill>
                  <a:schemeClr val="tx1"/>
                </a:solidFill>
              </a:rPr>
              <a:t>core</a:t>
            </a:r>
            <a:r>
              <a:rPr lang="fr-FR" altLang="tr-TR" sz="2400" dirty="0" smtClean="0">
                <a:solidFill>
                  <a:schemeClr val="tx1"/>
                </a:solidFill>
              </a:rPr>
              <a:t> </a:t>
            </a:r>
            <a:r>
              <a:rPr lang="fr-FR" altLang="tr-TR" sz="2400" dirty="0" err="1" smtClean="0">
                <a:solidFill>
                  <a:schemeClr val="tx1"/>
                </a:solidFill>
              </a:rPr>
              <a:t>ve</a:t>
            </a:r>
            <a:r>
              <a:rPr lang="fr-FR" altLang="tr-TR" sz="2400" dirty="0" smtClean="0">
                <a:solidFill>
                  <a:schemeClr val="tx1"/>
                </a:solidFill>
              </a:rPr>
              <a:t> O-</a:t>
            </a:r>
            <a:r>
              <a:rPr lang="fr-FR" altLang="tr-TR" sz="2400" dirty="0" err="1" smtClean="0">
                <a:solidFill>
                  <a:schemeClr val="tx1"/>
                </a:solidFill>
              </a:rPr>
              <a:t>polisakkaritler</a:t>
            </a:r>
            <a:r>
              <a:rPr lang="fr-FR" altLang="tr-TR" sz="2400" dirty="0" smtClean="0">
                <a:solidFill>
                  <a:schemeClr val="tx1"/>
                </a:solidFill>
              </a:rPr>
              <a:t> </a:t>
            </a:r>
            <a:r>
              <a:rPr lang="fr-FR" altLang="tr-TR" sz="2400" dirty="0" err="1" smtClean="0">
                <a:solidFill>
                  <a:schemeClr val="tx1"/>
                </a:solidFill>
              </a:rPr>
              <a:t>olmak</a:t>
            </a:r>
            <a:r>
              <a:rPr lang="fr-FR" altLang="tr-TR" sz="2400" dirty="0" smtClean="0">
                <a:solidFill>
                  <a:schemeClr val="tx1"/>
                </a:solidFill>
              </a:rPr>
              <a:t> </a:t>
            </a:r>
            <a:r>
              <a:rPr lang="fr-FR" altLang="tr-TR" sz="2400" dirty="0" err="1" smtClean="0">
                <a:solidFill>
                  <a:schemeClr val="tx1"/>
                </a:solidFill>
              </a:rPr>
              <a:t>üzere</a:t>
            </a:r>
            <a:r>
              <a:rPr lang="fr-FR" altLang="tr-TR" sz="2400" dirty="0" smtClean="0">
                <a:solidFill>
                  <a:schemeClr val="tx1"/>
                </a:solidFill>
              </a:rPr>
              <a:t> </a:t>
            </a:r>
            <a:r>
              <a:rPr lang="fr-FR" altLang="tr-TR" sz="2400" dirty="0" err="1" smtClean="0">
                <a:solidFill>
                  <a:schemeClr val="tx1"/>
                </a:solidFill>
              </a:rPr>
              <a:t>üç</a:t>
            </a:r>
            <a:r>
              <a:rPr lang="fr-FR" altLang="tr-TR" sz="2400" dirty="0" smtClean="0">
                <a:solidFill>
                  <a:schemeClr val="tx1"/>
                </a:solidFill>
              </a:rPr>
              <a:t> </a:t>
            </a:r>
            <a:r>
              <a:rPr lang="fr-FR" altLang="tr-TR" sz="2400" dirty="0" err="1" smtClean="0">
                <a:solidFill>
                  <a:schemeClr val="tx1"/>
                </a:solidFill>
              </a:rPr>
              <a:t>kısımdan</a:t>
            </a:r>
            <a:r>
              <a:rPr lang="fr-FR" altLang="tr-TR" sz="2400" dirty="0" smtClean="0">
                <a:solidFill>
                  <a:schemeClr val="tx1"/>
                </a:solidFill>
              </a:rPr>
              <a:t> </a:t>
            </a:r>
            <a:r>
              <a:rPr lang="fr-FR" altLang="tr-TR" sz="2400" dirty="0" err="1" smtClean="0">
                <a:solidFill>
                  <a:schemeClr val="tx1"/>
                </a:solidFill>
              </a:rPr>
              <a:t>oluşur</a:t>
            </a:r>
            <a:r>
              <a:rPr lang="fr-FR" altLang="tr-TR" sz="2400" dirty="0" smtClean="0">
                <a:solidFill>
                  <a:schemeClr val="tx1"/>
                </a:solidFill>
              </a:rPr>
              <a:t>. </a:t>
            </a:r>
            <a:endParaRPr lang="tr-TR" altLang="tr-TR" sz="2400" dirty="0" smtClean="0">
              <a:solidFill>
                <a:schemeClr val="tx1"/>
              </a:solidFill>
            </a:endParaRPr>
          </a:p>
          <a:p>
            <a:r>
              <a:rPr lang="fr-FR" altLang="tr-TR" sz="2400" dirty="0" err="1" smtClean="0">
                <a:solidFill>
                  <a:schemeClr val="tx1"/>
                </a:solidFill>
              </a:rPr>
              <a:t>Lipit</a:t>
            </a:r>
            <a:r>
              <a:rPr lang="fr-FR" altLang="tr-TR" sz="2400" dirty="0" smtClean="0">
                <a:solidFill>
                  <a:schemeClr val="tx1"/>
                </a:solidFill>
              </a:rPr>
              <a:t> A, </a:t>
            </a:r>
            <a:r>
              <a:rPr lang="fr-FR" altLang="tr-TR" sz="2400" dirty="0" err="1" smtClean="0">
                <a:solidFill>
                  <a:schemeClr val="tx1"/>
                </a:solidFill>
              </a:rPr>
              <a:t>bir</a:t>
            </a:r>
            <a:r>
              <a:rPr lang="fr-FR" altLang="tr-TR" sz="2400" dirty="0" smtClean="0">
                <a:solidFill>
                  <a:schemeClr val="tx1"/>
                </a:solidFill>
              </a:rPr>
              <a:t> </a:t>
            </a:r>
            <a:r>
              <a:rPr lang="fr-FR" altLang="tr-TR" sz="2400" dirty="0" err="1" smtClean="0">
                <a:solidFill>
                  <a:schemeClr val="tx1"/>
                </a:solidFill>
              </a:rPr>
              <a:t>gliserol</a:t>
            </a:r>
            <a:r>
              <a:rPr lang="fr-FR" altLang="tr-TR" sz="2400" dirty="0" smtClean="0">
                <a:solidFill>
                  <a:schemeClr val="tx1"/>
                </a:solidFill>
              </a:rPr>
              <a:t> </a:t>
            </a:r>
            <a:r>
              <a:rPr lang="fr-FR" altLang="tr-TR" sz="2400" dirty="0" err="1" smtClean="0">
                <a:solidFill>
                  <a:schemeClr val="tx1"/>
                </a:solidFill>
              </a:rPr>
              <a:t>lipit</a:t>
            </a:r>
            <a:r>
              <a:rPr lang="fr-FR" altLang="tr-TR" sz="2400" dirty="0" smtClean="0">
                <a:solidFill>
                  <a:schemeClr val="tx1"/>
                </a:solidFill>
              </a:rPr>
              <a:t> </a:t>
            </a:r>
            <a:r>
              <a:rPr lang="fr-FR" altLang="tr-TR" sz="2400" dirty="0" err="1" smtClean="0">
                <a:solidFill>
                  <a:schemeClr val="tx1"/>
                </a:solidFill>
              </a:rPr>
              <a:t>değildir</a:t>
            </a:r>
            <a:r>
              <a:rPr lang="fr-FR" altLang="tr-TR" sz="2400" dirty="0" smtClean="0">
                <a:solidFill>
                  <a:schemeClr val="tx1"/>
                </a:solidFill>
              </a:rPr>
              <a:t>. </a:t>
            </a:r>
            <a:r>
              <a:rPr lang="fr-FR" altLang="tr-TR" sz="2400" dirty="0" err="1" smtClean="0">
                <a:solidFill>
                  <a:schemeClr val="tx1"/>
                </a:solidFill>
              </a:rPr>
              <a:t>Yağ</a:t>
            </a:r>
            <a:r>
              <a:rPr lang="fr-FR" altLang="tr-TR" sz="2400" dirty="0" smtClean="0">
                <a:solidFill>
                  <a:schemeClr val="tx1"/>
                </a:solidFill>
              </a:rPr>
              <a:t> </a:t>
            </a:r>
            <a:r>
              <a:rPr lang="fr-FR" altLang="tr-TR" sz="2400" dirty="0" err="1" smtClean="0">
                <a:solidFill>
                  <a:schemeClr val="tx1"/>
                </a:solidFill>
              </a:rPr>
              <a:t>asitleri</a:t>
            </a:r>
            <a:r>
              <a:rPr lang="fr-FR" altLang="tr-TR" sz="2400" dirty="0" smtClean="0">
                <a:solidFill>
                  <a:schemeClr val="tx1"/>
                </a:solidFill>
              </a:rPr>
              <a:t>, N </a:t>
            </a:r>
            <a:r>
              <a:rPr lang="fr-FR" altLang="tr-TR" sz="2400" dirty="0" err="1" smtClean="0">
                <a:solidFill>
                  <a:schemeClr val="tx1"/>
                </a:solidFill>
              </a:rPr>
              <a:t>asetil</a:t>
            </a:r>
            <a:r>
              <a:rPr lang="fr-FR" altLang="tr-TR" sz="2400" dirty="0" smtClean="0">
                <a:solidFill>
                  <a:schemeClr val="tx1"/>
                </a:solidFill>
              </a:rPr>
              <a:t> </a:t>
            </a:r>
            <a:r>
              <a:rPr lang="fr-FR" altLang="tr-TR" sz="2400" dirty="0" err="1" smtClean="0">
                <a:solidFill>
                  <a:schemeClr val="tx1"/>
                </a:solidFill>
              </a:rPr>
              <a:t>glikoz</a:t>
            </a:r>
            <a:r>
              <a:rPr lang="fr-FR" altLang="tr-TR" sz="2400" dirty="0" smtClean="0">
                <a:solidFill>
                  <a:schemeClr val="tx1"/>
                </a:solidFill>
              </a:rPr>
              <a:t> </a:t>
            </a:r>
            <a:r>
              <a:rPr lang="fr-FR" altLang="tr-TR" sz="2400" dirty="0" err="1" smtClean="0">
                <a:solidFill>
                  <a:schemeClr val="tx1"/>
                </a:solidFill>
              </a:rPr>
              <a:t>amin</a:t>
            </a:r>
            <a:r>
              <a:rPr lang="fr-FR" altLang="tr-TR" sz="2400" dirty="0" smtClean="0">
                <a:solidFill>
                  <a:schemeClr val="tx1"/>
                </a:solidFill>
              </a:rPr>
              <a:t> </a:t>
            </a:r>
            <a:r>
              <a:rPr lang="fr-FR" altLang="tr-TR" sz="2400" dirty="0" err="1" smtClean="0">
                <a:solidFill>
                  <a:schemeClr val="tx1"/>
                </a:solidFill>
              </a:rPr>
              <a:t>fosfattan</a:t>
            </a:r>
            <a:r>
              <a:rPr lang="fr-FR" altLang="tr-TR" sz="2400" dirty="0" smtClean="0">
                <a:solidFill>
                  <a:schemeClr val="tx1"/>
                </a:solidFill>
              </a:rPr>
              <a:t> </a:t>
            </a:r>
            <a:r>
              <a:rPr lang="fr-FR" altLang="tr-TR" sz="2400" dirty="0" err="1" smtClean="0">
                <a:solidFill>
                  <a:schemeClr val="tx1"/>
                </a:solidFill>
              </a:rPr>
              <a:t>oluşmuş</a:t>
            </a:r>
            <a:r>
              <a:rPr lang="fr-FR" altLang="tr-TR" sz="2400" dirty="0" smtClean="0">
                <a:solidFill>
                  <a:schemeClr val="tx1"/>
                </a:solidFill>
              </a:rPr>
              <a:t> </a:t>
            </a:r>
            <a:r>
              <a:rPr lang="fr-FR" altLang="tr-TR" sz="2400" dirty="0" err="1" smtClean="0">
                <a:solidFill>
                  <a:schemeClr val="tx1"/>
                </a:solidFill>
              </a:rPr>
              <a:t>bir</a:t>
            </a:r>
            <a:r>
              <a:rPr lang="fr-FR" altLang="tr-TR" sz="2400" dirty="0" smtClean="0">
                <a:solidFill>
                  <a:schemeClr val="tx1"/>
                </a:solidFill>
              </a:rPr>
              <a:t> </a:t>
            </a:r>
            <a:r>
              <a:rPr lang="fr-FR" altLang="tr-TR" sz="2400" dirty="0" err="1" smtClean="0">
                <a:solidFill>
                  <a:schemeClr val="tx1"/>
                </a:solidFill>
              </a:rPr>
              <a:t>disakkarite</a:t>
            </a:r>
            <a:r>
              <a:rPr lang="fr-FR" altLang="tr-TR" sz="2400" dirty="0" smtClean="0">
                <a:solidFill>
                  <a:schemeClr val="tx1"/>
                </a:solidFill>
              </a:rPr>
              <a:t> ester </a:t>
            </a:r>
            <a:r>
              <a:rPr lang="fr-FR" altLang="tr-TR" sz="2400" dirty="0" err="1" smtClean="0">
                <a:solidFill>
                  <a:schemeClr val="tx1"/>
                </a:solidFill>
              </a:rPr>
              <a:t>amin</a:t>
            </a:r>
            <a:r>
              <a:rPr lang="fr-FR" altLang="tr-TR" sz="2400" dirty="0" smtClean="0">
                <a:solidFill>
                  <a:schemeClr val="tx1"/>
                </a:solidFill>
              </a:rPr>
              <a:t> </a:t>
            </a:r>
            <a:r>
              <a:rPr lang="fr-FR" altLang="tr-TR" sz="2400" dirty="0" err="1" smtClean="0">
                <a:solidFill>
                  <a:schemeClr val="tx1"/>
                </a:solidFill>
              </a:rPr>
              <a:t>bağlarıyla</a:t>
            </a:r>
            <a:r>
              <a:rPr lang="fr-FR" altLang="tr-TR" sz="2400" dirty="0" smtClean="0">
                <a:solidFill>
                  <a:schemeClr val="tx1"/>
                </a:solidFill>
              </a:rPr>
              <a:t> </a:t>
            </a:r>
            <a:r>
              <a:rPr lang="fr-FR" altLang="tr-TR" sz="2400" dirty="0" err="1" smtClean="0">
                <a:solidFill>
                  <a:schemeClr val="tx1"/>
                </a:solidFill>
              </a:rPr>
              <a:t>bağlıdır</a:t>
            </a:r>
            <a:r>
              <a:rPr lang="fr-FR" altLang="tr-TR" sz="2400" dirty="0" smtClean="0">
                <a:solidFill>
                  <a:schemeClr val="tx1"/>
                </a:solidFill>
              </a:rPr>
              <a:t>. </a:t>
            </a:r>
            <a:endParaRPr lang="tr-TR" altLang="tr-TR" sz="2400" dirty="0" smtClean="0">
              <a:solidFill>
                <a:schemeClr val="tx1"/>
              </a:solidFill>
            </a:endParaRPr>
          </a:p>
          <a:p>
            <a:r>
              <a:rPr lang="fr-FR" altLang="tr-TR" sz="2400" dirty="0" err="1" smtClean="0">
                <a:solidFill>
                  <a:schemeClr val="tx1"/>
                </a:solidFill>
              </a:rPr>
              <a:t>Lipit</a:t>
            </a:r>
            <a:r>
              <a:rPr lang="fr-FR" altLang="tr-TR" sz="2400" dirty="0" smtClean="0">
                <a:solidFill>
                  <a:schemeClr val="tx1"/>
                </a:solidFill>
              </a:rPr>
              <a:t> </a:t>
            </a:r>
            <a:r>
              <a:rPr lang="fr-FR" altLang="tr-TR" sz="2400" dirty="0" err="1" smtClean="0">
                <a:solidFill>
                  <a:schemeClr val="tx1"/>
                </a:solidFill>
              </a:rPr>
              <a:t>A’ya</a:t>
            </a:r>
            <a:r>
              <a:rPr lang="fr-FR" altLang="tr-TR" sz="2400" dirty="0" smtClean="0">
                <a:solidFill>
                  <a:schemeClr val="tx1"/>
                </a:solidFill>
              </a:rPr>
              <a:t> </a:t>
            </a:r>
            <a:r>
              <a:rPr lang="fr-FR" altLang="tr-TR" sz="2400" dirty="0" err="1" smtClean="0">
                <a:solidFill>
                  <a:schemeClr val="tx1"/>
                </a:solidFill>
              </a:rPr>
              <a:t>core</a:t>
            </a:r>
            <a:r>
              <a:rPr lang="fr-FR" altLang="tr-TR" sz="2400" dirty="0" smtClean="0">
                <a:solidFill>
                  <a:schemeClr val="tx1"/>
                </a:solidFill>
              </a:rPr>
              <a:t> </a:t>
            </a:r>
            <a:r>
              <a:rPr lang="fr-FR" altLang="tr-TR" sz="2400" dirty="0" err="1" smtClean="0">
                <a:solidFill>
                  <a:schemeClr val="tx1"/>
                </a:solidFill>
              </a:rPr>
              <a:t>polisakkaritler</a:t>
            </a:r>
            <a:r>
              <a:rPr lang="fr-FR" altLang="tr-TR" sz="2400" dirty="0" smtClean="0">
                <a:solidFill>
                  <a:schemeClr val="tx1"/>
                </a:solidFill>
              </a:rPr>
              <a:t> </a:t>
            </a:r>
            <a:r>
              <a:rPr lang="fr-FR" altLang="tr-TR" sz="2400" dirty="0" err="1" smtClean="0">
                <a:solidFill>
                  <a:schemeClr val="tx1"/>
                </a:solidFill>
              </a:rPr>
              <a:t>bağlıdır</a:t>
            </a:r>
            <a:r>
              <a:rPr lang="fr-FR" altLang="tr-TR" sz="2400" dirty="0" smtClean="0">
                <a:solidFill>
                  <a:schemeClr val="tx1"/>
                </a:solidFill>
              </a:rPr>
              <a:t>. </a:t>
            </a:r>
            <a:r>
              <a:rPr lang="fr-FR" altLang="tr-TR" sz="2400" dirty="0" err="1" smtClean="0">
                <a:solidFill>
                  <a:schemeClr val="tx1"/>
                </a:solidFill>
              </a:rPr>
              <a:t>Bunlar</a:t>
            </a:r>
            <a:r>
              <a:rPr lang="fr-FR" altLang="tr-TR" sz="2400" dirty="0" smtClean="0">
                <a:solidFill>
                  <a:schemeClr val="tx1"/>
                </a:solidFill>
              </a:rPr>
              <a:t> </a:t>
            </a:r>
            <a:r>
              <a:rPr lang="fr-FR" altLang="tr-TR" sz="2400" dirty="0" err="1" smtClean="0">
                <a:solidFill>
                  <a:schemeClr val="tx1"/>
                </a:solidFill>
              </a:rPr>
              <a:t>ketodeoksioktanat</a:t>
            </a:r>
            <a:r>
              <a:rPr lang="fr-FR" altLang="tr-TR" sz="2400" dirty="0" smtClean="0">
                <a:solidFill>
                  <a:schemeClr val="tx1"/>
                </a:solidFill>
              </a:rPr>
              <a:t> (</a:t>
            </a:r>
            <a:r>
              <a:rPr lang="fr-FR" altLang="tr-TR" sz="2400" dirty="0" err="1" smtClean="0">
                <a:solidFill>
                  <a:schemeClr val="tx1"/>
                </a:solidFill>
              </a:rPr>
              <a:t>Lipit</a:t>
            </a:r>
            <a:r>
              <a:rPr lang="fr-FR" altLang="tr-TR" sz="2400" dirty="0" smtClean="0">
                <a:solidFill>
                  <a:schemeClr val="tx1"/>
                </a:solidFill>
              </a:rPr>
              <a:t> </a:t>
            </a:r>
            <a:r>
              <a:rPr lang="fr-FR" altLang="tr-TR" sz="2400" dirty="0" err="1" smtClean="0">
                <a:solidFill>
                  <a:schemeClr val="tx1"/>
                </a:solidFill>
              </a:rPr>
              <a:t>A’ya</a:t>
            </a:r>
            <a:r>
              <a:rPr lang="fr-FR" altLang="tr-TR" sz="2400" dirty="0" smtClean="0">
                <a:solidFill>
                  <a:schemeClr val="tx1"/>
                </a:solidFill>
              </a:rPr>
              <a:t> </a:t>
            </a:r>
            <a:r>
              <a:rPr lang="fr-FR" altLang="tr-TR" sz="2400" dirty="0" err="1" smtClean="0">
                <a:solidFill>
                  <a:schemeClr val="tx1"/>
                </a:solidFill>
              </a:rPr>
              <a:t>bağlanmayı</a:t>
            </a:r>
            <a:r>
              <a:rPr lang="fr-FR" altLang="tr-TR" sz="2400" dirty="0" smtClean="0">
                <a:solidFill>
                  <a:schemeClr val="tx1"/>
                </a:solidFill>
              </a:rPr>
              <a:t> </a:t>
            </a:r>
            <a:r>
              <a:rPr lang="fr-FR" altLang="tr-TR" sz="2400" dirty="0" err="1" smtClean="0">
                <a:solidFill>
                  <a:schemeClr val="tx1"/>
                </a:solidFill>
              </a:rPr>
              <a:t>sağlayan</a:t>
            </a:r>
            <a:r>
              <a:rPr lang="fr-FR" altLang="tr-TR" sz="2400" dirty="0" smtClean="0">
                <a:solidFill>
                  <a:schemeClr val="tx1"/>
                </a:solidFill>
              </a:rPr>
              <a:t>), </a:t>
            </a:r>
            <a:r>
              <a:rPr lang="fr-FR" altLang="tr-TR" sz="2400" dirty="0" err="1" smtClean="0">
                <a:solidFill>
                  <a:schemeClr val="tx1"/>
                </a:solidFill>
              </a:rPr>
              <a:t>yedi</a:t>
            </a:r>
            <a:r>
              <a:rPr lang="fr-FR" altLang="tr-TR" sz="2400" dirty="0" smtClean="0">
                <a:solidFill>
                  <a:schemeClr val="tx1"/>
                </a:solidFill>
              </a:rPr>
              <a:t> </a:t>
            </a:r>
            <a:r>
              <a:rPr lang="fr-FR" altLang="tr-TR" sz="2400" dirty="0" err="1" smtClean="0">
                <a:solidFill>
                  <a:schemeClr val="tx1"/>
                </a:solidFill>
              </a:rPr>
              <a:t>karbonlu</a:t>
            </a:r>
            <a:r>
              <a:rPr lang="fr-FR" altLang="tr-TR" sz="2400" dirty="0" smtClean="0">
                <a:solidFill>
                  <a:schemeClr val="tx1"/>
                </a:solidFill>
              </a:rPr>
              <a:t> </a:t>
            </a:r>
            <a:r>
              <a:rPr lang="fr-FR" altLang="tr-TR" sz="2400" dirty="0" err="1" smtClean="0">
                <a:solidFill>
                  <a:schemeClr val="tx1"/>
                </a:solidFill>
              </a:rPr>
              <a:t>heptozlar</a:t>
            </a:r>
            <a:r>
              <a:rPr lang="fr-FR" altLang="tr-TR" sz="2400" dirty="0" smtClean="0">
                <a:solidFill>
                  <a:schemeClr val="tx1"/>
                </a:solidFill>
              </a:rPr>
              <a:t>, </a:t>
            </a:r>
            <a:r>
              <a:rPr lang="fr-FR" altLang="tr-TR" sz="2400" dirty="0" err="1" smtClean="0">
                <a:solidFill>
                  <a:schemeClr val="tx1"/>
                </a:solidFill>
              </a:rPr>
              <a:t>glukoz</a:t>
            </a:r>
            <a:r>
              <a:rPr lang="fr-FR" altLang="tr-TR" sz="2400" dirty="0" smtClean="0">
                <a:solidFill>
                  <a:schemeClr val="tx1"/>
                </a:solidFill>
              </a:rPr>
              <a:t>, </a:t>
            </a:r>
            <a:r>
              <a:rPr lang="fr-FR" altLang="tr-TR" sz="2400" dirty="0" err="1" smtClean="0">
                <a:solidFill>
                  <a:schemeClr val="tx1"/>
                </a:solidFill>
              </a:rPr>
              <a:t>galaktoz</a:t>
            </a:r>
            <a:r>
              <a:rPr lang="fr-FR" altLang="tr-TR" sz="2400" dirty="0" smtClean="0">
                <a:solidFill>
                  <a:schemeClr val="tx1"/>
                </a:solidFill>
              </a:rPr>
              <a:t> </a:t>
            </a:r>
            <a:r>
              <a:rPr lang="fr-FR" altLang="tr-TR" sz="2400" dirty="0" err="1" smtClean="0">
                <a:solidFill>
                  <a:schemeClr val="tx1"/>
                </a:solidFill>
              </a:rPr>
              <a:t>ve</a:t>
            </a:r>
            <a:r>
              <a:rPr lang="fr-FR" altLang="tr-TR" sz="2400" dirty="0" smtClean="0">
                <a:solidFill>
                  <a:schemeClr val="tx1"/>
                </a:solidFill>
              </a:rPr>
              <a:t> N </a:t>
            </a:r>
            <a:r>
              <a:rPr lang="fr-FR" altLang="tr-TR" sz="2400" dirty="0" err="1" smtClean="0">
                <a:solidFill>
                  <a:schemeClr val="tx1"/>
                </a:solidFill>
              </a:rPr>
              <a:t>asatil</a:t>
            </a:r>
            <a:r>
              <a:rPr lang="fr-FR" altLang="tr-TR" sz="2400" dirty="0" smtClean="0">
                <a:solidFill>
                  <a:schemeClr val="tx1"/>
                </a:solidFill>
              </a:rPr>
              <a:t> </a:t>
            </a:r>
            <a:r>
              <a:rPr lang="fr-FR" altLang="tr-TR" sz="2400" dirty="0" err="1" smtClean="0">
                <a:solidFill>
                  <a:schemeClr val="tx1"/>
                </a:solidFill>
              </a:rPr>
              <a:t>glukozamindir</a:t>
            </a:r>
            <a:r>
              <a:rPr lang="fr-FR" altLang="tr-TR" sz="2400" dirty="0" smtClean="0">
                <a:solidFill>
                  <a:schemeClr val="tx1"/>
                </a:solidFill>
              </a:rPr>
              <a:t>. </a:t>
            </a:r>
            <a:endParaRPr lang="tr-TR" altLang="tr-TR" sz="2400" dirty="0" smtClean="0">
              <a:solidFill>
                <a:schemeClr val="tx1"/>
              </a:solidFill>
            </a:endParaRPr>
          </a:p>
          <a:p>
            <a:r>
              <a:rPr lang="fr-FR" altLang="tr-TR" sz="2400" dirty="0" smtClean="0">
                <a:solidFill>
                  <a:schemeClr val="tx1"/>
                </a:solidFill>
              </a:rPr>
              <a:t>O </a:t>
            </a:r>
            <a:r>
              <a:rPr lang="fr-FR" altLang="tr-TR" sz="2400" dirty="0" err="1" smtClean="0">
                <a:solidFill>
                  <a:schemeClr val="tx1"/>
                </a:solidFill>
              </a:rPr>
              <a:t>polisakkaritler</a:t>
            </a:r>
            <a:r>
              <a:rPr lang="fr-FR" altLang="tr-TR" sz="2400" dirty="0" smtClean="0">
                <a:solidFill>
                  <a:schemeClr val="tx1"/>
                </a:solidFill>
              </a:rPr>
              <a:t> </a:t>
            </a:r>
            <a:r>
              <a:rPr lang="fr-FR" altLang="tr-TR" sz="2400" dirty="0" err="1" smtClean="0">
                <a:solidFill>
                  <a:schemeClr val="tx1"/>
                </a:solidFill>
              </a:rPr>
              <a:t>hepsi</a:t>
            </a:r>
            <a:r>
              <a:rPr lang="fr-FR" altLang="tr-TR" sz="2400" dirty="0" smtClean="0">
                <a:solidFill>
                  <a:schemeClr val="tx1"/>
                </a:solidFill>
              </a:rPr>
              <a:t> </a:t>
            </a:r>
            <a:r>
              <a:rPr lang="fr-FR" altLang="tr-TR" sz="2400" dirty="0" err="1" smtClean="0">
                <a:solidFill>
                  <a:schemeClr val="tx1"/>
                </a:solidFill>
              </a:rPr>
              <a:t>altı</a:t>
            </a:r>
            <a:r>
              <a:rPr lang="fr-FR" altLang="tr-TR" sz="2400" dirty="0" smtClean="0">
                <a:solidFill>
                  <a:schemeClr val="tx1"/>
                </a:solidFill>
              </a:rPr>
              <a:t> </a:t>
            </a:r>
            <a:r>
              <a:rPr lang="fr-FR" altLang="tr-TR" sz="2400" dirty="0" err="1" smtClean="0">
                <a:solidFill>
                  <a:schemeClr val="tx1"/>
                </a:solidFill>
              </a:rPr>
              <a:t>karbonlu</a:t>
            </a:r>
            <a:r>
              <a:rPr lang="fr-FR" altLang="tr-TR" sz="2400" dirty="0" smtClean="0">
                <a:solidFill>
                  <a:schemeClr val="tx1"/>
                </a:solidFill>
              </a:rPr>
              <a:t>, </a:t>
            </a:r>
            <a:r>
              <a:rPr lang="fr-FR" altLang="tr-TR" sz="2400" dirty="0" err="1" smtClean="0">
                <a:solidFill>
                  <a:schemeClr val="tx1"/>
                </a:solidFill>
              </a:rPr>
              <a:t>galaktoz</a:t>
            </a:r>
            <a:r>
              <a:rPr lang="fr-FR" altLang="tr-TR" sz="2400" dirty="0" smtClean="0">
                <a:solidFill>
                  <a:schemeClr val="tx1"/>
                </a:solidFill>
              </a:rPr>
              <a:t>, </a:t>
            </a:r>
            <a:r>
              <a:rPr lang="fr-FR" altLang="tr-TR" sz="2400" dirty="0" err="1" smtClean="0">
                <a:solidFill>
                  <a:schemeClr val="tx1"/>
                </a:solidFill>
              </a:rPr>
              <a:t>glukoz</a:t>
            </a:r>
            <a:r>
              <a:rPr lang="fr-FR" altLang="tr-TR" sz="2400" dirty="0" smtClean="0">
                <a:solidFill>
                  <a:schemeClr val="tx1"/>
                </a:solidFill>
              </a:rPr>
              <a:t>, </a:t>
            </a:r>
            <a:r>
              <a:rPr lang="fr-FR" altLang="tr-TR" sz="2400" dirty="0" err="1" smtClean="0">
                <a:solidFill>
                  <a:schemeClr val="tx1"/>
                </a:solidFill>
              </a:rPr>
              <a:t>ramnoz</a:t>
            </a:r>
            <a:r>
              <a:rPr lang="fr-FR" altLang="tr-TR" sz="2400" dirty="0" smtClean="0">
                <a:solidFill>
                  <a:schemeClr val="tx1"/>
                </a:solidFill>
              </a:rPr>
              <a:t> </a:t>
            </a:r>
            <a:r>
              <a:rPr lang="fr-FR" altLang="tr-TR" sz="2400" dirty="0" err="1" smtClean="0">
                <a:solidFill>
                  <a:schemeClr val="tx1"/>
                </a:solidFill>
              </a:rPr>
              <a:t>ve</a:t>
            </a:r>
            <a:r>
              <a:rPr lang="fr-FR" altLang="tr-TR" sz="2400" dirty="0" smtClean="0">
                <a:solidFill>
                  <a:schemeClr val="tx1"/>
                </a:solidFill>
              </a:rPr>
              <a:t> </a:t>
            </a:r>
            <a:r>
              <a:rPr lang="fr-FR" altLang="tr-TR" sz="2400" dirty="0" err="1" smtClean="0">
                <a:solidFill>
                  <a:schemeClr val="tx1"/>
                </a:solidFill>
              </a:rPr>
              <a:t>mannozdan</a:t>
            </a:r>
            <a:r>
              <a:rPr lang="fr-FR" altLang="tr-TR" sz="2400" dirty="0" smtClean="0">
                <a:solidFill>
                  <a:schemeClr val="tx1"/>
                </a:solidFill>
              </a:rPr>
              <a:t> </a:t>
            </a:r>
            <a:r>
              <a:rPr lang="fr-FR" altLang="tr-TR" sz="2400" dirty="0" err="1" smtClean="0">
                <a:solidFill>
                  <a:schemeClr val="tx1"/>
                </a:solidFill>
              </a:rPr>
              <a:t>oluşur</a:t>
            </a:r>
            <a:r>
              <a:rPr lang="fr-FR" altLang="tr-TR" sz="2400" dirty="0" smtClean="0">
                <a:solidFill>
                  <a:schemeClr val="tx1"/>
                </a:solidFill>
              </a:rPr>
              <a:t>. O-</a:t>
            </a:r>
            <a:r>
              <a:rPr lang="fr-FR" altLang="tr-TR" sz="2400" dirty="0" err="1" smtClean="0">
                <a:solidFill>
                  <a:schemeClr val="tx1"/>
                </a:solidFill>
              </a:rPr>
              <a:t>polisakkaritler</a:t>
            </a:r>
            <a:r>
              <a:rPr lang="fr-FR" altLang="tr-TR" sz="2400" dirty="0" smtClean="0">
                <a:solidFill>
                  <a:schemeClr val="tx1"/>
                </a:solidFill>
              </a:rPr>
              <a:t> </a:t>
            </a:r>
            <a:r>
              <a:rPr lang="fr-FR" altLang="tr-TR" sz="2400" dirty="0" err="1" smtClean="0">
                <a:solidFill>
                  <a:schemeClr val="tx1"/>
                </a:solidFill>
              </a:rPr>
              <a:t>dallanma</a:t>
            </a:r>
            <a:r>
              <a:rPr lang="fr-FR" altLang="tr-TR" sz="2400" dirty="0" smtClean="0">
                <a:solidFill>
                  <a:schemeClr val="tx1"/>
                </a:solidFill>
              </a:rPr>
              <a:t> </a:t>
            </a:r>
            <a:r>
              <a:rPr lang="fr-FR" altLang="tr-TR" sz="2400" dirty="0" err="1" smtClean="0">
                <a:solidFill>
                  <a:schemeClr val="tx1"/>
                </a:solidFill>
              </a:rPr>
              <a:t>yapar</a:t>
            </a:r>
            <a:r>
              <a:rPr lang="fr-FR" altLang="tr-TR" sz="2400" dirty="0" smtClean="0">
                <a:solidFill>
                  <a:schemeClr val="tx1"/>
                </a:solidFill>
              </a:rPr>
              <a:t>.</a:t>
            </a:r>
            <a:endParaRPr lang="tr-TR" altLang="tr-TR" sz="2400" dirty="0" smtClean="0">
              <a:solidFill>
                <a:schemeClr val="tx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Başlık 1"/>
          <p:cNvSpPr>
            <a:spLocks noGrp="1"/>
          </p:cNvSpPr>
          <p:nvPr>
            <p:ph type="title"/>
          </p:nvPr>
        </p:nvSpPr>
        <p:spPr>
          <a:xfrm>
            <a:off x="1547664" y="620688"/>
            <a:ext cx="6694512" cy="769937"/>
          </a:xfrm>
        </p:spPr>
        <p:txBody>
          <a:bodyPr/>
          <a:lstStyle/>
          <a:p>
            <a:r>
              <a:rPr lang="fr-FR" altLang="tr-TR" dirty="0" err="1" smtClean="0">
                <a:solidFill>
                  <a:schemeClr val="tx1"/>
                </a:solidFill>
              </a:rPr>
              <a:t>porin</a:t>
            </a:r>
            <a:r>
              <a:rPr lang="fr-FR" altLang="tr-TR" dirty="0" smtClean="0">
                <a:solidFill>
                  <a:schemeClr val="tx1"/>
                </a:solidFill>
              </a:rPr>
              <a:t> </a:t>
            </a:r>
            <a:r>
              <a:rPr lang="fr-FR" altLang="tr-TR" dirty="0" err="1" smtClean="0">
                <a:solidFill>
                  <a:schemeClr val="tx1"/>
                </a:solidFill>
              </a:rPr>
              <a:t>proteinleri</a:t>
            </a:r>
            <a:endParaRPr lang="tr-TR" altLang="tr-TR" dirty="0" smtClean="0">
              <a:solidFill>
                <a:schemeClr val="tx1"/>
              </a:solidFill>
            </a:endParaRPr>
          </a:p>
        </p:txBody>
      </p:sp>
      <p:sp>
        <p:nvSpPr>
          <p:cNvPr id="20483" name="İçerik Yer Tutucusu 2"/>
          <p:cNvSpPr>
            <a:spLocks noGrp="1"/>
          </p:cNvSpPr>
          <p:nvPr>
            <p:ph idx="1"/>
          </p:nvPr>
        </p:nvSpPr>
        <p:spPr>
          <a:xfrm>
            <a:off x="827584" y="1844824"/>
            <a:ext cx="7846516" cy="4608364"/>
          </a:xfrm>
        </p:spPr>
        <p:txBody>
          <a:bodyPr>
            <a:noAutofit/>
          </a:bodyPr>
          <a:lstStyle/>
          <a:p>
            <a:pPr algn="just"/>
            <a:r>
              <a:rPr lang="fr-FR" altLang="tr-TR" sz="2800" dirty="0" err="1" smtClean="0">
                <a:solidFill>
                  <a:schemeClr val="tx1"/>
                </a:solidFill>
              </a:rPr>
              <a:t>Dış</a:t>
            </a:r>
            <a:r>
              <a:rPr lang="fr-FR" altLang="tr-TR" sz="2800" dirty="0" smtClean="0">
                <a:solidFill>
                  <a:schemeClr val="tx1"/>
                </a:solidFill>
              </a:rPr>
              <a:t> </a:t>
            </a:r>
            <a:r>
              <a:rPr lang="fr-FR" altLang="tr-TR" sz="2800" dirty="0" err="1" smtClean="0">
                <a:solidFill>
                  <a:schemeClr val="tx1"/>
                </a:solidFill>
              </a:rPr>
              <a:t>membranda</a:t>
            </a:r>
            <a:r>
              <a:rPr lang="fr-FR" altLang="tr-TR" sz="2800" dirty="0" smtClean="0">
                <a:solidFill>
                  <a:schemeClr val="tx1"/>
                </a:solidFill>
              </a:rPr>
              <a:t> </a:t>
            </a:r>
            <a:r>
              <a:rPr lang="fr-FR" altLang="tr-TR" sz="2800" dirty="0" err="1" smtClean="0">
                <a:solidFill>
                  <a:schemeClr val="tx1"/>
                </a:solidFill>
              </a:rPr>
              <a:t>porin</a:t>
            </a:r>
            <a:r>
              <a:rPr lang="fr-FR" altLang="tr-TR" sz="2800" dirty="0" smtClean="0">
                <a:solidFill>
                  <a:schemeClr val="tx1"/>
                </a:solidFill>
              </a:rPr>
              <a:t> </a:t>
            </a:r>
            <a:r>
              <a:rPr lang="fr-FR" altLang="tr-TR" sz="2800" dirty="0" err="1" smtClean="0">
                <a:solidFill>
                  <a:schemeClr val="tx1"/>
                </a:solidFill>
              </a:rPr>
              <a:t>olarak</a:t>
            </a:r>
            <a:r>
              <a:rPr lang="fr-FR" altLang="tr-TR" sz="2800" dirty="0" smtClean="0">
                <a:solidFill>
                  <a:schemeClr val="tx1"/>
                </a:solidFill>
              </a:rPr>
              <a:t> </a:t>
            </a:r>
            <a:r>
              <a:rPr lang="fr-FR" altLang="tr-TR" sz="2800" dirty="0" err="1" smtClean="0">
                <a:solidFill>
                  <a:schemeClr val="tx1"/>
                </a:solidFill>
              </a:rPr>
              <a:t>adlandırılan</a:t>
            </a:r>
            <a:r>
              <a:rPr lang="fr-FR" altLang="tr-TR" sz="2800" dirty="0" smtClean="0">
                <a:solidFill>
                  <a:schemeClr val="tx1"/>
                </a:solidFill>
              </a:rPr>
              <a:t> </a:t>
            </a:r>
            <a:r>
              <a:rPr lang="fr-FR" altLang="tr-TR" sz="2800" dirty="0" err="1" smtClean="0">
                <a:solidFill>
                  <a:schemeClr val="tx1"/>
                </a:solidFill>
              </a:rPr>
              <a:t>transmembran</a:t>
            </a:r>
            <a:r>
              <a:rPr lang="fr-FR" altLang="tr-TR" sz="2800" dirty="0" smtClean="0">
                <a:solidFill>
                  <a:schemeClr val="tx1"/>
                </a:solidFill>
              </a:rPr>
              <a:t> </a:t>
            </a:r>
            <a:r>
              <a:rPr lang="fr-FR" altLang="tr-TR" sz="2800" dirty="0" err="1" smtClean="0">
                <a:solidFill>
                  <a:schemeClr val="tx1"/>
                </a:solidFill>
              </a:rPr>
              <a:t>proteinleri</a:t>
            </a:r>
            <a:r>
              <a:rPr lang="fr-FR" altLang="tr-TR" sz="2800" dirty="0" smtClean="0">
                <a:solidFill>
                  <a:schemeClr val="tx1"/>
                </a:solidFill>
              </a:rPr>
              <a:t> </a:t>
            </a:r>
            <a:r>
              <a:rPr lang="fr-FR" altLang="tr-TR" sz="2800" dirty="0" err="1" smtClean="0">
                <a:solidFill>
                  <a:schemeClr val="tx1"/>
                </a:solidFill>
              </a:rPr>
              <a:t>bulunur</a:t>
            </a:r>
            <a:r>
              <a:rPr lang="fr-FR" altLang="tr-TR" sz="2800" dirty="0" smtClean="0">
                <a:solidFill>
                  <a:schemeClr val="tx1"/>
                </a:solidFill>
              </a:rPr>
              <a:t>. </a:t>
            </a:r>
            <a:endParaRPr lang="tr-TR" altLang="tr-TR" sz="2800" dirty="0" smtClean="0">
              <a:solidFill>
                <a:schemeClr val="tx1"/>
              </a:solidFill>
            </a:endParaRPr>
          </a:p>
          <a:p>
            <a:pPr algn="just"/>
            <a:r>
              <a:rPr lang="fr-FR" altLang="tr-TR" sz="2800" dirty="0" err="1" smtClean="0">
                <a:solidFill>
                  <a:schemeClr val="tx1"/>
                </a:solidFill>
              </a:rPr>
              <a:t>Üç</a:t>
            </a:r>
            <a:r>
              <a:rPr lang="fr-FR" altLang="tr-TR" sz="2800" dirty="0" smtClean="0">
                <a:solidFill>
                  <a:schemeClr val="tx1"/>
                </a:solidFill>
              </a:rPr>
              <a:t> </a:t>
            </a:r>
            <a:r>
              <a:rPr lang="fr-FR" altLang="tr-TR" sz="2800" dirty="0" err="1" smtClean="0">
                <a:solidFill>
                  <a:schemeClr val="tx1"/>
                </a:solidFill>
              </a:rPr>
              <a:t>alt</a:t>
            </a:r>
            <a:r>
              <a:rPr lang="fr-FR" altLang="tr-TR" sz="2800" dirty="0" smtClean="0">
                <a:solidFill>
                  <a:schemeClr val="tx1"/>
                </a:solidFill>
              </a:rPr>
              <a:t> </a:t>
            </a:r>
            <a:r>
              <a:rPr lang="fr-FR" altLang="tr-TR" sz="2800" dirty="0" err="1" smtClean="0">
                <a:solidFill>
                  <a:schemeClr val="tx1"/>
                </a:solidFill>
              </a:rPr>
              <a:t>üniteden</a:t>
            </a:r>
            <a:r>
              <a:rPr lang="fr-FR" altLang="tr-TR" sz="2800" dirty="0" smtClean="0">
                <a:solidFill>
                  <a:schemeClr val="tx1"/>
                </a:solidFill>
              </a:rPr>
              <a:t> </a:t>
            </a:r>
            <a:r>
              <a:rPr lang="fr-FR" altLang="tr-TR" sz="2800" dirty="0" err="1" smtClean="0">
                <a:solidFill>
                  <a:schemeClr val="tx1"/>
                </a:solidFill>
              </a:rPr>
              <a:t>oluşan</a:t>
            </a:r>
            <a:r>
              <a:rPr lang="fr-FR" altLang="tr-TR" sz="2800" dirty="0" smtClean="0">
                <a:solidFill>
                  <a:schemeClr val="tx1"/>
                </a:solidFill>
              </a:rPr>
              <a:t> </a:t>
            </a:r>
            <a:r>
              <a:rPr lang="fr-FR" altLang="tr-TR" sz="2800" dirty="0" err="1" smtClean="0">
                <a:solidFill>
                  <a:schemeClr val="tx1"/>
                </a:solidFill>
              </a:rPr>
              <a:t>porinler</a:t>
            </a:r>
            <a:r>
              <a:rPr lang="fr-FR" altLang="tr-TR" sz="2800" dirty="0" smtClean="0">
                <a:solidFill>
                  <a:schemeClr val="tx1"/>
                </a:solidFill>
              </a:rPr>
              <a:t>, su </a:t>
            </a:r>
            <a:r>
              <a:rPr lang="fr-FR" altLang="tr-TR" sz="2800" dirty="0" err="1" smtClean="0">
                <a:solidFill>
                  <a:schemeClr val="tx1"/>
                </a:solidFill>
              </a:rPr>
              <a:t>dolu</a:t>
            </a:r>
            <a:r>
              <a:rPr lang="fr-FR" altLang="tr-TR" sz="2800" dirty="0" smtClean="0">
                <a:solidFill>
                  <a:schemeClr val="tx1"/>
                </a:solidFill>
              </a:rPr>
              <a:t> </a:t>
            </a:r>
            <a:r>
              <a:rPr lang="fr-FR" altLang="tr-TR" sz="2800" dirty="0" err="1" smtClean="0">
                <a:solidFill>
                  <a:schemeClr val="tx1"/>
                </a:solidFill>
              </a:rPr>
              <a:t>kanallar</a:t>
            </a:r>
            <a:r>
              <a:rPr lang="fr-FR" altLang="tr-TR" sz="2800" dirty="0" smtClean="0">
                <a:solidFill>
                  <a:schemeClr val="tx1"/>
                </a:solidFill>
              </a:rPr>
              <a:t> </a:t>
            </a:r>
            <a:r>
              <a:rPr lang="fr-FR" altLang="tr-TR" sz="2800" dirty="0" err="1" smtClean="0">
                <a:solidFill>
                  <a:schemeClr val="tx1"/>
                </a:solidFill>
              </a:rPr>
              <a:t>yada</a:t>
            </a:r>
            <a:r>
              <a:rPr lang="fr-FR" altLang="tr-TR" sz="2800" dirty="0" smtClean="0">
                <a:solidFill>
                  <a:schemeClr val="tx1"/>
                </a:solidFill>
              </a:rPr>
              <a:t> </a:t>
            </a:r>
            <a:r>
              <a:rPr lang="fr-FR" altLang="tr-TR" sz="2800" dirty="0" err="1" smtClean="0">
                <a:solidFill>
                  <a:schemeClr val="tx1"/>
                </a:solidFill>
              </a:rPr>
              <a:t>hidrofilik</a:t>
            </a:r>
            <a:r>
              <a:rPr lang="fr-FR" altLang="tr-TR" sz="2800" dirty="0" smtClean="0">
                <a:solidFill>
                  <a:schemeClr val="tx1"/>
                </a:solidFill>
              </a:rPr>
              <a:t> </a:t>
            </a:r>
            <a:r>
              <a:rPr lang="fr-FR" altLang="tr-TR" sz="2800" dirty="0" err="1" smtClean="0">
                <a:solidFill>
                  <a:schemeClr val="tx1"/>
                </a:solidFill>
              </a:rPr>
              <a:t>porlar</a:t>
            </a:r>
            <a:r>
              <a:rPr lang="fr-FR" altLang="tr-TR" sz="2800" dirty="0" smtClean="0">
                <a:solidFill>
                  <a:schemeClr val="tx1"/>
                </a:solidFill>
              </a:rPr>
              <a:t> </a:t>
            </a:r>
            <a:r>
              <a:rPr lang="fr-FR" altLang="tr-TR" sz="2800" dirty="0" err="1" smtClean="0">
                <a:solidFill>
                  <a:schemeClr val="tx1"/>
                </a:solidFill>
              </a:rPr>
              <a:t>olarak</a:t>
            </a:r>
            <a:r>
              <a:rPr lang="fr-FR" altLang="tr-TR" sz="2800" dirty="0" smtClean="0">
                <a:solidFill>
                  <a:schemeClr val="tx1"/>
                </a:solidFill>
              </a:rPr>
              <a:t> </a:t>
            </a:r>
            <a:r>
              <a:rPr lang="fr-FR" altLang="tr-TR" sz="2800" dirty="0" err="1" smtClean="0">
                <a:solidFill>
                  <a:schemeClr val="tx1"/>
                </a:solidFill>
              </a:rPr>
              <a:t>görev</a:t>
            </a:r>
            <a:r>
              <a:rPr lang="fr-FR" altLang="tr-TR" sz="2800" dirty="0" smtClean="0">
                <a:solidFill>
                  <a:schemeClr val="tx1"/>
                </a:solidFill>
              </a:rPr>
              <a:t> </a:t>
            </a:r>
            <a:r>
              <a:rPr lang="fr-FR" altLang="tr-TR" sz="2800" dirty="0" err="1" smtClean="0">
                <a:solidFill>
                  <a:schemeClr val="tx1"/>
                </a:solidFill>
              </a:rPr>
              <a:t>görerek</a:t>
            </a:r>
            <a:r>
              <a:rPr lang="fr-FR" altLang="tr-TR" sz="2800" dirty="0" smtClean="0">
                <a:solidFill>
                  <a:schemeClr val="tx1"/>
                </a:solidFill>
              </a:rPr>
              <a:t> </a:t>
            </a:r>
            <a:r>
              <a:rPr lang="fr-FR" altLang="tr-TR" sz="2800" dirty="0" err="1" smtClean="0">
                <a:solidFill>
                  <a:schemeClr val="tx1"/>
                </a:solidFill>
              </a:rPr>
              <a:t>düşük</a:t>
            </a:r>
            <a:r>
              <a:rPr lang="fr-FR" altLang="tr-TR" sz="2800" dirty="0" smtClean="0">
                <a:solidFill>
                  <a:schemeClr val="tx1"/>
                </a:solidFill>
              </a:rPr>
              <a:t> </a:t>
            </a:r>
            <a:r>
              <a:rPr lang="fr-FR" altLang="tr-TR" sz="2800" dirty="0" err="1" smtClean="0">
                <a:solidFill>
                  <a:schemeClr val="tx1"/>
                </a:solidFill>
              </a:rPr>
              <a:t>moleküler</a:t>
            </a:r>
            <a:r>
              <a:rPr lang="fr-FR" altLang="tr-TR" sz="2800" dirty="0" smtClean="0">
                <a:solidFill>
                  <a:schemeClr val="tx1"/>
                </a:solidFill>
              </a:rPr>
              <a:t> </a:t>
            </a:r>
            <a:r>
              <a:rPr lang="fr-FR" altLang="tr-TR" sz="2800" dirty="0" err="1" smtClean="0">
                <a:solidFill>
                  <a:schemeClr val="tx1"/>
                </a:solidFill>
              </a:rPr>
              <a:t>ağırlıklı</a:t>
            </a:r>
            <a:r>
              <a:rPr lang="fr-FR" altLang="tr-TR" sz="2800" dirty="0" smtClean="0">
                <a:solidFill>
                  <a:schemeClr val="tx1"/>
                </a:solidFill>
              </a:rPr>
              <a:t> </a:t>
            </a:r>
            <a:r>
              <a:rPr lang="fr-FR" altLang="tr-TR" sz="2800" dirty="0" err="1" smtClean="0">
                <a:solidFill>
                  <a:schemeClr val="tx1"/>
                </a:solidFill>
              </a:rPr>
              <a:t>substratların</a:t>
            </a:r>
            <a:r>
              <a:rPr lang="fr-FR" altLang="tr-TR" sz="2800" dirty="0" smtClean="0">
                <a:solidFill>
                  <a:schemeClr val="tx1"/>
                </a:solidFill>
              </a:rPr>
              <a:t> </a:t>
            </a:r>
            <a:r>
              <a:rPr lang="fr-FR" altLang="tr-TR" sz="2800" dirty="0" err="1" smtClean="0">
                <a:solidFill>
                  <a:schemeClr val="tx1"/>
                </a:solidFill>
              </a:rPr>
              <a:t>hücreye</a:t>
            </a:r>
            <a:r>
              <a:rPr lang="fr-FR" altLang="tr-TR" sz="2800" dirty="0" smtClean="0">
                <a:solidFill>
                  <a:schemeClr val="tx1"/>
                </a:solidFill>
              </a:rPr>
              <a:t> </a:t>
            </a:r>
            <a:r>
              <a:rPr lang="fr-FR" altLang="tr-TR" sz="2800" dirty="0" err="1" smtClean="0">
                <a:solidFill>
                  <a:schemeClr val="tx1"/>
                </a:solidFill>
              </a:rPr>
              <a:t>girişine</a:t>
            </a:r>
            <a:r>
              <a:rPr lang="fr-FR" altLang="tr-TR" sz="2800" dirty="0" smtClean="0">
                <a:solidFill>
                  <a:schemeClr val="tx1"/>
                </a:solidFill>
              </a:rPr>
              <a:t> </a:t>
            </a:r>
            <a:r>
              <a:rPr lang="fr-FR" altLang="tr-TR" sz="2800" dirty="0" err="1" smtClean="0">
                <a:solidFill>
                  <a:schemeClr val="tx1"/>
                </a:solidFill>
              </a:rPr>
              <a:t>izin</a:t>
            </a:r>
            <a:r>
              <a:rPr lang="fr-FR" altLang="tr-TR" sz="2800" dirty="0" smtClean="0">
                <a:solidFill>
                  <a:schemeClr val="tx1"/>
                </a:solidFill>
              </a:rPr>
              <a:t> </a:t>
            </a:r>
            <a:r>
              <a:rPr lang="fr-FR" altLang="tr-TR" sz="2800" dirty="0" err="1" smtClean="0">
                <a:solidFill>
                  <a:schemeClr val="tx1"/>
                </a:solidFill>
              </a:rPr>
              <a:t>verirler</a:t>
            </a:r>
            <a:r>
              <a:rPr lang="fr-FR" altLang="tr-TR" sz="2800" dirty="0" smtClean="0">
                <a:solidFill>
                  <a:schemeClr val="tx1"/>
                </a:solidFill>
              </a:rPr>
              <a:t>. </a:t>
            </a:r>
            <a:endParaRPr lang="tr-TR" altLang="tr-TR" sz="2800" dirty="0" smtClean="0">
              <a:solidFill>
                <a:schemeClr val="tx1"/>
              </a:solidFill>
            </a:endParaRPr>
          </a:p>
          <a:p>
            <a:pPr algn="just"/>
            <a:r>
              <a:rPr lang="fr-FR" altLang="tr-TR" sz="2800" dirty="0" err="1" smtClean="0">
                <a:solidFill>
                  <a:schemeClr val="tx1"/>
                </a:solidFill>
              </a:rPr>
              <a:t>Bazı</a:t>
            </a:r>
            <a:r>
              <a:rPr lang="fr-FR" altLang="tr-TR" sz="2800" dirty="0" smtClean="0">
                <a:solidFill>
                  <a:schemeClr val="tx1"/>
                </a:solidFill>
              </a:rPr>
              <a:t> </a:t>
            </a:r>
            <a:r>
              <a:rPr lang="fr-FR" altLang="tr-TR" sz="2800" dirty="0" err="1" smtClean="0">
                <a:solidFill>
                  <a:schemeClr val="tx1"/>
                </a:solidFill>
              </a:rPr>
              <a:t>porinler</a:t>
            </a:r>
            <a:r>
              <a:rPr lang="fr-FR" altLang="tr-TR" sz="2800" dirty="0" smtClean="0">
                <a:solidFill>
                  <a:schemeClr val="tx1"/>
                </a:solidFill>
              </a:rPr>
              <a:t> </a:t>
            </a:r>
            <a:r>
              <a:rPr lang="fr-FR" altLang="tr-TR" sz="2800" dirty="0" err="1" smtClean="0">
                <a:solidFill>
                  <a:schemeClr val="tx1"/>
                </a:solidFill>
              </a:rPr>
              <a:t>sadece</a:t>
            </a:r>
            <a:r>
              <a:rPr lang="fr-FR" altLang="tr-TR" sz="2800" dirty="0" smtClean="0">
                <a:solidFill>
                  <a:schemeClr val="tx1"/>
                </a:solidFill>
              </a:rPr>
              <a:t> belli </a:t>
            </a:r>
            <a:r>
              <a:rPr lang="fr-FR" altLang="tr-TR" sz="2800" dirty="0" err="1" smtClean="0">
                <a:solidFill>
                  <a:schemeClr val="tx1"/>
                </a:solidFill>
              </a:rPr>
              <a:t>moleküllerin</a:t>
            </a:r>
            <a:r>
              <a:rPr lang="fr-FR" altLang="tr-TR" sz="2800" dirty="0" smtClean="0">
                <a:solidFill>
                  <a:schemeClr val="tx1"/>
                </a:solidFill>
              </a:rPr>
              <a:t> </a:t>
            </a:r>
            <a:r>
              <a:rPr lang="fr-FR" altLang="tr-TR" sz="2800" dirty="0" err="1" smtClean="0">
                <a:solidFill>
                  <a:schemeClr val="tx1"/>
                </a:solidFill>
              </a:rPr>
              <a:t>geçişini</a:t>
            </a:r>
            <a:r>
              <a:rPr lang="fr-FR" altLang="tr-TR" sz="2800" dirty="0" smtClean="0">
                <a:solidFill>
                  <a:schemeClr val="tx1"/>
                </a:solidFill>
              </a:rPr>
              <a:t> </a:t>
            </a:r>
            <a:r>
              <a:rPr lang="fr-FR" altLang="tr-TR" sz="2800" dirty="0" err="1" smtClean="0">
                <a:solidFill>
                  <a:schemeClr val="tx1"/>
                </a:solidFill>
              </a:rPr>
              <a:t>sağlarken</a:t>
            </a:r>
            <a:r>
              <a:rPr lang="fr-FR" altLang="tr-TR" sz="2800" dirty="0" smtClean="0">
                <a:solidFill>
                  <a:schemeClr val="tx1"/>
                </a:solidFill>
              </a:rPr>
              <a:t> </a:t>
            </a:r>
            <a:r>
              <a:rPr lang="fr-FR" altLang="tr-TR" sz="2800" dirty="0" err="1" smtClean="0">
                <a:solidFill>
                  <a:schemeClr val="tx1"/>
                </a:solidFill>
              </a:rPr>
              <a:t>bazıları</a:t>
            </a:r>
            <a:r>
              <a:rPr lang="fr-FR" altLang="tr-TR" sz="2800" dirty="0" smtClean="0">
                <a:solidFill>
                  <a:schemeClr val="tx1"/>
                </a:solidFill>
              </a:rPr>
              <a:t> </a:t>
            </a:r>
            <a:r>
              <a:rPr lang="fr-FR" altLang="tr-TR" sz="2800" dirty="0" err="1" smtClean="0">
                <a:solidFill>
                  <a:schemeClr val="tx1"/>
                </a:solidFill>
              </a:rPr>
              <a:t>spesifik</a:t>
            </a:r>
            <a:r>
              <a:rPr lang="fr-FR" altLang="tr-TR" sz="2800" dirty="0" smtClean="0">
                <a:solidFill>
                  <a:schemeClr val="tx1"/>
                </a:solidFill>
              </a:rPr>
              <a:t> </a:t>
            </a:r>
            <a:r>
              <a:rPr lang="fr-FR" altLang="tr-TR" sz="2800" dirty="0" err="1" smtClean="0">
                <a:solidFill>
                  <a:schemeClr val="tx1"/>
                </a:solidFill>
              </a:rPr>
              <a:t>değildir</a:t>
            </a:r>
            <a:r>
              <a:rPr lang="fr-FR" altLang="tr-TR" sz="2800" dirty="0" smtClean="0">
                <a:solidFill>
                  <a:schemeClr val="tx1"/>
                </a:solidFill>
              </a:rPr>
              <a:t> </a:t>
            </a:r>
            <a:r>
              <a:rPr lang="fr-FR" altLang="tr-TR" sz="2800" dirty="0" err="1" smtClean="0">
                <a:solidFill>
                  <a:schemeClr val="tx1"/>
                </a:solidFill>
              </a:rPr>
              <a:t>ve</a:t>
            </a:r>
            <a:r>
              <a:rPr lang="fr-FR" altLang="tr-TR" sz="2800" dirty="0" smtClean="0">
                <a:solidFill>
                  <a:schemeClr val="tx1"/>
                </a:solidFill>
              </a:rPr>
              <a:t> </a:t>
            </a:r>
            <a:r>
              <a:rPr lang="fr-FR" altLang="tr-TR" sz="2800" dirty="0" err="1" smtClean="0">
                <a:solidFill>
                  <a:schemeClr val="tx1"/>
                </a:solidFill>
              </a:rPr>
              <a:t>bütün</a:t>
            </a:r>
            <a:r>
              <a:rPr lang="fr-FR" altLang="tr-TR" sz="2800" dirty="0" smtClean="0">
                <a:solidFill>
                  <a:schemeClr val="tx1"/>
                </a:solidFill>
              </a:rPr>
              <a:t> </a:t>
            </a:r>
            <a:r>
              <a:rPr lang="fr-FR" altLang="tr-TR" sz="2800" dirty="0" err="1" smtClean="0">
                <a:solidFill>
                  <a:schemeClr val="tx1"/>
                </a:solidFill>
              </a:rPr>
              <a:t>düşük</a:t>
            </a:r>
            <a:r>
              <a:rPr lang="fr-FR" altLang="tr-TR" sz="2800" dirty="0" smtClean="0">
                <a:solidFill>
                  <a:schemeClr val="tx1"/>
                </a:solidFill>
              </a:rPr>
              <a:t> </a:t>
            </a:r>
            <a:r>
              <a:rPr lang="fr-FR" altLang="tr-TR" sz="2800" dirty="0" err="1" smtClean="0">
                <a:solidFill>
                  <a:schemeClr val="tx1"/>
                </a:solidFill>
              </a:rPr>
              <a:t>moleküler</a:t>
            </a:r>
            <a:r>
              <a:rPr lang="fr-FR" altLang="tr-TR" sz="2800" dirty="0" smtClean="0">
                <a:solidFill>
                  <a:schemeClr val="tx1"/>
                </a:solidFill>
              </a:rPr>
              <a:t> </a:t>
            </a:r>
            <a:r>
              <a:rPr lang="fr-FR" altLang="tr-TR" sz="2800" dirty="0" err="1" smtClean="0">
                <a:solidFill>
                  <a:schemeClr val="tx1"/>
                </a:solidFill>
              </a:rPr>
              <a:t>ağırlıklı</a:t>
            </a:r>
            <a:r>
              <a:rPr lang="fr-FR" altLang="tr-TR" sz="2800" dirty="0" smtClean="0">
                <a:solidFill>
                  <a:schemeClr val="tx1"/>
                </a:solidFill>
              </a:rPr>
              <a:t> (600-700 dalton) </a:t>
            </a:r>
            <a:r>
              <a:rPr lang="fr-FR" altLang="tr-TR" sz="2800" dirty="0" err="1" smtClean="0">
                <a:solidFill>
                  <a:schemeClr val="tx1"/>
                </a:solidFill>
              </a:rPr>
              <a:t>molekülleri</a:t>
            </a:r>
            <a:r>
              <a:rPr lang="fr-FR" altLang="tr-TR" sz="2800" dirty="0" smtClean="0">
                <a:solidFill>
                  <a:schemeClr val="tx1"/>
                </a:solidFill>
              </a:rPr>
              <a:t> </a:t>
            </a:r>
            <a:r>
              <a:rPr lang="fr-FR" altLang="tr-TR" sz="2800" dirty="0" err="1" smtClean="0">
                <a:solidFill>
                  <a:schemeClr val="tx1"/>
                </a:solidFill>
              </a:rPr>
              <a:t>geçirir</a:t>
            </a:r>
            <a:r>
              <a:rPr lang="fr-FR" altLang="tr-TR" sz="2800" dirty="0" smtClean="0">
                <a:solidFill>
                  <a:schemeClr val="tx1"/>
                </a:solidFill>
              </a:rPr>
              <a:t>.	</a:t>
            </a:r>
            <a:endParaRPr lang="tr-TR" altLang="tr-TR" sz="2800" dirty="0" smtClean="0">
              <a:solidFill>
                <a:schemeClr val="tx1"/>
              </a:solidFill>
            </a:endParaRPr>
          </a:p>
        </p:txBody>
      </p:sp>
    </p:spTree>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Wisp</Template>
  <TotalTime>3731</TotalTime>
  <Words>668</Words>
  <Application>Microsoft Office PowerPoint</Application>
  <PresentationFormat>Ekran Gösterisi (4:3)</PresentationFormat>
  <Paragraphs>50</Paragraphs>
  <Slides>12</Slides>
  <Notes>0</Notes>
  <HiddenSlides>0</HiddenSlides>
  <MMClips>0</MMClips>
  <ScaleCrop>false</ScaleCrop>
  <HeadingPairs>
    <vt:vector size="6" baseType="variant">
      <vt:variant>
        <vt:lpstr>Kullanılan Yazı Tipleri</vt:lpstr>
      </vt:variant>
      <vt:variant>
        <vt:i4>7</vt:i4>
      </vt:variant>
      <vt:variant>
        <vt:lpstr>Tema</vt:lpstr>
      </vt:variant>
      <vt:variant>
        <vt:i4>1</vt:i4>
      </vt:variant>
      <vt:variant>
        <vt:lpstr>Slayt Başlıkları</vt:lpstr>
      </vt:variant>
      <vt:variant>
        <vt:i4>12</vt:i4>
      </vt:variant>
    </vt:vector>
  </HeadingPairs>
  <TitlesOfParts>
    <vt:vector size="20" baseType="lpstr">
      <vt:lpstr>Arial</vt:lpstr>
      <vt:lpstr>Arial Black</vt:lpstr>
      <vt:lpstr>Calibri</vt:lpstr>
      <vt:lpstr>Century Gothic</vt:lpstr>
      <vt:lpstr>Times New Roman</vt:lpstr>
      <vt:lpstr>Wingdings</vt:lpstr>
      <vt:lpstr>Wingdings 3</vt:lpstr>
      <vt:lpstr>Duman</vt:lpstr>
      <vt:lpstr>Hücre duvarı </vt:lpstr>
      <vt:lpstr>PowerPoint Sunusu</vt:lpstr>
      <vt:lpstr>PowerPoint Sunusu</vt:lpstr>
      <vt:lpstr>Bakteri hücre duvarının arke ve ökaryot hücre duvarlarından farkı </vt:lpstr>
      <vt:lpstr>Gram Pozitif (G+) hücre duvarı</vt:lpstr>
      <vt:lpstr>PowerPoint Sunusu</vt:lpstr>
      <vt:lpstr>PowerPoint Sunusu</vt:lpstr>
      <vt:lpstr>Lipopolisakkarit tabaka (Dış membran)</vt:lpstr>
      <vt:lpstr>porin proteinleri</vt:lpstr>
      <vt:lpstr>periplazmik boşluk</vt:lpstr>
      <vt:lpstr>lipit A  endotoksin</vt:lpstr>
      <vt:lpstr>PowerPoint Sunusu</vt:lpstr>
    </vt:vector>
  </TitlesOfParts>
  <Company>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 209 GENEL MİKROBİYOLOJİ I</dc:title>
  <dc:creator>-</dc:creator>
  <cp:lastModifiedBy>gönül dönmez</cp:lastModifiedBy>
  <cp:revision>327</cp:revision>
  <dcterms:created xsi:type="dcterms:W3CDTF">2007-09-22T21:01:28Z</dcterms:created>
  <dcterms:modified xsi:type="dcterms:W3CDTF">2019-12-10T10:25:05Z</dcterms:modified>
</cp:coreProperties>
</file>