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1" r:id="rId4"/>
    <p:sldId id="282" r:id="rId5"/>
    <p:sldId id="283" r:id="rId6"/>
    <p:sldId id="292" r:id="rId7"/>
    <p:sldId id="318" r:id="rId8"/>
    <p:sldId id="319" r:id="rId9"/>
    <p:sldId id="320" r:id="rId10"/>
    <p:sldId id="321" r:id="rId11"/>
    <p:sldId id="322" r:id="rId12"/>
    <p:sldId id="323" r:id="rId13"/>
    <p:sldId id="286" r:id="rId14"/>
    <p:sldId id="287" r:id="rId15"/>
    <p:sldId id="288" r:id="rId16"/>
    <p:sldId id="289" r:id="rId17"/>
    <p:sldId id="326"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9" autoAdjust="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50234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262866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396185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95466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98136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22125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1B6BBE-81FF-4A77-A3BB-F39C75721BD0}"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9420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1B6BBE-81FF-4A77-A3BB-F39C75721BD0}"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326598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1B6BBE-81FF-4A77-A3BB-F39C75721BD0}"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17081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00699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419901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B6BBE-81FF-4A77-A3BB-F39C75721BD0}"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494B-1339-420B-ACE9-FF72793AF123}" type="slidenum">
              <a:rPr lang="tr-TR" smtClean="0"/>
              <a:t>‹#›</a:t>
            </a:fld>
            <a:endParaRPr lang="tr-TR"/>
          </a:p>
        </p:txBody>
      </p:sp>
    </p:spTree>
    <p:extLst>
      <p:ext uri="{BB962C8B-B14F-4D97-AF65-F5344CB8AC3E}">
        <p14:creationId xmlns:p14="http://schemas.microsoft.com/office/powerpoint/2010/main" val="264575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924334"/>
            <a:ext cx="3797953" cy="491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57397" y="2045533"/>
            <a:ext cx="3307346" cy="48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nvan 1"/>
          <p:cNvSpPr>
            <a:spLocks noGrp="1"/>
          </p:cNvSpPr>
          <p:nvPr>
            <p:ph type="ctrTitle"/>
          </p:nvPr>
        </p:nvSpPr>
        <p:spPr>
          <a:xfrm>
            <a:off x="1039091" y="851733"/>
            <a:ext cx="9767453" cy="2930558"/>
          </a:xfrm>
        </p:spPr>
        <p:txBody>
          <a:bodyPr>
            <a:prstTxWarp prst="textArchUp">
              <a:avLst/>
            </a:prstTxWarp>
            <a:normAutofit/>
          </a:bodyPr>
          <a:lstStyle/>
          <a:p>
            <a:r>
              <a:rPr lang="tr-TR" sz="11500" b="1" dirty="0" smtClean="0"/>
              <a:t>Yerli Gen Kaynağı Olarak Tavuk Irklarımız</a:t>
            </a:r>
            <a:endParaRPr lang="tr-TR" sz="11500" b="1" dirty="0"/>
          </a:p>
        </p:txBody>
      </p:sp>
      <p:sp>
        <p:nvSpPr>
          <p:cNvPr id="3" name="Alt Başlık 2"/>
          <p:cNvSpPr>
            <a:spLocks noGrp="1"/>
          </p:cNvSpPr>
          <p:nvPr>
            <p:ph type="subTitle" idx="1"/>
          </p:nvPr>
        </p:nvSpPr>
        <p:spPr>
          <a:xfrm>
            <a:off x="2123267" y="3186545"/>
            <a:ext cx="8311487" cy="3229238"/>
          </a:xfrm>
        </p:spPr>
        <p:txBody>
          <a:bodyPr/>
          <a:lstStyle/>
          <a:p>
            <a:r>
              <a:rPr lang="tr-TR" sz="3200" b="1" dirty="0" smtClean="0"/>
              <a:t>Evcil Hayvan Genetik </a:t>
            </a:r>
          </a:p>
          <a:p>
            <a:r>
              <a:rPr lang="tr-TR" sz="3200" b="1" dirty="0" smtClean="0"/>
              <a:t>Kaynaklarının Korunması</a:t>
            </a:r>
          </a:p>
          <a:p>
            <a:endParaRPr lang="tr-TR" dirty="0" smtClean="0"/>
          </a:p>
          <a:p>
            <a:endParaRPr lang="tr-TR" b="1" dirty="0" smtClean="0"/>
          </a:p>
          <a:p>
            <a:endParaRPr lang="tr-TR" b="1" dirty="0"/>
          </a:p>
          <a:p>
            <a:r>
              <a:rPr lang="tr-TR" b="1" dirty="0" smtClean="0"/>
              <a:t>Ahmet UÇAR</a:t>
            </a:r>
            <a:endParaRPr lang="tr-TR" b="1" dirty="0"/>
          </a:p>
        </p:txBody>
      </p:sp>
    </p:spTree>
    <p:extLst>
      <p:ext uri="{BB962C8B-B14F-4D97-AF65-F5344CB8AC3E}">
        <p14:creationId xmlns:p14="http://schemas.microsoft.com/office/powerpoint/2010/main" val="353245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32832" t="22714" r="18183" b="17519"/>
          <a:stretch/>
        </p:blipFill>
        <p:spPr>
          <a:xfrm>
            <a:off x="1326920" y="1"/>
            <a:ext cx="9997504" cy="6858000"/>
          </a:xfrm>
          <a:prstGeom prst="rect">
            <a:avLst/>
          </a:prstGeom>
        </p:spPr>
      </p:pic>
    </p:spTree>
    <p:extLst>
      <p:ext uri="{BB962C8B-B14F-4D97-AF65-F5344CB8AC3E}">
        <p14:creationId xmlns:p14="http://schemas.microsoft.com/office/powerpoint/2010/main" val="270540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32963" t="19602" r="18055" b="14490"/>
          <a:stretch/>
        </p:blipFill>
        <p:spPr>
          <a:xfrm>
            <a:off x="1773368" y="0"/>
            <a:ext cx="9065172" cy="6858000"/>
          </a:xfrm>
          <a:prstGeom prst="rect">
            <a:avLst/>
          </a:prstGeom>
        </p:spPr>
      </p:pic>
    </p:spTree>
    <p:extLst>
      <p:ext uri="{BB962C8B-B14F-4D97-AF65-F5344CB8AC3E}">
        <p14:creationId xmlns:p14="http://schemas.microsoft.com/office/powerpoint/2010/main" val="3050489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Kanatlılar\TAVUKLAR\CHICKEN RACIALS\--- D ---\DENİZLİ\16122007(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83" t="25859" r="36202" b="3839"/>
          <a:stretch/>
        </p:blipFill>
        <p:spPr bwMode="auto">
          <a:xfrm flipH="1">
            <a:off x="0" y="1317224"/>
            <a:ext cx="5015358" cy="5540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Kanatlılar\TAVUKLAR\CHICKEN RACIALS\--- D ---\DENİZLİ\16122007(004).jpg"/>
          <p:cNvPicPr>
            <a:picLocks noChangeAspect="1" noChangeArrowheads="1"/>
          </p:cNvPicPr>
          <p:nvPr/>
        </p:nvPicPr>
        <p:blipFill rotWithShape="1">
          <a:blip r:embed="rId3">
            <a:extLst>
              <a:ext uri="{28A0092B-C50C-407E-A947-70E740481C1C}">
                <a14:useLocalDpi xmlns:a14="http://schemas.microsoft.com/office/drawing/2010/main" val="0"/>
              </a:ext>
            </a:extLst>
          </a:blip>
          <a:srcRect l="4534" t="15118" r="17180" b="3250"/>
          <a:stretch/>
        </p:blipFill>
        <p:spPr bwMode="auto">
          <a:xfrm>
            <a:off x="5015358" y="-27715"/>
            <a:ext cx="7176655" cy="561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70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2454" y="1357745"/>
            <a:ext cx="11603181" cy="5500255"/>
          </a:xfrm>
        </p:spPr>
        <p:txBody>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Denizli </a:t>
            </a:r>
            <a:r>
              <a:rPr lang="tr-TR" dirty="0">
                <a:latin typeface="Times New Roman" panose="02020603050405020304" pitchFamily="18" charset="0"/>
                <a:cs typeface="Times New Roman" panose="02020603050405020304" pitchFamily="18" charset="0"/>
              </a:rPr>
              <a:t>ırkı ile yapılan iki farklı araştırmada yumurta ağırlığı 55.4 ile 55.15 g, yumurta sarı renk ıskalası 11.5 ile 10.75, yumurta kırılma mukavemeti 1.7 ile 2.88 kg/cm2, yumurta kabuk kalınlığı 0.37 ile 0.368 mm tespit edilmiştir </a:t>
            </a:r>
            <a:r>
              <a:rPr lang="tr-TR" dirty="0" smtClean="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Nazlıgül</a:t>
            </a:r>
            <a:r>
              <a:rPr lang="tr-TR" dirty="0">
                <a:latin typeface="Times New Roman" panose="02020603050405020304" pitchFamily="18" charset="0"/>
                <a:cs typeface="Times New Roman" panose="02020603050405020304" pitchFamily="18" charset="0"/>
              </a:rPr>
              <a:t> ve ark.,</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1995</a:t>
            </a:r>
            <a:r>
              <a:rPr lang="tr-TR" dirty="0" smtClean="0">
                <a:latin typeface="Times New Roman" panose="02020603050405020304" pitchFamily="18" charset="0"/>
                <a:cs typeface="Times New Roman" panose="02020603050405020304" pitchFamily="18" charset="0"/>
              </a:rPr>
              <a:t>; Atasoy </a:t>
            </a:r>
            <a:r>
              <a:rPr lang="tr-TR" dirty="0">
                <a:latin typeface="Times New Roman" panose="02020603050405020304" pitchFamily="18" charset="0"/>
                <a:cs typeface="Times New Roman" panose="02020603050405020304" pitchFamily="18" charset="0"/>
              </a:rPr>
              <a:t>ve </a:t>
            </a:r>
            <a:r>
              <a:rPr lang="tr-TR" dirty="0" smtClean="0">
                <a:latin typeface="Times New Roman" panose="02020603050405020304" pitchFamily="18" charset="0"/>
                <a:cs typeface="Times New Roman" panose="02020603050405020304" pitchFamily="18" charset="0"/>
              </a:rPr>
              <a:t>Gürcan</a:t>
            </a:r>
            <a:r>
              <a:rPr lang="tr-TR" i="1" dirty="0" smtClean="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2000</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Ayrıca Denizli tavuğu yumurta sarısı ağırlığı 14.7 g, yumurta akı ağırlığı 29.2 g, yumurta sarısı yüksekliği 16.8 mm, yumurta akı yüksekliği 4.5 mm, yumurta kabuk ağırlığı 4.9 g, incik uzunluğu 110.9 mm olarak belirlenmiştir </a:t>
            </a:r>
            <a:r>
              <a:rPr lang="tr-TR"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Nazlıgül</a:t>
            </a:r>
            <a:r>
              <a:rPr lang="tr-TR" dirty="0" smtClean="0">
                <a:latin typeface="Times New Roman" panose="02020603050405020304" pitchFamily="18" charset="0"/>
                <a:cs typeface="Times New Roman" panose="02020603050405020304" pitchFamily="18" charset="0"/>
              </a:rPr>
              <a:t> ve ark.,</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1995</a:t>
            </a:r>
            <a:r>
              <a:rPr lang="tr-TR" i="1"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
        <p:nvSpPr>
          <p:cNvPr id="4" name="Unvan 1"/>
          <p:cNvSpPr>
            <a:spLocks noGrp="1"/>
          </p:cNvSpPr>
          <p:nvPr>
            <p:ph type="title"/>
          </p:nvPr>
        </p:nvSpPr>
        <p:spPr>
          <a:xfrm>
            <a:off x="561109" y="1"/>
            <a:ext cx="10515600" cy="1066800"/>
          </a:xfrm>
        </p:spPr>
        <p:txBody>
          <a:bodyPr>
            <a:normAutofit fontScale="90000"/>
          </a:bodyPr>
          <a:lstStyle/>
          <a:p>
            <a:r>
              <a:rPr lang="tr-TR" b="1" dirty="0"/>
              <a:t> </a:t>
            </a:r>
            <a:br>
              <a:rPr lang="tr-TR" b="1" dirty="0"/>
            </a:br>
            <a:r>
              <a:rPr lang="tr-TR" b="1" dirty="0"/>
              <a:t>Performans Özellikleri</a:t>
            </a:r>
          </a:p>
        </p:txBody>
      </p:sp>
    </p:spTree>
    <p:extLst>
      <p:ext uri="{BB962C8B-B14F-4D97-AF65-F5344CB8AC3E}">
        <p14:creationId xmlns:p14="http://schemas.microsoft.com/office/powerpoint/2010/main" val="2299862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7928" y="831272"/>
            <a:ext cx="11582400" cy="6400799"/>
          </a:xfrm>
        </p:spPr>
        <p:txBody>
          <a:bodyPr>
            <a:normAutofit/>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Denizli </a:t>
            </a:r>
            <a:r>
              <a:rPr lang="tr-TR" dirty="0">
                <a:latin typeface="Times New Roman" panose="02020603050405020304" pitchFamily="18" charset="0"/>
                <a:cs typeface="Times New Roman" panose="02020603050405020304" pitchFamily="18" charset="0"/>
              </a:rPr>
              <a:t>tavuğu kullanılarak yapılan iki araştırmada, yumurta ağırlığının tekrarlanma derecesini farklı olarak 0.68 ile 0.46 olarak tespit edilirken yumurta ağırlığı ile canlı ağırlık arasındaki korelasyon katsayısı 0.20 ile 0.29, yumurta ağırlığı ile yumurta sayısı arasındaki korelasyon katsayısı ise 0.28 olarak tahmin edilmiştir (Atasoy ve Gürcan</a:t>
            </a:r>
            <a:r>
              <a:rPr lang="tr-TR" i="1" dirty="0">
                <a:latin typeface="Times New Roman" panose="02020603050405020304" pitchFamily="18" charset="0"/>
                <a:cs typeface="Times New Roman" panose="02020603050405020304" pitchFamily="18" charset="0"/>
              </a:rPr>
              <a:t>, 2000</a:t>
            </a:r>
            <a:r>
              <a:rPr lang="tr-TR" dirty="0" smtClean="0">
                <a:latin typeface="Times New Roman" panose="02020603050405020304" pitchFamily="18" charset="0"/>
                <a:cs typeface="Times New Roman" panose="02020603050405020304" pitchFamily="18" charset="0"/>
              </a:rPr>
              <a:t>; Özdoğan ve ark., 2007). </a:t>
            </a:r>
            <a:r>
              <a:rPr lang="tr-TR" dirty="0">
                <a:latin typeface="Times New Roman" panose="02020603050405020304" pitchFamily="18" charset="0"/>
                <a:cs typeface="Times New Roman" panose="02020603050405020304" pitchFamily="18" charset="0"/>
              </a:rPr>
              <a:t>Denizli tavuğu yumurta şekil indeksi 74.3, sarı indeksi 45.34, ak indeksi 5.48, </a:t>
            </a:r>
            <a:r>
              <a:rPr lang="tr-TR" dirty="0" err="1">
                <a:latin typeface="Times New Roman" panose="02020603050405020304" pitchFamily="18" charset="0"/>
                <a:cs typeface="Times New Roman" panose="02020603050405020304" pitchFamily="18" charset="0"/>
              </a:rPr>
              <a:t>Haugh</a:t>
            </a:r>
            <a:r>
              <a:rPr lang="tr-TR" dirty="0">
                <a:latin typeface="Times New Roman" panose="02020603050405020304" pitchFamily="18" charset="0"/>
                <a:cs typeface="Times New Roman" panose="02020603050405020304" pitchFamily="18" charset="0"/>
              </a:rPr>
              <a:t> birimi 62.41 olarak belirlenmiştir </a:t>
            </a:r>
            <a:r>
              <a:rPr lang="tr-TR" dirty="0" smtClean="0">
                <a:latin typeface="Times New Roman" panose="02020603050405020304" pitchFamily="18" charset="0"/>
                <a:cs typeface="Times New Roman" panose="02020603050405020304" pitchFamily="18" charset="0"/>
              </a:rPr>
              <a:t>(Atasoy ve ark., </a:t>
            </a:r>
            <a:r>
              <a:rPr lang="tr-TR" i="1" dirty="0" smtClean="0">
                <a:latin typeface="Times New Roman" panose="02020603050405020304" pitchFamily="18" charset="0"/>
                <a:cs typeface="Times New Roman" panose="02020603050405020304" pitchFamily="18" charset="0"/>
              </a:rPr>
              <a:t>2001</a:t>
            </a:r>
            <a:r>
              <a:rPr lang="tr-TR" dirty="0" smtClean="0">
                <a:latin typeface="Times New Roman" panose="02020603050405020304" pitchFamily="18" charset="0"/>
                <a:cs typeface="Times New Roman" panose="02020603050405020304" pitchFamily="18" charset="0"/>
              </a:rPr>
              <a:t>). </a:t>
            </a: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409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1165" y="886690"/>
            <a:ext cx="10903526" cy="5511945"/>
          </a:xfrm>
        </p:spPr>
        <p:txBody>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Denizli </a:t>
            </a:r>
            <a:r>
              <a:rPr lang="tr-TR" dirty="0">
                <a:latin typeface="Times New Roman" panose="02020603050405020304" pitchFamily="18" charset="0"/>
                <a:cs typeface="Times New Roman" panose="02020603050405020304" pitchFamily="18" charset="0"/>
              </a:rPr>
              <a:t>tavuklarının kanat teleklerindeki farklılıktan yararlanılarak veya ayak derisi rengine göre cinsiyet ayrımı yapılabilen </a:t>
            </a:r>
            <a:r>
              <a:rPr lang="tr-TR" dirty="0" err="1">
                <a:latin typeface="Times New Roman" panose="02020603050405020304" pitchFamily="18" charset="0"/>
                <a:cs typeface="Times New Roman" panose="02020603050405020304" pitchFamily="18" charset="0"/>
              </a:rPr>
              <a:t>otoseks</a:t>
            </a:r>
            <a:r>
              <a:rPr lang="tr-TR" dirty="0">
                <a:latin typeface="Times New Roman" panose="02020603050405020304" pitchFamily="18" charset="0"/>
                <a:cs typeface="Times New Roman" panose="02020603050405020304" pitchFamily="18" charset="0"/>
              </a:rPr>
              <a:t> civcivler üretilebileceği kanaatine varılmıştır (</a:t>
            </a:r>
            <a:r>
              <a:rPr lang="tr-TR" dirty="0" smtClean="0">
                <a:latin typeface="Times New Roman" panose="02020603050405020304" pitchFamily="18" charset="0"/>
                <a:cs typeface="Times New Roman" panose="02020603050405020304" pitchFamily="18" charset="0"/>
              </a:rPr>
              <a:t>Aksoy </a:t>
            </a:r>
            <a:r>
              <a:rPr lang="tr-TR" dirty="0">
                <a:latin typeface="Times New Roman" panose="02020603050405020304" pitchFamily="18" charset="0"/>
                <a:cs typeface="Times New Roman" panose="02020603050405020304" pitchFamily="18" charset="0"/>
              </a:rPr>
              <a:t>ve ark.,</a:t>
            </a:r>
            <a:r>
              <a:rPr lang="tr-TR" i="1" dirty="0">
                <a:latin typeface="Times New Roman" panose="02020603050405020304" pitchFamily="18" charset="0"/>
                <a:cs typeface="Times New Roman" panose="02020603050405020304" pitchFamily="18" charset="0"/>
              </a:rPr>
              <a:t> 2000</a:t>
            </a:r>
            <a:r>
              <a:rPr lang="tr-TR" dirty="0">
                <a:latin typeface="Times New Roman" panose="02020603050405020304" pitchFamily="18" charset="0"/>
                <a:cs typeface="Times New Roman" panose="02020603050405020304" pitchFamily="18" charset="0"/>
              </a:rPr>
              <a:t>; Kaplan, </a:t>
            </a:r>
            <a:r>
              <a:rPr lang="tr-TR" i="1" dirty="0">
                <a:latin typeface="Times New Roman" panose="02020603050405020304" pitchFamily="18" charset="0"/>
                <a:cs typeface="Times New Roman" panose="02020603050405020304" pitchFamily="18" charset="0"/>
              </a:rPr>
              <a:t>2004</a:t>
            </a:r>
            <a:r>
              <a:rPr lang="tr-TR" dirty="0">
                <a:latin typeface="Times New Roman" panose="02020603050405020304" pitchFamily="18" charset="0"/>
                <a:cs typeface="Times New Roman" panose="02020603050405020304" pitchFamily="18" charset="0"/>
              </a:rPr>
              <a:t>). Ayrıca, araştırmada canlı ağırlık ortalamaları 22. Hafta sonunda dişilerde ve erkeklerde sırasıyla 1423.73 g ve 2060.14 g olarak tespit edilmiştir (Kaplan, </a:t>
            </a:r>
            <a:r>
              <a:rPr lang="tr-TR" i="1" dirty="0">
                <a:latin typeface="Times New Roman" panose="02020603050405020304" pitchFamily="18" charset="0"/>
                <a:cs typeface="Times New Roman" panose="02020603050405020304" pitchFamily="18" charset="0"/>
              </a:rPr>
              <a:t>2004</a:t>
            </a:r>
            <a:r>
              <a:rPr lang="tr-TR" dirty="0">
                <a:latin typeface="Times New Roman" panose="02020603050405020304" pitchFamily="18" charset="0"/>
                <a:cs typeface="Times New Roman" panose="02020603050405020304" pitchFamily="18" charset="0"/>
              </a:rPr>
              <a:t>). </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656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8037" y="692727"/>
            <a:ext cx="11000508" cy="5832764"/>
          </a:xfrm>
        </p:spPr>
        <p:txBody>
          <a:bodyPr>
            <a:normAutofit/>
          </a:bodyPr>
          <a:lstStyle/>
          <a:p>
            <a:pPr marL="0" indent="0" algn="just">
              <a:lnSpc>
                <a:spcPct val="15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Denizli </a:t>
            </a:r>
            <a:r>
              <a:rPr lang="tr-TR" dirty="0">
                <a:latin typeface="Times New Roman" panose="02020603050405020304" pitchFamily="18" charset="0"/>
                <a:cs typeface="Times New Roman" panose="02020603050405020304" pitchFamily="18" charset="0"/>
              </a:rPr>
              <a:t>tavuklarının daha ürkek, kafes koşullarına daha yabancı oldukları gözlenmiş ve bu durum Denizli ırkı üzerinde önemli bir ıslah çalışmasının yapılmamış olması ile açıklanmıştır. Kafes konumunun dış görünüş özellikleri üzerine etkili olmadığı, yerleşim sıklığının yumurta verimi ile tüylenme kondisyonunu etkilediği ve tavuk başına en uygun kafes taban alanını 984 cm3 (2 tavuk / kafes başına) olduğu sonucuna varıldığı araştırmada ayrıca, yumurta ağırlığı ortalama 64.4 g olarak bildirilmiştir </a:t>
            </a:r>
            <a:r>
              <a:rPr lang="tr-TR" dirty="0" smtClean="0">
                <a:latin typeface="Times New Roman" panose="02020603050405020304" pitchFamily="18" charset="0"/>
                <a:cs typeface="Times New Roman" panose="02020603050405020304" pitchFamily="18" charset="0"/>
              </a:rPr>
              <a:t>(Yener, </a:t>
            </a:r>
            <a:r>
              <a:rPr lang="tr-TR" i="1" dirty="0" smtClean="0">
                <a:latin typeface="Times New Roman" panose="02020603050405020304" pitchFamily="18" charset="0"/>
                <a:cs typeface="Times New Roman" panose="02020603050405020304" pitchFamily="18" charset="0"/>
              </a:rPr>
              <a:t>2003</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544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2" y="0"/>
            <a:ext cx="9144000" cy="6858000"/>
          </a:xfrm>
          <a:prstGeom prst="rect">
            <a:avLst/>
          </a:prstGeom>
        </p:spPr>
      </p:pic>
    </p:spTree>
    <p:extLst>
      <p:ext uri="{BB962C8B-B14F-4D97-AF65-F5344CB8AC3E}">
        <p14:creationId xmlns:p14="http://schemas.microsoft.com/office/powerpoint/2010/main" val="123455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971" y="0"/>
            <a:ext cx="9144000" cy="6858000"/>
          </a:xfrm>
          <a:prstGeom prst="rect">
            <a:avLst/>
          </a:prstGeom>
        </p:spPr>
      </p:pic>
      <p:sp>
        <p:nvSpPr>
          <p:cNvPr id="5" name="Metin kutusu 4"/>
          <p:cNvSpPr txBox="1"/>
          <p:nvPr/>
        </p:nvSpPr>
        <p:spPr>
          <a:xfrm>
            <a:off x="546265" y="1025731"/>
            <a:ext cx="861774" cy="4806538"/>
          </a:xfrm>
          <a:prstGeom prst="rect">
            <a:avLst/>
          </a:prstGeom>
          <a:noFill/>
        </p:spPr>
        <p:txBody>
          <a:bodyPr vert="vert270" wrap="square" rtlCol="0">
            <a:spAutoFit/>
          </a:bodyPr>
          <a:lstStyle/>
          <a:p>
            <a:pPr algn="ctr"/>
            <a:r>
              <a:rPr lang="tr-TR" sz="4400" b="1" dirty="0" smtClean="0"/>
              <a:t>DENİZLİ TAVUĞU</a:t>
            </a:r>
            <a:endParaRPr lang="tr-TR" sz="4400" b="1" dirty="0"/>
          </a:p>
        </p:txBody>
      </p:sp>
    </p:spTree>
    <p:extLst>
      <p:ext uri="{BB962C8B-B14F-4D97-AF65-F5344CB8AC3E}">
        <p14:creationId xmlns:p14="http://schemas.microsoft.com/office/powerpoint/2010/main" val="18195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2415" y="1219200"/>
            <a:ext cx="11153840" cy="5430981"/>
          </a:xfrm>
        </p:spPr>
        <p:txBody>
          <a:bodyPr>
            <a:normAutofit fontScale="92500"/>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Denizli </a:t>
            </a:r>
            <a:r>
              <a:rPr lang="tr-TR" dirty="0">
                <a:latin typeface="Times New Roman" panose="02020603050405020304" pitchFamily="18" charset="0"/>
                <a:cs typeface="Times New Roman" panose="02020603050405020304" pitchFamily="18" charset="0"/>
              </a:rPr>
              <a:t>ırkı tavukların esas olarak Ege bölgesinde yetiştirilmekle beraber diğer bazı bölgelerde de bu ırka rastlandığını bildirmektedir. Denizli tavukları çeşitli özellikler bakımından farklı renklerde (İtalyan tavuğuna benzeyen al renkte olanları da mevcuttur), balta ve gül ibikli, çıplak kırmızı yanaklı, ufak beyaz kulaklı, orta büyüklükte sakallı, uzun ve kalkık kuyruklu, kül renkli bacaklı, soğuk ve neme karşı dayanıklı olarak tanımlanmıştır. Denizli ırkı tavuklarının yumurtacı tipte bir vücut şekline sahip oldukları, yumurta verimlerinin kesin olarak </a:t>
            </a:r>
            <a:r>
              <a:rPr lang="tr-TR" dirty="0" smtClean="0">
                <a:latin typeface="Times New Roman" panose="02020603050405020304" pitchFamily="18" charset="0"/>
                <a:cs typeface="Times New Roman" panose="02020603050405020304" pitchFamily="18" charset="0"/>
              </a:rPr>
              <a:t>bilinmediği ve </a:t>
            </a:r>
            <a:r>
              <a:rPr lang="tr-TR" dirty="0">
                <a:latin typeface="Times New Roman" panose="02020603050405020304" pitchFamily="18" charset="0"/>
                <a:cs typeface="Times New Roman" panose="02020603050405020304" pitchFamily="18" charset="0"/>
              </a:rPr>
              <a:t>etlerinin lezzetli </a:t>
            </a:r>
            <a:r>
              <a:rPr lang="tr-TR" dirty="0" smtClean="0">
                <a:latin typeface="Times New Roman" panose="02020603050405020304" pitchFamily="18" charset="0"/>
                <a:cs typeface="Times New Roman" panose="02020603050405020304" pitchFamily="18" charset="0"/>
              </a:rPr>
              <a:t>olduğu </a:t>
            </a:r>
            <a:r>
              <a:rPr lang="tr-TR" dirty="0">
                <a:latin typeface="Times New Roman" panose="02020603050405020304" pitchFamily="18" charset="0"/>
                <a:cs typeface="Times New Roman" panose="02020603050405020304" pitchFamily="18" charset="0"/>
              </a:rPr>
              <a:t>bildirilmiştir </a:t>
            </a:r>
            <a:r>
              <a:rPr lang="tr-TR" dirty="0" smtClean="0">
                <a:latin typeface="Times New Roman" panose="02020603050405020304" pitchFamily="18" charset="0"/>
                <a:cs typeface="Times New Roman" panose="02020603050405020304" pitchFamily="18" charset="0"/>
              </a:rPr>
              <a:t>(</a:t>
            </a:r>
            <a:r>
              <a:rPr lang="sv-SE" dirty="0" smtClean="0">
                <a:latin typeface="Times New Roman" panose="02020603050405020304" pitchFamily="18" charset="0"/>
                <a:cs typeface="Times New Roman" panose="02020603050405020304" pitchFamily="18" charset="0"/>
              </a:rPr>
              <a:t>Karaesmen</a:t>
            </a:r>
            <a:r>
              <a:rPr lang="sv-SE" dirty="0">
                <a:latin typeface="Times New Roman" panose="02020603050405020304" pitchFamily="18" charset="0"/>
                <a:cs typeface="Times New Roman" panose="02020603050405020304" pitchFamily="18" charset="0"/>
              </a:rPr>
              <a:t>, </a:t>
            </a:r>
            <a:r>
              <a:rPr lang="sv-SE" i="1" dirty="0" smtClean="0">
                <a:latin typeface="Times New Roman" panose="02020603050405020304" pitchFamily="18" charset="0"/>
                <a:cs typeface="Times New Roman" panose="02020603050405020304" pitchFamily="18" charset="0"/>
              </a:rPr>
              <a:t>1944</a:t>
            </a:r>
            <a:r>
              <a:rPr lang="tr-TR" i="1" dirty="0" smtClean="0">
                <a:latin typeface="Times New Roman" panose="02020603050405020304" pitchFamily="18" charset="0"/>
                <a:cs typeface="Times New Roman" panose="02020603050405020304" pitchFamily="18" charset="0"/>
              </a:rPr>
              <a:t>).</a:t>
            </a:r>
            <a:r>
              <a:rPr lang="sv-SE" i="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
        <p:nvSpPr>
          <p:cNvPr id="4" name="Unvan 1"/>
          <p:cNvSpPr>
            <a:spLocks noGrp="1"/>
          </p:cNvSpPr>
          <p:nvPr>
            <p:ph type="title"/>
          </p:nvPr>
        </p:nvSpPr>
        <p:spPr>
          <a:xfrm>
            <a:off x="442415" y="0"/>
            <a:ext cx="10515600" cy="1325563"/>
          </a:xfrm>
        </p:spPr>
        <p:txBody>
          <a:bodyPr/>
          <a:lstStyle/>
          <a:p>
            <a:r>
              <a:rPr lang="tr-TR" b="1" dirty="0" smtClean="0"/>
              <a:t>Yetiştirme Alanı ve Morfolojik Özellikleri</a:t>
            </a:r>
            <a:endParaRPr lang="tr-TR" b="1" dirty="0"/>
          </a:p>
        </p:txBody>
      </p:sp>
    </p:spTree>
    <p:extLst>
      <p:ext uri="{BB962C8B-B14F-4D97-AF65-F5344CB8AC3E}">
        <p14:creationId xmlns:p14="http://schemas.microsoft.com/office/powerpoint/2010/main" val="2484725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8764" y="665564"/>
            <a:ext cx="11139054" cy="5679818"/>
          </a:xfrm>
        </p:spPr>
        <p:txBody>
          <a:bodyPr>
            <a:normAutofit fontScale="92500"/>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Denizli </a:t>
            </a:r>
            <a:r>
              <a:rPr lang="tr-TR" dirty="0">
                <a:latin typeface="Times New Roman" panose="02020603050405020304" pitchFamily="18" charset="0"/>
                <a:cs typeface="Times New Roman" panose="02020603050405020304" pitchFamily="18" charset="0"/>
              </a:rPr>
              <a:t>tavuklarında cinsi olgunluk yaşının yaklaşık 8 ay, Denizli horozlarının ilk ötüşe gelmelerinin 6-7 ay, ergin horozların ötüş süresinin ise 15-16 saniye </a:t>
            </a:r>
            <a:r>
              <a:rPr lang="tr-TR" dirty="0" smtClean="0">
                <a:latin typeface="Times New Roman" panose="02020603050405020304" pitchFamily="18" charset="0"/>
                <a:cs typeface="Times New Roman" panose="02020603050405020304" pitchFamily="18" charset="0"/>
              </a:rPr>
              <a:t>(Şekeroğlu, 1994), </a:t>
            </a:r>
            <a:r>
              <a:rPr lang="tr-TR" dirty="0">
                <a:latin typeface="Times New Roman" panose="02020603050405020304" pitchFamily="18" charset="0"/>
                <a:cs typeface="Times New Roman" panose="02020603050405020304" pitchFamily="18" charset="0"/>
              </a:rPr>
              <a:t>bir başka araştırıcı ise iyi bir horoz ötüşünün 20-25 saniye sürdüğü hatta 45 saniye öten horoz </a:t>
            </a:r>
            <a:r>
              <a:rPr lang="tr-TR" dirty="0" smtClean="0">
                <a:latin typeface="Times New Roman" panose="02020603050405020304" pitchFamily="18" charset="0"/>
                <a:cs typeface="Times New Roman" panose="02020603050405020304" pitchFamily="18" charset="0"/>
              </a:rPr>
              <a:t>kayıtları (</a:t>
            </a:r>
            <a:r>
              <a:rPr lang="en-US" dirty="0" smtClean="0">
                <a:latin typeface="Times New Roman" panose="02020603050405020304" pitchFamily="18" charset="0"/>
                <a:cs typeface="Times New Roman" panose="02020603050405020304" pitchFamily="18" charset="0"/>
              </a:rPr>
              <a:t>Scrivener</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2006</a:t>
            </a:r>
            <a:r>
              <a:rPr lang="tr-TR"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120 </a:t>
            </a:r>
            <a:r>
              <a:rPr lang="tr-TR" dirty="0">
                <a:latin typeface="Times New Roman" panose="02020603050405020304" pitchFamily="18" charset="0"/>
                <a:cs typeface="Times New Roman" panose="02020603050405020304" pitchFamily="18" charset="0"/>
              </a:rPr>
              <a:t>sayısını sayıncaya kadar uzun öten horozların var olduğunu ifade </a:t>
            </a:r>
            <a:r>
              <a:rPr lang="tr-TR" dirty="0" smtClean="0">
                <a:latin typeface="Times New Roman" panose="02020603050405020304" pitchFamily="18" charset="0"/>
                <a:cs typeface="Times New Roman" panose="02020603050405020304" pitchFamily="18" charset="0"/>
              </a:rPr>
              <a:t>etmişlerdir</a:t>
            </a:r>
            <a:r>
              <a:rPr lang="tr-TR" dirty="0">
                <a:latin typeface="Times New Roman" panose="02020603050405020304" pitchFamily="18" charset="0"/>
                <a:cs typeface="Times New Roman" panose="02020603050405020304" pitchFamily="18" charset="0"/>
              </a:rPr>
              <a:t> (</a:t>
            </a:r>
            <a:r>
              <a:rPr lang="sv-SE" dirty="0">
                <a:latin typeface="Times New Roman" panose="02020603050405020304" pitchFamily="18" charset="0"/>
                <a:cs typeface="Times New Roman" panose="02020603050405020304" pitchFamily="18" charset="0"/>
              </a:rPr>
              <a:t>Karaesmen, </a:t>
            </a:r>
            <a:r>
              <a:rPr lang="sv-SE" i="1" dirty="0">
                <a:latin typeface="Times New Roman" panose="02020603050405020304" pitchFamily="18" charset="0"/>
                <a:cs typeface="Times New Roman" panose="02020603050405020304" pitchFamily="18" charset="0"/>
              </a:rPr>
              <a:t>1944</a:t>
            </a:r>
            <a:r>
              <a:rPr lang="tr-TR" i="1" dirty="0">
                <a:latin typeface="Times New Roman" panose="02020603050405020304" pitchFamily="18" charset="0"/>
                <a:cs typeface="Times New Roman" panose="02020603050405020304" pitchFamily="18" charset="0"/>
              </a:rPr>
              <a:t>).</a:t>
            </a:r>
            <a:r>
              <a:rPr lang="sv-SE"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Denizli tavuklarının doğal yetiştirme koşullarından uzaklaştırıldığında, özellikle sıcaklık ve nem değişikliklerine uyum sağlamada büyük güçlük çektikleri ve nemli bölgelerde yetiştirilen Denizli horozlarının ötüş sürelerinin kısaldığı bildirilmektedir </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Düzgüneş</a:t>
            </a:r>
            <a:r>
              <a:rPr lang="tr-TR" dirty="0" smtClean="0">
                <a:latin typeface="Times New Roman" panose="02020603050405020304" pitchFamily="18" charset="0"/>
                <a:cs typeface="Times New Roman" panose="02020603050405020304" pitchFamily="18" charset="0"/>
              </a:rPr>
              <a:t>, 1990).</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32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218365"/>
            <a:ext cx="11586950" cy="6387152"/>
          </a:xfrm>
        </p:spPr>
        <p:txBody>
          <a:bodyPr>
            <a:normAutofit fontScale="85000" lnSpcReduction="10000"/>
          </a:bodyPr>
          <a:lstStyle/>
          <a:p>
            <a:pPr marL="0" indent="0" algn="just">
              <a:lnSpc>
                <a:spcPct val="160000"/>
              </a:lnSpc>
              <a:buNone/>
            </a:pPr>
            <a:r>
              <a:rPr lang="tr-TR" dirty="0" smtClean="0">
                <a:latin typeface="Times New Roman" panose="02020603050405020304" pitchFamily="18" charset="0"/>
                <a:cs typeface="Times New Roman" panose="02020603050405020304" pitchFamily="18" charset="0"/>
              </a:rPr>
              <a:t>	Denizli </a:t>
            </a:r>
            <a:r>
              <a:rPr lang="tr-TR" dirty="0">
                <a:latin typeface="Times New Roman" panose="02020603050405020304" pitchFamily="18" charset="0"/>
                <a:cs typeface="Times New Roman" panose="02020603050405020304" pitchFamily="18" charset="0"/>
              </a:rPr>
              <a:t>ili ve civarında küçük üniteler halinde yetiştirilen Denizli tavuğu ırkında horozlarda meydana gelen tüy rengi farklılıkları bakımından, demir-kırı, pamuk-kırı, pekmez-</a:t>
            </a:r>
            <a:r>
              <a:rPr lang="tr-TR" dirty="0" err="1">
                <a:latin typeface="Times New Roman" panose="02020603050405020304" pitchFamily="18" charset="0"/>
                <a:cs typeface="Times New Roman" panose="02020603050405020304" pitchFamily="18" charset="0"/>
              </a:rPr>
              <a:t>kefi</a:t>
            </a:r>
            <a:r>
              <a:rPr lang="tr-TR" dirty="0">
                <a:latin typeface="Times New Roman" panose="02020603050405020304" pitchFamily="18" charset="0"/>
                <a:cs typeface="Times New Roman" panose="02020603050405020304" pitchFamily="18" charset="0"/>
              </a:rPr>
              <a:t>, şarabi (al) ve siyah olmak üzere beş farklı varyetesinin bulunduğu </a:t>
            </a:r>
            <a:r>
              <a:rPr lang="tr-TR" dirty="0" smtClean="0">
                <a:latin typeface="Times New Roman" panose="02020603050405020304" pitchFamily="18" charset="0"/>
                <a:cs typeface="Times New Roman" panose="02020603050405020304" pitchFamily="18" charset="0"/>
              </a:rPr>
              <a:t>bildirilmektedir (Şekil 4). </a:t>
            </a:r>
            <a:r>
              <a:rPr lang="tr-TR" dirty="0">
                <a:latin typeface="Times New Roman" panose="02020603050405020304" pitchFamily="18" charset="0"/>
                <a:cs typeface="Times New Roman" panose="02020603050405020304" pitchFamily="18" charset="0"/>
              </a:rPr>
              <a:t>Bu varyetelerin özel işletmelerde saf olarak korunmasının tamamen yetiştiricilerin bilgi düzeyine bağlı kaldığı, iri beyaz yumurta yumurtladıkları, balta ibikli, beyaz kulakçıklı, siyah gagalı, koyu boynuz renkli ayaklara sahip bulundukları, sürmeli gözlerin bütün varyetelerin ortak özelliği olduğu, ayak renginin cinsiyete bağlı resesif bir kalıtım modeli gösterdiği, bu özelliğin çıkıştan üç hafta sonra tespit edilebildiği, iri ve yüksek vücut yapılı oldukları, cinsi olgunluğa geç eriştikleri (200 gün), civcivlerin geç tüylenmelerinden dolayı ölüm oranının yüksek olduğu ve farklı çevre şartlarına uyum sağlama yeteneğinin zayıf olduğu ifade edilmiştir (</a:t>
            </a:r>
            <a:r>
              <a:rPr lang="tr-TR" dirty="0" err="1">
                <a:latin typeface="Times New Roman" panose="02020603050405020304" pitchFamily="18" charset="0"/>
                <a:cs typeface="Times New Roman" panose="02020603050405020304" pitchFamily="18" charset="0"/>
              </a:rPr>
              <a:t>Düzgüneş</a:t>
            </a:r>
            <a:r>
              <a:rPr lang="tr-TR" dirty="0">
                <a:latin typeface="Times New Roman" panose="02020603050405020304" pitchFamily="18" charset="0"/>
                <a:cs typeface="Times New Roman" panose="02020603050405020304" pitchFamily="18" charset="0"/>
              </a:rPr>
              <a:t>, 1990). </a:t>
            </a:r>
          </a:p>
        </p:txBody>
      </p:sp>
    </p:spTree>
    <p:extLst>
      <p:ext uri="{BB962C8B-B14F-4D97-AF65-F5344CB8AC3E}">
        <p14:creationId xmlns:p14="http://schemas.microsoft.com/office/powerpoint/2010/main" val="684874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51398" t="31889" r="16326" b="22453"/>
          <a:stretch/>
        </p:blipFill>
        <p:spPr>
          <a:xfrm>
            <a:off x="-1" y="0"/>
            <a:ext cx="12169355" cy="6662057"/>
          </a:xfrm>
          <a:prstGeom prst="rect">
            <a:avLst/>
          </a:prstGeom>
        </p:spPr>
      </p:pic>
    </p:spTree>
    <p:extLst>
      <p:ext uri="{BB962C8B-B14F-4D97-AF65-F5344CB8AC3E}">
        <p14:creationId xmlns:p14="http://schemas.microsoft.com/office/powerpoint/2010/main" val="1902601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32937" t="19916" r="17239" b="14599"/>
          <a:stretch/>
        </p:blipFill>
        <p:spPr>
          <a:xfrm>
            <a:off x="1924333" y="0"/>
            <a:ext cx="9280770" cy="6858000"/>
          </a:xfrm>
          <a:prstGeom prst="rect">
            <a:avLst/>
          </a:prstGeom>
        </p:spPr>
      </p:pic>
    </p:spTree>
    <p:extLst>
      <p:ext uri="{BB962C8B-B14F-4D97-AF65-F5344CB8AC3E}">
        <p14:creationId xmlns:p14="http://schemas.microsoft.com/office/powerpoint/2010/main" val="3899594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43951" t="20102" r="29931" b="14039"/>
          <a:stretch/>
        </p:blipFill>
        <p:spPr>
          <a:xfrm>
            <a:off x="3589361" y="0"/>
            <a:ext cx="4837513" cy="6858000"/>
          </a:xfrm>
          <a:prstGeom prst="rect">
            <a:avLst/>
          </a:prstGeom>
        </p:spPr>
      </p:pic>
    </p:spTree>
    <p:extLst>
      <p:ext uri="{BB962C8B-B14F-4D97-AF65-F5344CB8AC3E}">
        <p14:creationId xmlns:p14="http://schemas.microsoft.com/office/powerpoint/2010/main" val="161030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32937" t="20102" r="18078" b="14413"/>
          <a:stretch/>
        </p:blipFill>
        <p:spPr>
          <a:xfrm>
            <a:off x="1801504" y="0"/>
            <a:ext cx="9124464" cy="6858000"/>
          </a:xfrm>
          <a:prstGeom prst="rect">
            <a:avLst/>
          </a:prstGeom>
        </p:spPr>
      </p:pic>
    </p:spTree>
    <p:extLst>
      <p:ext uri="{BB962C8B-B14F-4D97-AF65-F5344CB8AC3E}">
        <p14:creationId xmlns:p14="http://schemas.microsoft.com/office/powerpoint/2010/main" val="1851955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TotalTime>
  <Words>686</Words>
  <Application>Microsoft Office PowerPoint</Application>
  <PresentationFormat>Geniş ekran</PresentationFormat>
  <Paragraphs>18</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Times New Roman</vt:lpstr>
      <vt:lpstr>Office Teması</vt:lpstr>
      <vt:lpstr>Yerli Gen Kaynağı Olarak Tavuk Irklarımız</vt:lpstr>
      <vt:lpstr>PowerPoint Sunusu</vt:lpstr>
      <vt:lpstr>Yetiştirme Alanı ve Morfolojik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Performans Özellikleri</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Yerli Gen Kaynağı Olarak Tavuk Irklarımız</dc:title>
  <dc:creator>AHMET</dc:creator>
  <cp:lastModifiedBy>PC</cp:lastModifiedBy>
  <cp:revision>41</cp:revision>
  <dcterms:created xsi:type="dcterms:W3CDTF">2016-01-04T10:58:04Z</dcterms:created>
  <dcterms:modified xsi:type="dcterms:W3CDTF">2024-10-17T12:30:09Z</dcterms:modified>
</cp:coreProperties>
</file>