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26.12.2019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0" y="685800"/>
            <a:ext cx="7623175" cy="2667000"/>
          </a:xfrm>
        </p:spPr>
        <p:txBody>
          <a:bodyPr/>
          <a:lstStyle/>
          <a:p>
            <a:pPr eaLnBrk="1" hangingPunct="1"/>
            <a:r>
              <a:rPr lang="tr-TR" sz="2800" b="1" i="1" smtClean="0"/>
              <a:t>OYUNUN TANIMI, TARİHÇESİ VE ÖNEMİ</a:t>
            </a:r>
          </a:p>
        </p:txBody>
      </p:sp>
      <p:sp>
        <p:nvSpPr>
          <p:cNvPr id="2051" name="4 Slayt Numarası Yer Tutucusu"/>
          <p:cNvSpPr>
            <a:spLocks noGrp="1"/>
          </p:cNvSpPr>
          <p:nvPr>
            <p:ph type="sldNum" sz="quarter" idx="12"/>
          </p:nvPr>
        </p:nvSpPr>
        <p:spPr>
          <a:noFill/>
        </p:spPr>
        <p:txBody>
          <a:bodyPr/>
          <a:lstStyle/>
          <a:p>
            <a:fld id="{71E48F24-0558-46C3-9FB0-AFC3FA564D2D}" type="slidenum">
              <a:rPr lang="tr-TR" smtClean="0"/>
              <a:pPr/>
              <a:t>1</a:t>
            </a:fld>
            <a:endParaRPr lang="tr-TR" smtClean="0"/>
          </a:p>
        </p:txBody>
      </p:sp>
      <p:sp>
        <p:nvSpPr>
          <p:cNvPr id="2052" name="6 Alt Başlık"/>
          <p:cNvSpPr>
            <a:spLocks noGrp="1"/>
          </p:cNvSpPr>
          <p:nvPr>
            <p:ph type="subTitle" idx="1"/>
          </p:nvPr>
        </p:nvSpPr>
        <p:spPr/>
        <p:txBody>
          <a:bodyPr/>
          <a:lstStyle/>
          <a:p>
            <a:endParaRPr lang="tr-TR"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2 İçerik Yer Tutucusu"/>
          <p:cNvSpPr>
            <a:spLocks noGrp="1"/>
          </p:cNvSpPr>
          <p:nvPr>
            <p:ph idx="1"/>
          </p:nvPr>
        </p:nvSpPr>
        <p:spPr>
          <a:xfrm>
            <a:off x="457200" y="457200"/>
            <a:ext cx="8229600" cy="5668963"/>
          </a:xfrm>
        </p:spPr>
        <p:txBody>
          <a:bodyPr/>
          <a:lstStyle/>
          <a:p>
            <a:pPr>
              <a:buFontTx/>
              <a:buNone/>
            </a:pPr>
            <a:r>
              <a:rPr lang="tr-TR" smtClean="0"/>
              <a:t>			</a:t>
            </a:r>
          </a:p>
          <a:p>
            <a:pPr>
              <a:buFontTx/>
              <a:buNone/>
            </a:pPr>
            <a:endParaRPr lang="tr-TR" smtClean="0"/>
          </a:p>
          <a:p>
            <a:pPr>
              <a:buFontTx/>
              <a:buNone/>
            </a:pPr>
            <a:endParaRPr lang="tr-TR" smtClean="0"/>
          </a:p>
          <a:p>
            <a:pPr>
              <a:buFontTx/>
              <a:buNone/>
            </a:pPr>
            <a:endParaRPr lang="tr-TR" smtClean="0"/>
          </a:p>
          <a:p>
            <a:pPr algn="ctr">
              <a:buFontTx/>
              <a:buNone/>
            </a:pPr>
            <a:r>
              <a:rPr lang="de-DE" b="1" i="1" smtClean="0"/>
              <a:t>Çocuklar niçin oyun oynar</a:t>
            </a:r>
            <a:r>
              <a:rPr lang="tr-TR" b="1" i="1" smtClean="0"/>
              <a:t>?</a:t>
            </a:r>
          </a:p>
        </p:txBody>
      </p:sp>
      <p:sp>
        <p:nvSpPr>
          <p:cNvPr id="3075" name="3 Slayt Numarası Yer Tutucusu"/>
          <p:cNvSpPr>
            <a:spLocks noGrp="1"/>
          </p:cNvSpPr>
          <p:nvPr>
            <p:ph type="sldNum" sz="quarter" idx="12"/>
          </p:nvPr>
        </p:nvSpPr>
        <p:spPr>
          <a:noFill/>
        </p:spPr>
        <p:txBody>
          <a:bodyPr/>
          <a:lstStyle/>
          <a:p>
            <a:fld id="{24D5B793-4B64-4778-B6F2-89ABED95C0B3}" type="slidenum">
              <a:rPr lang="tr-TR" smtClean="0"/>
              <a:pPr/>
              <a:t>2</a:t>
            </a:fld>
            <a:endParaRPr lang="tr-TR"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533400" y="533400"/>
            <a:ext cx="8229600" cy="5334000"/>
          </a:xfrm>
        </p:spPr>
        <p:txBody>
          <a:bodyPr/>
          <a:lstStyle/>
          <a:p>
            <a:pPr algn="just" eaLnBrk="1" hangingPunct="1">
              <a:buFontTx/>
              <a:buNone/>
            </a:pPr>
            <a:r>
              <a:rPr lang="tr-TR" sz="2200" smtClean="0"/>
              <a:t>		</a:t>
            </a:r>
          </a:p>
          <a:p>
            <a:pPr algn="just" eaLnBrk="1" hangingPunct="1">
              <a:buFontTx/>
              <a:buNone/>
            </a:pPr>
            <a:r>
              <a:rPr lang="tr-TR" sz="2200" smtClean="0"/>
              <a:t>		</a:t>
            </a:r>
          </a:p>
          <a:p>
            <a:pPr algn="just" eaLnBrk="1" hangingPunct="1">
              <a:buFontTx/>
              <a:buNone/>
            </a:pPr>
            <a:r>
              <a:rPr lang="tr-TR" sz="2200" smtClean="0"/>
              <a:t>		Oldukça basitmiş gibi görünen oyunun tüm yönlerine, özellikle de tanımı ve işlevine yönelik literatürde net açıklamalar yoktur. </a:t>
            </a:r>
          </a:p>
          <a:p>
            <a:pPr algn="just" eaLnBrk="1" hangingPunct="1">
              <a:buFontTx/>
              <a:buNone/>
            </a:pPr>
            <a:endParaRPr lang="tr-TR" sz="2200" smtClean="0"/>
          </a:p>
          <a:p>
            <a:pPr algn="just" eaLnBrk="1" hangingPunct="1">
              <a:buFontTx/>
              <a:buNone/>
            </a:pPr>
            <a:r>
              <a:rPr lang="tr-TR" sz="2200" smtClean="0"/>
              <a:t>		Smith ve Cowie (1989), oyunla ilgili kuramların on dokuzuncu yüzyılın sonu ile yirminci yüzyılın başında geliştiğini belirtmiştir. Önce felsefe, pedagoji, antropolojide başlayan oyun araştırmaları ve kuramları daha sonra psikoloji ve sosyolojide artarak sürmüştür. </a:t>
            </a:r>
          </a:p>
          <a:p>
            <a:pPr algn="just" eaLnBrk="1" hangingPunct="1">
              <a:buFontTx/>
              <a:buNone/>
            </a:pPr>
            <a:endParaRPr lang="tr-TR" sz="2200" smtClean="0"/>
          </a:p>
          <a:p>
            <a:pPr algn="just" eaLnBrk="1" hangingPunct="1">
              <a:buFontTx/>
              <a:buNone/>
            </a:pPr>
            <a:r>
              <a:rPr lang="tr-TR" sz="2200" smtClean="0"/>
              <a:t>		Oyun kuramları şu şekilde özetlenebilir:</a:t>
            </a:r>
          </a:p>
        </p:txBody>
      </p:sp>
      <p:sp>
        <p:nvSpPr>
          <p:cNvPr id="4099" name="3 Slayt Numarası Yer Tutucusu"/>
          <p:cNvSpPr>
            <a:spLocks noGrp="1"/>
          </p:cNvSpPr>
          <p:nvPr>
            <p:ph type="sldNum" sz="quarter" idx="12"/>
          </p:nvPr>
        </p:nvSpPr>
        <p:spPr>
          <a:noFill/>
        </p:spPr>
        <p:txBody>
          <a:bodyPr/>
          <a:lstStyle/>
          <a:p>
            <a:fld id="{23A675D0-57C4-461D-BF56-FF69233A6633}" type="slidenum">
              <a:rPr lang="tr-TR" smtClean="0"/>
              <a:pPr/>
              <a:t>3</a:t>
            </a:fld>
            <a:endParaRPr lang="tr-TR"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457200" y="457200"/>
            <a:ext cx="8229600" cy="5562600"/>
          </a:xfrm>
        </p:spPr>
        <p:txBody>
          <a:bodyPr/>
          <a:lstStyle/>
          <a:p>
            <a:pPr algn="just" eaLnBrk="1" hangingPunct="1"/>
            <a:r>
              <a:rPr lang="tr-TR" sz="2200" smtClean="0"/>
              <a:t>Friedrich Froebel, oyunun </a:t>
            </a:r>
            <a:r>
              <a:rPr lang="tr-TR" sz="2200" b="1" i="1" smtClean="0"/>
              <a:t>eğitsel değerine</a:t>
            </a:r>
            <a:r>
              <a:rPr lang="tr-TR" sz="2200" smtClean="0"/>
              <a:t> ilişkin görüşler öne sürmüştür. </a:t>
            </a:r>
          </a:p>
          <a:p>
            <a:pPr algn="just" eaLnBrk="1" hangingPunct="1">
              <a:buFontTx/>
              <a:buNone/>
            </a:pPr>
            <a:endParaRPr lang="tr-TR" sz="2200" smtClean="0"/>
          </a:p>
          <a:p>
            <a:pPr algn="just" eaLnBrk="1" hangingPunct="1"/>
            <a:r>
              <a:rPr lang="tr-TR" sz="2200" smtClean="0"/>
              <a:t>Herbert Spencer, oyunda </a:t>
            </a:r>
            <a:r>
              <a:rPr lang="tr-TR" sz="2200" b="1" i="1" smtClean="0"/>
              <a:t>“fazla enerji”</a:t>
            </a:r>
            <a:r>
              <a:rPr lang="tr-TR" sz="2200" smtClean="0"/>
              <a:t> kuramını ortaya atmış; Karl Groos, Spencer’i eleştirerek </a:t>
            </a:r>
            <a:r>
              <a:rPr lang="tr-TR" sz="2200" b="1" i="1" smtClean="0"/>
              <a:t>“egzersiz”</a:t>
            </a:r>
            <a:r>
              <a:rPr lang="tr-TR" sz="2200" smtClean="0"/>
              <a:t> ya da </a:t>
            </a:r>
            <a:r>
              <a:rPr lang="tr-TR" sz="2200" b="1" i="1" smtClean="0"/>
              <a:t>“uygulama”</a:t>
            </a:r>
            <a:r>
              <a:rPr lang="tr-TR" sz="2200" smtClean="0"/>
              <a:t> kuramını geliştirmiştir. </a:t>
            </a:r>
          </a:p>
          <a:p>
            <a:pPr algn="just" eaLnBrk="1" hangingPunct="1">
              <a:buFontTx/>
              <a:buNone/>
            </a:pPr>
            <a:endParaRPr lang="tr-TR" sz="2200" smtClean="0"/>
          </a:p>
          <a:p>
            <a:pPr algn="just" eaLnBrk="1" hangingPunct="1"/>
            <a:r>
              <a:rPr lang="tr-TR" sz="2200" smtClean="0"/>
              <a:t>Jean Piaget, bilişsel gelişim kuramında, Groos’un oyunun bir ön egzersiz olduğu görüşünü ve oyunun öğrenmede önemli olduğu yaklaşımını eleştirmiştir. </a:t>
            </a:r>
          </a:p>
          <a:p>
            <a:pPr algn="just" eaLnBrk="1" hangingPunct="1">
              <a:buFontTx/>
              <a:buNone/>
            </a:pPr>
            <a:r>
              <a:rPr lang="tr-TR" sz="2200" smtClean="0"/>
              <a:t>		</a:t>
            </a:r>
          </a:p>
          <a:p>
            <a:pPr algn="just" eaLnBrk="1" hangingPunct="1">
              <a:buFontTx/>
              <a:buNone/>
            </a:pPr>
            <a:r>
              <a:rPr lang="tr-TR" sz="2200" smtClean="0"/>
              <a:t>		</a:t>
            </a:r>
            <a:r>
              <a:rPr lang="tr-TR" sz="2200" b="1" smtClean="0"/>
              <a:t>“Piaget’ye göre oyunun temel işlevleri, tekrarlama yoluyla mevcut becerileri geliştirmek ve çocuğa bir egemenlik duygusu kazandırmaktır. “</a:t>
            </a:r>
          </a:p>
          <a:p>
            <a:pPr algn="just" eaLnBrk="1" hangingPunct="1"/>
            <a:endParaRPr lang="tr-TR" sz="2200" b="1" smtClean="0"/>
          </a:p>
          <a:p>
            <a:pPr algn="just" eaLnBrk="1" hangingPunct="1">
              <a:buFontTx/>
              <a:buNone/>
            </a:pPr>
            <a:endParaRPr lang="tr-TR" sz="2200" smtClean="0"/>
          </a:p>
        </p:txBody>
      </p:sp>
      <p:sp>
        <p:nvSpPr>
          <p:cNvPr id="5123" name="3 Slayt Numarası Yer Tutucusu"/>
          <p:cNvSpPr>
            <a:spLocks noGrp="1"/>
          </p:cNvSpPr>
          <p:nvPr>
            <p:ph type="sldNum" sz="quarter" idx="12"/>
          </p:nvPr>
        </p:nvSpPr>
        <p:spPr>
          <a:noFill/>
        </p:spPr>
        <p:txBody>
          <a:bodyPr/>
          <a:lstStyle/>
          <a:p>
            <a:fld id="{7DE73781-001E-4CD4-8392-252B82F205DF}" type="slidenum">
              <a:rPr lang="tr-TR" smtClean="0"/>
              <a:pPr/>
              <a:t>4</a:t>
            </a:fld>
            <a:endParaRPr lang="tr-TR"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457200" y="457200"/>
            <a:ext cx="8229600" cy="6096000"/>
          </a:xfrm>
        </p:spPr>
        <p:txBody>
          <a:bodyPr/>
          <a:lstStyle/>
          <a:p>
            <a:pPr algn="just" eaLnBrk="1" hangingPunct="1"/>
            <a:r>
              <a:rPr lang="tr-TR" sz="2200" smtClean="0"/>
              <a:t>Lev Vygotsky, oyun kuramında gelişimin duygusal ve bilişsel yönlerini birleştirmiştir. Ona göre, </a:t>
            </a:r>
            <a:r>
              <a:rPr lang="tr-TR" sz="2200" b="1" i="1" smtClean="0"/>
              <a:t>“mış”</a:t>
            </a:r>
            <a:r>
              <a:rPr lang="tr-TR" sz="2200" smtClean="0"/>
              <a:t> gibi oyun düşsel bir durumdaki etkinlik aracılığıyla çocuğu hali hazır durumun baskılarından kurtarmaktadır. </a:t>
            </a:r>
          </a:p>
          <a:p>
            <a:pPr algn="just" eaLnBrk="1" hangingPunct="1"/>
            <a:endParaRPr lang="tr-TR" sz="2200" smtClean="0"/>
          </a:p>
          <a:p>
            <a:pPr algn="just" eaLnBrk="1" hangingPunct="1"/>
            <a:endParaRPr lang="tr-TR" sz="2200" smtClean="0"/>
          </a:p>
          <a:p>
            <a:pPr algn="just" eaLnBrk="1" hangingPunct="1"/>
            <a:r>
              <a:rPr lang="tr-TR" sz="2200" smtClean="0"/>
              <a:t>Jerome Bruner, Sara Smilansky ve Jerome Singer gibi daha yeni yazarlar oyunla yaratıcılık arasındaki ilişkileri, </a:t>
            </a:r>
            <a:r>
              <a:rPr lang="tr-TR" sz="2200" b="1" i="1" smtClean="0"/>
              <a:t>“fantezi”</a:t>
            </a:r>
            <a:r>
              <a:rPr lang="tr-TR" sz="2200" smtClean="0"/>
              <a:t> ve </a:t>
            </a:r>
            <a:r>
              <a:rPr lang="tr-TR" sz="2200" b="1" i="1" smtClean="0"/>
              <a:t>“sosyo-dramatik”</a:t>
            </a:r>
            <a:r>
              <a:rPr lang="tr-TR" sz="2200" smtClean="0"/>
              <a:t> oyunun değerini vurgulamışlardır. </a:t>
            </a:r>
          </a:p>
          <a:p>
            <a:pPr algn="just" eaLnBrk="1" hangingPunct="1"/>
            <a:endParaRPr lang="tr-TR" sz="2200" smtClean="0"/>
          </a:p>
          <a:p>
            <a:pPr algn="just" eaLnBrk="1" hangingPunct="1">
              <a:buFontTx/>
              <a:buNone/>
            </a:pPr>
            <a:endParaRPr lang="tr-TR" sz="2200" smtClean="0"/>
          </a:p>
          <a:p>
            <a:pPr algn="just" eaLnBrk="1" hangingPunct="1"/>
            <a:r>
              <a:rPr lang="tr-TR" sz="2200" smtClean="0"/>
              <a:t>Brian Sutton-Smith </a:t>
            </a:r>
            <a:r>
              <a:rPr lang="tr-TR" sz="2200" b="1" i="1" smtClean="0"/>
              <a:t>“oyunun idealleştirilmesi”</a:t>
            </a:r>
            <a:r>
              <a:rPr lang="tr-TR" sz="2200" smtClean="0"/>
              <a:t> eğiliminden söz etmiş ve oyun kuramlarının çocukların gerçek davranışlarını değil yetişkinlerin çocukları denetim altında tutma gereksinimlerini yansıttığını belirtmiştir.  </a:t>
            </a:r>
          </a:p>
        </p:txBody>
      </p:sp>
      <p:sp>
        <p:nvSpPr>
          <p:cNvPr id="6147" name="3 Slayt Numarası Yer Tutucusu"/>
          <p:cNvSpPr>
            <a:spLocks noGrp="1"/>
          </p:cNvSpPr>
          <p:nvPr>
            <p:ph type="sldNum" sz="quarter" idx="12"/>
          </p:nvPr>
        </p:nvSpPr>
        <p:spPr>
          <a:noFill/>
        </p:spPr>
        <p:txBody>
          <a:bodyPr/>
          <a:lstStyle/>
          <a:p>
            <a:fld id="{441BCDB5-C302-4F33-92E4-EFAD7179F436}" type="slidenum">
              <a:rPr lang="tr-TR" smtClean="0"/>
              <a:pPr/>
              <a:t>5</a:t>
            </a:fld>
            <a:endParaRPr lang="tr-TR"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457200" y="381000"/>
            <a:ext cx="8382000" cy="6019800"/>
          </a:xfrm>
        </p:spPr>
        <p:txBody>
          <a:bodyPr/>
          <a:lstStyle/>
          <a:p>
            <a:pPr algn="just" eaLnBrk="1" hangingPunct="1">
              <a:lnSpc>
                <a:spcPct val="90000"/>
              </a:lnSpc>
              <a:buFontTx/>
              <a:buNone/>
            </a:pPr>
            <a:r>
              <a:rPr lang="tr-TR" sz="2200" smtClean="0"/>
              <a:t>		</a:t>
            </a:r>
          </a:p>
          <a:p>
            <a:pPr algn="just" eaLnBrk="1" hangingPunct="1">
              <a:lnSpc>
                <a:spcPct val="90000"/>
              </a:lnSpc>
              <a:buFontTx/>
              <a:buNone/>
            </a:pPr>
            <a:r>
              <a:rPr lang="tr-TR" sz="2200" smtClean="0"/>
              <a:t>		Oyunu tanımlamaya çalışırken ya da oyunla ilgili bir yazı okurken, "Huizinga" ile karşılaşmamak mümkün değildir. </a:t>
            </a:r>
          </a:p>
          <a:p>
            <a:pPr algn="just" eaLnBrk="1" hangingPunct="1">
              <a:lnSpc>
                <a:spcPct val="90000"/>
              </a:lnSpc>
              <a:buFontTx/>
              <a:buNone/>
            </a:pPr>
            <a:endParaRPr lang="tr-TR" sz="2200" smtClean="0"/>
          </a:p>
          <a:p>
            <a:pPr algn="just" eaLnBrk="1" hangingPunct="1">
              <a:lnSpc>
                <a:spcPct val="90000"/>
              </a:lnSpc>
              <a:buFontTx/>
              <a:buNone/>
            </a:pPr>
            <a:endParaRPr lang="tr-TR" sz="2200" smtClean="0"/>
          </a:p>
          <a:p>
            <a:pPr algn="just" eaLnBrk="1" hangingPunct="1">
              <a:lnSpc>
                <a:spcPct val="90000"/>
              </a:lnSpc>
              <a:buFontTx/>
              <a:buNone/>
            </a:pPr>
            <a:r>
              <a:rPr lang="tr-TR" sz="2200" smtClean="0"/>
              <a:t>		“Huizinga", oyunun insan için önemini ve insanın, kültürü oluştururken kullandığı oyunu, belgelere dayandırarak </a:t>
            </a:r>
            <a:r>
              <a:rPr lang="tr-TR" sz="2200" b="1" i="1" smtClean="0"/>
              <a:t>“Home Ludens”</a:t>
            </a:r>
            <a:r>
              <a:rPr lang="tr-TR" sz="2200" smtClean="0"/>
              <a:t> isimli kitabında ortaya koymuştur. </a:t>
            </a:r>
          </a:p>
          <a:p>
            <a:pPr algn="just" eaLnBrk="1" hangingPunct="1">
              <a:lnSpc>
                <a:spcPct val="90000"/>
              </a:lnSpc>
              <a:buFontTx/>
              <a:buNone/>
            </a:pPr>
            <a:endParaRPr lang="tr-TR" sz="2200" smtClean="0"/>
          </a:p>
          <a:p>
            <a:pPr algn="just" eaLnBrk="1" hangingPunct="1">
              <a:lnSpc>
                <a:spcPct val="90000"/>
              </a:lnSpc>
              <a:buFontTx/>
              <a:buNone/>
            </a:pPr>
            <a:endParaRPr lang="tr-TR" sz="2200" smtClean="0"/>
          </a:p>
          <a:p>
            <a:pPr algn="just" eaLnBrk="1" hangingPunct="1">
              <a:lnSpc>
                <a:spcPct val="90000"/>
              </a:lnSpc>
              <a:buFontTx/>
              <a:buNone/>
            </a:pPr>
            <a:r>
              <a:rPr lang="tr-TR" sz="2200" smtClean="0"/>
              <a:t>		Huizinga (1995: 16)’ya göre, </a:t>
            </a:r>
            <a:r>
              <a:rPr lang="tr-TR" sz="2200" b="1" i="1" smtClean="0"/>
              <a:t>"Oyun; özgürce razı olunan, ama tamamen emredici kurallara uygun olarak belirli zaman ve mekân sınırları içinde gerçekleştirilen, bizatihi bir amaca sahip olan, bir gerilim ve sevinç duygusu ile 'alışılmış hayattan başka türlü olmak' bilincinin eşlik ettiği, iradi bir eylem veya faaliyettir." </a:t>
            </a:r>
          </a:p>
        </p:txBody>
      </p:sp>
      <p:sp>
        <p:nvSpPr>
          <p:cNvPr id="7171" name="3 Slayt Numarası Yer Tutucusu"/>
          <p:cNvSpPr>
            <a:spLocks noGrp="1"/>
          </p:cNvSpPr>
          <p:nvPr>
            <p:ph type="sldNum" sz="quarter" idx="12"/>
          </p:nvPr>
        </p:nvSpPr>
        <p:spPr>
          <a:noFill/>
        </p:spPr>
        <p:txBody>
          <a:bodyPr/>
          <a:lstStyle/>
          <a:p>
            <a:fld id="{773EB376-3202-4186-BC8B-A6238A4C9968}" type="slidenum">
              <a:rPr lang="tr-TR" smtClean="0"/>
              <a:pPr/>
              <a:t>6</a:t>
            </a:fld>
            <a:endParaRPr lang="tr-TR"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457200" y="228600"/>
            <a:ext cx="8229600" cy="6172200"/>
          </a:xfrm>
        </p:spPr>
        <p:txBody>
          <a:bodyPr/>
          <a:lstStyle/>
          <a:p>
            <a:pPr algn="just" eaLnBrk="1" hangingPunct="1">
              <a:lnSpc>
                <a:spcPct val="80000"/>
              </a:lnSpc>
              <a:buFontTx/>
              <a:buNone/>
            </a:pPr>
            <a:r>
              <a:rPr lang="tr-TR" sz="2200" smtClean="0"/>
              <a:t>		</a:t>
            </a:r>
          </a:p>
          <a:p>
            <a:pPr algn="just" eaLnBrk="1" hangingPunct="1">
              <a:lnSpc>
                <a:spcPct val="80000"/>
              </a:lnSpc>
              <a:buFontTx/>
              <a:buNone/>
            </a:pPr>
            <a:r>
              <a:rPr lang="tr-TR" sz="2200" smtClean="0"/>
              <a:t>		</a:t>
            </a:r>
          </a:p>
          <a:p>
            <a:pPr algn="just" eaLnBrk="1" hangingPunct="1">
              <a:lnSpc>
                <a:spcPct val="80000"/>
              </a:lnSpc>
              <a:buFontTx/>
              <a:buNone/>
            </a:pPr>
            <a:r>
              <a:rPr lang="tr-TR" sz="2200" smtClean="0"/>
              <a:t>		Huizinga “Homo Ludens’te, </a:t>
            </a:r>
            <a:r>
              <a:rPr lang="tr-TR" sz="2200" b="1" i="1" smtClean="0"/>
              <a:t>oyunun kültürden daha eski </a:t>
            </a:r>
            <a:r>
              <a:rPr lang="tr-TR" sz="2200" smtClean="0"/>
              <a:t>olduğunu vurgularken, insan uygarlığının genel oyun kavramına hiçbir temel özellik katmadığını belirtmiştir. </a:t>
            </a:r>
          </a:p>
          <a:p>
            <a:pPr algn="just" eaLnBrk="1" hangingPunct="1">
              <a:lnSpc>
                <a:spcPct val="80000"/>
              </a:lnSpc>
              <a:buFontTx/>
              <a:buNone/>
            </a:pPr>
            <a:endParaRPr lang="tr-TR" sz="2200" smtClean="0"/>
          </a:p>
          <a:p>
            <a:pPr algn="just" eaLnBrk="1" hangingPunct="1">
              <a:lnSpc>
                <a:spcPct val="80000"/>
              </a:lnSpc>
              <a:buFontTx/>
              <a:buNone/>
            </a:pPr>
            <a:r>
              <a:rPr lang="tr-TR" sz="2200" smtClean="0"/>
              <a:t>		Ona göre hayvanlar tamamen insanlar gibi oyun oynamakta ve oyunun bütün temel çizgileri hayvan oyunlarında çoktan gerçekleştirilmiş durumdadır. </a:t>
            </a:r>
          </a:p>
          <a:p>
            <a:pPr algn="just" eaLnBrk="1" hangingPunct="1">
              <a:lnSpc>
                <a:spcPct val="80000"/>
              </a:lnSpc>
              <a:buFontTx/>
              <a:buNone/>
            </a:pPr>
            <a:endParaRPr lang="tr-TR" sz="2200" smtClean="0"/>
          </a:p>
          <a:p>
            <a:pPr algn="just" eaLnBrk="1" hangingPunct="1">
              <a:lnSpc>
                <a:spcPct val="80000"/>
              </a:lnSpc>
              <a:buFontTx/>
              <a:buNone/>
            </a:pPr>
            <a:endParaRPr lang="tr-TR" sz="2200" smtClean="0"/>
          </a:p>
          <a:p>
            <a:pPr algn="just" eaLnBrk="1" hangingPunct="1">
              <a:lnSpc>
                <a:spcPct val="80000"/>
              </a:lnSpc>
              <a:buFontTx/>
              <a:buNone/>
            </a:pPr>
            <a:r>
              <a:rPr lang="tr-TR" sz="2200" smtClean="0"/>
              <a:t>		Oyun Huizinga’da </a:t>
            </a:r>
            <a:r>
              <a:rPr lang="tr-TR" sz="2200" b="1" i="1" smtClean="0"/>
              <a:t>“kendisinden başka bir şeye indirgenemeyen bir olgudur”.</a:t>
            </a:r>
            <a:r>
              <a:rPr lang="tr-TR" sz="2200" b="1" smtClean="0"/>
              <a:t> </a:t>
            </a:r>
            <a:r>
              <a:rPr lang="tr-TR" sz="2200" smtClean="0"/>
              <a:t>Oyun, </a:t>
            </a:r>
            <a:r>
              <a:rPr lang="tr-TR" sz="2200" i="1" smtClean="0"/>
              <a:t>sadece biyolojik bir olgu da değildir</a:t>
            </a:r>
            <a:r>
              <a:rPr lang="tr-TR" sz="2200" smtClean="0"/>
              <a:t>. Aynı anda </a:t>
            </a:r>
            <a:r>
              <a:rPr lang="tr-TR" sz="2200" b="1" i="1" smtClean="0"/>
              <a:t>fazla enerjinin boşaltılması</a:t>
            </a:r>
            <a:r>
              <a:rPr lang="tr-TR" sz="2200" smtClean="0"/>
              <a:t>; </a:t>
            </a:r>
            <a:r>
              <a:rPr lang="tr-TR" sz="2200" b="1" i="1" smtClean="0"/>
              <a:t>dinlenme ve rahatlama gereksiniminin karşılanması</a:t>
            </a:r>
            <a:r>
              <a:rPr lang="tr-TR" sz="2200" b="1" smtClean="0"/>
              <a:t>;</a:t>
            </a:r>
            <a:r>
              <a:rPr lang="tr-TR" sz="2200" smtClean="0"/>
              <a:t> </a:t>
            </a:r>
            <a:r>
              <a:rPr lang="tr-TR" sz="2200" b="1" i="1" smtClean="0"/>
              <a:t>hayata hazırlanmak</a:t>
            </a:r>
            <a:r>
              <a:rPr lang="tr-TR" sz="2200" b="1" smtClean="0"/>
              <a:t>;</a:t>
            </a:r>
            <a:r>
              <a:rPr lang="tr-TR" sz="2200" smtClean="0"/>
              <a:t> </a:t>
            </a:r>
            <a:r>
              <a:rPr lang="tr-TR" sz="2200" b="1" i="1" smtClean="0"/>
              <a:t>toplumun dolaysız doyumlarını yasakladığı içgüdülerin doyumlandırılması</a:t>
            </a:r>
            <a:r>
              <a:rPr lang="tr-TR" sz="2200" b="1" smtClean="0"/>
              <a:t>;</a:t>
            </a:r>
            <a:r>
              <a:rPr lang="tr-TR" sz="2200" smtClean="0"/>
              <a:t> </a:t>
            </a:r>
            <a:r>
              <a:rPr lang="tr-TR" sz="2200" b="1" i="1" smtClean="0"/>
              <a:t>kişinin kendi üstünlüğünü sınamak ve göstermek için toplumun diğer üyeleri ile yarışmaya girmesi</a:t>
            </a:r>
            <a:r>
              <a:rPr lang="tr-TR" sz="2200" smtClean="0"/>
              <a:t> vb.’dir (Oskay, 2000: 146). </a:t>
            </a:r>
          </a:p>
          <a:p>
            <a:pPr algn="just" eaLnBrk="1" hangingPunct="1">
              <a:lnSpc>
                <a:spcPct val="80000"/>
              </a:lnSpc>
              <a:buFontTx/>
              <a:buNone/>
            </a:pPr>
            <a:endParaRPr lang="tr-TR" sz="2200" smtClean="0"/>
          </a:p>
          <a:p>
            <a:pPr algn="just" eaLnBrk="1" hangingPunct="1">
              <a:lnSpc>
                <a:spcPct val="80000"/>
              </a:lnSpc>
              <a:buFontTx/>
              <a:buNone/>
            </a:pPr>
            <a:endParaRPr lang="tr-TR" sz="2200" smtClean="0"/>
          </a:p>
          <a:p>
            <a:pPr algn="just" eaLnBrk="1" hangingPunct="1">
              <a:lnSpc>
                <a:spcPct val="80000"/>
              </a:lnSpc>
              <a:buFontTx/>
              <a:buNone/>
            </a:pPr>
            <a:r>
              <a:rPr lang="tr-TR" sz="2200" smtClean="0"/>
              <a:t>		</a:t>
            </a:r>
          </a:p>
        </p:txBody>
      </p:sp>
      <p:sp>
        <p:nvSpPr>
          <p:cNvPr id="8195" name="3 Slayt Numarası Yer Tutucusu"/>
          <p:cNvSpPr>
            <a:spLocks noGrp="1"/>
          </p:cNvSpPr>
          <p:nvPr>
            <p:ph type="sldNum" sz="quarter" idx="12"/>
          </p:nvPr>
        </p:nvSpPr>
        <p:spPr>
          <a:noFill/>
        </p:spPr>
        <p:txBody>
          <a:bodyPr/>
          <a:lstStyle/>
          <a:p>
            <a:fld id="{3601641C-5291-4410-810E-7BFBA84210B2}" type="slidenum">
              <a:rPr lang="tr-TR" smtClean="0"/>
              <a:pPr/>
              <a:t>7</a:t>
            </a:fld>
            <a:endParaRPr lang="tr-TR"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457200" y="457200"/>
            <a:ext cx="8229600" cy="5943600"/>
          </a:xfrm>
        </p:spPr>
        <p:txBody>
          <a:bodyPr/>
          <a:lstStyle/>
          <a:p>
            <a:pPr algn="just" eaLnBrk="1" hangingPunct="1">
              <a:buFontTx/>
              <a:buNone/>
            </a:pPr>
            <a:r>
              <a:rPr lang="tr-TR" sz="2000" smtClean="0"/>
              <a:t>		</a:t>
            </a:r>
          </a:p>
          <a:p>
            <a:pPr algn="just" eaLnBrk="1" hangingPunct="1">
              <a:buFontTx/>
              <a:buNone/>
            </a:pPr>
            <a:r>
              <a:rPr lang="tr-TR" sz="2000" smtClean="0"/>
              <a:t>		Oyun kendisine katılanları gönüllü ve kendiliğindenlikli bir yaşam alanına kavuşturmakta; onları toplumun diğer üyelerinden (alanlarından) ayırmakta; onlara, toplumdan geçici olarak tecritlenmiş bir mekan ve olağan zamandan farklılaştırılmış ayrı bir zaman sağlamaktadır. </a:t>
            </a:r>
          </a:p>
          <a:p>
            <a:pPr algn="just" eaLnBrk="1" hangingPunct="1">
              <a:buFontTx/>
              <a:buNone/>
            </a:pPr>
            <a:endParaRPr lang="tr-TR" sz="2000" smtClean="0"/>
          </a:p>
          <a:p>
            <a:pPr algn="just" eaLnBrk="1" hangingPunct="1">
              <a:buFontTx/>
              <a:buNone/>
            </a:pPr>
            <a:r>
              <a:rPr lang="tr-TR" sz="2000" smtClean="0"/>
              <a:t>		Oyun için konulmuş olan ve uyulduğu için geçerli sayılan kurallar, belirli bir süre ile sınırlanmışlık ve oyundan başka hiçbir dış gerçeklikle temasta bulunmama olanağı, oyunda, olağan hayattan daha büyük zevkler bulabilmeyi, oyunla dinlendirici bir zaman geçirmeyi sağlamaktadır.</a:t>
            </a:r>
          </a:p>
          <a:p>
            <a:pPr algn="just" eaLnBrk="1" hangingPunct="1">
              <a:buFontTx/>
              <a:buNone/>
            </a:pPr>
            <a:endParaRPr lang="tr-TR" sz="2000" smtClean="0"/>
          </a:p>
          <a:p>
            <a:pPr algn="just" eaLnBrk="1" hangingPunct="1">
              <a:buFontTx/>
              <a:buNone/>
            </a:pPr>
            <a:r>
              <a:rPr lang="tr-TR" sz="2000" smtClean="0"/>
              <a:t>		Bu durum oyuna katılan topluluk üyeleri arasında dayanışma sağlamakta; onlara maddi çıkar endişelerinden uzak bir yaşam biçimi sunmaktadır (Oskay, 2000: 146-147). </a:t>
            </a:r>
          </a:p>
        </p:txBody>
      </p:sp>
      <p:sp>
        <p:nvSpPr>
          <p:cNvPr id="9219" name="3 Slayt Numarası Yer Tutucusu"/>
          <p:cNvSpPr>
            <a:spLocks noGrp="1"/>
          </p:cNvSpPr>
          <p:nvPr>
            <p:ph type="sldNum" sz="quarter" idx="12"/>
          </p:nvPr>
        </p:nvSpPr>
        <p:spPr>
          <a:noFill/>
        </p:spPr>
        <p:txBody>
          <a:bodyPr/>
          <a:lstStyle/>
          <a:p>
            <a:fld id="{7F894FE2-679D-4D90-86DE-CBED7EDD2BDF}" type="slidenum">
              <a:rPr lang="tr-TR" smtClean="0"/>
              <a:pPr/>
              <a:t>8</a:t>
            </a:fld>
            <a:endParaRPr lang="tr-TR"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160</Words>
  <Application>Microsoft Office PowerPoint</Application>
  <PresentationFormat>Ekran Gösterisi (4:3)</PresentationFormat>
  <Paragraphs>60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OYUNUN TANIMI, TARİHÇESİ VE ÖNEMİ</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OYUNUN TANIMI, TARİHÇESİ VE ÖNEMİ</dc:title>
  <dc:creator>NEŞE ŞAHİN</dc:creator>
  <cp:lastModifiedBy>NEŞE ŞAHİN</cp:lastModifiedBy>
  <cp:revision>1</cp:revision>
  <dcterms:created xsi:type="dcterms:W3CDTF">2019-12-26T08:23:23Z</dcterms:created>
  <dcterms:modified xsi:type="dcterms:W3CDTF">2019-12-26T08:23:51Z</dcterms:modified>
</cp:coreProperties>
</file>