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7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azbyka.ru/deti/shkolnyjj-pomoshhnik" TargetMode="External"/><Relationship Id="rId2" Type="http://schemas.openxmlformats.org/officeDocument/2006/relationships/hyperlink" Target="https://www.litres.ru/tamara-babasheva/uchimsya-pisat-sochinenie-metodicheskoe-rukovodstvo-dlya-shkolnikov/chitat-onlay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F1CD9-E5B9-4EFC-B13E-D8958770ED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Сочинение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C45E55-F261-464A-8292-5AC8187505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Лекция </a:t>
            </a:r>
            <a:r>
              <a:rPr lang="tr-TR" dirty="0"/>
              <a:t>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010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C53F9-3E7E-4D73-9474-15E34E78A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ru-RU" dirty="0"/>
              <a:t>Элементы неофициального письма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FD2789-A4DA-48A5-BAF9-30B32F810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50504"/>
            <a:ext cx="9601200" cy="4161183"/>
          </a:xfrm>
        </p:spPr>
        <p:txBody>
          <a:bodyPr/>
          <a:lstStyle/>
          <a:p>
            <a:r>
              <a:rPr lang="ru-RU" dirty="0"/>
              <a:t>В русских неофициальных письмах принято задавать и отвечать на вопросы о жизни, делах и здоровье. Задать эти вопросы можно при помощи следующих речевых конструкций. </a:t>
            </a:r>
          </a:p>
          <a:p>
            <a:pPr marL="0" indent="0">
              <a:buNone/>
            </a:pPr>
            <a:r>
              <a:rPr lang="ru-RU" dirty="0"/>
              <a:t>	-Как живешь/Как живете</a:t>
            </a:r>
          </a:p>
          <a:p>
            <a:pPr marL="0" indent="0">
              <a:buNone/>
            </a:pPr>
            <a:r>
              <a:rPr lang="ru-RU" dirty="0"/>
              <a:t>	-Как поживаешь/Как поживаете</a:t>
            </a:r>
          </a:p>
          <a:p>
            <a:pPr marL="0" indent="0">
              <a:buNone/>
            </a:pPr>
            <a:r>
              <a:rPr lang="ru-RU" dirty="0"/>
              <a:t>	-Как дела?</a:t>
            </a:r>
          </a:p>
          <a:p>
            <a:pPr marL="0" indent="0">
              <a:buNone/>
            </a:pPr>
            <a:r>
              <a:rPr lang="ru-RU" dirty="0"/>
              <a:t>	-Как жизнь?</a:t>
            </a:r>
          </a:p>
          <a:p>
            <a:pPr marL="0" indent="0">
              <a:buNone/>
            </a:pPr>
            <a:r>
              <a:rPr lang="ru-RU" dirty="0"/>
              <a:t>	-Как ты себя чувствуешь?/ Как вы себя чувствуете?</a:t>
            </a:r>
          </a:p>
          <a:p>
            <a:pPr marL="0" indent="0">
              <a:buNone/>
            </a:pPr>
            <a:r>
              <a:rPr lang="ru-RU" dirty="0"/>
              <a:t>	-Что нового?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986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3533AC-EEF0-4064-BC58-EA3238A663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450573"/>
            <a:ext cx="9601200" cy="5456583"/>
          </a:xfrm>
        </p:spPr>
        <p:txBody>
          <a:bodyPr/>
          <a:lstStyle/>
          <a:p>
            <a:r>
              <a:rPr lang="ru-RU" dirty="0"/>
              <a:t>Ответить на вопросы о здоровье, настроении или делах можно при помощи следующих речевых конструкций</a:t>
            </a:r>
          </a:p>
          <a:p>
            <a:pPr marL="0" indent="0">
              <a:buNone/>
            </a:pPr>
            <a:r>
              <a:rPr lang="ru-RU" dirty="0"/>
              <a:t>	-У меня все хорошо/ У нас все хорошо</a:t>
            </a:r>
          </a:p>
          <a:p>
            <a:pPr marL="0" indent="0">
              <a:buNone/>
            </a:pPr>
            <a:r>
              <a:rPr lang="ru-RU" dirty="0"/>
              <a:t>	-У меня все в порядке/ У нас все в порядке</a:t>
            </a:r>
          </a:p>
          <a:p>
            <a:pPr marL="0" indent="0">
              <a:buNone/>
            </a:pPr>
            <a:r>
              <a:rPr lang="ru-RU" dirty="0"/>
              <a:t>	-У меня все по-старому/ У нас все по-старому</a:t>
            </a:r>
          </a:p>
          <a:p>
            <a:pPr marL="0" indent="0">
              <a:buNone/>
            </a:pPr>
            <a:r>
              <a:rPr lang="ru-RU" dirty="0"/>
              <a:t>	-У меня все терпимо/сносно/плохо/ужасно. </a:t>
            </a:r>
          </a:p>
          <a:p>
            <a:pPr marL="0" indent="0">
              <a:buNone/>
            </a:pPr>
            <a:r>
              <a:rPr lang="ru-RU" dirty="0"/>
              <a:t>	-Со здоровьем все в порядке/неплохо/хорошо/лучше/хуже/неважно</a:t>
            </a:r>
          </a:p>
          <a:p>
            <a:pPr marL="0" indent="0">
              <a:buNone/>
            </a:pPr>
            <a:r>
              <a:rPr lang="ru-RU" dirty="0"/>
              <a:t>	-Дела идут нормально/неплохо/неважно/скверно/хуже некуда/совсем 	плохо/отлично</a:t>
            </a:r>
          </a:p>
          <a:p>
            <a:pPr marL="0" indent="0">
              <a:buNone/>
            </a:pPr>
            <a:r>
              <a:rPr lang="ru-RU" dirty="0"/>
              <a:t>	-Дела в порядке.</a:t>
            </a:r>
          </a:p>
          <a:p>
            <a:pPr marL="0" indent="0">
              <a:buNone/>
            </a:pPr>
            <a:r>
              <a:rPr lang="ru-RU" dirty="0"/>
              <a:t>	-У меня все без изменений/ У нас все без изменений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687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CFBD4E-1DC6-4A3A-9A70-20CC82639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437322"/>
            <a:ext cx="9601200" cy="5430078"/>
          </a:xfrm>
        </p:spPr>
        <p:txBody>
          <a:bodyPr/>
          <a:lstStyle/>
          <a:p>
            <a:pPr algn="just"/>
            <a:r>
              <a:rPr lang="ru-RU" dirty="0"/>
              <a:t>В русской традиции в неофициальных письмах обычно упоминается погода. Задать вопросы о погоде помогут следующие конструкции:</a:t>
            </a:r>
          </a:p>
          <a:p>
            <a:pPr marL="530352" lvl="1" indent="0" algn="just">
              <a:buNone/>
            </a:pPr>
            <a:r>
              <a:rPr lang="ru-RU" dirty="0"/>
              <a:t>	-А у нас потеплело. Как у вас.</a:t>
            </a:r>
          </a:p>
          <a:p>
            <a:pPr marL="530352" lvl="1" indent="0" algn="just">
              <a:buNone/>
            </a:pPr>
            <a:r>
              <a:rPr lang="ru-RU" dirty="0"/>
              <a:t>	-А у нас уже совсем холодно. А у вас?</a:t>
            </a:r>
          </a:p>
          <a:p>
            <a:pPr marL="530352" lvl="1" indent="0" algn="just">
              <a:buNone/>
            </a:pPr>
            <a:r>
              <a:rPr lang="ru-RU" dirty="0"/>
              <a:t>	-А у нас стоит ужасная погода, на улицу выйти нельзя.</a:t>
            </a:r>
          </a:p>
          <a:p>
            <a:pPr marL="530352" lvl="1" indent="0" algn="just">
              <a:buNone/>
            </a:pPr>
            <a:r>
              <a:rPr lang="ru-RU" dirty="0"/>
              <a:t>	-У нас очень холодно, скорее бы потеплело.</a:t>
            </a:r>
          </a:p>
          <a:p>
            <a:pPr marL="530352" lvl="1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Жизнь: </a:t>
            </a:r>
            <a:r>
              <a:rPr lang="ru-RU" cap="all" dirty="0"/>
              <a:t>З</a:t>
            </a:r>
            <a:r>
              <a:rPr lang="ru-RU" dirty="0"/>
              <a:t>абираю вчера вечером пальто из химчистки. Сотрудница просит расписаться в квитанции. «Вот здесь вот, первое апреля» - показывает она на графу. «А как будто первое февраля» - поёживаюсь я. «Да, - улыбается она. – майских жуков мы ждём в пуховиках!»</a:t>
            </a:r>
          </a:p>
          <a:p>
            <a:pPr marL="0" indent="0" algn="just">
              <a:buNone/>
            </a:pPr>
            <a:r>
              <a:rPr lang="ru-RU" dirty="0"/>
              <a:t>*Пуховик- куртка на пуху.</a:t>
            </a:r>
          </a:p>
          <a:p>
            <a:pPr algn="just"/>
            <a:r>
              <a:rPr lang="ru-RU" dirty="0"/>
              <a:t>В официальных письмах вопросы о погоде, здоровье или делах обычно не задаются. Даже если подобные вопросы задаются, рекомендуется быть максимально тактичными.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010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46075-1410-4FDC-80A0-7030B5DCC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1"/>
            <a:ext cx="9601200" cy="533400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AD7BE-568B-403B-88B0-BC9EED3FE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44487"/>
            <a:ext cx="9601200" cy="442291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K</a:t>
            </a:r>
            <a:r>
              <a:rPr lang="ru-RU" dirty="0">
                <a:solidFill>
                  <a:schemeClr val="tx1"/>
                </a:solidFill>
              </a:rPr>
              <a:t>о</a:t>
            </a:r>
            <a:r>
              <a:rPr lang="en-US" dirty="0" err="1">
                <a:solidFill>
                  <a:schemeClr val="tx1"/>
                </a:solidFill>
              </a:rPr>
              <a:t>lesova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tr-TR" dirty="0">
                <a:solidFill>
                  <a:schemeClr val="tx1"/>
                </a:solidFill>
              </a:rPr>
              <a:t>D.V. ve </a:t>
            </a:r>
            <a:r>
              <a:rPr lang="tr-TR" dirty="0" err="1">
                <a:solidFill>
                  <a:schemeClr val="tx1"/>
                </a:solidFill>
              </a:rPr>
              <a:t>Horitonov</a:t>
            </a:r>
            <a:r>
              <a:rPr lang="tr-TR" dirty="0">
                <a:solidFill>
                  <a:schemeClr val="tx1"/>
                </a:solidFill>
              </a:rPr>
              <a:t>, A.A. </a:t>
            </a:r>
            <a:r>
              <a:rPr lang="tr-TR" dirty="0" err="1">
                <a:solidFill>
                  <a:schemeClr val="tx1"/>
                </a:solidFill>
              </a:rPr>
              <a:t>Zolotoye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pero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Zlatoust</a:t>
            </a:r>
            <a:r>
              <a:rPr lang="tr-TR" dirty="0">
                <a:solidFill>
                  <a:schemeClr val="tx1"/>
                </a:solidFill>
              </a:rPr>
              <a:t>, S.-P., 2007.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Bityuçova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Ye.S</a:t>
            </a:r>
            <a:r>
              <a:rPr lang="tr-TR" dirty="0">
                <a:solidFill>
                  <a:schemeClr val="tx1"/>
                </a:solidFill>
              </a:rPr>
              <a:t>. </a:t>
            </a:r>
            <a:r>
              <a:rPr lang="tr-TR" dirty="0" err="1">
                <a:solidFill>
                  <a:schemeClr val="tx1"/>
                </a:solidFill>
              </a:rPr>
              <a:t>Uçimsya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pisat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soçineniye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Ekzamen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Moskva</a:t>
            </a:r>
            <a:r>
              <a:rPr lang="tr-TR" dirty="0">
                <a:solidFill>
                  <a:schemeClr val="tx1"/>
                </a:solidFill>
              </a:rPr>
              <a:t>, 2019.</a:t>
            </a:r>
          </a:p>
          <a:p>
            <a:r>
              <a:rPr lang="tr-TR" dirty="0" err="1">
                <a:solidFill>
                  <a:schemeClr val="tx1"/>
                </a:solidFill>
              </a:rPr>
              <a:t>Babaşeva</a:t>
            </a:r>
            <a:r>
              <a:rPr lang="tr-TR" dirty="0">
                <a:solidFill>
                  <a:schemeClr val="tx1"/>
                </a:solidFill>
              </a:rPr>
              <a:t>, T., </a:t>
            </a:r>
            <a:r>
              <a:rPr lang="tr-TR" dirty="0" err="1">
                <a:solidFill>
                  <a:schemeClr val="tx1"/>
                </a:solidFill>
              </a:rPr>
              <a:t>Uçimsya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pisat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soçineniye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https://www.litres.ru/tamara-babasheva/uchimsya-pisat-sochinenie-metodicheskoe-rukovodstvo-dlya-shkolnikov/chitat-onlayn/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https://azbyka.ru/deti/shkolnyjj-pomoshhnik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http://rosental-book.ru/styli_xlii.html</a:t>
            </a:r>
            <a:endParaRPr lang="tr-TR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734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A80D3-94DD-45BE-8865-5D7949A8D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45435"/>
          </a:xfrm>
        </p:spPr>
        <p:txBody>
          <a:bodyPr>
            <a:normAutofit fontScale="90000"/>
          </a:bodyPr>
          <a:lstStyle/>
          <a:p>
            <a:r>
              <a:rPr lang="ru-RU" dirty="0"/>
              <a:t>Согласование подлежащего и сказуемого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8C3A7-4C8F-48C0-A17F-FC0E7FA90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431236"/>
            <a:ext cx="9601200" cy="4475920"/>
          </a:xfrm>
        </p:spPr>
        <p:txBody>
          <a:bodyPr/>
          <a:lstStyle/>
          <a:p>
            <a:r>
              <a:rPr lang="ru-RU" dirty="0"/>
              <a:t>Сказуемое ставится в единственном числе, если собирательное существительное не имеет при себе управляемых слов.</a:t>
            </a:r>
          </a:p>
          <a:p>
            <a:pPr marL="0" indent="0">
              <a:buNone/>
            </a:pPr>
            <a:r>
              <a:rPr lang="ru-RU" dirty="0"/>
              <a:t>Пример:  Б</a:t>
            </a:r>
            <a:r>
              <a:rPr lang="ru-RU" i="1" dirty="0"/>
              <a:t>ольшинство </a:t>
            </a:r>
            <a:r>
              <a:rPr lang="ru-RU" b="1" i="1" dirty="0"/>
              <a:t>голосовало</a:t>
            </a:r>
            <a:r>
              <a:rPr lang="ru-RU" i="1" dirty="0"/>
              <a:t> за, меньшинство </a:t>
            </a:r>
            <a:r>
              <a:rPr lang="ru-RU" b="1" i="1" dirty="0"/>
              <a:t>было</a:t>
            </a:r>
            <a:r>
              <a:rPr lang="ru-RU" i="1" dirty="0"/>
              <a:t> против.</a:t>
            </a:r>
          </a:p>
          <a:p>
            <a:r>
              <a:rPr lang="ru-RU" dirty="0"/>
              <a:t>Сказуемое ставится в единственном числе, если собирательное существительное имеет при себе управляемое слово в родительном падеже единственного числа.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Подавляющее </a:t>
            </a:r>
            <a:r>
              <a:rPr lang="ru-RU" b="1" i="1" dirty="0"/>
              <a:t>большинство населения</a:t>
            </a:r>
            <a:r>
              <a:rPr lang="ru-RU" i="1" dirty="0"/>
              <a:t> </a:t>
            </a:r>
            <a:r>
              <a:rPr lang="ru-RU" b="1" i="1" dirty="0"/>
              <a:t>пришло </a:t>
            </a:r>
            <a:r>
              <a:rPr lang="ru-RU" i="1" dirty="0"/>
              <a:t>на лекцию.</a:t>
            </a:r>
          </a:p>
          <a:p>
            <a:r>
              <a:rPr lang="ru-RU" dirty="0"/>
              <a:t>!!! Сказуемое может стоять во множественном числе при так называемом </a:t>
            </a:r>
            <a:r>
              <a:rPr lang="ru-RU" b="1" dirty="0"/>
              <a:t>обратном согласовании</a:t>
            </a:r>
            <a:r>
              <a:rPr lang="ru-RU" dirty="0"/>
              <a:t>, т.е. согласовании связки не с подлежащим, а с именной частью составного сказуемого.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b="1" i="1" dirty="0">
                <a:solidFill>
                  <a:schemeClr val="tx1"/>
                </a:solidFill>
              </a:rPr>
              <a:t>Бо</a:t>
            </a:r>
            <a:r>
              <a:rPr lang="ru-RU" b="1" i="1" dirty="0"/>
              <a:t>льшинство группы</a:t>
            </a:r>
            <a:r>
              <a:rPr lang="ru-RU" i="1" dirty="0"/>
              <a:t> </a:t>
            </a:r>
            <a:r>
              <a:rPr lang="ru-RU" b="1" i="1" dirty="0"/>
              <a:t>были</a:t>
            </a:r>
            <a:r>
              <a:rPr lang="ru-RU" i="1" dirty="0"/>
              <a:t> </a:t>
            </a:r>
            <a:r>
              <a:rPr lang="ru-RU" i="1" u="sng" dirty="0"/>
              <a:t>рабочие</a:t>
            </a:r>
            <a:r>
              <a:rPr lang="ru-RU" i="1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596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1E463-1382-4665-AFE8-64DCDD500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496128"/>
            <a:ext cx="9601200" cy="5865743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Сказуемое ставится как в форме единственного, так и в форме множественного числа, если собирательное существительное имеет при себе управляемое слово в родительном падеже множественного числа. 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i="1" dirty="0"/>
              <a:t>Большинство студентов пришло на лекцию.</a:t>
            </a:r>
          </a:p>
          <a:p>
            <a:pPr marL="0" indent="0" algn="just">
              <a:buNone/>
            </a:pPr>
            <a:r>
              <a:rPr lang="ru-RU" i="1" dirty="0"/>
              <a:t>	Большинство студентов пришли на лекцию.</a:t>
            </a:r>
          </a:p>
          <a:p>
            <a:pPr algn="just"/>
            <a:r>
              <a:rPr lang="ru-RU" dirty="0"/>
              <a:t>!!! Постановка сказуемого во множественном числе предпочтительна при наличии следующих условий:</a:t>
            </a:r>
          </a:p>
          <a:p>
            <a:pPr marL="0" indent="0" algn="just">
              <a:buNone/>
            </a:pPr>
            <a:r>
              <a:rPr lang="ru-RU" dirty="0"/>
              <a:t>	- если главные члены предложения оторваны друг от друга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b="1" i="1" dirty="0"/>
              <a:t>Большинство участников</a:t>
            </a:r>
            <a:r>
              <a:rPr lang="ru-RU" i="1" dirty="0"/>
              <a:t> совещания </a:t>
            </a:r>
            <a:r>
              <a:rPr lang="ru-RU" b="1" i="1" dirty="0"/>
              <a:t>выразили</a:t>
            </a:r>
            <a:r>
              <a:rPr lang="ru-RU" i="1" dirty="0"/>
              <a:t> свое согласие; </a:t>
            </a:r>
            <a:r>
              <a:rPr lang="ru-RU" b="1" i="1" dirty="0"/>
              <a:t>ряд делегатов</a:t>
            </a:r>
            <a:r>
              <a:rPr lang="ru-RU" i="1" dirty="0"/>
              <a:t> </a:t>
            </a:r>
            <a:r>
              <a:rPr lang="ru-RU" b="1" i="1" dirty="0"/>
              <a:t>предлагали</a:t>
            </a:r>
            <a:r>
              <a:rPr lang="ru-RU" i="1" dirty="0"/>
              <a:t> изложить порядок работы.</a:t>
            </a:r>
          </a:p>
          <a:p>
            <a:pPr marL="0" indent="0" algn="just">
              <a:buNone/>
            </a:pPr>
            <a:r>
              <a:rPr lang="ru-RU" dirty="0"/>
              <a:t>	- если при препозитивном подлежащем имеется причастный оборот или определительное придаточное предложение с союзным словом </a:t>
            </a:r>
            <a:r>
              <a:rPr lang="ru-RU" b="1" i="1" dirty="0"/>
              <a:t>который,</a:t>
            </a:r>
            <a:r>
              <a:rPr lang="ru-RU" dirty="0"/>
              <a:t> причем причастие или слово </a:t>
            </a:r>
            <a:r>
              <a:rPr lang="ru-RU" b="1" i="1" dirty="0"/>
              <a:t>который</a:t>
            </a:r>
            <a:r>
              <a:rPr lang="ru-RU" dirty="0"/>
              <a:t> стоит во множественном числе.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b="1" i="1" dirty="0"/>
              <a:t>Большинство учебников</a:t>
            </a:r>
            <a:r>
              <a:rPr lang="ru-RU" i="1" dirty="0"/>
              <a:t>, </a:t>
            </a:r>
            <a:r>
              <a:rPr lang="ru-RU" b="1" i="1" dirty="0"/>
              <a:t>которые</a:t>
            </a:r>
            <a:r>
              <a:rPr lang="ru-RU" i="1" dirty="0"/>
              <a:t> были изданы в этом году, </a:t>
            </a:r>
            <a:r>
              <a:rPr lang="ru-RU" b="1" i="1" dirty="0"/>
              <a:t>получили</a:t>
            </a:r>
            <a:r>
              <a:rPr lang="ru-RU" i="1" dirty="0"/>
              <a:t> высокую оценку специалистов;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121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08088-60E2-40E1-8E57-141B75E964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450574"/>
            <a:ext cx="9601200" cy="5416826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	- если при собирательном существительном имеется несколько управляемых слов в форме родительного падежа множественного числа.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b="1" i="1" dirty="0"/>
              <a:t>Большая часть</a:t>
            </a:r>
            <a:r>
              <a:rPr lang="ru-RU" i="1" dirty="0"/>
              <a:t> моих </a:t>
            </a:r>
            <a:r>
              <a:rPr lang="ru-RU" b="1" i="1" dirty="0"/>
              <a:t>привычек</a:t>
            </a:r>
            <a:r>
              <a:rPr lang="ru-RU" i="1" dirty="0"/>
              <a:t> и </a:t>
            </a:r>
            <a:r>
              <a:rPr lang="ru-RU" b="1" i="1" dirty="0"/>
              <a:t>вкусов</a:t>
            </a:r>
            <a:r>
              <a:rPr lang="ru-RU" i="1" dirty="0"/>
              <a:t> </a:t>
            </a:r>
            <a:r>
              <a:rPr lang="ru-RU" b="1" i="1" dirty="0"/>
              <a:t>не нравились</a:t>
            </a:r>
            <a:r>
              <a:rPr lang="ru-RU" i="1" dirty="0"/>
              <a:t> ему</a:t>
            </a:r>
            <a:r>
              <a:rPr lang="ru-RU" dirty="0"/>
              <a:t> (</a:t>
            </a:r>
            <a:r>
              <a:rPr lang="ru-RU" dirty="0" err="1"/>
              <a:t>Л.Толстой</a:t>
            </a:r>
            <a:r>
              <a:rPr lang="ru-RU" dirty="0"/>
              <a:t>)</a:t>
            </a:r>
          </a:p>
          <a:p>
            <a:pPr marL="0" indent="0" algn="just">
              <a:buNone/>
            </a:pPr>
            <a:r>
              <a:rPr lang="ru-RU" dirty="0"/>
              <a:t>	-  если при подлежащем имеются однородные сказуемые.</a:t>
            </a:r>
          </a:p>
          <a:p>
            <a:pPr marL="0" indent="0" algn="just">
              <a:buNone/>
            </a:pPr>
            <a:r>
              <a:rPr lang="ru-RU" dirty="0"/>
              <a:t>Пример: </a:t>
            </a:r>
            <a:r>
              <a:rPr lang="ru-RU" b="1" i="1" dirty="0"/>
              <a:t>Большинство студентов</a:t>
            </a:r>
            <a:r>
              <a:rPr lang="ru-RU" i="1" dirty="0"/>
              <a:t> успешно </a:t>
            </a:r>
            <a:r>
              <a:rPr lang="ru-RU" b="1" i="1" dirty="0"/>
              <a:t>сдали</a:t>
            </a:r>
            <a:r>
              <a:rPr lang="ru-RU" i="1" dirty="0"/>
              <a:t> зачеты и хорошо </a:t>
            </a:r>
            <a:r>
              <a:rPr lang="ru-RU" b="1" i="1" dirty="0"/>
              <a:t>подготовились</a:t>
            </a:r>
            <a:r>
              <a:rPr lang="ru-RU" i="1" dirty="0"/>
              <a:t> к экзаменам.</a:t>
            </a:r>
          </a:p>
          <a:p>
            <a:pPr marL="0" indent="0" algn="just">
              <a:buNone/>
            </a:pPr>
            <a:r>
              <a:rPr lang="ru-RU" i="1" dirty="0"/>
              <a:t>	- </a:t>
            </a:r>
            <a:r>
              <a:rPr lang="ru-RU" dirty="0"/>
              <a:t>если подчеркивается активность и раздельность действия каждого действующего лица.</a:t>
            </a:r>
          </a:p>
          <a:p>
            <a:pPr marL="0" indent="0" algn="just">
              <a:buNone/>
            </a:pPr>
            <a:r>
              <a:rPr lang="ru-RU" dirty="0"/>
              <a:t>Пример: </a:t>
            </a:r>
            <a:r>
              <a:rPr lang="ru-RU" b="1" i="1" dirty="0"/>
              <a:t>Ряд сотрудников</a:t>
            </a:r>
            <a:r>
              <a:rPr lang="ru-RU" i="1" dirty="0"/>
              <a:t> отдела </a:t>
            </a:r>
            <a:r>
              <a:rPr lang="ru-RU" b="1" i="1" dirty="0"/>
              <a:t>заявили</a:t>
            </a:r>
            <a:r>
              <a:rPr lang="ru-RU" i="1" dirty="0"/>
              <a:t>, что </a:t>
            </a:r>
            <a:r>
              <a:rPr lang="ru-RU" b="1" i="1" dirty="0"/>
              <a:t>они</a:t>
            </a:r>
            <a:r>
              <a:rPr lang="ru-RU" i="1" dirty="0"/>
              <a:t> </a:t>
            </a:r>
            <a:r>
              <a:rPr lang="ru-RU" b="1" i="1" dirty="0"/>
              <a:t>не согласны</a:t>
            </a:r>
            <a:r>
              <a:rPr lang="ru-RU" i="1" dirty="0"/>
              <a:t> с позицией администрации.</a:t>
            </a:r>
          </a:p>
          <a:p>
            <a:pPr algn="just"/>
            <a:r>
              <a:rPr lang="ru-RU" dirty="0"/>
              <a:t>Если подлежащее обозначает неодушевлённый предмет, то сказуемое стоит в единственном числе. 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b="1" dirty="0"/>
              <a:t>Ряд вопросов не был решен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287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3AE24-F566-4B8D-BBD3-3AFB0285F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96348"/>
            <a:ext cx="9601200" cy="5963478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При подлежащих с числительными сказуемое может иметь как форму единственного, так и форму множественного числа.</a:t>
            </a:r>
          </a:p>
          <a:p>
            <a:pPr algn="just"/>
            <a:r>
              <a:rPr lang="ru-RU" dirty="0"/>
              <a:t>Форма единственного числа сказуемого указывает на совместное действие, форма множественного числа – на раздельное совершение действия.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b="1" i="1" dirty="0"/>
              <a:t>Пять студентов отправилось </a:t>
            </a:r>
            <a:r>
              <a:rPr lang="ru-RU" i="1" dirty="0"/>
              <a:t>на экскурсию</a:t>
            </a:r>
            <a:r>
              <a:rPr lang="ru-RU" b="1" i="1" dirty="0"/>
              <a:t>.</a:t>
            </a:r>
            <a:r>
              <a:rPr lang="ru-RU" i="1" dirty="0"/>
              <a:t> (группой). – </a:t>
            </a:r>
            <a:r>
              <a:rPr lang="ru-RU" b="1" i="1" dirty="0"/>
              <a:t> Пять студентов отправились </a:t>
            </a:r>
            <a:r>
              <a:rPr lang="ru-RU" i="1" dirty="0"/>
              <a:t>на экскурсию (каждый сам по себе)</a:t>
            </a:r>
          </a:p>
          <a:p>
            <a:pPr algn="just"/>
            <a:r>
              <a:rPr lang="ru-RU" dirty="0"/>
              <a:t>Форма единственного числа сказуемого употребляется при обозначении меры веса, пространства, времени и т.д.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i="1" dirty="0"/>
              <a:t>На выполнение работы </a:t>
            </a:r>
            <a:r>
              <a:rPr lang="ru-RU" b="1" i="1" dirty="0"/>
              <a:t>ушло десять дней</a:t>
            </a:r>
            <a:r>
              <a:rPr lang="ru-RU" i="1" dirty="0"/>
              <a:t>.</a:t>
            </a:r>
          </a:p>
          <a:p>
            <a:pPr algn="just"/>
            <a:r>
              <a:rPr lang="ru-RU" dirty="0"/>
              <a:t>При числительных </a:t>
            </a:r>
            <a:r>
              <a:rPr lang="ru-RU" b="1" i="1" dirty="0"/>
              <a:t>два, три, четыре, двое, трое, четверо</a:t>
            </a:r>
            <a:r>
              <a:rPr lang="ru-RU" dirty="0"/>
              <a:t> сказуемое обычно ставится в форме множественного числа, если оно обозначает действие.</a:t>
            </a:r>
          </a:p>
          <a:p>
            <a:pPr marL="0" indent="0" algn="just">
              <a:buNone/>
            </a:pPr>
            <a:r>
              <a:rPr lang="ru-RU" i="1" dirty="0"/>
              <a:t>Пример:</a:t>
            </a:r>
            <a:r>
              <a:rPr lang="ru-RU" b="1" i="1" dirty="0"/>
              <a:t> Два</a:t>
            </a:r>
            <a:r>
              <a:rPr lang="ru-RU" i="1" dirty="0"/>
              <a:t> </a:t>
            </a:r>
            <a:r>
              <a:rPr lang="ru-RU" b="1" i="1" dirty="0"/>
              <a:t>студента читали </a:t>
            </a:r>
            <a:r>
              <a:rPr lang="ru-RU" i="1" dirty="0"/>
              <a:t>объявление.</a:t>
            </a:r>
          </a:p>
          <a:p>
            <a:pPr algn="just"/>
            <a:r>
              <a:rPr lang="ru-RU" dirty="0"/>
              <a:t>При числительных </a:t>
            </a:r>
            <a:r>
              <a:rPr lang="ru-RU" b="1" i="1" dirty="0"/>
              <a:t>два, три, четыре, двое, трое, четверо</a:t>
            </a:r>
            <a:r>
              <a:rPr lang="ru-RU" dirty="0"/>
              <a:t> сказуемое обычно ставится в форме единственного числа, если оно обозначает состояние</a:t>
            </a:r>
          </a:p>
          <a:p>
            <a:pPr marL="0" indent="0" algn="just">
              <a:buNone/>
            </a:pPr>
            <a:r>
              <a:rPr lang="ru-RU" i="1" dirty="0"/>
              <a:t>Пример:</a:t>
            </a:r>
            <a:r>
              <a:rPr lang="ru-RU" b="1" i="1" dirty="0"/>
              <a:t> </a:t>
            </a:r>
            <a:r>
              <a:rPr lang="ru-RU" i="1" dirty="0"/>
              <a:t>На экзамене </a:t>
            </a:r>
            <a:r>
              <a:rPr lang="ru-RU" b="1" i="1" dirty="0"/>
              <a:t>было два</a:t>
            </a:r>
            <a:r>
              <a:rPr lang="ru-RU" i="1" dirty="0"/>
              <a:t> </a:t>
            </a:r>
            <a:r>
              <a:rPr lang="ru-RU" b="1" i="1" dirty="0"/>
              <a:t>студента . </a:t>
            </a:r>
            <a:endParaRPr lang="ru-RU" i="1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7404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798AC7-13DB-4610-86A7-DF3202D94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980661"/>
            <a:ext cx="9601200" cy="4386470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При составных числительных, оканчивающихся на </a:t>
            </a:r>
            <a:r>
              <a:rPr lang="ru-RU" b="1" i="1" dirty="0"/>
              <a:t>один,</a:t>
            </a:r>
            <a:r>
              <a:rPr lang="ru-RU" dirty="0"/>
              <a:t> сказуемое, как правило, ставится в форме единственного числа. (однако контекст допускает и множественное число) </a:t>
            </a:r>
          </a:p>
          <a:p>
            <a:pPr marL="0" indent="0" algn="just">
              <a:buNone/>
            </a:pPr>
            <a:r>
              <a:rPr lang="ru-RU" dirty="0"/>
              <a:t>Пример:  </a:t>
            </a:r>
            <a:r>
              <a:rPr lang="ru-RU" b="1" i="1" dirty="0"/>
              <a:t>Двадцать один студент</a:t>
            </a:r>
            <a:r>
              <a:rPr lang="ru-RU" i="1" dirty="0"/>
              <a:t> </a:t>
            </a:r>
            <a:r>
              <a:rPr lang="ru-RU" b="1" i="1" dirty="0"/>
              <a:t>сдал </a:t>
            </a:r>
            <a:r>
              <a:rPr lang="ru-RU" i="1" dirty="0"/>
              <a:t>экзамен.</a:t>
            </a:r>
          </a:p>
          <a:p>
            <a:pPr algn="just"/>
            <a:r>
              <a:rPr lang="ru-RU" dirty="0"/>
              <a:t>Если при счетном обороте имеются слова </a:t>
            </a:r>
            <a:r>
              <a:rPr lang="ru-RU" b="1" i="1" dirty="0"/>
              <a:t>все, эти</a:t>
            </a:r>
            <a:r>
              <a:rPr lang="ru-RU" dirty="0"/>
              <a:t> или другие в роли определения, то сказуемое ставится во множественном числе</a:t>
            </a:r>
          </a:p>
          <a:p>
            <a:pPr marL="0" indent="0" algn="just">
              <a:buNone/>
            </a:pPr>
            <a:r>
              <a:rPr lang="ru-RU" dirty="0"/>
              <a:t>Пример:  </a:t>
            </a:r>
            <a:r>
              <a:rPr lang="ru-RU" b="1" dirty="0"/>
              <a:t>Все семь учебников лежали </a:t>
            </a:r>
            <a:r>
              <a:rPr lang="ru-RU" dirty="0"/>
              <a:t>на столе. </a:t>
            </a:r>
          </a:p>
          <a:p>
            <a:pPr algn="just"/>
            <a:r>
              <a:rPr lang="ru-RU" dirty="0"/>
              <a:t>При наличии в составе подлежащего слов </a:t>
            </a:r>
            <a:r>
              <a:rPr lang="ru-RU" b="1" i="1" dirty="0"/>
              <a:t>всего, лишь, только</a:t>
            </a:r>
            <a:r>
              <a:rPr lang="ru-RU" dirty="0"/>
              <a:t> (со значением ограничения) сказуемое обычно ставится в форме единственного числа</a:t>
            </a:r>
          </a:p>
          <a:p>
            <a:pPr marL="0" indent="0" algn="just">
              <a:buNone/>
            </a:pPr>
            <a:r>
              <a:rPr lang="ru-RU" dirty="0"/>
              <a:t>Пример:  </a:t>
            </a:r>
            <a:r>
              <a:rPr lang="ru-RU" b="1" dirty="0"/>
              <a:t>Лишь семь учебников лежало </a:t>
            </a:r>
            <a:r>
              <a:rPr lang="ru-RU" dirty="0"/>
              <a:t>на столе.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0043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798AC7-13DB-4610-86A7-DF3202D94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71669"/>
            <a:ext cx="9601200" cy="6314661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При обозначении приблизительного количества (путем постановки числительного впереди существительного или путем вставки слов </a:t>
            </a:r>
            <a:r>
              <a:rPr lang="ru-RU" b="1" i="1" dirty="0"/>
              <a:t>около, свыше, больше, меньше</a:t>
            </a:r>
            <a:r>
              <a:rPr lang="ru-RU" dirty="0"/>
              <a:t> и т.п.) сказуемое может стоять как в форме единственного, так и в форме множественного числа (второй способ согласования все чаще встречается в наше время)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b="1" dirty="0"/>
              <a:t>Человек пять стало посещать </a:t>
            </a:r>
            <a:r>
              <a:rPr lang="ru-RU" dirty="0"/>
              <a:t>уроки.</a:t>
            </a:r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b="1" dirty="0"/>
              <a:t>Человек</a:t>
            </a:r>
            <a:r>
              <a:rPr lang="ru-RU" dirty="0"/>
              <a:t> </a:t>
            </a:r>
            <a:r>
              <a:rPr lang="ru-RU" b="1" dirty="0"/>
              <a:t>пять стали посещать </a:t>
            </a:r>
            <a:r>
              <a:rPr lang="ru-RU" dirty="0"/>
              <a:t>уроки.</a:t>
            </a:r>
          </a:p>
          <a:p>
            <a:pPr algn="just"/>
            <a:r>
              <a:rPr lang="ru-RU" dirty="0"/>
              <a:t>При наличии в количественно-именном сочетании слова </a:t>
            </a:r>
            <a:r>
              <a:rPr lang="ru-RU" b="1" i="1" dirty="0"/>
              <a:t>несколько</a:t>
            </a:r>
            <a:r>
              <a:rPr lang="ru-RU" dirty="0"/>
              <a:t> возможна постановка сказуемого как в форме единственного, так и в форме множественного числа.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b="1" dirty="0"/>
              <a:t>Несколько студентов пришло </a:t>
            </a:r>
            <a:r>
              <a:rPr lang="ru-RU" dirty="0"/>
              <a:t>на урок.</a:t>
            </a:r>
          </a:p>
          <a:p>
            <a:pPr marL="0" indent="0" algn="just">
              <a:buNone/>
            </a:pPr>
            <a:r>
              <a:rPr lang="ru-RU" dirty="0"/>
              <a:t>	 </a:t>
            </a:r>
            <a:r>
              <a:rPr lang="ru-RU" b="1" dirty="0"/>
              <a:t>Несколько студентов пришли </a:t>
            </a:r>
            <a:r>
              <a:rPr lang="ru-RU" dirty="0"/>
              <a:t>на урок.</a:t>
            </a:r>
          </a:p>
          <a:p>
            <a:pPr algn="just"/>
            <a:r>
              <a:rPr lang="ru-RU" dirty="0"/>
              <a:t>При наличии в составе подлежащего слов много, мало, немного, немало, сколько, столько преобладает форма единственного числа сказуемого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b="1" dirty="0"/>
              <a:t>Много студентов пришло </a:t>
            </a:r>
            <a:r>
              <a:rPr lang="ru-RU" dirty="0"/>
              <a:t>на урок.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7683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4C084-9A5A-4091-B1C1-09A00BEAA1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16835"/>
            <a:ext cx="9601200" cy="5350565"/>
          </a:xfrm>
        </p:spPr>
        <p:txBody>
          <a:bodyPr/>
          <a:lstStyle/>
          <a:p>
            <a:pPr algn="just"/>
            <a:r>
              <a:rPr lang="ru-RU" dirty="0"/>
              <a:t>При прямом порядке слов (сказуемое следует за однородными подлежащими) обычно употребляется форма множественного числа сказуемого, при обратном порядке (сказуемое предшествует подлежащим) – форма единственного числа. </a:t>
            </a:r>
          </a:p>
          <a:p>
            <a:pPr marL="0" indent="0" algn="just">
              <a:buNone/>
            </a:pPr>
            <a:r>
              <a:rPr lang="ru-RU" dirty="0"/>
              <a:t>Пример: Учитель и студент пошли на экскурсию.</a:t>
            </a:r>
          </a:p>
          <a:p>
            <a:pPr marL="0" indent="0" algn="just">
              <a:buNone/>
            </a:pPr>
            <a:r>
              <a:rPr lang="ru-RU" dirty="0"/>
              <a:t>	На экскурсию пошел учитель и студент. </a:t>
            </a:r>
          </a:p>
          <a:p>
            <a:pPr algn="just"/>
            <a:r>
              <a:rPr lang="ru-RU" dirty="0"/>
              <a:t>При оборотах указанного типа, образованных сочетанием «именительный падеж плюс творительный падеж с предлогом </a:t>
            </a:r>
            <a:r>
              <a:rPr lang="ru-RU" b="1" i="1" dirty="0"/>
              <a:t>с</a:t>
            </a:r>
            <a:r>
              <a:rPr lang="ru-RU" dirty="0"/>
              <a:t>» сказуемое может стоять как в форме множественного, так и в форме единственного числа. Форма множественного числа сказуемого показывает, что в роли подлежащего выступает все сочетание, т.е. действие приписывается двум взаимосвязанным равноправным субъектам.</a:t>
            </a:r>
          </a:p>
          <a:p>
            <a:pPr marL="0" indent="0" algn="just">
              <a:buNone/>
            </a:pPr>
            <a:r>
              <a:rPr lang="ru-RU" dirty="0"/>
              <a:t>Пример: Учитель со студентом пошли на экскурсию.</a:t>
            </a:r>
          </a:p>
          <a:p>
            <a:pPr marL="0" indent="0" algn="just">
              <a:buNone/>
            </a:pPr>
            <a:r>
              <a:rPr lang="ru-RU" dirty="0"/>
              <a:t>	 Учитель со студентом пошел на экскурсию.</a:t>
            </a:r>
          </a:p>
          <a:p>
            <a:pPr marL="0" indent="0" algn="just">
              <a:buNone/>
            </a:pPr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775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87260-AA5E-4F14-BB11-4F54D7035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24948"/>
          </a:xfrm>
        </p:spPr>
        <p:txBody>
          <a:bodyPr/>
          <a:lstStyle/>
          <a:p>
            <a:r>
              <a:rPr lang="ru-RU" dirty="0"/>
              <a:t>Возвратное местоимение себя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F0F2CA-23F1-45DC-B5F9-2EDE08FB6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10748"/>
            <a:ext cx="9601200" cy="4356652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 Возвратное местоимение себя может относиться к любому из трех грамматических лиц, поэтому при наличии в предложении нескольких существительных или местоимений, с которыми потенциально может соотноситься возвратное местоимение, нередко возникает неясность.</a:t>
            </a:r>
          </a:p>
          <a:p>
            <a:pPr marL="0" indent="0" algn="just">
              <a:buNone/>
            </a:pPr>
            <a:r>
              <a:rPr lang="ru-RU" dirty="0"/>
              <a:t>Пример: Преподаватель попросит студента прочитать </a:t>
            </a:r>
            <a:r>
              <a:rPr lang="ru-RU" b="1" i="1" dirty="0"/>
              <a:t>свой</a:t>
            </a:r>
            <a:r>
              <a:rPr lang="ru-RU" dirty="0"/>
              <a:t> доклад. </a:t>
            </a:r>
          </a:p>
          <a:p>
            <a:pPr marL="0" indent="0" algn="just">
              <a:buNone/>
            </a:pPr>
            <a:r>
              <a:rPr lang="ru-RU" dirty="0"/>
              <a:t>Возникает вопрос чей доклад? Доклад преподавателя или доклад студента? В подобных случаях возвратное местоимение следует относить к слову, называющему производителя соответствующего действия: действие преподавателя выразилось в том, что он попросил, а действие, выраженное инфинитивом прочитать, относится к студенту; поскольку свой синтаксически зависит от последнего, то тем самым возвратное местоимение соотносится с существительным дворник.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660096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290</TotalTime>
  <Words>1372</Words>
  <Application>Microsoft Office PowerPoint</Application>
  <PresentationFormat>Widescreen</PresentationFormat>
  <Paragraphs>91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Franklin Gothic Book</vt:lpstr>
      <vt:lpstr>Crop</vt:lpstr>
      <vt:lpstr>Сочинение</vt:lpstr>
      <vt:lpstr>Согласование подлежащего и сказуемого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Возвратное местоимение себя</vt:lpstr>
      <vt:lpstr>Элементы неофициального письма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Сочинение</dc:title>
  <dc:creator>asus</dc:creator>
  <cp:lastModifiedBy>asus</cp:lastModifiedBy>
  <cp:revision>62</cp:revision>
  <dcterms:created xsi:type="dcterms:W3CDTF">2020-03-24T19:20:49Z</dcterms:created>
  <dcterms:modified xsi:type="dcterms:W3CDTF">2020-04-01T07:05:08Z</dcterms:modified>
</cp:coreProperties>
</file>