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8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46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20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76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78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82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13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741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17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28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79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BF43D-5564-406C-B45C-CA043E6D2F56}" type="datetimeFigureOut">
              <a:rPr lang="tr-TR" smtClean="0"/>
              <a:t>1.4.2021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ED038-F0A9-47FE-B7A0-198C556A67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09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Stres gevşemesi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781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75520" y="1484784"/>
            <a:ext cx="8640960" cy="4968552"/>
          </a:xfrm>
        </p:spPr>
        <p:txBody>
          <a:bodyPr>
            <a:normAutofit/>
          </a:bodyPr>
          <a:lstStyle/>
          <a:p>
            <a:r>
              <a:rPr lang="tr-TR" sz="2400" dirty="0"/>
              <a:t>Gevşeme </a:t>
            </a:r>
            <a:r>
              <a:rPr lang="tr-TR" sz="2400" dirty="0" err="1"/>
              <a:t>modülüsü</a:t>
            </a:r>
            <a:r>
              <a:rPr lang="tr-TR" sz="2400" dirty="0"/>
              <a:t> deformasyondan etkilenmez ise yalnızca zamana bağlı olarak ölçülebilir </a:t>
            </a:r>
            <a:r>
              <a:rPr lang="tr-TR" sz="2400" dirty="0">
                <a:solidFill>
                  <a:srgbClr val="C00000"/>
                </a:solidFill>
              </a:rPr>
              <a:t>(lineer </a:t>
            </a:r>
            <a:r>
              <a:rPr lang="tr-TR" sz="2400" dirty="0" err="1">
                <a:solidFill>
                  <a:srgbClr val="C00000"/>
                </a:solidFill>
              </a:rPr>
              <a:t>viskoelastik</a:t>
            </a:r>
            <a:r>
              <a:rPr lang="tr-TR" sz="2400" dirty="0">
                <a:solidFill>
                  <a:srgbClr val="C00000"/>
                </a:solidFill>
              </a:rPr>
              <a:t> bölge)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Deformasyon üründe değişim yaratırsa </a:t>
            </a:r>
            <a:r>
              <a:rPr lang="tr-TR" dirty="0" err="1" smtClean="0">
                <a:solidFill>
                  <a:srgbClr val="C00000"/>
                </a:solidFill>
              </a:rPr>
              <a:t>non</a:t>
            </a:r>
            <a:r>
              <a:rPr lang="tr-TR" dirty="0" smtClean="0">
                <a:solidFill>
                  <a:srgbClr val="C00000"/>
                </a:solidFill>
              </a:rPr>
              <a:t>-lineer bölgeye </a:t>
            </a:r>
            <a:r>
              <a:rPr lang="tr-TR" dirty="0" smtClean="0"/>
              <a:t>geçilmiş demektir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</a:t>
            </a:r>
            <a:r>
              <a:rPr lang="tr-TR" sz="2000" dirty="0"/>
              <a:t>ya da               </a:t>
            </a:r>
            <a:r>
              <a:rPr lang="tr-TR" sz="2000" dirty="0" smtClean="0"/>
              <a:t>                        </a:t>
            </a:r>
            <a:r>
              <a:rPr lang="tr-TR" sz="2000" dirty="0"/>
              <a:t>denklemlerinden yararlanılır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1744" y="2636912"/>
            <a:ext cx="432048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7568" y="5517233"/>
            <a:ext cx="1924050" cy="744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7889" y="5445224"/>
            <a:ext cx="17811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Oval"/>
          <p:cNvSpPr/>
          <p:nvPr/>
        </p:nvSpPr>
        <p:spPr>
          <a:xfrm>
            <a:off x="5591944" y="5373216"/>
            <a:ext cx="1008112" cy="720080"/>
          </a:xfrm>
          <a:prstGeom prst="ellipse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11 Düz Ok Bağlayıcısı"/>
          <p:cNvCxnSpPr>
            <a:stCxn id="10" idx="7"/>
          </p:cNvCxnSpPr>
          <p:nvPr/>
        </p:nvCxnSpPr>
        <p:spPr>
          <a:xfrm flipV="1">
            <a:off x="6452422" y="5229201"/>
            <a:ext cx="867715" cy="249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 flipH="1">
            <a:off x="7320136" y="4437112"/>
            <a:ext cx="3024336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ym typeface="Symbol"/>
              </a:rPr>
              <a:t></a:t>
            </a:r>
            <a:r>
              <a:rPr lang="tr-TR" baseline="-25000" dirty="0">
                <a:sym typeface="Symbol"/>
              </a:rPr>
              <a:t>0 </a:t>
            </a:r>
            <a:r>
              <a:rPr lang="tr-TR" dirty="0">
                <a:sym typeface="Symbol"/>
              </a:rPr>
              <a:t>: başlangıç stres</a:t>
            </a:r>
            <a:r>
              <a:rPr lang="tr-TR" baseline="-25000" dirty="0">
                <a:sym typeface="Symbol"/>
              </a:rPr>
              <a:t>  </a:t>
            </a:r>
          </a:p>
          <a:p>
            <a:r>
              <a:rPr lang="tr-TR" dirty="0">
                <a:sym typeface="Symbol"/>
              </a:rPr>
              <a:t>: anlık stres</a:t>
            </a:r>
          </a:p>
          <a:p>
            <a:r>
              <a:rPr lang="tr-TR" i="1" dirty="0">
                <a:sym typeface="Symbol"/>
              </a:rPr>
              <a:t>Y</a:t>
            </a:r>
            <a:r>
              <a:rPr lang="tr-TR" dirty="0">
                <a:sym typeface="Symbol"/>
              </a:rPr>
              <a:t>(</a:t>
            </a:r>
            <a:r>
              <a:rPr lang="tr-TR" i="1" dirty="0">
                <a:sym typeface="Symbol"/>
              </a:rPr>
              <a:t>t</a:t>
            </a:r>
            <a:r>
              <a:rPr lang="tr-TR" dirty="0">
                <a:sym typeface="Symbol"/>
              </a:rPr>
              <a:t>): gevşeyen stres oranı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456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a)</a:t>
            </a:r>
            <a:r>
              <a:rPr lang="tr-TR" dirty="0" smtClean="0"/>
              <a:t> 1/k1 : başlangıç rahatlama hızını göstermektedir</a:t>
            </a:r>
          </a:p>
          <a:p>
            <a:pPr>
              <a:buNone/>
            </a:pPr>
            <a:r>
              <a:rPr lang="tr-TR" dirty="0" smtClean="0"/>
              <a:t>	(viskoz karakter)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b)</a:t>
            </a:r>
            <a:r>
              <a:rPr lang="tr-TR" dirty="0" smtClean="0"/>
              <a:t> 1/k2: uzun sürede (t</a:t>
            </a:r>
            <a:r>
              <a:rPr lang="tr-TR" dirty="0" smtClean="0">
                <a:sym typeface="Symbol"/>
              </a:rPr>
              <a:t>) varılacak denge stres seviyesini göstermektedir</a:t>
            </a:r>
          </a:p>
          <a:p>
            <a:pPr>
              <a:buNone/>
            </a:pPr>
            <a:r>
              <a:rPr lang="tr-TR" dirty="0" smtClean="0">
                <a:sym typeface="Symbol"/>
              </a:rPr>
              <a:t>    (elastik karakter)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3176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3" y="1556792"/>
            <a:ext cx="5405465" cy="480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Oval"/>
          <p:cNvSpPr/>
          <p:nvPr/>
        </p:nvSpPr>
        <p:spPr>
          <a:xfrm>
            <a:off x="2207568" y="2348880"/>
            <a:ext cx="1152128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flipV="1">
            <a:off x="3287688" y="2348880"/>
            <a:ext cx="72008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Metin kutusu"/>
          <p:cNvSpPr txBox="1"/>
          <p:nvPr/>
        </p:nvSpPr>
        <p:spPr>
          <a:xfrm>
            <a:off x="4007768" y="1772817"/>
            <a:ext cx="230425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Gevşeme test </a:t>
            </a:r>
          </a:p>
          <a:p>
            <a:r>
              <a:rPr lang="tr-TR" sz="1600" dirty="0">
                <a:solidFill>
                  <a:schemeClr val="bg1"/>
                </a:solidFill>
              </a:rPr>
              <a:t>süresince devam ediyor</a:t>
            </a:r>
          </a:p>
        </p:txBody>
      </p:sp>
      <p:sp>
        <p:nvSpPr>
          <p:cNvPr id="10" name="9 Oval"/>
          <p:cNvSpPr/>
          <p:nvPr/>
        </p:nvSpPr>
        <p:spPr>
          <a:xfrm>
            <a:off x="2359968" y="3212976"/>
            <a:ext cx="9277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3071664" y="3861048"/>
            <a:ext cx="4236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3431704" y="4212378"/>
            <a:ext cx="2592288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Gevşeme ilk 10 dakikada tamamlanıyor</a:t>
            </a:r>
          </a:p>
        </p:txBody>
      </p:sp>
    </p:spTree>
    <p:extLst>
      <p:ext uri="{BB962C8B-B14F-4D97-AF65-F5344CB8AC3E}">
        <p14:creationId xmlns:p14="http://schemas.microsoft.com/office/powerpoint/2010/main" val="1150544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9656" y="1628801"/>
            <a:ext cx="6408712" cy="474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Oval"/>
          <p:cNvSpPr/>
          <p:nvPr/>
        </p:nvSpPr>
        <p:spPr>
          <a:xfrm rot="876964">
            <a:off x="3558910" y="3230174"/>
            <a:ext cx="3661184" cy="7840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Oval"/>
          <p:cNvSpPr/>
          <p:nvPr/>
        </p:nvSpPr>
        <p:spPr>
          <a:xfrm rot="872796">
            <a:off x="3647728" y="1916832"/>
            <a:ext cx="1584176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3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Stres rahatlaması ya da gerilme gevşemesi </a:t>
            </a:r>
          </a:p>
          <a:p>
            <a:endParaRPr lang="tr-TR" dirty="0" smtClean="0"/>
          </a:p>
          <a:p>
            <a:r>
              <a:rPr lang="tr-TR" dirty="0" smtClean="0"/>
              <a:t>Bu testte ürüne sabit bir gerinim uygulanmakta ve sabit gerinim altında zamana bağlı olarak gerilme gevşemesi izlenmektedir</a:t>
            </a:r>
          </a:p>
          <a:p>
            <a:endParaRPr lang="tr-TR" dirty="0" smtClean="0"/>
          </a:p>
          <a:p>
            <a:r>
              <a:rPr lang="tr-TR" dirty="0" smtClean="0"/>
              <a:t>Lineer </a:t>
            </a:r>
            <a:r>
              <a:rPr lang="tr-TR" dirty="0" err="1" smtClean="0"/>
              <a:t>viskoelastik</a:t>
            </a:r>
            <a:r>
              <a:rPr lang="tr-TR" dirty="0" smtClean="0"/>
              <a:t> bölgede ölçüm yapıldığında gevşeme uygulanan </a:t>
            </a:r>
            <a:r>
              <a:rPr lang="tr-TR" dirty="0" err="1" smtClean="0"/>
              <a:t>gerinimden</a:t>
            </a:r>
            <a:r>
              <a:rPr lang="tr-TR" dirty="0" smtClean="0"/>
              <a:t> bağımsız olarak ölçülebilmektedir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061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616" y="25938"/>
            <a:ext cx="6840760" cy="683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22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Peynir gibi karmaşık kimyasal ve fiziksel özelliklere sahip ürünlerde gevşeme tek bir nedene bağlı kılınamayabilir</a:t>
            </a:r>
          </a:p>
          <a:p>
            <a:endParaRPr lang="tr-TR" dirty="0" smtClean="0"/>
          </a:p>
          <a:p>
            <a:r>
              <a:rPr lang="tr-TR" dirty="0" smtClean="0"/>
              <a:t>Tek bir zaman parametresi esas alınacak ise stresin başlangıç düzeyinin %37’sine inmesi için geçen süre değerlendirmeye alınır (</a:t>
            </a:r>
            <a:r>
              <a:rPr lang="tr-TR" dirty="0" smtClean="0">
                <a:solidFill>
                  <a:srgbClr val="C00000"/>
                </a:solidFill>
              </a:rPr>
              <a:t>görünür gevşeme süresi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22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Gevşemesi-</a:t>
            </a:r>
            <a:r>
              <a:rPr lang="tr-TR" sz="2800" dirty="0">
                <a:solidFill>
                  <a:srgbClr val="002060"/>
                </a:solidFill>
              </a:rPr>
              <a:t> görünür gevşeme süresi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8101" y="1315900"/>
            <a:ext cx="6552728" cy="536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731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Stres Gevşemesi-</a:t>
            </a:r>
            <a:r>
              <a:rPr lang="tr-TR" sz="3600" dirty="0">
                <a:solidFill>
                  <a:srgbClr val="002060"/>
                </a:solidFill>
              </a:rPr>
              <a:t> </a:t>
            </a:r>
            <a:r>
              <a:rPr lang="tr-TR" sz="2400" dirty="0">
                <a:solidFill>
                  <a:srgbClr val="002060"/>
                </a:solidFill>
              </a:rPr>
              <a:t>görünür gevşeme süresi</a:t>
            </a:r>
            <a:endParaRPr lang="tr-TR" sz="3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5680" y="1916832"/>
            <a:ext cx="5472608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960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5752" y="228600"/>
            <a:ext cx="8534400" cy="896144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rgbClr val="C00000"/>
                </a:solidFill>
              </a:rPr>
              <a:t>Stres gevşemesine sıcaklık ve olgunlaşma süresi etkisi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1916832"/>
            <a:ext cx="486003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5706" y="1916832"/>
            <a:ext cx="458229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7600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Maxwell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stress</a:t>
            </a:r>
            <a:r>
              <a:rPr lang="tr-TR" dirty="0" smtClean="0">
                <a:solidFill>
                  <a:srgbClr val="C00000"/>
                </a:solidFill>
              </a:rPr>
              <a:t> gevşemesi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4" y="2708920"/>
            <a:ext cx="6336704" cy="360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9736" y="1700808"/>
            <a:ext cx="432048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9248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C00000"/>
                </a:solidFill>
              </a:rPr>
              <a:t>Maxwell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stress</a:t>
            </a:r>
            <a:r>
              <a:rPr lang="tr-TR" dirty="0" smtClean="0">
                <a:solidFill>
                  <a:srgbClr val="C00000"/>
                </a:solidFill>
              </a:rPr>
              <a:t> gevşemesi-</a:t>
            </a:r>
            <a:r>
              <a:rPr lang="tr-TR" sz="2400" dirty="0" err="1">
                <a:solidFill>
                  <a:srgbClr val="002060"/>
                </a:solidFill>
              </a:rPr>
              <a:t>Deborah</a:t>
            </a:r>
            <a:r>
              <a:rPr lang="tr-TR" sz="2400" dirty="0">
                <a:solidFill>
                  <a:srgbClr val="002060"/>
                </a:solidFill>
              </a:rPr>
              <a:t> sayısı ilişkisi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9054" y="1733128"/>
            <a:ext cx="53530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4192" y="4005065"/>
            <a:ext cx="27051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Oval"/>
          <p:cNvSpPr/>
          <p:nvPr/>
        </p:nvSpPr>
        <p:spPr>
          <a:xfrm>
            <a:off x="6168008" y="1484784"/>
            <a:ext cx="1152128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8 Düz Ok Bağlayıcısı"/>
          <p:cNvCxnSpPr>
            <a:stCxn id="7" idx="6"/>
          </p:cNvCxnSpPr>
          <p:nvPr/>
        </p:nvCxnSpPr>
        <p:spPr>
          <a:xfrm>
            <a:off x="7320136" y="198884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8112224" y="177281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Çok sınırlı gevşeme</a:t>
            </a:r>
          </a:p>
        </p:txBody>
      </p:sp>
      <p:sp>
        <p:nvSpPr>
          <p:cNvPr id="11" name="10 Oval"/>
          <p:cNvSpPr/>
          <p:nvPr/>
        </p:nvSpPr>
        <p:spPr>
          <a:xfrm>
            <a:off x="3647728" y="3212976"/>
            <a:ext cx="1152128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11 Düz Ok Bağlayıcısı"/>
          <p:cNvCxnSpPr/>
          <p:nvPr/>
        </p:nvCxnSpPr>
        <p:spPr>
          <a:xfrm>
            <a:off x="4799856" y="378904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5591944" y="357301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İdeal </a:t>
            </a:r>
            <a:r>
              <a:rPr lang="tr-TR" dirty="0" err="1"/>
              <a:t>viskoelastik</a:t>
            </a:r>
            <a:r>
              <a:rPr lang="tr-TR" dirty="0"/>
              <a:t> gevşeme</a:t>
            </a:r>
          </a:p>
        </p:txBody>
      </p:sp>
    </p:spTree>
    <p:extLst>
      <p:ext uri="{BB962C8B-B14F-4D97-AF65-F5344CB8AC3E}">
        <p14:creationId xmlns:p14="http://schemas.microsoft.com/office/powerpoint/2010/main" val="520743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177</Words>
  <Application>Microsoft Office PowerPoint</Application>
  <PresentationFormat>Geniş ekran</PresentationFormat>
  <Paragraphs>42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Office Teması</vt:lpstr>
      <vt:lpstr>Stres gevşemesi</vt:lpstr>
      <vt:lpstr>Stres Gevşemesi</vt:lpstr>
      <vt:lpstr>PowerPoint Sunusu</vt:lpstr>
      <vt:lpstr>Stres Gevşemesi</vt:lpstr>
      <vt:lpstr>Stres Gevşemesi- görünür gevşeme süresi</vt:lpstr>
      <vt:lpstr>Stres Gevşemesi- görünür gevşeme süresi</vt:lpstr>
      <vt:lpstr>Stres gevşemesine sıcaklık ve olgunlaşma süresi etkisi</vt:lpstr>
      <vt:lpstr>Maxwell stress gevşemesi</vt:lpstr>
      <vt:lpstr>Maxwell stress gevşemesi-Deborah sayısı ilişkisi</vt:lpstr>
      <vt:lpstr>Stres gevşemesi</vt:lpstr>
      <vt:lpstr>Stres gevşemesi</vt:lpstr>
      <vt:lpstr>Stres gevşemesi</vt:lpstr>
      <vt:lpstr>Stres gevşemesi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 gevşemesi</dc:title>
  <dc:creator>süt</dc:creator>
  <cp:lastModifiedBy>süt</cp:lastModifiedBy>
  <cp:revision>1</cp:revision>
  <dcterms:created xsi:type="dcterms:W3CDTF">2021-04-01T09:15:32Z</dcterms:created>
  <dcterms:modified xsi:type="dcterms:W3CDTF">2021-04-01T09:22:29Z</dcterms:modified>
</cp:coreProperties>
</file>