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58" r:id="rId5"/>
    <p:sldId id="259" r:id="rId6"/>
    <p:sldId id="260" r:id="rId7"/>
    <p:sldId id="278" r:id="rId8"/>
    <p:sldId id="261" r:id="rId9"/>
    <p:sldId id="262" r:id="rId10"/>
    <p:sldId id="265" r:id="rId11"/>
    <p:sldId id="264" r:id="rId12"/>
    <p:sldId id="263" r:id="rId13"/>
    <p:sldId id="266" r:id="rId14"/>
    <p:sldId id="281" r:id="rId15"/>
    <p:sldId id="267" r:id="rId16"/>
    <p:sldId id="268" r:id="rId17"/>
    <p:sldId id="269" r:id="rId18"/>
    <p:sldId id="274" r:id="rId19"/>
    <p:sldId id="275" r:id="rId20"/>
    <p:sldId id="276"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27.01.2017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27.01.2017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27.01.2017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27.01.2017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27.01.2017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27.01.2017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27.01.2017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ÇOCUKLARDA GELİŞİMSEL BOZUKLUKLAR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t>Dikkat Eksikliği ve </a:t>
            </a:r>
            <a:r>
              <a:rPr lang="tr-TR" sz="3200" b="1" dirty="0" err="1" smtClean="0"/>
              <a:t>Hiperaktivite</a:t>
            </a:r>
            <a:r>
              <a:rPr lang="tr-TR" sz="3200" b="1" dirty="0" smtClean="0"/>
              <a:t> Bozukluğu</a:t>
            </a:r>
            <a:r>
              <a:rPr lang="tr-TR" sz="2800" i="1" dirty="0" smtClean="0"/>
              <a:t/>
            </a:r>
            <a:br>
              <a:rPr lang="tr-TR" sz="2800" i="1" dirty="0" smtClean="0"/>
            </a:b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Aileler çocuğun hareketliliğini ortadan kaldırmaya çalışmaktan ve çocuğu aşağılamaktan kaçınmalıdır. Çocuğa enerjisini boşaltacak ve doyum sağlayacak uğraşlar sağlanması yararlıdır. Çocuğun ilgi çekmek için yaptığı saldırgan davranışlara izin verilmemelidir. Dikkat süresini ve yoğunluğunu artıracak faaliyetler oluşturulmalıdır. </a:t>
            </a:r>
          </a:p>
          <a:p>
            <a:endParaRPr lang="tr-TR"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OTİZM</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Otizm, şiddeti ve semptomları genellikle azalarak da olsa hayat boyu devam eden bir problemdir. Bu problem çocuğun sosyal hayatını, iletişim becerilerini ve davranışlarını olumsuz yönde etkilemektedir. </a:t>
            </a:r>
          </a:p>
          <a:p>
            <a:r>
              <a:rPr lang="tr-TR" dirty="0" smtClean="0">
                <a:latin typeface="Arial" pitchFamily="34" charset="0"/>
                <a:cs typeface="Arial" pitchFamily="34" charset="0"/>
              </a:rPr>
              <a:t>Otizm, ilk olarak 1943 yılında Amerikalı çocuk psikiyatrist </a:t>
            </a:r>
            <a:r>
              <a:rPr lang="tr-TR" dirty="0" err="1" smtClean="0">
                <a:latin typeface="Arial" pitchFamily="34" charset="0"/>
                <a:cs typeface="Arial" pitchFamily="34" charset="0"/>
              </a:rPr>
              <a:t>Leo</a:t>
            </a:r>
            <a:r>
              <a:rPr lang="tr-TR" dirty="0" smtClean="0">
                <a:latin typeface="Arial" pitchFamily="34" charset="0"/>
                <a:cs typeface="Arial" pitchFamily="34" charset="0"/>
              </a:rPr>
              <a:t> </a:t>
            </a:r>
            <a:r>
              <a:rPr lang="tr-TR" dirty="0" err="1" smtClean="0">
                <a:latin typeface="Arial" pitchFamily="34" charset="0"/>
                <a:cs typeface="Arial" pitchFamily="34" charset="0"/>
              </a:rPr>
              <a:t>Kanner</a:t>
            </a:r>
            <a:r>
              <a:rPr lang="tr-TR" dirty="0" smtClean="0">
                <a:latin typeface="Arial" pitchFamily="34" charset="0"/>
                <a:cs typeface="Arial" pitchFamily="34" charset="0"/>
              </a:rPr>
              <a:t> tarafından erken çocukluk otizmi olarak adlandırılmış ve aşağıdaki özellikler doğrultusunda </a:t>
            </a:r>
            <a:r>
              <a:rPr lang="tr-TR" dirty="0" smtClean="0">
                <a:latin typeface="Arial" pitchFamily="34" charset="0"/>
                <a:cs typeface="Arial" pitchFamily="34" charset="0"/>
              </a:rPr>
              <a:t>tanımlanmıştır</a:t>
            </a:r>
            <a:endParaRPr lang="tr-TR" i="1" dirty="0" smtClean="0">
              <a:latin typeface="Arial" pitchFamily="34" charset="0"/>
              <a:cs typeface="Arial" pitchFamily="34" charset="0"/>
            </a:endParaRPr>
          </a:p>
          <a:p>
            <a:endParaRPr lang="tr-TR" dirty="0" smtClean="0">
              <a:latin typeface="Arial" pitchFamily="34" charset="0"/>
              <a:cs typeface="Arial" pitchFamily="34" charset="0"/>
            </a:endParaRPr>
          </a:p>
          <a:p>
            <a:endParaRPr lang="tr-TR"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OTİZM</a:t>
            </a:r>
            <a:endParaRPr lang="tr-TR" dirty="0"/>
          </a:p>
        </p:txBody>
      </p:sp>
      <p:sp>
        <p:nvSpPr>
          <p:cNvPr id="3" name="2 İçerik Yer Tutucusu"/>
          <p:cNvSpPr>
            <a:spLocks noGrp="1"/>
          </p:cNvSpPr>
          <p:nvPr>
            <p:ph sz="quarter" idx="1"/>
          </p:nvPr>
        </p:nvSpPr>
        <p:spPr/>
        <p:txBody>
          <a:bodyPr>
            <a:normAutofit/>
          </a:bodyPr>
          <a:lstStyle/>
          <a:p>
            <a:r>
              <a:rPr lang="tr-TR" sz="2800" dirty="0" err="1" smtClean="0">
                <a:latin typeface="Arial" pitchFamily="34" charset="0"/>
                <a:cs typeface="Arial" pitchFamily="34" charset="0"/>
              </a:rPr>
              <a:t>Kanner’e</a:t>
            </a:r>
            <a:r>
              <a:rPr lang="tr-TR" sz="2800" dirty="0" smtClean="0">
                <a:latin typeface="Arial" pitchFamily="34" charset="0"/>
                <a:cs typeface="Arial" pitchFamily="34" charset="0"/>
              </a:rPr>
              <a:t> göre otistik çocuklar; kendine yöneltilen sözel ifadeleri sıklıkla aynı şekilde tekrar eden, ben yerine sen gibi şahıs zamirlerini kullanan, sürekli aynı heceleri tekrarlayan ve gecikmiş dil gelişimi gösteren çocuktur</a:t>
            </a:r>
            <a:endParaRPr lang="tr-TR" sz="28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OTİZM</a:t>
            </a:r>
            <a:endParaRPr lang="tr-TR" dirty="0"/>
          </a:p>
        </p:txBody>
      </p:sp>
      <p:sp>
        <p:nvSpPr>
          <p:cNvPr id="3" name="2 İçerik Yer Tutucusu"/>
          <p:cNvSpPr>
            <a:spLocks noGrp="1"/>
          </p:cNvSpPr>
          <p:nvPr>
            <p:ph sz="quarter" idx="1"/>
          </p:nvPr>
        </p:nvSpPr>
        <p:spPr/>
        <p:txBody>
          <a:bodyPr/>
          <a:lstStyle/>
          <a:p>
            <a:endParaRPr lang="tr-TR" dirty="0" smtClean="0">
              <a:latin typeface="Arial" pitchFamily="34" charset="0"/>
              <a:cs typeface="Arial" pitchFamily="34" charset="0"/>
            </a:endParaRPr>
          </a:p>
          <a:p>
            <a:r>
              <a:rPr lang="tr-TR" dirty="0" smtClean="0">
                <a:latin typeface="Arial" pitchFamily="34" charset="0"/>
                <a:cs typeface="Arial" pitchFamily="34" charset="0"/>
              </a:rPr>
              <a:t>İçe </a:t>
            </a:r>
            <a:r>
              <a:rPr lang="tr-TR" dirty="0" smtClean="0">
                <a:latin typeface="Arial" pitchFamily="34" charset="0"/>
                <a:cs typeface="Arial" pitchFamily="34" charset="0"/>
              </a:rPr>
              <a:t>kapanık olan ve konuşmaktan hoşlanmayan otistik çocukların konuşma yeteneği genellikle normal gelişim göstermez ve bazı çocuklar hiçbir zaman konuşamayabilir. Otizm, doğuştan gelen ve hayatın ilk iki yılı içinde ortaya çıkan bir problemdir. </a:t>
            </a:r>
            <a:endParaRPr lang="tr-TR"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575F6D"/>
                </a:solidFill>
              </a:rPr>
              <a:t>OTİZM</a:t>
            </a:r>
            <a:endParaRPr lang="tr-TR" dirty="0"/>
          </a:p>
        </p:txBody>
      </p:sp>
      <p:sp>
        <p:nvSpPr>
          <p:cNvPr id="3" name="İçerik Yer Tutucusu 2"/>
          <p:cNvSpPr>
            <a:spLocks noGrp="1"/>
          </p:cNvSpPr>
          <p:nvPr>
            <p:ph sz="quarter" idx="1"/>
          </p:nvPr>
        </p:nvSpPr>
        <p:spPr/>
        <p:txBody>
          <a:bodyPr/>
          <a:lstStyle/>
          <a:p>
            <a:pPr lvl="0">
              <a:buClr>
                <a:srgbClr val="FE8637"/>
              </a:buClr>
            </a:pPr>
            <a:r>
              <a:rPr lang="tr-TR" dirty="0" smtClean="0">
                <a:solidFill>
                  <a:prstClr val="black"/>
                </a:solidFill>
              </a:rPr>
              <a:t> </a:t>
            </a:r>
            <a:r>
              <a:rPr lang="tr-TR" dirty="0">
                <a:solidFill>
                  <a:prstClr val="black"/>
                </a:solidFill>
                <a:latin typeface="Arial" pitchFamily="34" charset="0"/>
                <a:cs typeface="Arial" pitchFamily="34" charset="0"/>
              </a:rPr>
              <a:t>Otistik çocukların çok iyi bir belleğe sahip olduğu, kendiliğinden başlattığı davranışlarının oranının oldukça az olduğu, hareketleri tekrarlandığı ya da belli hareketlere aşırı bağlılık gösterdiği, çevresindeki aynılığı koruma isteğinde olduğu, insanlarla ilişki kurmada zorluk çektiği, cansız nesne veya resimleri tercih ettikleri gözlenmektedir.  </a:t>
            </a:r>
          </a:p>
          <a:p>
            <a:pPr lvl="0">
              <a:buClr>
                <a:srgbClr val="FE8637"/>
              </a:buClr>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1908630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tedavi</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Otizmin tedavisinde erken yaşlardan itibaren eğitsel tedavi yöntemlerinin uygulanması, her uzman tarafından önerilmekle beraber, farklı arayışlar da sürmektedir. Otizmin tedavisinde biyokimyasal, duyusal ve algısal, psikolojik ve eğitsel tedaviler uygulanmaktadır .</a:t>
            </a:r>
          </a:p>
          <a:p>
            <a:endParaRPr lang="tr-TR"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tedavi</a:t>
            </a:r>
            <a:endParaRPr lang="tr-TR" dirty="0"/>
          </a:p>
        </p:txBody>
      </p:sp>
      <p:sp>
        <p:nvSpPr>
          <p:cNvPr id="3" name="2 İçerik Yer Tutucusu"/>
          <p:cNvSpPr>
            <a:spLocks noGrp="1"/>
          </p:cNvSpPr>
          <p:nvPr>
            <p:ph sz="quarter" idx="1"/>
          </p:nvPr>
        </p:nvSpPr>
        <p:spPr/>
        <p:txBody>
          <a:bodyPr>
            <a:normAutofit/>
          </a:bodyPr>
          <a:lstStyle/>
          <a:p>
            <a:r>
              <a:rPr lang="tr-TR" dirty="0" smtClean="0">
                <a:latin typeface="Arial" pitchFamily="34" charset="0"/>
                <a:cs typeface="Arial" pitchFamily="34" charset="0"/>
              </a:rPr>
              <a:t>Bu tedaviler ilaç, vitamin ve diyet uygulamalarını içermektedir. Otizmin tedavisinde belirgin bir ilaç tedavisi yoktur. Kullanılan ilaçlar otizm ile ilgili problemleri yok etmek için kullanılmaktadır. İlaç tek başına kullanıldığında yeterli olmamaktadır.</a:t>
            </a:r>
            <a:endParaRPr lang="tr-TR"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Duyusal ve Algısal Tedaviler  </a:t>
            </a:r>
            <a:br>
              <a:rPr lang="tr-TR" b="1" dirty="0" smtClean="0"/>
            </a:b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Bu tedaviler; duyu entegrasyonu, işitsel ve kolaylaştırılmış iletişim tedavilerini içermektedir. Duyu entegrasyonu tedavisi  fizyoterapistler tarafından uygulanmaktadır. Başarılı bir tedavinin, çocuğun duyular yoluyla aldığı bilgileri etkin şekilde entegre etme yeteneğini arttıracağına inanılmaktadır.</a:t>
            </a:r>
            <a:endParaRPr lang="tr-TR"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Psikolojik Tedaviler</a:t>
            </a:r>
            <a:r>
              <a:rPr lang="tr-TR" dirty="0" smtClean="0"/>
              <a:t> </a:t>
            </a:r>
            <a:r>
              <a:rPr lang="tr-TR" i="1" dirty="0" smtClean="0"/>
              <a:t/>
            </a:r>
            <a:br>
              <a:rPr lang="tr-TR" i="1" dirty="0" smtClean="0"/>
            </a:b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Otistik çocuklar içinde, sosyal ilişki kurma, konuşma ve zihinsel becerileri belli bir düzeyde gelişmiş çocukların psikoterapiden fayda sağlayabilecekleri düşünülmektedir. Psikoterapi, daha çok çocuğun tekrarlayan hecelerini anlamlandırmaya, anlamsız gözüken davranışları daha anlaşılır düzeye getirmeye çalışmaktadır .</a:t>
            </a:r>
          </a:p>
          <a:p>
            <a:endParaRPr lang="tr-TR"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EĞİTSEL TEDAVİLER</a:t>
            </a:r>
            <a:endParaRPr lang="tr-TR" sz="2800" dirty="0"/>
          </a:p>
        </p:txBody>
      </p:sp>
      <p:sp>
        <p:nvSpPr>
          <p:cNvPr id="3" name="2 İçerik Yer Tutucusu"/>
          <p:cNvSpPr>
            <a:spLocks noGrp="1"/>
          </p:cNvSpPr>
          <p:nvPr>
            <p:ph sz="quarter" idx="1"/>
          </p:nvPr>
        </p:nvSpPr>
        <p:spPr/>
        <p:txBody>
          <a:bodyPr>
            <a:normAutofit/>
          </a:bodyPr>
          <a:lstStyle/>
          <a:p>
            <a:r>
              <a:rPr lang="tr-TR" dirty="0" smtClean="0">
                <a:latin typeface="Arial" pitchFamily="34" charset="0"/>
                <a:cs typeface="Arial" pitchFamily="34" charset="0"/>
              </a:rPr>
              <a:t>Otistik çocukların eğitsel tedavileri </a:t>
            </a:r>
            <a:r>
              <a:rPr lang="tr-TR" dirty="0" err="1" smtClean="0">
                <a:latin typeface="Arial" pitchFamily="34" charset="0"/>
                <a:cs typeface="Arial" pitchFamily="34" charset="0"/>
              </a:rPr>
              <a:t>lovaas</a:t>
            </a:r>
            <a:r>
              <a:rPr lang="tr-TR" dirty="0" smtClean="0">
                <a:latin typeface="Arial" pitchFamily="34" charset="0"/>
                <a:cs typeface="Arial" pitchFamily="34" charset="0"/>
              </a:rPr>
              <a:t> tekniği ve </a:t>
            </a:r>
            <a:r>
              <a:rPr lang="tr-TR" dirty="0" err="1" smtClean="0">
                <a:latin typeface="Arial" pitchFamily="34" charset="0"/>
                <a:cs typeface="Arial" pitchFamily="34" charset="0"/>
              </a:rPr>
              <a:t>teacch</a:t>
            </a:r>
            <a:r>
              <a:rPr lang="tr-TR" dirty="0" smtClean="0">
                <a:latin typeface="Arial" pitchFamily="34" charset="0"/>
                <a:cs typeface="Arial" pitchFamily="34" charset="0"/>
              </a:rPr>
              <a:t> programlarını içermektedir . </a:t>
            </a:r>
            <a:r>
              <a:rPr lang="tr-TR" dirty="0" err="1" smtClean="0">
                <a:latin typeface="Arial" pitchFamily="34" charset="0"/>
                <a:cs typeface="Arial" pitchFamily="34" charset="0"/>
              </a:rPr>
              <a:t>Lovaas</a:t>
            </a:r>
            <a:r>
              <a:rPr lang="tr-TR" dirty="0" smtClean="0">
                <a:latin typeface="Arial" pitchFamily="34" charset="0"/>
                <a:cs typeface="Arial" pitchFamily="34" charset="0"/>
              </a:rPr>
              <a:t> tekniğinde çocuğa tanı konulur konulmaz, çocuk ile kendi evinde, haftada kırk saate varan birebir eğitim seanslarına başlanmaktadır.</a:t>
            </a:r>
          </a:p>
          <a:p>
            <a:r>
              <a:rPr lang="tr-TR" dirty="0" smtClean="0">
                <a:latin typeface="Arial" pitchFamily="34" charset="0"/>
                <a:cs typeface="Arial" pitchFamily="34" charset="0"/>
              </a:rPr>
              <a:t> Ardından çocuk altı ay ya da bir yıl sonra bir okulöncesi kuruma yönlendirilmelidir. Evde eğitim veren kişi okulda da çocuğa eşlik etmelidir. Gitgide eğitimcinin okuldaki etkinliği azaltılmalıdır.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latin typeface="Arial" panose="020B0604020202020204" pitchFamily="34" charset="0"/>
                <a:cs typeface="Arial" panose="020B0604020202020204" pitchFamily="34" charset="0"/>
              </a:rPr>
              <a:t>Bu bölüm;</a:t>
            </a:r>
          </a:p>
          <a:p>
            <a:pPr marL="342900" lvl="1" indent="-342900">
              <a:lnSpc>
                <a:spcPct val="100000"/>
              </a:lnSpc>
              <a:spcBef>
                <a:spcPts val="1000"/>
              </a:spcBef>
              <a:buNone/>
            </a:pPr>
            <a:r>
              <a:rPr lang="tr-TR" sz="2400" dirty="0" smtClean="0">
                <a:latin typeface="Arial" panose="020B0604020202020204" pitchFamily="34" charset="0"/>
                <a:cs typeface="Arial" panose="020B0604020202020204" pitchFamily="34" charset="0"/>
              </a:rPr>
              <a:t>Aral, N. ve </a:t>
            </a:r>
            <a:r>
              <a:rPr lang="tr-TR" sz="2400" dirty="0" err="1" smtClean="0">
                <a:latin typeface="Arial" panose="020B0604020202020204" pitchFamily="34" charset="0"/>
                <a:cs typeface="Arial" panose="020B0604020202020204" pitchFamily="34" charset="0"/>
              </a:rPr>
              <a:t>Gürsoy</a:t>
            </a:r>
            <a:r>
              <a:rPr lang="tr-TR" sz="2400" dirty="0" smtClean="0">
                <a:latin typeface="Arial" panose="020B0604020202020204" pitchFamily="34" charset="0"/>
                <a:cs typeface="Arial" panose="020B0604020202020204" pitchFamily="34" charset="0"/>
              </a:rPr>
              <a:t>, F. 2007. </a:t>
            </a:r>
            <a:r>
              <a:rPr lang="tr-TR" sz="2400" i="1" dirty="0" smtClean="0">
                <a:latin typeface="Arial" panose="020B0604020202020204" pitchFamily="34" charset="0"/>
                <a:cs typeface="Arial" panose="020B0604020202020204" pitchFamily="34" charset="0"/>
              </a:rPr>
              <a:t>Özel Eğitim Gerektiren Çocuklar ve Özel Eğitime Giriş.</a:t>
            </a:r>
            <a:r>
              <a:rPr lang="tr-TR" sz="2400" dirty="0" smtClean="0">
                <a:latin typeface="Arial" panose="020B0604020202020204" pitchFamily="34" charset="0"/>
                <a:cs typeface="Arial" panose="020B0604020202020204" pitchFamily="34" charset="0"/>
              </a:rPr>
              <a:t> İstanbul: </a:t>
            </a:r>
            <a:r>
              <a:rPr lang="tr-TR" sz="2400" dirty="0" err="1" smtClean="0">
                <a:latin typeface="Arial" panose="020B0604020202020204" pitchFamily="34" charset="0"/>
                <a:cs typeface="Arial" panose="020B0604020202020204" pitchFamily="34" charset="0"/>
              </a:rPr>
              <a:t>Morpa</a:t>
            </a:r>
            <a:r>
              <a:rPr lang="tr-TR" sz="2400" dirty="0" smtClean="0">
                <a:latin typeface="Arial" panose="020B0604020202020204" pitchFamily="34" charset="0"/>
                <a:cs typeface="Arial" panose="020B0604020202020204" pitchFamily="34" charset="0"/>
              </a:rPr>
              <a:t> Kültür Yayınları.</a:t>
            </a:r>
          </a:p>
          <a:p>
            <a:pPr marL="342900" lvl="1" indent="-342900">
              <a:lnSpc>
                <a:spcPct val="100000"/>
              </a:lnSpc>
              <a:spcBef>
                <a:spcPts val="1000"/>
              </a:spcBef>
              <a:buNone/>
            </a:pPr>
            <a:r>
              <a:rPr lang="tr-TR" sz="2400" dirty="0" smtClean="0">
                <a:latin typeface="Arial" panose="020B0604020202020204" pitchFamily="34" charset="0"/>
                <a:cs typeface="Arial" panose="020B0604020202020204" pitchFamily="34" charset="0"/>
              </a:rPr>
              <a:t>kaynağından aynen alınmıştır.        </a:t>
            </a:r>
          </a:p>
          <a:p>
            <a:endParaRPr lang="tr-TR"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dirty="0">
                <a:solidFill>
                  <a:srgbClr val="575F6D"/>
                </a:solidFill>
              </a:rPr>
              <a:t>EĞİTSEL TEDAVİLER</a:t>
            </a:r>
            <a:endParaRPr lang="tr-TR" dirty="0"/>
          </a:p>
        </p:txBody>
      </p:sp>
      <p:sp>
        <p:nvSpPr>
          <p:cNvPr id="3" name="2 İçerik Yer Tutucusu"/>
          <p:cNvSpPr>
            <a:spLocks noGrp="1"/>
          </p:cNvSpPr>
          <p:nvPr>
            <p:ph sz="quarter" idx="1"/>
          </p:nvPr>
        </p:nvSpPr>
        <p:spPr/>
        <p:txBody>
          <a:bodyPr>
            <a:normAutofit/>
          </a:bodyPr>
          <a:lstStyle/>
          <a:p>
            <a:r>
              <a:rPr lang="tr-TR" sz="2800" dirty="0" err="1" smtClean="0">
                <a:latin typeface="Arial" panose="020B0604020202020204" pitchFamily="34" charset="0"/>
                <a:cs typeface="Arial" panose="020B0604020202020204" pitchFamily="34" charset="0"/>
              </a:rPr>
              <a:t>Teacch</a:t>
            </a:r>
            <a:r>
              <a:rPr lang="tr-TR" sz="2800" dirty="0" smtClean="0">
                <a:latin typeface="Arial" panose="020B0604020202020204" pitchFamily="34" charset="0"/>
                <a:cs typeface="Arial" panose="020B0604020202020204" pitchFamily="34" charset="0"/>
              </a:rPr>
              <a:t> programları çocuğu otizmden kurtarmayı değil, ihtiyacına uygun ortam hazırlayarak kapasitesini en üst düzeyde kullanmalarını sağlamayı amaçlamaktadır. Çocuğun görsel ilgilerinden yararlanılmakta, hem resim hem kelimeli iletişim tahtaları ve işaret dili </a:t>
            </a:r>
            <a:r>
              <a:rPr lang="tr-TR" sz="2800" dirty="0" smtClean="0">
                <a:latin typeface="Arial" panose="020B0604020202020204" pitchFamily="34" charset="0"/>
                <a:cs typeface="Arial" panose="020B0604020202020204" pitchFamily="34" charset="0"/>
              </a:rPr>
              <a:t>kullanılmaktadır. </a:t>
            </a:r>
            <a:endParaRPr lang="tr-TR" sz="2800" dirty="0" smtClean="0">
              <a:latin typeface="Arial" panose="020B0604020202020204" pitchFamily="34" charset="0"/>
              <a:cs typeface="Arial" panose="020B0604020202020204" pitchFamily="34" charset="0"/>
            </a:endParaRPr>
          </a:p>
          <a:p>
            <a:endParaRPr lang="tr-TR" sz="2800" dirty="0" smtClean="0">
              <a:latin typeface="Arial" panose="020B0604020202020204" pitchFamily="34" charset="0"/>
              <a:cs typeface="Arial" panose="020B0604020202020204" pitchFamily="34" charset="0"/>
            </a:endParaRPr>
          </a:p>
          <a:p>
            <a:endParaRPr lang="tr-T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Gelişim bozuklukları olan çocuklar kekeme olan, dikkat dağınıklığı gösteren ve otistik olan çocuklar şeklinde sınıflandırılmaktadır. </a:t>
            </a:r>
          </a:p>
          <a:p>
            <a:r>
              <a:rPr lang="tr-TR" b="1" dirty="0" smtClean="0">
                <a:latin typeface="Arial" pitchFamily="34" charset="0"/>
                <a:cs typeface="Arial" pitchFamily="34" charset="0"/>
              </a:rPr>
              <a:t>Kekemelik</a:t>
            </a:r>
            <a:endParaRPr lang="tr-TR" i="1" dirty="0" smtClean="0">
              <a:latin typeface="Arial" pitchFamily="34" charset="0"/>
              <a:cs typeface="Arial" pitchFamily="34" charset="0"/>
            </a:endParaRPr>
          </a:p>
          <a:p>
            <a:r>
              <a:rPr lang="tr-TR" dirty="0" smtClean="0">
                <a:latin typeface="Arial" pitchFamily="34" charset="0"/>
                <a:cs typeface="Arial" pitchFamily="34" charset="0"/>
              </a:rPr>
              <a:t>Kekemelik, ses, hece ve kelimelerin tekrarı, uzatılması veya konuşmanın akışını kesen duraklamalar şeklinde kendini gösteren bir konuşma bozukluğudur</a:t>
            </a:r>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Kekemelik</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Konuşma çok yavaş veya çok hızlı olabilir. Kekemeliğe altını ıslatma, kardeş kıskançlığı, tırnak yeme, tik, uyku ve yeme bozukluğu gibi bir veya birkaç davranış ve uyum bozukluğu da eşlik ediyorsa  ciddi bir problem olabilir. </a:t>
            </a:r>
          </a:p>
          <a:p>
            <a:r>
              <a:rPr lang="tr-TR" dirty="0" smtClean="0">
                <a:latin typeface="Arial" pitchFamily="34" charset="0"/>
                <a:cs typeface="Arial" pitchFamily="34" charset="0"/>
              </a:rPr>
              <a:t>Sürekli akıcı konuşan bir kişinin belli bir gerginlik ve heyecana bağlı olarak tutulması bu bozukluğun büyük ölçüde ruhsal nedenlerden ileri geldiğini kanıtlamaktadır. </a:t>
            </a:r>
          </a:p>
          <a:p>
            <a:endParaRPr lang="tr-TR"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Kekemelik</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Çocuğu sürekli denetim altında tutarlar. Çocuk ne söyleyeceği ve nasıl davranacağını sürekli tartmak zorundadır. Kekemelik de çocuktaki bu iç çatışmanın dile yansımasından dolayı ortaya çıkmaktadır. Çocuğun kişisel terapi görmesi kekemeliği yenmesinde yeterli değildir. Ailenin de davranış terapisi görmesi, çocuğa karşı iyileştirici bir tutum takınması açısından gereklidir. </a:t>
            </a:r>
            <a:endParaRPr lang="tr-TR"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Kekemelik</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Çocukta kekemeliğin kalıcı hale gelmesini önlemek için; anne babalar  aile içi sıkıntılarını  çocuğa yansıtmamalı, çocuğun unuttuğu veya söyleyemediği kelimeleri tekrarlaması için  zorlamamalı, çocuğa bağırılmamalı, ceza verilmemeli, çocuk düzgün konuşan çocuklarla kıyaslanmamalı, çocuk dikkatle ve sabırla dinlenmelidir. </a:t>
            </a:r>
            <a:endParaRPr lang="tr-TR"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Kekemelik</a:t>
            </a:r>
            <a:endParaRPr lang="tr-TR"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Çocuğun kendisini ifade etmesine fırsat tanınmalıdır. </a:t>
            </a:r>
          </a:p>
          <a:p>
            <a:r>
              <a:rPr lang="tr-TR" dirty="0" smtClean="0">
                <a:latin typeface="Arial" pitchFamily="34" charset="0"/>
                <a:cs typeface="Arial" pitchFamily="34" charset="0"/>
              </a:rPr>
              <a:t>Konuşurken çocuk sakinleştirilmeli, güven telkin verilmelidir. Yorgun ve heyecanlı olduğu zamanlarda konuşmaya zorlanmamalıdır.</a:t>
            </a:r>
          </a:p>
          <a:p>
            <a:endParaRPr lang="tr-TR"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Dikkat Eksikliği ve </a:t>
            </a:r>
            <a:r>
              <a:rPr lang="tr-TR" sz="2400" b="1" dirty="0" err="1" smtClean="0"/>
              <a:t>Hiperaktivite</a:t>
            </a:r>
            <a:r>
              <a:rPr lang="tr-TR" sz="2400" b="1" dirty="0" smtClean="0"/>
              <a:t> Bozukluğu</a:t>
            </a:r>
            <a:r>
              <a:rPr lang="tr-TR" sz="2000" i="1" dirty="0" smtClean="0"/>
              <a:t/>
            </a:r>
            <a:br>
              <a:rPr lang="tr-TR" sz="2000" i="1" dirty="0" smtClean="0"/>
            </a:br>
            <a:endParaRPr lang="tr-TR" sz="2000" dirty="0"/>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Dikkat eksikliği ve </a:t>
            </a:r>
            <a:r>
              <a:rPr lang="tr-TR" dirty="0" err="1" smtClean="0">
                <a:latin typeface="Arial" pitchFamily="34" charset="0"/>
                <a:cs typeface="Arial" pitchFamily="34" charset="0"/>
              </a:rPr>
              <a:t>hiperaktivite</a:t>
            </a:r>
            <a:r>
              <a:rPr lang="tr-TR" dirty="0" smtClean="0">
                <a:latin typeface="Arial" pitchFamily="34" charset="0"/>
                <a:cs typeface="Arial" pitchFamily="34" charset="0"/>
              </a:rPr>
              <a:t> bozukluğu olan çocukların  dikkatleri çok kolay dağıldığı, sabırsız oldukları, başkalarının etkinliklerine ve sözlerine karıştıkları, başkalarının sözlerini kestikleri, soru sorulmasını beklemeden yanıtını verdikleri görülür. </a:t>
            </a:r>
          </a:p>
          <a:p>
            <a:r>
              <a:rPr lang="tr-TR" dirty="0" smtClean="0">
                <a:latin typeface="Arial" pitchFamily="34" charset="0"/>
                <a:cs typeface="Arial" pitchFamily="34" charset="0"/>
              </a:rPr>
              <a:t>Dikkat eksikliği ve </a:t>
            </a:r>
            <a:r>
              <a:rPr lang="tr-TR" dirty="0" err="1" smtClean="0">
                <a:latin typeface="Arial" pitchFamily="34" charset="0"/>
                <a:cs typeface="Arial" pitchFamily="34" charset="0"/>
              </a:rPr>
              <a:t>hiperaktivite</a:t>
            </a:r>
            <a:r>
              <a:rPr lang="tr-TR" dirty="0" smtClean="0">
                <a:latin typeface="Arial" pitchFamily="34" charset="0"/>
                <a:cs typeface="Arial" pitchFamily="34" charset="0"/>
              </a:rPr>
              <a:t> bozukluğu yaşayan çocuğun yaptığı iş,  ilk anda çok ilgisini çekse bile, çocuk yerinde birkaç dakikadan fazla oturamaz</a:t>
            </a:r>
            <a:r>
              <a:rPr lang="tr-TR" dirty="0" smtClean="0"/>
              <a:t>.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0"/>
            <a:ext cx="7210452" cy="1417638"/>
          </a:xfrm>
        </p:spPr>
        <p:txBody>
          <a:bodyPr>
            <a:normAutofit fontScale="90000"/>
          </a:bodyPr>
          <a:lstStyle/>
          <a:p>
            <a:r>
              <a:rPr lang="tr-TR" sz="3200" b="1" dirty="0" smtClean="0"/>
              <a:t>Dikkat Eksikliği ve </a:t>
            </a:r>
            <a:r>
              <a:rPr lang="tr-TR" sz="3200" b="1" dirty="0" err="1" smtClean="0"/>
              <a:t>Hiperaktivite</a:t>
            </a:r>
            <a:r>
              <a:rPr lang="tr-TR" sz="3200" b="1" dirty="0" smtClean="0"/>
              <a:t> Bozukluğu</a:t>
            </a:r>
            <a:r>
              <a:rPr lang="tr-TR" sz="2800" i="1" dirty="0" smtClean="0"/>
              <a:t/>
            </a:r>
            <a:br>
              <a:rPr lang="tr-TR" sz="2800" i="1" dirty="0" smtClean="0"/>
            </a:br>
            <a:endParaRPr lang="tr-TR" dirty="0"/>
          </a:p>
        </p:txBody>
      </p:sp>
      <p:sp>
        <p:nvSpPr>
          <p:cNvPr id="3" name="2 İçerik Yer Tutucusu"/>
          <p:cNvSpPr>
            <a:spLocks noGrp="1"/>
          </p:cNvSpPr>
          <p:nvPr>
            <p:ph sz="quarter" idx="1"/>
          </p:nvPr>
        </p:nvSpPr>
        <p:spPr/>
        <p:txBody>
          <a:bodyPr>
            <a:normAutofit/>
          </a:bodyPr>
          <a:lstStyle/>
          <a:p>
            <a:r>
              <a:rPr lang="tr-TR" dirty="0" smtClean="0">
                <a:latin typeface="Arial" pitchFamily="34" charset="0"/>
                <a:cs typeface="Arial" pitchFamily="34" charset="0"/>
              </a:rPr>
              <a:t>Dikkat ve hareketlilik ile ilgili sorunlar okulöncesi çağda başlamasına rağmen, dikkati gerektiren etkinlikler nedeniyle, genellikle ilkokula başladıktan sonra </a:t>
            </a:r>
            <a:r>
              <a:rPr lang="tr-TR" dirty="0" err="1" smtClean="0">
                <a:latin typeface="Arial" pitchFamily="34" charset="0"/>
                <a:cs typeface="Arial" pitchFamily="34" charset="0"/>
              </a:rPr>
              <a:t>farkedilmektedir</a:t>
            </a:r>
            <a:r>
              <a:rPr lang="tr-TR" dirty="0" smtClean="0">
                <a:latin typeface="Arial" pitchFamily="34" charset="0"/>
                <a:cs typeface="Arial" pitchFamily="34" charset="0"/>
              </a:rPr>
              <a:t>. </a:t>
            </a:r>
          </a:p>
          <a:p>
            <a:r>
              <a:rPr lang="tr-TR" dirty="0" smtClean="0">
                <a:latin typeface="Arial" pitchFamily="34" charset="0"/>
                <a:cs typeface="Arial" pitchFamily="34" charset="0"/>
              </a:rPr>
              <a:t>Erkeklerde daha çok görülen ve çoğu zaman yetişkinlikte de devam eden bu durum, okulda akademik görevlerde ve akranlarla ilişkilerde pek çok soruna neden olmaktadır</a:t>
            </a:r>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TotalTime>
  <Words>850</Words>
  <Application>Microsoft Office PowerPoint</Application>
  <PresentationFormat>Ekran Gösterisi (4:3)</PresentationFormat>
  <Paragraphs>48</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Cumba</vt:lpstr>
      <vt:lpstr>ÇOCUKLARDA GELİŞİMSEL BOZUKLUKLAR</vt:lpstr>
      <vt:lpstr>Slayt 2</vt:lpstr>
      <vt:lpstr>Slayt 3</vt:lpstr>
      <vt:lpstr>Kekemelik</vt:lpstr>
      <vt:lpstr>Kekemelik</vt:lpstr>
      <vt:lpstr>Kekemelik</vt:lpstr>
      <vt:lpstr>Kekemelik</vt:lpstr>
      <vt:lpstr>Dikkat Eksikliği ve Hiperaktivite Bozukluğu </vt:lpstr>
      <vt:lpstr>Dikkat Eksikliği ve Hiperaktivite Bozukluğu </vt:lpstr>
      <vt:lpstr>Dikkat Eksikliği ve Hiperaktivite Bozukluğu </vt:lpstr>
      <vt:lpstr>OTİZM</vt:lpstr>
      <vt:lpstr>OTİZM</vt:lpstr>
      <vt:lpstr>OTİZM</vt:lpstr>
      <vt:lpstr>OTİZM</vt:lpstr>
      <vt:lpstr>tedavi</vt:lpstr>
      <vt:lpstr>tedavi</vt:lpstr>
      <vt:lpstr>Duyusal ve Algısal Tedaviler   </vt:lpstr>
      <vt:lpstr>Psikolojik Tedaviler  </vt:lpstr>
      <vt:lpstr>EĞİTSEL TEDAVİLER</vt:lpstr>
      <vt:lpstr>EĞİTSEL TEDAVİLER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acer</cp:lastModifiedBy>
  <cp:revision>10</cp:revision>
  <dcterms:created xsi:type="dcterms:W3CDTF">2017-01-03T11:15:32Z</dcterms:created>
  <dcterms:modified xsi:type="dcterms:W3CDTF">2017-01-27T11:48:31Z</dcterms:modified>
</cp:coreProperties>
</file>