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38" d="100"/>
          <a:sy n="38" d="100"/>
        </p:scale>
        <p:origin x="-112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A8FE-E864-3F49-ACDF-DEFA86D4EA1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428C-C89E-3245-9CB3-D27A0E73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267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A8FE-E864-3F49-ACDF-DEFA86D4EA1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428C-C89E-3245-9CB3-D27A0E73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24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A8FE-E864-3F49-ACDF-DEFA86D4EA1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428C-C89E-3245-9CB3-D27A0E73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979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A8FE-E864-3F49-ACDF-DEFA86D4EA1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428C-C89E-3245-9CB3-D27A0E73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38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A8FE-E864-3F49-ACDF-DEFA86D4EA1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428C-C89E-3245-9CB3-D27A0E73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9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A8FE-E864-3F49-ACDF-DEFA86D4EA1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428C-C89E-3245-9CB3-D27A0E73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62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A8FE-E864-3F49-ACDF-DEFA86D4EA1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428C-C89E-3245-9CB3-D27A0E73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80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A8FE-E864-3F49-ACDF-DEFA86D4EA1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428C-C89E-3245-9CB3-D27A0E73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070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A8FE-E864-3F49-ACDF-DEFA86D4EA1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428C-C89E-3245-9CB3-D27A0E73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807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A8FE-E864-3F49-ACDF-DEFA86D4EA1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428C-C89E-3245-9CB3-D27A0E73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788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A8FE-E864-3F49-ACDF-DEFA86D4EA1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7428C-C89E-3245-9CB3-D27A0E73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7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EA8FE-E864-3F49-ACDF-DEFA86D4EA1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7428C-C89E-3245-9CB3-D27A0E73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19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34BB68E3-3F43-2048-BF18-E7F63710E489}" type="slidenum">
              <a:rPr lang="tr-TR"/>
              <a:pPr eaLnBrk="1" hangingPunct="1"/>
              <a:t>1</a:t>
            </a:fld>
            <a:endParaRPr lang="tr-TR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ea typeface="+mj-ea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Kış aylarında kar yağışları yerini yağmura bırakacak ve kış sporları merkezlerinden daha az yararlanılacak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Kuş cenneti ve benzeri milli parklar tahrip olacak, kuş konaklama yerleri ile göç yolları değişecek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Tatil sezonu uzayacak</a:t>
            </a:r>
          </a:p>
        </p:txBody>
      </p:sp>
    </p:spTree>
    <p:extLst>
      <p:ext uri="{BB962C8B-B14F-4D97-AF65-F5344CB8AC3E}">
        <p14:creationId xmlns:p14="http://schemas.microsoft.com/office/powerpoint/2010/main" val="1358851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EAA7FF04-6A54-9A4B-9B7D-4A3D1975F2BA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Arial" charset="0"/>
                <a:cs typeface="Arial" charset="0"/>
              </a:rPr>
              <a:t>Sürdürülebilir Kalkınma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SzPct val="80000"/>
              <a:buFont typeface="Wingdings" charset="0"/>
              <a:buNone/>
            </a:pPr>
            <a:r>
              <a:rPr lang="tr-TR" i="1">
                <a:latin typeface="Verdana" charset="0"/>
                <a:cs typeface="Arial" charset="0"/>
              </a:rPr>
              <a:t>İki temel kavram:</a:t>
            </a:r>
          </a:p>
          <a:p>
            <a:pPr eaLnBrk="1" hangingPunct="1">
              <a:lnSpc>
                <a:spcPct val="90000"/>
              </a:lnSpc>
              <a:buSzPct val="80000"/>
              <a:buFont typeface="Wingdings" charset="0"/>
              <a:buNone/>
            </a:pPr>
            <a:endParaRPr lang="tr-TR" i="1">
              <a:latin typeface="Verdana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SzPct val="80000"/>
              <a:buFont typeface="Wingdings" charset="0"/>
              <a:buNone/>
            </a:pPr>
            <a:r>
              <a:rPr lang="tr-TR" b="1" i="1">
                <a:latin typeface="Verdana" charset="0"/>
                <a:cs typeface="Arial" charset="0"/>
              </a:rPr>
              <a:t>Sürdürülebilir</a:t>
            </a:r>
            <a:r>
              <a:rPr lang="tr-TR" i="1">
                <a:latin typeface="Verdana" charset="0"/>
                <a:cs typeface="Arial" charset="0"/>
              </a:rPr>
              <a:t> → Bir şeyin </a:t>
            </a:r>
            <a:r>
              <a:rPr lang="tr-TR" i="1" u="sng">
                <a:latin typeface="Verdana" charset="0"/>
                <a:cs typeface="Arial" charset="0"/>
              </a:rPr>
              <a:t>sürekli</a:t>
            </a:r>
            <a:r>
              <a:rPr lang="tr-TR" i="1">
                <a:latin typeface="Verdana" charset="0"/>
                <a:cs typeface="Arial" charset="0"/>
              </a:rPr>
              <a:t> olması</a:t>
            </a:r>
          </a:p>
          <a:p>
            <a:pPr eaLnBrk="1" hangingPunct="1">
              <a:lnSpc>
                <a:spcPct val="90000"/>
              </a:lnSpc>
              <a:buSzPct val="80000"/>
              <a:buFont typeface="Wingdings" charset="0"/>
              <a:buNone/>
            </a:pPr>
            <a:endParaRPr lang="tr-TR" i="1">
              <a:latin typeface="Verdana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SzPct val="80000"/>
              <a:buFont typeface="Wingdings" charset="0"/>
              <a:buNone/>
            </a:pPr>
            <a:r>
              <a:rPr lang="tr-TR" b="1" i="1">
                <a:latin typeface="Verdana" charset="0"/>
                <a:cs typeface="Arial" charset="0"/>
              </a:rPr>
              <a:t>Kalkınma</a:t>
            </a:r>
            <a:r>
              <a:rPr lang="tr-TR" i="1">
                <a:latin typeface="Verdana" charset="0"/>
                <a:cs typeface="Arial" charset="0"/>
              </a:rPr>
              <a:t> → Büyümeden farklı olarak, niceliksel bir değişmenin, </a:t>
            </a:r>
            <a:r>
              <a:rPr lang="tr-TR" i="1" u="sng">
                <a:latin typeface="Verdana" charset="0"/>
                <a:cs typeface="Arial" charset="0"/>
              </a:rPr>
              <a:t>ilerlemenin ve iyileşmenin</a:t>
            </a:r>
            <a:r>
              <a:rPr lang="tr-TR" i="1">
                <a:latin typeface="Verdana" charset="0"/>
                <a:cs typeface="Arial" charset="0"/>
              </a:rPr>
              <a:t> aynı zamanda </a:t>
            </a:r>
            <a:r>
              <a:rPr lang="tr-TR" i="1" u="sng">
                <a:latin typeface="Verdana" charset="0"/>
                <a:cs typeface="Arial" charset="0"/>
              </a:rPr>
              <a:t>niteliksel</a:t>
            </a:r>
            <a:r>
              <a:rPr lang="tr-TR" i="1">
                <a:latin typeface="Verdana" charset="0"/>
                <a:cs typeface="Arial" charset="0"/>
              </a:rPr>
              <a:t> olması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endParaRPr lang="tr-TR">
              <a:latin typeface="Verdan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429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C1A279FA-2833-A944-81CF-8D5130C83D30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ea typeface="+mj-ea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SzPct val="80000"/>
              <a:buFont typeface="Wingdings" charset="0"/>
              <a:buNone/>
            </a:pPr>
            <a:r>
              <a:rPr lang="tr-TR" sz="2800" i="1" u="sng">
                <a:latin typeface="Verdana" charset="0"/>
                <a:cs typeface="Arial" charset="0"/>
              </a:rPr>
              <a:t>Basitçe;</a:t>
            </a:r>
          </a:p>
          <a:p>
            <a:pPr eaLnBrk="1" hangingPunct="1">
              <a:lnSpc>
                <a:spcPct val="90000"/>
              </a:lnSpc>
              <a:buSzPct val="80000"/>
              <a:buFont typeface="Wingdings" charset="0"/>
              <a:buNone/>
            </a:pPr>
            <a:endParaRPr lang="tr-TR" sz="2800" i="1" u="sng">
              <a:latin typeface="Verdana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SzPct val="80000"/>
              <a:buFont typeface="Wingdings" charset="0"/>
              <a:buNone/>
            </a:pPr>
            <a:r>
              <a:rPr lang="tr-TR" sz="2800" i="1">
                <a:latin typeface="Verdana" charset="0"/>
                <a:cs typeface="Arial" charset="0"/>
                <a:sym typeface="Wingdings" charset="0"/>
              </a:rPr>
              <a:t> </a:t>
            </a:r>
            <a:r>
              <a:rPr lang="tr-TR" sz="2800" i="1" u="sng">
                <a:latin typeface="Verdana" charset="0"/>
                <a:cs typeface="Arial" charset="0"/>
              </a:rPr>
              <a:t>İhtiyaçlarımız</a:t>
            </a:r>
            <a:r>
              <a:rPr lang="tr-TR" sz="2800" i="1">
                <a:latin typeface="Verdana" charset="0"/>
                <a:cs typeface="Arial" charset="0"/>
              </a:rPr>
              <a:t> vardır</a:t>
            </a:r>
          </a:p>
          <a:p>
            <a:pPr eaLnBrk="1" hangingPunct="1">
              <a:lnSpc>
                <a:spcPct val="90000"/>
              </a:lnSpc>
              <a:buSzPct val="80000"/>
              <a:buFont typeface="Wingdings" charset="0"/>
              <a:buNone/>
            </a:pPr>
            <a:r>
              <a:rPr lang="tr-TR" sz="2800" i="1">
                <a:latin typeface="Verdana" charset="0"/>
                <a:cs typeface="Arial" charset="0"/>
                <a:sym typeface="Wingdings" charset="0"/>
              </a:rPr>
              <a:t> </a:t>
            </a:r>
            <a:r>
              <a:rPr lang="tr-TR" sz="2800" i="1">
                <a:latin typeface="Verdana" charset="0"/>
                <a:cs typeface="Arial" charset="0"/>
              </a:rPr>
              <a:t>İhtiyaçlarımızı karşılayabilmemiz için </a:t>
            </a:r>
            <a:r>
              <a:rPr lang="tr-TR" sz="2800" i="1" u="sng">
                <a:latin typeface="Verdana" charset="0"/>
                <a:cs typeface="Arial" charset="0"/>
              </a:rPr>
              <a:t>sınırlarımız/sınırlı kaynaklarımız</a:t>
            </a:r>
            <a:r>
              <a:rPr lang="tr-TR" sz="2800" i="1">
                <a:latin typeface="Verdana" charset="0"/>
                <a:cs typeface="Arial" charset="0"/>
              </a:rPr>
              <a:t> vardır</a:t>
            </a:r>
          </a:p>
          <a:p>
            <a:pPr eaLnBrk="1" hangingPunct="1">
              <a:lnSpc>
                <a:spcPct val="90000"/>
              </a:lnSpc>
              <a:buSzPct val="80000"/>
              <a:buFont typeface="Wingdings" charset="0"/>
              <a:buNone/>
            </a:pPr>
            <a:endParaRPr lang="tr-TR" sz="2800" i="1">
              <a:latin typeface="Verdana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SzPct val="80000"/>
              <a:buFont typeface="Wingdings" charset="0"/>
              <a:buNone/>
            </a:pPr>
            <a:r>
              <a:rPr lang="tr-TR" sz="2800" i="1">
                <a:latin typeface="Verdana" charset="0"/>
                <a:cs typeface="Arial" charset="0"/>
              </a:rPr>
              <a:t>Sürdürülebilir kalkınma bu ihtiyaçlarımızı bizi sınırlayan şartlar altında uzun vadede en verimli şekilde nasıl karşılarız sorusuna cevap vermeye çalışır...</a:t>
            </a:r>
          </a:p>
        </p:txBody>
      </p:sp>
    </p:spTree>
    <p:extLst>
      <p:ext uri="{BB962C8B-B14F-4D97-AF65-F5344CB8AC3E}">
        <p14:creationId xmlns:p14="http://schemas.microsoft.com/office/powerpoint/2010/main" val="45422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E6636AC0-9C30-CD40-B7E2-DA9296D79DD1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ea typeface="+mj-ea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ja-JP" altLang="tr-TR" b="1">
                <a:effectLst/>
                <a:latin typeface="Verdana" charset="0"/>
                <a:cs typeface="Arial" charset="0"/>
              </a:rPr>
              <a:t>“</a:t>
            </a:r>
            <a:r>
              <a:rPr lang="tr-TR" b="1">
                <a:effectLst/>
                <a:latin typeface="Verdana" charset="0"/>
                <a:cs typeface="Arial" charset="0"/>
              </a:rPr>
              <a:t>Sürdürülebilir Kalkınma, bugünün ihtiyaçlarını, gelecek kuşakların kendi ihtiyaçlarını karşılayabilme olanağından ödün vermeksizin karşılamaktır...</a:t>
            </a:r>
            <a:r>
              <a:rPr lang="ja-JP" altLang="tr-TR" b="1">
                <a:effectLst/>
                <a:latin typeface="Verdana" charset="0"/>
                <a:cs typeface="Arial" charset="0"/>
              </a:rPr>
              <a:t>”</a:t>
            </a:r>
            <a:endParaRPr lang="tr-TR" b="1">
              <a:effectLst/>
              <a:latin typeface="Verdana" charset="0"/>
              <a:cs typeface="Arial" charset="0"/>
            </a:endParaRPr>
          </a:p>
          <a:p>
            <a:pPr eaLnBrk="1" hangingPunct="1">
              <a:buFont typeface="Wingdings" charset="0"/>
              <a:buNone/>
            </a:pPr>
            <a:endParaRPr lang="tr-TR">
              <a:latin typeface="Verdan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012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</Words>
  <Application>Microsoft Macintosh PowerPoint</Application>
  <PresentationFormat>On-screen Show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Sürdürülebilir Kalkınma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1</cp:revision>
  <dcterms:created xsi:type="dcterms:W3CDTF">2017-11-16T12:33:39Z</dcterms:created>
  <dcterms:modified xsi:type="dcterms:W3CDTF">2017-11-16T12:34:10Z</dcterms:modified>
</cp:coreProperties>
</file>