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82" r:id="rId22"/>
    <p:sldId id="283"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123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0FD6AD5E-112E-2F47-B4DB-A35E9595C791}"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1850554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FD6AD5E-112E-2F47-B4DB-A35E9595C791}"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1257663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FD6AD5E-112E-2F47-B4DB-A35E9595C791}"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4232677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FD6AD5E-112E-2F47-B4DB-A35E9595C791}"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450376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0FD6AD5E-112E-2F47-B4DB-A35E9595C791}"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4113591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0FD6AD5E-112E-2F47-B4DB-A35E9595C791}"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54262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0FD6AD5E-112E-2F47-B4DB-A35E9595C791}" type="datetimeFigureOut">
              <a:rPr lang="en-US" smtClean="0"/>
              <a:t>23.02.18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772871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0FD6AD5E-112E-2F47-B4DB-A35E9595C791}" type="datetimeFigureOut">
              <a:rPr lang="en-US" smtClean="0"/>
              <a:t>23.02.18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2397283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D6AD5E-112E-2F47-B4DB-A35E9595C791}" type="datetimeFigureOut">
              <a:rPr lang="en-US" smtClean="0"/>
              <a:t>23.02.18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2592672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FD6AD5E-112E-2F47-B4DB-A35E9595C791}"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1019261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FD6AD5E-112E-2F47-B4DB-A35E9595C791}"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F0EF5-A453-394E-ABDA-D9FC3AABB7DF}" type="slidenum">
              <a:rPr lang="en-US" smtClean="0"/>
              <a:t>‹#›</a:t>
            </a:fld>
            <a:endParaRPr lang="en-US"/>
          </a:p>
        </p:txBody>
      </p:sp>
    </p:spTree>
    <p:extLst>
      <p:ext uri="{BB962C8B-B14F-4D97-AF65-F5344CB8AC3E}">
        <p14:creationId xmlns:p14="http://schemas.microsoft.com/office/powerpoint/2010/main" val="41866602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D6AD5E-112E-2F47-B4DB-A35E9595C791}" type="datetimeFigureOut">
              <a:rPr lang="en-US" smtClean="0"/>
              <a:t>23.02.18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1F0EF5-A453-394E-ABDA-D9FC3AABB7DF}" type="slidenum">
              <a:rPr lang="en-US" smtClean="0"/>
              <a:t>‹#›</a:t>
            </a:fld>
            <a:endParaRPr lang="en-US"/>
          </a:p>
        </p:txBody>
      </p:sp>
    </p:spTree>
    <p:extLst>
      <p:ext uri="{BB962C8B-B14F-4D97-AF65-F5344CB8AC3E}">
        <p14:creationId xmlns:p14="http://schemas.microsoft.com/office/powerpoint/2010/main" val="1001677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34322"/>
            <a:ext cx="7772400" cy="3878406"/>
          </a:xfrm>
        </p:spPr>
        <p:txBody>
          <a:bodyPr/>
          <a:lstStyle/>
          <a:p>
            <a:r>
              <a:rPr lang="tr-TR" b="1" dirty="0" smtClean="0">
                <a:solidFill>
                  <a:srgbClr val="FF0000"/>
                </a:solidFill>
                <a:latin typeface="Cambria"/>
                <a:cs typeface="Cambria"/>
              </a:rPr>
              <a:t>GEÇİM STARETEJİLERİ</a:t>
            </a:r>
            <a:endParaRPr lang="tr-TR" b="1" dirty="0">
              <a:solidFill>
                <a:srgbClr val="FF0000"/>
              </a:solidFill>
              <a:latin typeface="Cambria"/>
              <a:cs typeface="Cambria"/>
            </a:endParaRPr>
          </a:p>
        </p:txBody>
      </p:sp>
      <p:sp>
        <p:nvSpPr>
          <p:cNvPr id="3" name="Alt Başlık 2"/>
          <p:cNvSpPr>
            <a:spLocks noGrp="1"/>
          </p:cNvSpPr>
          <p:nvPr>
            <p:ph type="subTitle" idx="1"/>
          </p:nvPr>
        </p:nvSpPr>
        <p:spPr/>
        <p:txBody>
          <a:bodyPr>
            <a:normAutofit/>
          </a:bodyPr>
          <a:lstStyle/>
          <a:p>
            <a:endParaRPr lang="tr-TR" dirty="0"/>
          </a:p>
        </p:txBody>
      </p:sp>
    </p:spTree>
    <p:extLst>
      <p:ext uri="{BB962C8B-B14F-4D97-AF65-F5344CB8AC3E}">
        <p14:creationId xmlns:p14="http://schemas.microsoft.com/office/powerpoint/2010/main" val="168811606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1931" y="0"/>
            <a:ext cx="2287806" cy="707886"/>
          </a:xfrm>
          <a:prstGeom prst="rect">
            <a:avLst/>
          </a:prstGeom>
          <a:noFill/>
        </p:spPr>
        <p:txBody>
          <a:bodyPr wrap="none" rtlCol="0">
            <a:spAutoFit/>
          </a:bodyPr>
          <a:lstStyle/>
          <a:p>
            <a:r>
              <a:rPr lang="en-US" sz="4000" b="1" dirty="0" err="1" smtClean="0">
                <a:solidFill>
                  <a:srgbClr val="FF0000"/>
                </a:solidFill>
                <a:latin typeface="Cambria"/>
                <a:cs typeface="Cambria"/>
              </a:rPr>
              <a:t>Çobanlık</a:t>
            </a:r>
            <a:endParaRPr lang="en-US" sz="4000" b="1" dirty="0">
              <a:solidFill>
                <a:srgbClr val="FF0000"/>
              </a:solidFill>
              <a:latin typeface="Cambria"/>
              <a:cs typeface="Cambria"/>
            </a:endParaRPr>
          </a:p>
        </p:txBody>
      </p:sp>
      <p:sp>
        <p:nvSpPr>
          <p:cNvPr id="3" name="TextBox 2"/>
          <p:cNvSpPr txBox="1"/>
          <p:nvPr/>
        </p:nvSpPr>
        <p:spPr>
          <a:xfrm>
            <a:off x="411931" y="911854"/>
            <a:ext cx="8441428" cy="5262979"/>
          </a:xfrm>
          <a:prstGeom prst="rect">
            <a:avLst/>
          </a:prstGeom>
          <a:noFill/>
        </p:spPr>
        <p:txBody>
          <a:bodyPr wrap="square" rtlCol="0">
            <a:spAutoFit/>
          </a:bodyPr>
          <a:lstStyle/>
          <a:p>
            <a:pPr marL="342900" indent="-342900">
              <a:buFontTx/>
              <a:buChar char="-"/>
            </a:pPr>
            <a:r>
              <a:rPr lang="tr-TR" sz="2400" b="1" dirty="0" smtClean="0">
                <a:solidFill>
                  <a:srgbClr val="000000"/>
                </a:solidFill>
                <a:latin typeface="Cambria"/>
                <a:cs typeface="Cambria"/>
              </a:rPr>
              <a:t>Çobanlık: Evcil hayvanların sürüler halinde bakımı.</a:t>
            </a:r>
          </a:p>
          <a:p>
            <a:pPr marL="342900" indent="-342900">
              <a:buFontTx/>
              <a:buChar char="-"/>
            </a:pPr>
            <a:r>
              <a:rPr lang="tr-TR" sz="2400" dirty="0" smtClean="0">
                <a:solidFill>
                  <a:srgbClr val="000000"/>
                </a:solidFill>
                <a:latin typeface="Cambria"/>
                <a:cs typeface="Cambria"/>
              </a:rPr>
              <a:t>Çobanlar sığır, koyun, keçi, deve ve yak gibi evcil hayvanlara odaklı faaliyetlerde bulunan insanlardır.</a:t>
            </a:r>
          </a:p>
          <a:p>
            <a:pPr marL="342900" indent="-342900">
              <a:buFontTx/>
              <a:buChar char="-"/>
            </a:pPr>
            <a:r>
              <a:rPr lang="tr-TR" sz="2400" dirty="0" smtClean="0">
                <a:solidFill>
                  <a:srgbClr val="000000"/>
                </a:solidFill>
                <a:latin typeface="Cambria"/>
                <a:cs typeface="Cambria"/>
              </a:rPr>
              <a:t>Çobanlar hayvanlarını doğrudan bir yiyecek kaynağı olarak görürler. Bu hayvanların etinden, kanından ve yoğurt, peynir ve tereyağı şekline dönüştürdükleri süt ürünlerinden faydalanırlar. </a:t>
            </a:r>
          </a:p>
          <a:p>
            <a:pPr marL="342900" indent="-342900">
              <a:buFontTx/>
              <a:buChar char="-"/>
            </a:pPr>
            <a:r>
              <a:rPr lang="tr-TR" sz="2400" dirty="0" smtClean="0">
                <a:solidFill>
                  <a:srgbClr val="000000"/>
                </a:solidFill>
                <a:latin typeface="Cambria"/>
                <a:cs typeface="Cambria"/>
              </a:rPr>
              <a:t>Fakat tamamen hayvanlara bağlı bir hayat sürdürmeleri mümkün değildir. Bu yüzden </a:t>
            </a:r>
            <a:r>
              <a:rPr lang="tr-TR" sz="2400" b="1" dirty="0" smtClean="0">
                <a:solidFill>
                  <a:srgbClr val="000000"/>
                </a:solidFill>
                <a:latin typeface="Cambria"/>
                <a:cs typeface="Cambria"/>
              </a:rPr>
              <a:t>çobanlık yapan topluluklar beslenmelerini, avcılık, toplayıcılık, balıkçılık, ziraatçılık ve ticaretle desteklerler.</a:t>
            </a:r>
            <a:r>
              <a:rPr lang="tr-TR" sz="2400" dirty="0" smtClean="0">
                <a:solidFill>
                  <a:srgbClr val="000000"/>
                </a:solidFill>
                <a:latin typeface="Cambria"/>
                <a:cs typeface="Cambria"/>
              </a:rPr>
              <a:t> Bu halklar tarımsal ürünler için ya hayvanlarını ortaya koyarak ticaret yaparlar ya da kendileri tarım faaliyetleri yürütürler.</a:t>
            </a:r>
          </a:p>
          <a:p>
            <a:pPr marL="342900" indent="-342900">
              <a:buFontTx/>
              <a:buChar char="-"/>
            </a:pPr>
            <a:r>
              <a:rPr lang="tr-TR" sz="2400" b="1" dirty="0" smtClean="0">
                <a:solidFill>
                  <a:srgbClr val="000000"/>
                </a:solidFill>
                <a:latin typeface="Cambria"/>
                <a:cs typeface="Cambria"/>
              </a:rPr>
              <a:t>Çoban Hareketi: Göçebelik ve Yaylacılık</a:t>
            </a:r>
          </a:p>
        </p:txBody>
      </p:sp>
    </p:spTree>
    <p:extLst>
      <p:ext uri="{BB962C8B-B14F-4D97-AF65-F5344CB8AC3E}">
        <p14:creationId xmlns:p14="http://schemas.microsoft.com/office/powerpoint/2010/main" val="197136321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980" y="0"/>
            <a:ext cx="8229600" cy="1600200"/>
          </a:xfrm>
        </p:spPr>
        <p:txBody>
          <a:bodyPr/>
          <a:lstStyle/>
          <a:p>
            <a:r>
              <a:rPr lang="en-US" sz="4000" b="1" dirty="0" smtClean="0">
                <a:solidFill>
                  <a:srgbClr val="FF0000"/>
                </a:solidFill>
                <a:latin typeface="Cambria"/>
                <a:cs typeface="Cambria"/>
              </a:rPr>
              <a:t>2. </a:t>
            </a:r>
            <a:r>
              <a:rPr lang="en-US" sz="4000" b="1" dirty="0" err="1" smtClean="0">
                <a:solidFill>
                  <a:srgbClr val="FF0000"/>
                </a:solidFill>
                <a:latin typeface="Cambria"/>
                <a:cs typeface="Cambria"/>
              </a:rPr>
              <a:t>Üretim</a:t>
            </a:r>
            <a:r>
              <a:rPr lang="en-US" sz="4000" b="1" dirty="0" smtClean="0">
                <a:solidFill>
                  <a:srgbClr val="FF0000"/>
                </a:solidFill>
                <a:latin typeface="Cambria"/>
                <a:cs typeface="Cambria"/>
              </a:rPr>
              <a:t> </a:t>
            </a:r>
            <a:r>
              <a:rPr lang="en-US" sz="4000" b="1" dirty="0" err="1" smtClean="0">
                <a:solidFill>
                  <a:srgbClr val="FF0000"/>
                </a:solidFill>
                <a:latin typeface="Cambria"/>
                <a:cs typeface="Cambria"/>
              </a:rPr>
              <a:t>Araçları</a:t>
            </a:r>
            <a:endParaRPr lang="en-US" sz="4000" b="1" dirty="0">
              <a:solidFill>
                <a:srgbClr val="FF0000"/>
              </a:solidFill>
              <a:latin typeface="Cambria"/>
              <a:cs typeface="Cambria"/>
            </a:endParaRPr>
          </a:p>
        </p:txBody>
      </p:sp>
      <p:sp>
        <p:nvSpPr>
          <p:cNvPr id="3" name="Content Placeholder 2"/>
          <p:cNvSpPr>
            <a:spLocks noGrp="1"/>
          </p:cNvSpPr>
          <p:nvPr>
            <p:ph idx="1"/>
          </p:nvPr>
        </p:nvSpPr>
        <p:spPr>
          <a:xfrm>
            <a:off x="457200" y="1600200"/>
            <a:ext cx="8229600" cy="4800886"/>
          </a:xfrm>
        </p:spPr>
        <p:txBody>
          <a:bodyPr>
            <a:normAutofit fontScale="92500" lnSpcReduction="10000"/>
          </a:bodyPr>
          <a:lstStyle/>
          <a:p>
            <a:pPr marL="406908">
              <a:buFontTx/>
              <a:buChar char="-"/>
            </a:pPr>
            <a:r>
              <a:rPr lang="tr-TR" sz="2600" b="1" dirty="0" smtClean="0">
                <a:latin typeface="Cambria"/>
                <a:cs typeface="Cambria"/>
              </a:rPr>
              <a:t>Ekonomi: Kaynakların </a:t>
            </a:r>
            <a:r>
              <a:rPr lang="tr-TR" sz="2600" b="1" dirty="0">
                <a:latin typeface="Cambria"/>
                <a:cs typeface="Cambria"/>
              </a:rPr>
              <a:t>üretimini, dağıtımını ve tüketimini kapsayan </a:t>
            </a:r>
            <a:r>
              <a:rPr lang="tr-TR" sz="2600" b="1" dirty="0" smtClean="0">
                <a:latin typeface="Cambria"/>
                <a:cs typeface="Cambria"/>
              </a:rPr>
              <a:t>sistemdir. </a:t>
            </a:r>
            <a:r>
              <a:rPr lang="tr-TR" sz="2600" dirty="0" smtClean="0">
                <a:latin typeface="Cambria"/>
                <a:cs typeface="Cambria"/>
              </a:rPr>
              <a:t>İktisadi </a:t>
            </a:r>
            <a:r>
              <a:rPr lang="tr-TR" sz="2600" dirty="0">
                <a:latin typeface="Cambria"/>
                <a:cs typeface="Cambria"/>
              </a:rPr>
              <a:t>antropoloji, ekonomileri  karşılaştırmalı bir yaklaşımla inceler</a:t>
            </a:r>
            <a:r>
              <a:rPr lang="tr-TR" sz="2600" dirty="0" smtClean="0">
                <a:latin typeface="Cambria"/>
                <a:cs typeface="Cambria"/>
              </a:rPr>
              <a:t>.</a:t>
            </a:r>
          </a:p>
          <a:p>
            <a:pPr marL="406908">
              <a:buFontTx/>
              <a:buChar char="-"/>
            </a:pPr>
            <a:r>
              <a:rPr lang="tr-TR" sz="2600" b="1" dirty="0" smtClean="0">
                <a:latin typeface="Cambria"/>
                <a:cs typeface="Cambria"/>
              </a:rPr>
              <a:t>Üretim biçimi: İşgücünü ve üretimi organize eden toplumsal ilişkiler dizisi.</a:t>
            </a:r>
          </a:p>
          <a:p>
            <a:pPr marL="406908">
              <a:buFontTx/>
              <a:buChar char="-"/>
            </a:pPr>
            <a:r>
              <a:rPr lang="tr-TR" sz="2600" dirty="0" smtClean="0">
                <a:latin typeface="Cambria"/>
                <a:cs typeface="Cambria"/>
              </a:rPr>
              <a:t>Kapitalist </a:t>
            </a:r>
            <a:r>
              <a:rPr lang="tr-TR" sz="2600" dirty="0">
                <a:latin typeface="Cambria"/>
                <a:cs typeface="Cambria"/>
              </a:rPr>
              <a:t>düzende para işgücünü satın alır  ve üretim  sürecindeki  aktörler arasında  önemli bir toplumsal  uçurum </a:t>
            </a:r>
            <a:r>
              <a:rPr lang="tr-TR" sz="2600" dirty="0" smtClean="0">
                <a:latin typeface="Cambria"/>
                <a:cs typeface="Cambria"/>
              </a:rPr>
              <a:t>vardır.</a:t>
            </a:r>
          </a:p>
          <a:p>
            <a:pPr marL="406908">
              <a:buFontTx/>
              <a:buChar char="-"/>
            </a:pPr>
            <a:r>
              <a:rPr lang="tr-TR" sz="2600" dirty="0" smtClean="0">
                <a:latin typeface="Cambria"/>
                <a:cs typeface="Cambria"/>
              </a:rPr>
              <a:t>Sanayileşmemiş  </a:t>
            </a:r>
            <a:r>
              <a:rPr lang="tr-TR" sz="2600" dirty="0">
                <a:latin typeface="Cambria"/>
                <a:cs typeface="Cambria"/>
              </a:rPr>
              <a:t>toplumlarda   ise işgücü  satın alınan  değil,  toplumsal  bir yükümlülüktür. </a:t>
            </a:r>
            <a:endParaRPr lang="tr-TR" sz="2600" dirty="0" smtClean="0">
              <a:latin typeface="Cambria"/>
              <a:cs typeface="Cambria"/>
            </a:endParaRPr>
          </a:p>
          <a:p>
            <a:pPr marL="406908">
              <a:buFontTx/>
              <a:buChar char="-"/>
            </a:pPr>
            <a:r>
              <a:rPr lang="tr-TR" sz="2600" dirty="0" smtClean="0">
                <a:latin typeface="Cambria"/>
                <a:cs typeface="Cambria"/>
              </a:rPr>
              <a:t>Burada bahsedilen uyarlanma stratejilerinden her birini  </a:t>
            </a:r>
            <a:r>
              <a:rPr lang="tr-TR" sz="2600" dirty="0">
                <a:latin typeface="Cambria"/>
                <a:cs typeface="Cambria"/>
              </a:rPr>
              <a:t>temsil eden </a:t>
            </a:r>
            <a:r>
              <a:rPr lang="tr-TR" sz="2600" dirty="0" smtClean="0">
                <a:latin typeface="Cambria"/>
                <a:cs typeface="Cambria"/>
              </a:rPr>
              <a:t>topluluklar benzer üretim biçimine sahip olma eğilimdedir</a:t>
            </a:r>
            <a:r>
              <a:rPr lang="tr-TR" sz="2600" dirty="0">
                <a:latin typeface="Cambria"/>
                <a:cs typeface="Cambria"/>
              </a:rPr>
              <a:t>. </a:t>
            </a:r>
          </a:p>
          <a:p>
            <a:endParaRPr lang="en-US" dirty="0"/>
          </a:p>
        </p:txBody>
      </p:sp>
    </p:spTree>
    <p:extLst>
      <p:ext uri="{BB962C8B-B14F-4D97-AF65-F5344CB8AC3E}">
        <p14:creationId xmlns:p14="http://schemas.microsoft.com/office/powerpoint/2010/main" val="301874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69282"/>
            <a:ext cx="8229600" cy="5456881"/>
          </a:xfrm>
        </p:spPr>
        <p:txBody>
          <a:bodyPr>
            <a:normAutofit fontScale="92500" lnSpcReduction="20000"/>
          </a:bodyPr>
          <a:lstStyle/>
          <a:p>
            <a:pPr>
              <a:buFontTx/>
              <a:buChar char="-"/>
            </a:pPr>
            <a:r>
              <a:rPr lang="en-US" b="1" dirty="0" err="1" smtClean="0">
                <a:latin typeface="Cambria"/>
                <a:cs typeface="Cambria"/>
              </a:rPr>
              <a:t>Üretim</a:t>
            </a:r>
            <a:r>
              <a:rPr lang="en-US" b="1" dirty="0" smtClean="0">
                <a:latin typeface="Cambria"/>
                <a:cs typeface="Cambria"/>
              </a:rPr>
              <a:t> </a:t>
            </a:r>
            <a:r>
              <a:rPr lang="en-US" b="1" dirty="0" err="1" smtClean="0">
                <a:latin typeface="Cambria"/>
                <a:cs typeface="Cambria"/>
              </a:rPr>
              <a:t>Araçları</a:t>
            </a:r>
            <a:r>
              <a:rPr lang="en-US" b="1" dirty="0" smtClean="0">
                <a:latin typeface="Cambria"/>
                <a:cs typeface="Cambria"/>
              </a:rPr>
              <a:t>: </a:t>
            </a:r>
            <a:r>
              <a:rPr lang="en-US" b="1" dirty="0" err="1" smtClean="0">
                <a:latin typeface="Cambria"/>
                <a:cs typeface="Cambria"/>
              </a:rPr>
              <a:t>Toprak</a:t>
            </a:r>
            <a:r>
              <a:rPr lang="en-US" b="1" dirty="0" smtClean="0">
                <a:latin typeface="Cambria"/>
                <a:cs typeface="Cambria"/>
              </a:rPr>
              <a:t>, </a:t>
            </a:r>
            <a:r>
              <a:rPr lang="en-US" b="1" dirty="0" err="1" smtClean="0">
                <a:latin typeface="Cambria"/>
                <a:cs typeface="Cambria"/>
              </a:rPr>
              <a:t>işgücü</a:t>
            </a:r>
            <a:r>
              <a:rPr lang="en-US" b="1" dirty="0" smtClean="0">
                <a:latin typeface="Cambria"/>
                <a:cs typeface="Cambria"/>
              </a:rPr>
              <a:t>, </a:t>
            </a:r>
            <a:r>
              <a:rPr lang="en-US" b="1" dirty="0" err="1" smtClean="0">
                <a:latin typeface="Cambria"/>
                <a:cs typeface="Cambria"/>
              </a:rPr>
              <a:t>teknoloji</a:t>
            </a:r>
            <a:r>
              <a:rPr lang="en-US" b="1" dirty="0" smtClean="0">
                <a:latin typeface="Cambria"/>
                <a:cs typeface="Cambria"/>
              </a:rPr>
              <a:t> </a:t>
            </a:r>
            <a:r>
              <a:rPr lang="en-US" b="1" dirty="0" err="1" smtClean="0">
                <a:latin typeface="Cambria"/>
                <a:cs typeface="Cambria"/>
              </a:rPr>
              <a:t>ve</a:t>
            </a:r>
            <a:r>
              <a:rPr lang="en-US" b="1" dirty="0" smtClean="0">
                <a:latin typeface="Cambria"/>
                <a:cs typeface="Cambria"/>
              </a:rPr>
              <a:t> </a:t>
            </a:r>
            <a:r>
              <a:rPr lang="en-US" b="1" dirty="0" err="1" smtClean="0">
                <a:latin typeface="Cambria"/>
                <a:cs typeface="Cambria"/>
              </a:rPr>
              <a:t>sermaye</a:t>
            </a:r>
            <a:r>
              <a:rPr lang="en-US" b="1" dirty="0" smtClean="0">
                <a:latin typeface="Cambria"/>
                <a:cs typeface="Cambria"/>
              </a:rPr>
              <a:t> </a:t>
            </a:r>
            <a:r>
              <a:rPr lang="en-US" b="1" dirty="0" err="1" smtClean="0">
                <a:latin typeface="Cambria"/>
                <a:cs typeface="Cambria"/>
              </a:rPr>
              <a:t>gibi</a:t>
            </a:r>
            <a:r>
              <a:rPr lang="en-US" b="1" dirty="0" smtClean="0">
                <a:latin typeface="Cambria"/>
                <a:cs typeface="Cambria"/>
              </a:rPr>
              <a:t> </a:t>
            </a:r>
            <a:r>
              <a:rPr lang="en-US" b="1" dirty="0" err="1" smtClean="0">
                <a:latin typeface="Cambria"/>
                <a:cs typeface="Cambria"/>
              </a:rPr>
              <a:t>temel</a:t>
            </a:r>
            <a:r>
              <a:rPr lang="en-US" b="1" dirty="0" smtClean="0">
                <a:latin typeface="Cambria"/>
                <a:cs typeface="Cambria"/>
              </a:rPr>
              <a:t> </a:t>
            </a:r>
            <a:r>
              <a:rPr lang="en-US" b="1" dirty="0" err="1" smtClean="0">
                <a:latin typeface="Cambria"/>
                <a:cs typeface="Cambria"/>
              </a:rPr>
              <a:t>üretim</a:t>
            </a:r>
            <a:r>
              <a:rPr lang="en-US" b="1" dirty="0" smtClean="0">
                <a:latin typeface="Cambria"/>
                <a:cs typeface="Cambria"/>
              </a:rPr>
              <a:t> </a:t>
            </a:r>
            <a:r>
              <a:rPr lang="en-US" b="1" dirty="0" err="1" smtClean="0">
                <a:latin typeface="Cambria"/>
                <a:cs typeface="Cambria"/>
              </a:rPr>
              <a:t>kaynakları</a:t>
            </a:r>
            <a:r>
              <a:rPr lang="en-US" b="1" dirty="0" smtClean="0">
                <a:latin typeface="Cambria"/>
                <a:cs typeface="Cambria"/>
              </a:rPr>
              <a:t>.</a:t>
            </a:r>
          </a:p>
          <a:p>
            <a:pPr>
              <a:buFontTx/>
              <a:buChar char="-"/>
            </a:pPr>
            <a:endParaRPr lang="en-US" b="1" dirty="0" smtClean="0">
              <a:latin typeface="Cambria"/>
              <a:cs typeface="Cambria"/>
            </a:endParaRPr>
          </a:p>
          <a:p>
            <a:pPr marL="0" indent="0">
              <a:buNone/>
            </a:pPr>
            <a:r>
              <a:rPr lang="en-US" b="1" dirty="0" smtClean="0">
                <a:latin typeface="Cambria"/>
                <a:cs typeface="Cambria"/>
              </a:rPr>
              <a:t>	</a:t>
            </a:r>
            <a:r>
              <a:rPr lang="en-US" sz="4000" b="1" dirty="0" err="1" smtClean="0">
                <a:latin typeface="Cambria"/>
                <a:cs typeface="Cambria"/>
              </a:rPr>
              <a:t>Toprak</a:t>
            </a:r>
            <a:r>
              <a:rPr lang="en-US" b="1" dirty="0" smtClean="0">
                <a:latin typeface="Cambria"/>
                <a:cs typeface="Cambria"/>
              </a:rPr>
              <a:t>: </a:t>
            </a:r>
          </a:p>
          <a:p>
            <a:pPr>
              <a:buFontTx/>
              <a:buChar char="-"/>
            </a:pPr>
            <a:r>
              <a:rPr lang="tr-TR" dirty="0" smtClean="0">
                <a:latin typeface="Cambria"/>
                <a:cs typeface="Cambria"/>
              </a:rPr>
              <a:t>Avcı </a:t>
            </a:r>
            <a:r>
              <a:rPr lang="tr-TR" dirty="0">
                <a:latin typeface="Cambria"/>
                <a:cs typeface="Cambria"/>
              </a:rPr>
              <a:t>toplayıcılarda toprak ve insan  arasındaki  bağlar besin üreticilerine oranla daha zayıftır. </a:t>
            </a:r>
            <a:r>
              <a:rPr lang="tr-TR" dirty="0" smtClean="0">
                <a:latin typeface="Cambria"/>
                <a:cs typeface="Cambria"/>
              </a:rPr>
              <a:t>Bölgeler arası sınırlar ve yaptırımlar yoktur. </a:t>
            </a:r>
          </a:p>
          <a:p>
            <a:pPr>
              <a:buFontTx/>
              <a:buChar char="-"/>
            </a:pPr>
            <a:r>
              <a:rPr lang="tr-TR" dirty="0" smtClean="0">
                <a:latin typeface="Cambria"/>
                <a:cs typeface="Cambria"/>
              </a:rPr>
              <a:t>Hem avcılarda hem besin üreticilerinde </a:t>
            </a:r>
            <a:r>
              <a:rPr lang="tr-TR" dirty="0">
                <a:latin typeface="Cambria"/>
                <a:cs typeface="Cambria"/>
              </a:rPr>
              <a:t>t</a:t>
            </a:r>
            <a:r>
              <a:rPr lang="tr-TR" dirty="0" smtClean="0">
                <a:latin typeface="Cambria"/>
                <a:cs typeface="Cambria"/>
              </a:rPr>
              <a:t>oprak üzerindeki haklar kalıtsal veya evlilik ve akrabalığa bağlı (soy üzerinden) olarak gelişir.</a:t>
            </a:r>
          </a:p>
          <a:p>
            <a:pPr>
              <a:buFontTx/>
              <a:buChar char="-"/>
            </a:pPr>
            <a:r>
              <a:rPr lang="tr-TR" dirty="0">
                <a:latin typeface="Cambria"/>
                <a:cs typeface="Cambria"/>
              </a:rPr>
              <a:t>Toplumun kurucusunun  soyundan  gelenler  belirli bir bölgenin ve o  bölgedeki  kaynakların kullanım hakkına sahiptir.</a:t>
            </a:r>
          </a:p>
          <a:p>
            <a:pPr>
              <a:buFontTx/>
              <a:buChar char="-"/>
            </a:pPr>
            <a:endParaRPr lang="tr-TR" dirty="0" smtClean="0"/>
          </a:p>
          <a:p>
            <a:pPr>
              <a:buFontTx/>
              <a:buChar char="-"/>
            </a:pPr>
            <a:endParaRPr lang="tr-TR" dirty="0"/>
          </a:p>
          <a:p>
            <a:pPr>
              <a:buFontTx/>
              <a:buChar char="-"/>
            </a:pPr>
            <a:endParaRPr lang="en-US" dirty="0" smtClean="0"/>
          </a:p>
          <a:p>
            <a:pPr>
              <a:buFontTx/>
              <a:buChar char="-"/>
            </a:pPr>
            <a:endParaRPr lang="en-US" dirty="0"/>
          </a:p>
        </p:txBody>
      </p:sp>
    </p:spTree>
    <p:extLst>
      <p:ext uri="{BB962C8B-B14F-4D97-AF65-F5344CB8AC3E}">
        <p14:creationId xmlns:p14="http://schemas.microsoft.com/office/powerpoint/2010/main" val="326895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İçerik Yer Tutucusu 2"/>
          <p:cNvSpPr>
            <a:spLocks noGrp="1"/>
          </p:cNvSpPr>
          <p:nvPr>
            <p:ph idx="1"/>
          </p:nvPr>
        </p:nvSpPr>
        <p:spPr>
          <a:xfrm>
            <a:off x="457200" y="823732"/>
            <a:ext cx="8229600" cy="5302431"/>
          </a:xfrm>
        </p:spPr>
        <p:txBody>
          <a:bodyPr>
            <a:normAutofit lnSpcReduction="10000"/>
          </a:bodyPr>
          <a:lstStyle/>
          <a:p>
            <a:pPr marL="0" indent="0">
              <a:buNone/>
            </a:pPr>
            <a:r>
              <a:rPr lang="tr-TR" sz="4000" b="1" dirty="0" smtClean="0">
                <a:latin typeface="Cambria"/>
                <a:cs typeface="Cambria"/>
              </a:rPr>
              <a:t>	İşgücü, Aletler  ve Uzmanlaşma:</a:t>
            </a:r>
          </a:p>
          <a:p>
            <a:pPr marL="0" indent="0">
              <a:buNone/>
            </a:pPr>
            <a:endParaRPr lang="tr-TR" sz="4000" b="1" dirty="0" smtClean="0">
              <a:latin typeface="Cambria"/>
              <a:cs typeface="Cambria"/>
            </a:endParaRPr>
          </a:p>
          <a:p>
            <a:r>
              <a:rPr lang="tr-TR" sz="2400" b="1" dirty="0" smtClean="0">
                <a:latin typeface="Cambria"/>
                <a:cs typeface="Cambria"/>
              </a:rPr>
              <a:t>İşgücü de toprak gibi üretim aracıdır</a:t>
            </a:r>
            <a:r>
              <a:rPr lang="tr-TR" sz="2400" dirty="0" smtClean="0">
                <a:latin typeface="Cambria"/>
                <a:cs typeface="Cambria"/>
              </a:rPr>
              <a:t>.  Sanayileşmemiş  toplumlarda  toprak ve işgücü  üzerindeki  haklar  yine akrabalık  evlilik  soy ilişkilerinden kazanılır.</a:t>
            </a:r>
          </a:p>
          <a:p>
            <a:r>
              <a:rPr lang="tr-TR" sz="2400" dirty="0" smtClean="0">
                <a:latin typeface="Cambria"/>
                <a:cs typeface="Cambria"/>
              </a:rPr>
              <a:t>Sanayileşmiş toplumlar ile sanayileşmemiş  olanlar arasında  özellikle  üretim aracı bakımından bazı farklılıklar söz konusudur. </a:t>
            </a:r>
            <a:r>
              <a:rPr lang="tr-TR" sz="2400" b="1" dirty="0" smtClean="0">
                <a:latin typeface="Cambria"/>
                <a:cs typeface="Cambria"/>
              </a:rPr>
              <a:t>Üretim genellikle yaş ve cinsiyetle bağlantılıdır.</a:t>
            </a:r>
            <a:r>
              <a:rPr lang="tr-TR" sz="2400" dirty="0" smtClean="0">
                <a:latin typeface="Cambria"/>
                <a:cs typeface="Cambria"/>
              </a:rPr>
              <a:t> Kadınlar dokumacılık  erkekler ise  çömlekçilik yapabilirler. </a:t>
            </a:r>
          </a:p>
          <a:p>
            <a:r>
              <a:rPr lang="tr-TR" sz="2400" dirty="0" smtClean="0">
                <a:latin typeface="Cambria"/>
                <a:cs typeface="Cambria"/>
              </a:rPr>
              <a:t>Belirli bir yaştaki insanlar  o yaş ve cinsiyete bağlantılı olarak  bir birikime sahiptir.</a:t>
            </a:r>
            <a:endParaRPr lang="tr-TR" sz="2400" dirty="0">
              <a:latin typeface="Cambria"/>
              <a:cs typeface="Cambria"/>
            </a:endParaRPr>
          </a:p>
        </p:txBody>
      </p:sp>
    </p:spTree>
    <p:extLst>
      <p:ext uri="{BB962C8B-B14F-4D97-AF65-F5344CB8AC3E}">
        <p14:creationId xmlns:p14="http://schemas.microsoft.com/office/powerpoint/2010/main" val="1453631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Başlık 1"/>
          <p:cNvSpPr txBox="1">
            <a:spLocks/>
          </p:cNvSpPr>
          <p:nvPr/>
        </p:nvSpPr>
        <p:spPr>
          <a:xfrm>
            <a:off x="199743" y="343222"/>
            <a:ext cx="8776909" cy="651477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buFont typeface="Arial" pitchFamily="34" charset="0"/>
              <a:buNone/>
            </a:pPr>
            <a:r>
              <a:rPr lang="tr-TR" sz="3600" b="1" dirty="0">
                <a:solidFill>
                  <a:srgbClr val="3366FF"/>
                </a:solidFill>
                <a:latin typeface="Cambria"/>
                <a:cs typeface="Cambria"/>
              </a:rPr>
              <a:t> </a:t>
            </a:r>
            <a:r>
              <a:rPr lang="tr-TR" sz="3600" b="1" dirty="0" smtClean="0">
                <a:solidFill>
                  <a:srgbClr val="3366FF"/>
                </a:solidFill>
                <a:latin typeface="Cambria"/>
                <a:cs typeface="Cambria"/>
              </a:rPr>
              <a:t>   </a:t>
            </a:r>
            <a:r>
              <a:rPr lang="tr-TR" sz="3300" b="1" dirty="0" smtClean="0">
                <a:solidFill>
                  <a:srgbClr val="3366FF"/>
                </a:solidFill>
                <a:latin typeface="Cambria"/>
                <a:cs typeface="Cambria"/>
              </a:rPr>
              <a:t>Sanayileşmiş  Toplumlarda Yabancılaşma:</a:t>
            </a:r>
          </a:p>
          <a:p>
            <a:pPr marL="0" indent="0">
              <a:buFont typeface="Arial" pitchFamily="34" charset="0"/>
              <a:buNone/>
            </a:pPr>
            <a:endParaRPr lang="tr-TR" sz="2600" dirty="0" smtClean="0">
              <a:latin typeface="Cambria"/>
              <a:cs typeface="Cambria"/>
            </a:endParaRPr>
          </a:p>
          <a:p>
            <a:pPr marL="0" indent="0">
              <a:buFont typeface="Arial" pitchFamily="34" charset="0"/>
              <a:buNone/>
            </a:pPr>
            <a:r>
              <a:rPr lang="tr-TR" sz="2600" dirty="0" smtClean="0">
                <a:solidFill>
                  <a:srgbClr val="000000"/>
                </a:solidFill>
                <a:latin typeface="Cambria"/>
                <a:cs typeface="Cambria"/>
              </a:rPr>
              <a:t>Sanayileşmiş ve sanayileşmemiş toplumlar arasında ciddi farklılıklar  vardır. Fabrikada çalışan  işçiler  satışı ya da işverenlerinin karını  arttırmak için  üretim yaparken  kendi kullanımlarına hizmet  edecek  bir  ürün ortaya çıkaramadıkları  için  ürettikleri şey ile aralarında  yabancılaşma  denen  bir olgu ortaya  çıkar. Bu tür   bir yabancılaşma  üretilen  ürünle ilgili  kişisel bir özdeşleşme  ya da yapılan işten  bir gurur  duyulmamasından   kaynaklanır. İşçiler ürünü  üretiminde emeği geçen kişiye ait olarak değil bir başkasına ait olarak görürler.</a:t>
            </a:r>
          </a:p>
          <a:p>
            <a:pPr marL="0" indent="0">
              <a:buFont typeface="Arial" pitchFamily="34" charset="0"/>
              <a:buNone/>
            </a:pPr>
            <a:endParaRPr lang="tr-TR" sz="2800" dirty="0"/>
          </a:p>
        </p:txBody>
      </p:sp>
    </p:spTree>
    <p:extLst>
      <p:ext uri="{BB962C8B-B14F-4D97-AF65-F5344CB8AC3E}">
        <p14:creationId xmlns:p14="http://schemas.microsoft.com/office/powerpoint/2010/main" val="118365386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a:spLocks noGrp="1"/>
          </p:cNvSpPr>
          <p:nvPr>
            <p:ph idx="1"/>
          </p:nvPr>
        </p:nvSpPr>
        <p:spPr>
          <a:xfrm>
            <a:off x="457200" y="821480"/>
            <a:ext cx="8229600" cy="5785539"/>
          </a:xfrm>
        </p:spPr>
        <p:txBody>
          <a:bodyPr>
            <a:normAutofit lnSpcReduction="10000"/>
          </a:bodyPr>
          <a:lstStyle/>
          <a:p>
            <a:r>
              <a:rPr lang="tr-TR" sz="2600" dirty="0" smtClean="0">
                <a:latin typeface="Cambria"/>
                <a:cs typeface="Cambria"/>
              </a:rPr>
              <a:t>İktisadi antropologlar iki temel sorunla ilgilenir:</a:t>
            </a:r>
          </a:p>
          <a:p>
            <a:r>
              <a:rPr lang="tr-TR" sz="2600" b="1" dirty="0" smtClean="0">
                <a:latin typeface="Cambria"/>
                <a:cs typeface="Cambria"/>
              </a:rPr>
              <a:t>Farklı toplumlarda  üretim, dağıtım ve tüketim ne şekilde  düzenlenir? </a:t>
            </a:r>
            <a:r>
              <a:rPr lang="tr-TR" sz="2600" dirty="0" smtClean="0">
                <a:latin typeface="Cambria"/>
                <a:cs typeface="Cambria"/>
              </a:rPr>
              <a:t>Bu soru, insan davranışı ve örgütlenme  sistemlerine odaklanmaktadır.</a:t>
            </a:r>
          </a:p>
          <a:p>
            <a:r>
              <a:rPr lang="tr-TR" sz="2600" b="1" dirty="0" smtClean="0">
                <a:latin typeface="Cambria"/>
                <a:cs typeface="Cambria"/>
              </a:rPr>
              <a:t>Farklı kültürlerde insanları üretmeye dağıtmaya alışverişe  ve tüketime neler yönlendirir? </a:t>
            </a:r>
            <a:r>
              <a:rPr lang="tr-TR" sz="2600" dirty="0" smtClean="0">
                <a:latin typeface="Cambria"/>
                <a:cs typeface="Cambria"/>
              </a:rPr>
              <a:t>Bu soru çerçevesinde odaklanılan konu ise, sistemin parçasını teşkil eden bireylerdir.</a:t>
            </a:r>
          </a:p>
          <a:p>
            <a:r>
              <a:rPr lang="tr-TR" sz="2600" dirty="0">
                <a:latin typeface="Cambria"/>
                <a:cs typeface="Cambria"/>
              </a:rPr>
              <a:t>Antropologlar  hem ekonomik sistemleri  hem de motivasyon kaynaklarını  kültür-aşırı  bir bakış açısıyla  değerlendirir. </a:t>
            </a:r>
            <a:r>
              <a:rPr lang="tr-TR" sz="2600" b="1" dirty="0" smtClean="0">
                <a:latin typeface="Cambria"/>
                <a:cs typeface="Cambria"/>
              </a:rPr>
              <a:t>İktisatçılar tüketicilerin de, tıpkı üretici </a:t>
            </a:r>
            <a:r>
              <a:rPr lang="tr-TR" sz="2600" b="1" dirty="0">
                <a:latin typeface="Cambria"/>
                <a:cs typeface="Cambria"/>
              </a:rPr>
              <a:t>ve </a:t>
            </a:r>
            <a:r>
              <a:rPr lang="tr-TR" sz="2600" b="1" dirty="0" smtClean="0">
                <a:latin typeface="Cambria"/>
                <a:cs typeface="Cambria"/>
              </a:rPr>
              <a:t>dağıtıcılar gibi, alışveriş </a:t>
            </a:r>
            <a:r>
              <a:rPr lang="tr-TR" sz="2600" b="1" dirty="0">
                <a:latin typeface="Cambria"/>
                <a:cs typeface="Cambria"/>
              </a:rPr>
              <a:t>yaparken  paralarının karşılığını  almak </a:t>
            </a:r>
            <a:r>
              <a:rPr lang="tr-TR" sz="2600" b="1" dirty="0" smtClean="0">
                <a:latin typeface="Cambria"/>
                <a:cs typeface="Cambria"/>
              </a:rPr>
              <a:t>için kar </a:t>
            </a:r>
            <a:r>
              <a:rPr lang="tr-TR" sz="2600" b="1" dirty="0">
                <a:latin typeface="Cambria"/>
                <a:cs typeface="Cambria"/>
              </a:rPr>
              <a:t>güdülenmesiyle karar aldıklarına inanır.  </a:t>
            </a:r>
          </a:p>
          <a:p>
            <a:endParaRPr lang="tr-TR" sz="2400" dirty="0" smtClean="0">
              <a:latin typeface="Cambria"/>
              <a:cs typeface="Cambria"/>
            </a:endParaRPr>
          </a:p>
        </p:txBody>
      </p:sp>
      <p:sp>
        <p:nvSpPr>
          <p:cNvPr id="5" name="Başlık 1"/>
          <p:cNvSpPr>
            <a:spLocks noGrp="1"/>
          </p:cNvSpPr>
          <p:nvPr>
            <p:ph type="title"/>
          </p:nvPr>
        </p:nvSpPr>
        <p:spPr>
          <a:xfrm>
            <a:off x="457200" y="-376817"/>
            <a:ext cx="8229600" cy="1600200"/>
          </a:xfrm>
        </p:spPr>
        <p:txBody>
          <a:bodyPr>
            <a:normAutofit/>
          </a:bodyPr>
          <a:lstStyle/>
          <a:p>
            <a:r>
              <a:rPr lang="tr-TR" sz="4000" b="1" dirty="0" smtClean="0">
                <a:solidFill>
                  <a:srgbClr val="FF0000"/>
                </a:solidFill>
                <a:latin typeface="Cambria"/>
                <a:cs typeface="Cambria"/>
              </a:rPr>
              <a:t>   3. Tasarruf  </a:t>
            </a:r>
            <a:r>
              <a:rPr lang="tr-TR" sz="4000" b="1" dirty="0">
                <a:solidFill>
                  <a:srgbClr val="FF0000"/>
                </a:solidFill>
                <a:latin typeface="Cambria"/>
                <a:cs typeface="Cambria"/>
              </a:rPr>
              <a:t>v</a:t>
            </a:r>
            <a:r>
              <a:rPr lang="tr-TR" sz="4000" b="1" dirty="0" smtClean="0">
                <a:solidFill>
                  <a:srgbClr val="FF0000"/>
                </a:solidFill>
                <a:latin typeface="Cambria"/>
                <a:cs typeface="Cambria"/>
              </a:rPr>
              <a:t>e Maksimizasyon </a:t>
            </a:r>
            <a:endParaRPr lang="tr-TR" sz="4000" b="1" dirty="0">
              <a:solidFill>
                <a:srgbClr val="FF0000"/>
              </a:solidFill>
              <a:latin typeface="Cambria"/>
              <a:cs typeface="Cambria"/>
            </a:endParaRPr>
          </a:p>
        </p:txBody>
      </p:sp>
    </p:spTree>
    <p:extLst>
      <p:ext uri="{BB962C8B-B14F-4D97-AF65-F5344CB8AC3E}">
        <p14:creationId xmlns:p14="http://schemas.microsoft.com/office/powerpoint/2010/main" val="1006786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İçerik Yer Tutucusu 2"/>
          <p:cNvSpPr>
            <a:spLocks noGrp="1"/>
          </p:cNvSpPr>
          <p:nvPr>
            <p:ph idx="1"/>
          </p:nvPr>
        </p:nvSpPr>
        <p:spPr>
          <a:xfrm>
            <a:off x="457200" y="684227"/>
            <a:ext cx="8229600" cy="6173773"/>
          </a:xfrm>
        </p:spPr>
        <p:txBody>
          <a:bodyPr>
            <a:noAutofit/>
          </a:bodyPr>
          <a:lstStyle/>
          <a:p>
            <a:r>
              <a:rPr lang="tr-TR" sz="2400" dirty="0" smtClean="0">
                <a:latin typeface="Cambria"/>
                <a:cs typeface="Cambria"/>
              </a:rPr>
              <a:t>Esasen ekonominin temel  amacı da tasarruf etmek, yani </a:t>
            </a:r>
            <a:r>
              <a:rPr lang="tr-TR" sz="2400" b="1" dirty="0" smtClean="0">
                <a:latin typeface="Cambria"/>
                <a:cs typeface="Cambria"/>
              </a:rPr>
              <a:t>kısıtlı araçların ya da kaynakların  alternatif  hedefler  arasında en iyi şekilde kullanılması</a:t>
            </a:r>
            <a:r>
              <a:rPr lang="tr-TR" sz="2400" dirty="0" smtClean="0">
                <a:latin typeface="Cambria"/>
                <a:cs typeface="Cambria"/>
              </a:rPr>
              <a:t>dır.</a:t>
            </a:r>
          </a:p>
          <a:p>
            <a:r>
              <a:rPr lang="tr-TR" sz="2400" dirty="0" smtClean="0">
                <a:latin typeface="Cambria"/>
                <a:cs typeface="Cambria"/>
              </a:rPr>
              <a:t>Peki bu ne anlama geliyor? Klasik iktisat teorisi  </a:t>
            </a:r>
            <a:r>
              <a:rPr lang="tr-TR" sz="2400" b="1" dirty="0" smtClean="0">
                <a:latin typeface="Cambria"/>
                <a:cs typeface="Cambria"/>
              </a:rPr>
              <a:t>kaynaklarımızın sınırlı, isteklerimizin  ise sınırsız olduğu</a:t>
            </a:r>
            <a:r>
              <a:rPr lang="tr-TR" sz="2400" dirty="0" smtClean="0">
                <a:latin typeface="Cambria"/>
                <a:cs typeface="Cambria"/>
              </a:rPr>
              <a:t>nu  savunur.  </a:t>
            </a:r>
          </a:p>
          <a:p>
            <a:r>
              <a:rPr lang="tr-TR" sz="2400" dirty="0">
                <a:latin typeface="Cambria"/>
                <a:cs typeface="Cambria"/>
              </a:rPr>
              <a:t>Araçlar sınırlı olduğuna </a:t>
            </a:r>
            <a:r>
              <a:rPr lang="tr-TR" sz="2400" dirty="0" smtClean="0">
                <a:latin typeface="Cambria"/>
                <a:cs typeface="Cambria"/>
              </a:rPr>
              <a:t>göre, insanlar kısıtlı </a:t>
            </a:r>
            <a:r>
              <a:rPr lang="tr-TR" sz="2400" dirty="0">
                <a:latin typeface="Cambria"/>
                <a:cs typeface="Cambria"/>
              </a:rPr>
              <a:t>kaynaklarını nasıl kullanacaklarına </a:t>
            </a:r>
            <a:r>
              <a:rPr lang="tr-TR" sz="2400" dirty="0" smtClean="0">
                <a:latin typeface="Cambria"/>
                <a:cs typeface="Cambria"/>
              </a:rPr>
              <a:t>dair </a:t>
            </a:r>
            <a:r>
              <a:rPr lang="tr-TR" sz="2400" dirty="0">
                <a:latin typeface="Cambria"/>
                <a:cs typeface="Cambria"/>
              </a:rPr>
              <a:t>kararlar almak </a:t>
            </a:r>
            <a:r>
              <a:rPr lang="tr-TR" sz="2400" dirty="0" smtClean="0">
                <a:latin typeface="Cambria"/>
                <a:cs typeface="Cambria"/>
              </a:rPr>
              <a:t>zorundadırlar</a:t>
            </a:r>
            <a:r>
              <a:rPr lang="tr-TR" sz="2400" dirty="0">
                <a:latin typeface="Cambria"/>
                <a:cs typeface="Cambria"/>
              </a:rPr>
              <a:t>. </a:t>
            </a:r>
            <a:r>
              <a:rPr lang="tr-TR" sz="2400" b="1" dirty="0">
                <a:latin typeface="Cambria"/>
                <a:cs typeface="Cambria"/>
              </a:rPr>
              <a:t>İktisatçılar insanların seçim  ve kararlarla </a:t>
            </a:r>
            <a:r>
              <a:rPr lang="tr-TR" sz="2400" b="1" dirty="0" smtClean="0">
                <a:latin typeface="Cambria"/>
                <a:cs typeface="Cambria"/>
              </a:rPr>
              <a:t>yüz </a:t>
            </a:r>
            <a:r>
              <a:rPr lang="tr-TR" sz="2400" b="1" dirty="0">
                <a:latin typeface="Cambria"/>
                <a:cs typeface="Cambria"/>
              </a:rPr>
              <a:t>yüze olduklarında karlarını </a:t>
            </a:r>
            <a:r>
              <a:rPr lang="tr-TR" sz="2400" b="1" dirty="0" smtClean="0">
                <a:latin typeface="Cambria"/>
                <a:cs typeface="Cambria"/>
              </a:rPr>
              <a:t>maksimize </a:t>
            </a:r>
            <a:r>
              <a:rPr lang="tr-TR" sz="2400" b="1" dirty="0">
                <a:latin typeface="Cambria"/>
                <a:cs typeface="Cambria"/>
              </a:rPr>
              <a:t>edecek yönde hareket ettiklerini </a:t>
            </a:r>
            <a:r>
              <a:rPr lang="tr-TR" sz="2400" b="1" dirty="0" smtClean="0">
                <a:latin typeface="Cambria"/>
                <a:cs typeface="Cambria"/>
              </a:rPr>
              <a:t>varsayarlar</a:t>
            </a:r>
            <a:r>
              <a:rPr lang="tr-TR" sz="2400" b="1" dirty="0">
                <a:latin typeface="Cambria"/>
                <a:cs typeface="Cambria"/>
              </a:rPr>
              <a:t>. </a:t>
            </a:r>
            <a:r>
              <a:rPr lang="tr-TR" sz="2400" dirty="0" smtClean="0">
                <a:latin typeface="Cambria"/>
                <a:cs typeface="Cambria"/>
              </a:rPr>
              <a:t>Bugün de </a:t>
            </a:r>
            <a:r>
              <a:rPr lang="tr-TR" sz="2400" dirty="0">
                <a:latin typeface="Cambria"/>
                <a:cs typeface="Cambria"/>
              </a:rPr>
              <a:t>modern </a:t>
            </a:r>
            <a:r>
              <a:rPr lang="tr-TR" sz="2400" dirty="0" smtClean="0">
                <a:latin typeface="Cambria"/>
                <a:cs typeface="Cambria"/>
              </a:rPr>
              <a:t>iktisatçıların </a:t>
            </a:r>
            <a:r>
              <a:rPr lang="tr-TR" sz="2400" dirty="0">
                <a:latin typeface="Cambria"/>
                <a:cs typeface="Cambria"/>
              </a:rPr>
              <a:t>çoğu  aynı  yaklaşımı </a:t>
            </a:r>
            <a:r>
              <a:rPr lang="tr-TR" sz="2400" dirty="0" smtClean="0">
                <a:latin typeface="Cambria"/>
                <a:cs typeface="Cambria"/>
              </a:rPr>
              <a:t>benimsemektedir</a:t>
            </a:r>
            <a:r>
              <a:rPr lang="tr-TR" sz="2400" dirty="0">
                <a:latin typeface="Cambria"/>
                <a:cs typeface="Cambria"/>
              </a:rPr>
              <a:t>. </a:t>
            </a:r>
          </a:p>
          <a:p>
            <a:endParaRPr lang="tr-TR" dirty="0" smtClean="0">
              <a:latin typeface="Cambria"/>
              <a:cs typeface="Cambria"/>
            </a:endParaRPr>
          </a:p>
          <a:p>
            <a:endParaRPr lang="tr-TR" dirty="0">
              <a:latin typeface="Cambria"/>
              <a:cs typeface="Cambria"/>
            </a:endParaRPr>
          </a:p>
        </p:txBody>
      </p:sp>
    </p:spTree>
    <p:extLst>
      <p:ext uri="{BB962C8B-B14F-4D97-AF65-F5344CB8AC3E}">
        <p14:creationId xmlns:p14="http://schemas.microsoft.com/office/powerpoint/2010/main" val="3488126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İçerik Yer Tutucusu 2"/>
          <p:cNvSpPr>
            <a:spLocks noGrp="1"/>
          </p:cNvSpPr>
          <p:nvPr>
            <p:ph idx="1"/>
          </p:nvPr>
        </p:nvSpPr>
        <p:spPr>
          <a:xfrm>
            <a:off x="457200" y="433246"/>
            <a:ext cx="8229600" cy="6190934"/>
          </a:xfrm>
        </p:spPr>
        <p:txBody>
          <a:bodyPr>
            <a:normAutofit fontScale="92500"/>
          </a:bodyPr>
          <a:lstStyle/>
          <a:p>
            <a:pPr marL="0" indent="0">
              <a:buNone/>
            </a:pPr>
            <a:r>
              <a:rPr lang="tr-TR" sz="4000" b="1" dirty="0" smtClean="0">
                <a:latin typeface="Cambria"/>
                <a:cs typeface="Cambria"/>
              </a:rPr>
              <a:t>	Alternatif Hedefler</a:t>
            </a:r>
          </a:p>
          <a:p>
            <a:pPr>
              <a:buFontTx/>
              <a:buChar char="-"/>
            </a:pPr>
            <a:r>
              <a:rPr lang="tr-TR" sz="2600" dirty="0" smtClean="0">
                <a:latin typeface="Cambria"/>
                <a:cs typeface="Cambria"/>
              </a:rPr>
              <a:t>İnsanlar enerjilerinin büyük bölümünü o kalorileri yerine koyabilecekleri  </a:t>
            </a:r>
            <a:r>
              <a:rPr lang="tr-TR" sz="2600" b="1" i="1" dirty="0" smtClean="0">
                <a:latin typeface="Cambria"/>
                <a:cs typeface="Cambria"/>
              </a:rPr>
              <a:t>geçim kaynaklarına  </a:t>
            </a:r>
            <a:r>
              <a:rPr lang="tr-TR" sz="2600" dirty="0" smtClean="0">
                <a:latin typeface="Cambria"/>
                <a:cs typeface="Cambria"/>
              </a:rPr>
              <a:t>ayırırlar.</a:t>
            </a:r>
          </a:p>
          <a:p>
            <a:pPr>
              <a:buFontTx/>
              <a:buChar char="-"/>
            </a:pPr>
            <a:r>
              <a:rPr lang="tr-TR" sz="2600" dirty="0" smtClean="0">
                <a:latin typeface="Cambria"/>
                <a:cs typeface="Cambria"/>
              </a:rPr>
              <a:t> Bunun yanında </a:t>
            </a:r>
            <a:r>
              <a:rPr lang="tr-TR" sz="2600" b="1" i="1" dirty="0" smtClean="0">
                <a:latin typeface="Cambria"/>
                <a:cs typeface="Cambria"/>
              </a:rPr>
              <a:t>yedek bir kaynağa </a:t>
            </a:r>
            <a:r>
              <a:rPr lang="tr-TR" sz="2600" dirty="0" smtClean="0">
                <a:latin typeface="Cambria"/>
                <a:cs typeface="Cambria"/>
              </a:rPr>
              <a:t>yatırım yapmak zorundadırlar. Üretim için  gerekli olan unsurları devam ettirmeli ya da yerine koymalıdırlar: Kırık saban kabustur!</a:t>
            </a:r>
          </a:p>
          <a:p>
            <a:pPr>
              <a:buFontTx/>
              <a:buChar char="-"/>
            </a:pPr>
            <a:r>
              <a:rPr lang="tr-TR" sz="2600" dirty="0" smtClean="0">
                <a:latin typeface="Cambria"/>
                <a:cs typeface="Cambria"/>
              </a:rPr>
              <a:t>Bunun  yanında  gerekli olan barınma, giyim kuşam vb. ihtiyaçlarını da gidermeleri gerekir. </a:t>
            </a:r>
          </a:p>
          <a:p>
            <a:pPr>
              <a:buFontTx/>
              <a:buChar char="-"/>
            </a:pPr>
            <a:r>
              <a:rPr lang="tr-TR" sz="2600" dirty="0" smtClean="0">
                <a:latin typeface="Cambria"/>
                <a:cs typeface="Cambria"/>
              </a:rPr>
              <a:t>İnsanların  bir de </a:t>
            </a:r>
            <a:r>
              <a:rPr lang="tr-TR" sz="2600" b="1" i="1" dirty="0" smtClean="0">
                <a:latin typeface="Cambria"/>
                <a:cs typeface="Cambria"/>
              </a:rPr>
              <a:t>toplumsal kaynağa  </a:t>
            </a:r>
            <a:r>
              <a:rPr lang="tr-TR" sz="2600" dirty="0" smtClean="0">
                <a:latin typeface="Cambria"/>
                <a:cs typeface="Cambria"/>
              </a:rPr>
              <a:t>yatırım yapmaları  gerekir. Çevresindekilere yardım  etmek zorundadırlar.</a:t>
            </a:r>
          </a:p>
          <a:p>
            <a:pPr>
              <a:buFontTx/>
              <a:buChar char="-"/>
            </a:pPr>
            <a:r>
              <a:rPr lang="tr-TR" sz="2600" dirty="0" smtClean="0">
                <a:latin typeface="Cambria"/>
                <a:cs typeface="Cambria"/>
              </a:rPr>
              <a:t>Tabi bunu </a:t>
            </a:r>
            <a:r>
              <a:rPr lang="tr-TR" sz="2600" b="1" i="1" dirty="0">
                <a:latin typeface="Cambria"/>
                <a:cs typeface="Cambria"/>
              </a:rPr>
              <a:t>s</a:t>
            </a:r>
            <a:r>
              <a:rPr lang="tr-TR" sz="2600" b="1" i="1" dirty="0" smtClean="0">
                <a:latin typeface="Cambria"/>
                <a:cs typeface="Cambria"/>
              </a:rPr>
              <a:t>eremoni kaynağından </a:t>
            </a:r>
            <a:r>
              <a:rPr lang="tr-TR" sz="2600" dirty="0" smtClean="0">
                <a:latin typeface="Cambria"/>
                <a:cs typeface="Cambria"/>
              </a:rPr>
              <a:t>(tören </a:t>
            </a:r>
            <a:r>
              <a:rPr lang="tr-TR" sz="2600" dirty="0">
                <a:latin typeface="Cambria"/>
                <a:cs typeface="Cambria"/>
              </a:rPr>
              <a:t>ve kutlamalara  ayrılan  </a:t>
            </a:r>
            <a:r>
              <a:rPr lang="tr-TR" sz="2600" dirty="0" smtClean="0">
                <a:latin typeface="Cambria"/>
                <a:cs typeface="Cambria"/>
              </a:rPr>
              <a:t>kaynak)</a:t>
            </a:r>
            <a:r>
              <a:rPr lang="tr-TR" sz="2600" b="1" i="1" dirty="0" smtClean="0">
                <a:latin typeface="Cambria"/>
                <a:cs typeface="Cambria"/>
              </a:rPr>
              <a:t> </a:t>
            </a:r>
            <a:r>
              <a:rPr lang="tr-TR" sz="2600" dirty="0" smtClean="0">
                <a:latin typeface="Cambria"/>
                <a:cs typeface="Cambria"/>
              </a:rPr>
              <a:t>ayırmak gerekir.</a:t>
            </a:r>
          </a:p>
          <a:p>
            <a:pPr>
              <a:buFontTx/>
              <a:buChar char="-"/>
            </a:pPr>
            <a:r>
              <a:rPr lang="tr-TR" sz="2600" dirty="0" smtClean="0">
                <a:latin typeface="Cambria"/>
                <a:cs typeface="Cambria"/>
              </a:rPr>
              <a:t>Sanayileşmemiş devletlerin vatandaşları bir de </a:t>
            </a:r>
            <a:r>
              <a:rPr lang="tr-TR" sz="2600" b="1" dirty="0" smtClean="0">
                <a:latin typeface="Cambria"/>
                <a:cs typeface="Cambria"/>
              </a:rPr>
              <a:t>kira kaynağı</a:t>
            </a:r>
            <a:r>
              <a:rPr lang="tr-TR" sz="2600" dirty="0" smtClean="0">
                <a:latin typeface="Cambria"/>
                <a:cs typeface="Cambria"/>
              </a:rPr>
              <a:t> oluşturmak zorundadırlar.</a:t>
            </a:r>
            <a:endParaRPr lang="tr-TR" sz="2600" dirty="0">
              <a:latin typeface="Cambria"/>
              <a:cs typeface="Cambria"/>
            </a:endParaRPr>
          </a:p>
        </p:txBody>
      </p:sp>
    </p:spTree>
    <p:extLst>
      <p:ext uri="{BB962C8B-B14F-4D97-AF65-F5344CB8AC3E}">
        <p14:creationId xmlns:p14="http://schemas.microsoft.com/office/powerpoint/2010/main" val="597995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231" y="0"/>
            <a:ext cx="8229600" cy="1600200"/>
          </a:xfrm>
        </p:spPr>
        <p:txBody>
          <a:bodyPr/>
          <a:lstStyle/>
          <a:p>
            <a:r>
              <a:rPr lang="en-US" sz="4000" b="1" dirty="0" smtClean="0">
                <a:solidFill>
                  <a:srgbClr val="FF0000"/>
                </a:solidFill>
                <a:latin typeface="Cambria"/>
                <a:cs typeface="Cambria"/>
              </a:rPr>
              <a:t>4. </a:t>
            </a:r>
            <a:r>
              <a:rPr lang="en-US" sz="4000" b="1" dirty="0" err="1" smtClean="0">
                <a:solidFill>
                  <a:srgbClr val="FF0000"/>
                </a:solidFill>
                <a:latin typeface="Cambria"/>
                <a:cs typeface="Cambria"/>
              </a:rPr>
              <a:t>Bölüşüm</a:t>
            </a:r>
            <a:r>
              <a:rPr lang="en-US" sz="4000" b="1" dirty="0" smtClean="0">
                <a:solidFill>
                  <a:srgbClr val="FF0000"/>
                </a:solidFill>
                <a:latin typeface="Cambria"/>
                <a:cs typeface="Cambria"/>
              </a:rPr>
              <a:t> </a:t>
            </a:r>
            <a:r>
              <a:rPr lang="en-US" sz="4000" b="1" dirty="0" err="1" smtClean="0">
                <a:solidFill>
                  <a:srgbClr val="FF0000"/>
                </a:solidFill>
                <a:latin typeface="Cambria"/>
                <a:cs typeface="Cambria"/>
              </a:rPr>
              <a:t>ve</a:t>
            </a:r>
            <a:r>
              <a:rPr lang="en-US" sz="4000" b="1" dirty="0" smtClean="0">
                <a:solidFill>
                  <a:srgbClr val="FF0000"/>
                </a:solidFill>
                <a:latin typeface="Cambria"/>
                <a:cs typeface="Cambria"/>
              </a:rPr>
              <a:t> </a:t>
            </a:r>
            <a:r>
              <a:rPr lang="en-US" sz="4000" b="1" dirty="0" err="1" smtClean="0">
                <a:solidFill>
                  <a:srgbClr val="FF0000"/>
                </a:solidFill>
                <a:latin typeface="Cambria"/>
                <a:cs typeface="Cambria"/>
              </a:rPr>
              <a:t>Değiş</a:t>
            </a:r>
            <a:r>
              <a:rPr lang="en-US" sz="4000" b="1" dirty="0" smtClean="0">
                <a:solidFill>
                  <a:srgbClr val="FF0000"/>
                </a:solidFill>
                <a:latin typeface="Cambria"/>
                <a:cs typeface="Cambria"/>
              </a:rPr>
              <a:t> </a:t>
            </a:r>
            <a:r>
              <a:rPr lang="en-US" sz="4000" b="1" dirty="0" err="1" smtClean="0">
                <a:solidFill>
                  <a:srgbClr val="FF0000"/>
                </a:solidFill>
                <a:latin typeface="Cambria"/>
                <a:cs typeface="Cambria"/>
              </a:rPr>
              <a:t>Tokuş</a:t>
            </a:r>
            <a:endParaRPr lang="en-US" sz="4000" b="1" dirty="0">
              <a:solidFill>
                <a:srgbClr val="FF0000"/>
              </a:solidFill>
              <a:latin typeface="Cambria"/>
              <a:cs typeface="Cambria"/>
            </a:endParaRPr>
          </a:p>
        </p:txBody>
      </p:sp>
      <p:sp>
        <p:nvSpPr>
          <p:cNvPr id="3" name="Content Placeholder 2"/>
          <p:cNvSpPr>
            <a:spLocks noGrp="1"/>
          </p:cNvSpPr>
          <p:nvPr>
            <p:ph idx="1"/>
          </p:nvPr>
        </p:nvSpPr>
        <p:spPr>
          <a:xfrm>
            <a:off x="457200" y="1304244"/>
            <a:ext cx="8229600" cy="5337098"/>
          </a:xfrm>
        </p:spPr>
        <p:txBody>
          <a:bodyPr>
            <a:normAutofit fontScale="85000" lnSpcReduction="20000"/>
          </a:bodyPr>
          <a:lstStyle/>
          <a:p>
            <a:r>
              <a:rPr lang="en-US" sz="3100" dirty="0" err="1" smtClean="0">
                <a:latin typeface="Cambria"/>
                <a:cs typeface="Cambria"/>
              </a:rPr>
              <a:t>Değiş</a:t>
            </a:r>
            <a:r>
              <a:rPr lang="en-US" sz="3100" dirty="0" smtClean="0">
                <a:latin typeface="Cambria"/>
                <a:cs typeface="Cambria"/>
              </a:rPr>
              <a:t> </a:t>
            </a:r>
            <a:r>
              <a:rPr lang="en-US" sz="3100" dirty="0" err="1" smtClean="0">
                <a:latin typeface="Cambria"/>
                <a:cs typeface="Cambria"/>
              </a:rPr>
              <a:t>tokuş</a:t>
            </a:r>
            <a:r>
              <a:rPr lang="en-US" sz="3100" dirty="0" smtClean="0">
                <a:latin typeface="Cambria"/>
                <a:cs typeface="Cambria"/>
              </a:rPr>
              <a:t> </a:t>
            </a:r>
            <a:r>
              <a:rPr lang="en-US" sz="3100" dirty="0" err="1" smtClean="0">
                <a:latin typeface="Cambria"/>
                <a:cs typeface="Cambria"/>
              </a:rPr>
              <a:t>sürecini</a:t>
            </a:r>
            <a:r>
              <a:rPr lang="en-US" sz="3100" dirty="0" smtClean="0">
                <a:latin typeface="Cambria"/>
                <a:cs typeface="Cambria"/>
              </a:rPr>
              <a:t> </a:t>
            </a:r>
            <a:r>
              <a:rPr lang="en-US" sz="3100" dirty="0" err="1" smtClean="0">
                <a:latin typeface="Cambria"/>
                <a:cs typeface="Cambria"/>
              </a:rPr>
              <a:t>belirleyen</a:t>
            </a:r>
            <a:r>
              <a:rPr lang="en-US" sz="3100" dirty="0" smtClean="0">
                <a:latin typeface="Cambria"/>
                <a:cs typeface="Cambria"/>
              </a:rPr>
              <a:t> </a:t>
            </a:r>
            <a:r>
              <a:rPr lang="en-US" sz="3100" dirty="0" err="1" smtClean="0">
                <a:latin typeface="Cambria"/>
                <a:cs typeface="Cambria"/>
              </a:rPr>
              <a:t>üç</a:t>
            </a:r>
            <a:r>
              <a:rPr lang="en-US" sz="3100" dirty="0" smtClean="0">
                <a:latin typeface="Cambria"/>
                <a:cs typeface="Cambria"/>
              </a:rPr>
              <a:t> </a:t>
            </a:r>
            <a:r>
              <a:rPr lang="en-US" sz="3100" dirty="0" err="1" smtClean="0">
                <a:latin typeface="Cambria"/>
                <a:cs typeface="Cambria"/>
              </a:rPr>
              <a:t>ilke</a:t>
            </a:r>
            <a:r>
              <a:rPr lang="en-US" sz="3100" b="1" dirty="0" smtClean="0">
                <a:latin typeface="Cambria"/>
                <a:cs typeface="Cambria"/>
              </a:rPr>
              <a:t>: </a:t>
            </a:r>
            <a:r>
              <a:rPr lang="en-US" sz="3100" b="1" dirty="0" err="1" smtClean="0">
                <a:latin typeface="Cambria"/>
                <a:cs typeface="Cambria"/>
              </a:rPr>
              <a:t>Piyasa</a:t>
            </a:r>
            <a:r>
              <a:rPr lang="en-US" sz="3100" b="1" dirty="0" smtClean="0">
                <a:latin typeface="Cambria"/>
                <a:cs typeface="Cambria"/>
              </a:rPr>
              <a:t> </a:t>
            </a:r>
            <a:r>
              <a:rPr lang="en-US" sz="3100" b="1" dirty="0" err="1" smtClean="0">
                <a:latin typeface="Cambria"/>
                <a:cs typeface="Cambria"/>
              </a:rPr>
              <a:t>İlkesi</a:t>
            </a:r>
            <a:r>
              <a:rPr lang="en-US" sz="3100" b="1" dirty="0" smtClean="0">
                <a:latin typeface="Cambria"/>
                <a:cs typeface="Cambria"/>
              </a:rPr>
              <a:t>, </a:t>
            </a:r>
            <a:r>
              <a:rPr lang="en-US" sz="3100" b="1" dirty="0" err="1" smtClean="0">
                <a:latin typeface="Cambria"/>
                <a:cs typeface="Cambria"/>
              </a:rPr>
              <a:t>Yeniden</a:t>
            </a:r>
            <a:r>
              <a:rPr lang="en-US" sz="3100" b="1" dirty="0" smtClean="0">
                <a:latin typeface="Cambria"/>
                <a:cs typeface="Cambria"/>
              </a:rPr>
              <a:t> </a:t>
            </a:r>
            <a:r>
              <a:rPr lang="en-US" sz="3100" b="1" dirty="0" err="1" smtClean="0">
                <a:latin typeface="Cambria"/>
                <a:cs typeface="Cambria"/>
              </a:rPr>
              <a:t>Dağıtım</a:t>
            </a:r>
            <a:r>
              <a:rPr lang="en-US" sz="3100" b="1" dirty="0" smtClean="0">
                <a:latin typeface="Cambria"/>
                <a:cs typeface="Cambria"/>
              </a:rPr>
              <a:t> </a:t>
            </a:r>
            <a:r>
              <a:rPr lang="en-US" sz="3100" b="1" dirty="0" err="1" smtClean="0">
                <a:latin typeface="Cambria"/>
                <a:cs typeface="Cambria"/>
              </a:rPr>
              <a:t>ve</a:t>
            </a:r>
            <a:r>
              <a:rPr lang="en-US" sz="3100" b="1" dirty="0" smtClean="0">
                <a:latin typeface="Cambria"/>
                <a:cs typeface="Cambria"/>
              </a:rPr>
              <a:t> </a:t>
            </a:r>
            <a:r>
              <a:rPr lang="en-US" sz="3100" b="1" dirty="0" err="1" smtClean="0">
                <a:latin typeface="Cambria"/>
                <a:cs typeface="Cambria"/>
              </a:rPr>
              <a:t>Karşılıklılık</a:t>
            </a:r>
            <a:r>
              <a:rPr lang="en-US" sz="3100" dirty="0" smtClean="0">
                <a:latin typeface="Cambria"/>
                <a:cs typeface="Cambria"/>
              </a:rPr>
              <a:t> (Karl Polanyi)</a:t>
            </a:r>
          </a:p>
          <a:p>
            <a:r>
              <a:rPr lang="en-US" sz="3100" dirty="0" err="1" smtClean="0">
                <a:latin typeface="Cambria"/>
                <a:cs typeface="Cambria"/>
              </a:rPr>
              <a:t>Genelde</a:t>
            </a:r>
            <a:r>
              <a:rPr lang="en-US" sz="3100" dirty="0" smtClean="0">
                <a:latin typeface="Cambria"/>
                <a:cs typeface="Cambria"/>
              </a:rPr>
              <a:t> her </a:t>
            </a:r>
            <a:r>
              <a:rPr lang="en-US" sz="3100" dirty="0" err="1" smtClean="0">
                <a:latin typeface="Cambria"/>
                <a:cs typeface="Cambria"/>
              </a:rPr>
              <a:t>toplumda</a:t>
            </a:r>
            <a:r>
              <a:rPr lang="en-US" sz="3100" dirty="0" smtClean="0">
                <a:latin typeface="Cambria"/>
                <a:cs typeface="Cambria"/>
              </a:rPr>
              <a:t> </a:t>
            </a:r>
            <a:r>
              <a:rPr lang="en-US" sz="3100" dirty="0" err="1" smtClean="0">
                <a:latin typeface="Cambria"/>
                <a:cs typeface="Cambria"/>
              </a:rPr>
              <a:t>bunlardan</a:t>
            </a:r>
            <a:r>
              <a:rPr lang="en-US" sz="3100" dirty="0" smtClean="0">
                <a:latin typeface="Cambria"/>
                <a:cs typeface="Cambria"/>
              </a:rPr>
              <a:t> </a:t>
            </a:r>
            <a:r>
              <a:rPr lang="en-US" sz="3100" dirty="0" err="1" smtClean="0">
                <a:latin typeface="Cambria"/>
                <a:cs typeface="Cambria"/>
              </a:rPr>
              <a:t>biri</a:t>
            </a:r>
            <a:r>
              <a:rPr lang="en-US" sz="3100" dirty="0" smtClean="0">
                <a:latin typeface="Cambria"/>
                <a:cs typeface="Cambria"/>
              </a:rPr>
              <a:t> </a:t>
            </a:r>
            <a:r>
              <a:rPr lang="en-US" sz="3100" dirty="0" err="1" smtClean="0">
                <a:latin typeface="Cambria"/>
                <a:cs typeface="Cambria"/>
              </a:rPr>
              <a:t>baskındır</a:t>
            </a:r>
            <a:r>
              <a:rPr lang="en-US" sz="3100" dirty="0" smtClean="0">
                <a:latin typeface="Cambria"/>
                <a:cs typeface="Cambria"/>
              </a:rPr>
              <a:t>. </a:t>
            </a:r>
          </a:p>
          <a:p>
            <a:r>
              <a:rPr lang="en-US" sz="3100" dirty="0" err="1" smtClean="0">
                <a:latin typeface="Cambria"/>
                <a:cs typeface="Cambria"/>
              </a:rPr>
              <a:t>Toplumda</a:t>
            </a:r>
            <a:r>
              <a:rPr lang="en-US" sz="3100" dirty="0" smtClean="0">
                <a:latin typeface="Cambria"/>
                <a:cs typeface="Cambria"/>
              </a:rPr>
              <a:t> </a:t>
            </a:r>
            <a:r>
              <a:rPr lang="en-US" sz="3100" dirty="0" err="1" smtClean="0">
                <a:latin typeface="Cambria"/>
                <a:cs typeface="Cambria"/>
              </a:rPr>
              <a:t>baskın</a:t>
            </a:r>
            <a:r>
              <a:rPr lang="en-US" sz="3100" dirty="0" smtClean="0">
                <a:latin typeface="Cambria"/>
                <a:cs typeface="Cambria"/>
              </a:rPr>
              <a:t> </a:t>
            </a:r>
            <a:r>
              <a:rPr lang="en-US" sz="3100" dirty="0" err="1" smtClean="0">
                <a:latin typeface="Cambria"/>
                <a:cs typeface="Cambria"/>
              </a:rPr>
              <a:t>olan</a:t>
            </a:r>
            <a:r>
              <a:rPr lang="en-US" sz="3100" dirty="0" smtClean="0">
                <a:latin typeface="Cambria"/>
                <a:cs typeface="Cambria"/>
              </a:rPr>
              <a:t> </a:t>
            </a:r>
            <a:r>
              <a:rPr lang="en-US" sz="3100" dirty="0" err="1" smtClean="0">
                <a:latin typeface="Cambria"/>
                <a:cs typeface="Cambria"/>
              </a:rPr>
              <a:t>değiş</a:t>
            </a:r>
            <a:r>
              <a:rPr lang="en-US" sz="3100" dirty="0" smtClean="0">
                <a:latin typeface="Cambria"/>
                <a:cs typeface="Cambria"/>
              </a:rPr>
              <a:t> </a:t>
            </a:r>
            <a:r>
              <a:rPr lang="en-US" sz="3100" dirty="0" err="1" smtClean="0">
                <a:latin typeface="Cambria"/>
                <a:cs typeface="Cambria"/>
              </a:rPr>
              <a:t>tokuş</a:t>
            </a:r>
            <a:r>
              <a:rPr lang="en-US" sz="3100" dirty="0" smtClean="0">
                <a:latin typeface="Cambria"/>
                <a:cs typeface="Cambria"/>
              </a:rPr>
              <a:t> </a:t>
            </a:r>
            <a:r>
              <a:rPr lang="en-US" sz="3100" dirty="0" err="1" smtClean="0">
                <a:latin typeface="Cambria"/>
                <a:cs typeface="Cambria"/>
              </a:rPr>
              <a:t>ilkesi</a:t>
            </a:r>
            <a:r>
              <a:rPr lang="en-US" sz="3100" dirty="0" smtClean="0">
                <a:latin typeface="Cambria"/>
                <a:cs typeface="Cambria"/>
              </a:rPr>
              <a:t> </a:t>
            </a:r>
            <a:r>
              <a:rPr lang="en-US" sz="3100" dirty="0" err="1" smtClean="0">
                <a:latin typeface="Cambria"/>
                <a:cs typeface="Cambria"/>
              </a:rPr>
              <a:t>üretim</a:t>
            </a:r>
            <a:r>
              <a:rPr lang="en-US" sz="3100" dirty="0" smtClean="0">
                <a:latin typeface="Cambria"/>
                <a:cs typeface="Cambria"/>
              </a:rPr>
              <a:t> </a:t>
            </a:r>
            <a:r>
              <a:rPr lang="en-US" sz="3100" dirty="0" err="1" smtClean="0">
                <a:latin typeface="Cambria"/>
                <a:cs typeface="Cambria"/>
              </a:rPr>
              <a:t>araçlarının</a:t>
            </a:r>
            <a:r>
              <a:rPr lang="en-US" sz="3100" dirty="0" smtClean="0">
                <a:latin typeface="Cambria"/>
                <a:cs typeface="Cambria"/>
              </a:rPr>
              <a:t> </a:t>
            </a:r>
            <a:r>
              <a:rPr lang="en-US" sz="3100" dirty="0" err="1" smtClean="0">
                <a:latin typeface="Cambria"/>
                <a:cs typeface="Cambria"/>
              </a:rPr>
              <a:t>dağılımını</a:t>
            </a:r>
            <a:r>
              <a:rPr lang="en-US" sz="3100" dirty="0" smtClean="0">
                <a:latin typeface="Cambria"/>
                <a:cs typeface="Cambria"/>
              </a:rPr>
              <a:t> da </a:t>
            </a:r>
            <a:r>
              <a:rPr lang="en-US" sz="3100" dirty="0" err="1" smtClean="0">
                <a:latin typeface="Cambria"/>
                <a:cs typeface="Cambria"/>
              </a:rPr>
              <a:t>belirler</a:t>
            </a:r>
            <a:r>
              <a:rPr lang="en-US" sz="3100" dirty="0" smtClean="0">
                <a:latin typeface="Cambria"/>
                <a:cs typeface="Cambria"/>
              </a:rPr>
              <a:t>.</a:t>
            </a:r>
          </a:p>
          <a:p>
            <a:pPr marL="0" indent="0">
              <a:buNone/>
            </a:pPr>
            <a:r>
              <a:rPr lang="en-US" sz="3100" b="1" dirty="0" smtClean="0">
                <a:latin typeface="Cambria"/>
                <a:cs typeface="Cambria"/>
              </a:rPr>
              <a:t>	</a:t>
            </a:r>
            <a:r>
              <a:rPr lang="en-US" sz="3100" b="1" dirty="0" err="1" smtClean="0">
                <a:latin typeface="Cambria"/>
                <a:cs typeface="Cambria"/>
              </a:rPr>
              <a:t>Piyasa</a:t>
            </a:r>
            <a:r>
              <a:rPr lang="en-US" sz="3100" b="1" dirty="0" smtClean="0">
                <a:latin typeface="Cambria"/>
                <a:cs typeface="Cambria"/>
              </a:rPr>
              <a:t> </a:t>
            </a:r>
            <a:r>
              <a:rPr lang="en-US" sz="3100" b="1" dirty="0" err="1" smtClean="0">
                <a:latin typeface="Cambria"/>
                <a:cs typeface="Cambria"/>
              </a:rPr>
              <a:t>İlkesi</a:t>
            </a:r>
            <a:r>
              <a:rPr lang="en-US" sz="3100" b="1" dirty="0" smtClean="0">
                <a:latin typeface="Cambria"/>
                <a:cs typeface="Cambria"/>
              </a:rPr>
              <a:t>: </a:t>
            </a:r>
          </a:p>
          <a:p>
            <a:r>
              <a:rPr lang="en-US" sz="3100" dirty="0" err="1" smtClean="0">
                <a:latin typeface="Cambria"/>
                <a:cs typeface="Cambria"/>
              </a:rPr>
              <a:t>Günümüz</a:t>
            </a:r>
            <a:r>
              <a:rPr lang="en-US" sz="3100" dirty="0" smtClean="0">
                <a:latin typeface="Cambria"/>
                <a:cs typeface="Cambria"/>
              </a:rPr>
              <a:t> </a:t>
            </a:r>
            <a:r>
              <a:rPr lang="en-US" sz="3100" dirty="0" err="1" smtClean="0">
                <a:latin typeface="Cambria"/>
                <a:cs typeface="Cambria"/>
              </a:rPr>
              <a:t>dünyasının</a:t>
            </a:r>
            <a:r>
              <a:rPr lang="en-US" sz="3100" dirty="0" smtClean="0">
                <a:latin typeface="Cambria"/>
                <a:cs typeface="Cambria"/>
              </a:rPr>
              <a:t> </a:t>
            </a:r>
            <a:r>
              <a:rPr lang="en-US" sz="3100" dirty="0" err="1" smtClean="0">
                <a:latin typeface="Cambria"/>
                <a:cs typeface="Cambria"/>
              </a:rPr>
              <a:t>kapitalist</a:t>
            </a:r>
            <a:r>
              <a:rPr lang="en-US" sz="3100" dirty="0" smtClean="0">
                <a:latin typeface="Cambria"/>
                <a:cs typeface="Cambria"/>
              </a:rPr>
              <a:t> </a:t>
            </a:r>
            <a:r>
              <a:rPr lang="en-US" sz="3100" dirty="0" err="1" smtClean="0">
                <a:latin typeface="Cambria"/>
                <a:cs typeface="Cambria"/>
              </a:rPr>
              <a:t>ekonomisinin</a:t>
            </a:r>
            <a:r>
              <a:rPr lang="en-US" sz="3100" dirty="0" smtClean="0">
                <a:latin typeface="Cambria"/>
                <a:cs typeface="Cambria"/>
              </a:rPr>
              <a:t> </a:t>
            </a:r>
            <a:r>
              <a:rPr lang="en-US" sz="3100" dirty="0" err="1" smtClean="0">
                <a:latin typeface="Cambria"/>
                <a:cs typeface="Cambria"/>
              </a:rPr>
              <a:t>belirleyicisidir</a:t>
            </a:r>
            <a:r>
              <a:rPr lang="en-US" sz="3100" dirty="0" smtClean="0">
                <a:latin typeface="Cambria"/>
                <a:cs typeface="Cambria"/>
              </a:rPr>
              <a:t>. </a:t>
            </a:r>
            <a:r>
              <a:rPr lang="en-US" sz="3100" dirty="0" err="1" smtClean="0">
                <a:latin typeface="Cambria"/>
                <a:cs typeface="Cambria"/>
              </a:rPr>
              <a:t>Toprak</a:t>
            </a:r>
            <a:r>
              <a:rPr lang="en-US" sz="3100" dirty="0" smtClean="0">
                <a:latin typeface="Cambria"/>
                <a:cs typeface="Cambria"/>
              </a:rPr>
              <a:t>, </a:t>
            </a:r>
            <a:r>
              <a:rPr lang="en-US" sz="3100" dirty="0" err="1" smtClean="0">
                <a:latin typeface="Cambria"/>
                <a:cs typeface="Cambria"/>
              </a:rPr>
              <a:t>işgücü</a:t>
            </a:r>
            <a:r>
              <a:rPr lang="en-US" sz="3100" dirty="0" smtClean="0">
                <a:latin typeface="Cambria"/>
                <a:cs typeface="Cambria"/>
              </a:rPr>
              <a:t>, </a:t>
            </a:r>
            <a:r>
              <a:rPr lang="en-US" sz="3100" dirty="0" err="1" smtClean="0">
                <a:latin typeface="Cambria"/>
                <a:cs typeface="Cambria"/>
              </a:rPr>
              <a:t>doğal</a:t>
            </a:r>
            <a:r>
              <a:rPr lang="en-US" sz="3100" dirty="0" smtClean="0">
                <a:latin typeface="Cambria"/>
                <a:cs typeface="Cambria"/>
              </a:rPr>
              <a:t> </a:t>
            </a:r>
            <a:r>
              <a:rPr lang="en-US" sz="3100" dirty="0" err="1" smtClean="0">
                <a:latin typeface="Cambria"/>
                <a:cs typeface="Cambria"/>
              </a:rPr>
              <a:t>kaynaklar</a:t>
            </a:r>
            <a:r>
              <a:rPr lang="en-US" sz="3100" dirty="0" smtClean="0">
                <a:latin typeface="Cambria"/>
                <a:cs typeface="Cambria"/>
              </a:rPr>
              <a:t> </a:t>
            </a:r>
            <a:r>
              <a:rPr lang="en-US" sz="3100" dirty="0" err="1" smtClean="0">
                <a:latin typeface="Cambria"/>
                <a:cs typeface="Cambria"/>
              </a:rPr>
              <a:t>ve</a:t>
            </a:r>
            <a:r>
              <a:rPr lang="en-US" sz="3100" dirty="0" smtClean="0">
                <a:latin typeface="Cambria"/>
                <a:cs typeface="Cambria"/>
              </a:rPr>
              <a:t> </a:t>
            </a:r>
            <a:r>
              <a:rPr lang="en-US" sz="3100" dirty="0" err="1" smtClean="0">
                <a:latin typeface="Cambria"/>
                <a:cs typeface="Cambria"/>
              </a:rPr>
              <a:t>taknoloji</a:t>
            </a:r>
            <a:r>
              <a:rPr lang="en-US" sz="3100" dirty="0" smtClean="0">
                <a:latin typeface="Cambria"/>
                <a:cs typeface="Cambria"/>
              </a:rPr>
              <a:t> </a:t>
            </a:r>
            <a:r>
              <a:rPr lang="en-US" sz="3100" dirty="0" err="1" smtClean="0">
                <a:latin typeface="Cambria"/>
                <a:cs typeface="Cambria"/>
              </a:rPr>
              <a:t>gibi</a:t>
            </a:r>
            <a:r>
              <a:rPr lang="en-US" sz="3100" dirty="0" smtClean="0">
                <a:latin typeface="Cambria"/>
                <a:cs typeface="Cambria"/>
              </a:rPr>
              <a:t> </a:t>
            </a:r>
            <a:r>
              <a:rPr lang="en-US" sz="3100" dirty="0" err="1" smtClean="0">
                <a:latin typeface="Cambria"/>
                <a:cs typeface="Cambria"/>
              </a:rPr>
              <a:t>üretim</a:t>
            </a:r>
            <a:r>
              <a:rPr lang="en-US" sz="3100" dirty="0" smtClean="0">
                <a:latin typeface="Cambria"/>
                <a:cs typeface="Cambria"/>
              </a:rPr>
              <a:t> </a:t>
            </a:r>
            <a:r>
              <a:rPr lang="en-US" sz="3100" dirty="0" err="1" smtClean="0">
                <a:latin typeface="Cambria"/>
                <a:cs typeface="Cambria"/>
              </a:rPr>
              <a:t>araçlarının</a:t>
            </a:r>
            <a:r>
              <a:rPr lang="en-US" sz="3100" dirty="0" smtClean="0">
                <a:latin typeface="Cambria"/>
                <a:cs typeface="Cambria"/>
              </a:rPr>
              <a:t> </a:t>
            </a:r>
            <a:r>
              <a:rPr lang="en-US" sz="3100" dirty="0" err="1" smtClean="0">
                <a:latin typeface="Cambria"/>
                <a:cs typeface="Cambria"/>
              </a:rPr>
              <a:t>dağılımını</a:t>
            </a:r>
            <a:r>
              <a:rPr lang="en-US" sz="3100" dirty="0" smtClean="0">
                <a:latin typeface="Cambria"/>
                <a:cs typeface="Cambria"/>
              </a:rPr>
              <a:t> </a:t>
            </a:r>
            <a:r>
              <a:rPr lang="en-US" sz="3100" dirty="0" err="1" smtClean="0">
                <a:latin typeface="Cambria"/>
                <a:cs typeface="Cambria"/>
              </a:rPr>
              <a:t>bu</a:t>
            </a:r>
            <a:r>
              <a:rPr lang="en-US" sz="3100" dirty="0" smtClean="0">
                <a:latin typeface="Cambria"/>
                <a:cs typeface="Cambria"/>
              </a:rPr>
              <a:t> </a:t>
            </a:r>
            <a:r>
              <a:rPr lang="en-US" sz="3100" dirty="0" err="1" smtClean="0">
                <a:latin typeface="Cambria"/>
                <a:cs typeface="Cambria"/>
              </a:rPr>
              <a:t>ilke</a:t>
            </a:r>
            <a:r>
              <a:rPr lang="en-US" sz="3100" dirty="0" smtClean="0">
                <a:latin typeface="Cambria"/>
                <a:cs typeface="Cambria"/>
              </a:rPr>
              <a:t> </a:t>
            </a:r>
            <a:r>
              <a:rPr lang="en-US" sz="3100" dirty="0" err="1" smtClean="0">
                <a:latin typeface="Cambria"/>
                <a:cs typeface="Cambria"/>
              </a:rPr>
              <a:t>belirler</a:t>
            </a:r>
            <a:r>
              <a:rPr lang="en-US" sz="3100" dirty="0" smtClean="0">
                <a:latin typeface="Cambria"/>
                <a:cs typeface="Cambria"/>
              </a:rPr>
              <a:t>. </a:t>
            </a:r>
          </a:p>
          <a:p>
            <a:r>
              <a:rPr lang="en-US" sz="3100" b="1" dirty="0" err="1" smtClean="0">
                <a:latin typeface="Cambria"/>
                <a:cs typeface="Cambria"/>
              </a:rPr>
              <a:t>Piyasada</a:t>
            </a:r>
            <a:r>
              <a:rPr lang="en-US" sz="3100" b="1" dirty="0" smtClean="0">
                <a:latin typeface="Cambria"/>
                <a:cs typeface="Cambria"/>
              </a:rPr>
              <a:t> </a:t>
            </a:r>
            <a:r>
              <a:rPr lang="en-US" sz="3100" b="1" dirty="0" err="1" smtClean="0">
                <a:latin typeface="Cambria"/>
                <a:cs typeface="Cambria"/>
              </a:rPr>
              <a:t>değiş</a:t>
            </a:r>
            <a:r>
              <a:rPr lang="en-US" sz="3100" b="1" dirty="0" smtClean="0">
                <a:latin typeface="Cambria"/>
                <a:cs typeface="Cambria"/>
              </a:rPr>
              <a:t> </a:t>
            </a:r>
            <a:r>
              <a:rPr lang="en-US" sz="3100" b="1" dirty="0" err="1" smtClean="0">
                <a:latin typeface="Cambria"/>
                <a:cs typeface="Cambria"/>
              </a:rPr>
              <a:t>tokuş</a:t>
            </a:r>
            <a:r>
              <a:rPr lang="en-US" sz="3100" b="1" dirty="0" smtClean="0">
                <a:latin typeface="Cambria"/>
                <a:cs typeface="Cambria"/>
              </a:rPr>
              <a:t> </a:t>
            </a:r>
            <a:r>
              <a:rPr lang="en-US" sz="3100" b="1" dirty="0" err="1" smtClean="0">
                <a:latin typeface="Cambria"/>
                <a:cs typeface="Cambria"/>
              </a:rPr>
              <a:t>terimi</a:t>
            </a:r>
            <a:r>
              <a:rPr lang="en-US" sz="3100" b="1" dirty="0" smtClean="0">
                <a:latin typeface="Cambria"/>
                <a:cs typeface="Cambria"/>
              </a:rPr>
              <a:t> </a:t>
            </a:r>
            <a:r>
              <a:rPr lang="en-US" sz="3100" b="1" dirty="0" err="1" smtClean="0">
                <a:latin typeface="Cambria"/>
                <a:cs typeface="Cambria"/>
              </a:rPr>
              <a:t>bir</a:t>
            </a:r>
            <a:r>
              <a:rPr lang="en-US" sz="3100" b="1" dirty="0" smtClean="0">
                <a:latin typeface="Cambria"/>
                <a:cs typeface="Cambria"/>
              </a:rPr>
              <a:t> </a:t>
            </a:r>
            <a:r>
              <a:rPr lang="en-US" sz="3100" b="1" dirty="0" err="1" smtClean="0">
                <a:latin typeface="Cambria"/>
                <a:cs typeface="Cambria"/>
              </a:rPr>
              <a:t>ürünün</a:t>
            </a:r>
            <a:r>
              <a:rPr lang="en-US" sz="3100" b="1" dirty="0" smtClean="0">
                <a:latin typeface="Cambria"/>
                <a:cs typeface="Cambria"/>
              </a:rPr>
              <a:t> </a:t>
            </a:r>
            <a:r>
              <a:rPr lang="en-US" sz="3100" b="1" dirty="0" err="1" smtClean="0">
                <a:latin typeface="Cambria"/>
                <a:cs typeface="Cambria"/>
              </a:rPr>
              <a:t>nakit</a:t>
            </a:r>
            <a:r>
              <a:rPr lang="en-US" sz="3100" b="1" dirty="0" smtClean="0">
                <a:latin typeface="Cambria"/>
                <a:cs typeface="Cambria"/>
              </a:rPr>
              <a:t> </a:t>
            </a:r>
            <a:r>
              <a:rPr lang="en-US" sz="3100" b="1" dirty="0" err="1" smtClean="0">
                <a:latin typeface="Cambria"/>
                <a:cs typeface="Cambria"/>
              </a:rPr>
              <a:t>değeri</a:t>
            </a:r>
            <a:r>
              <a:rPr lang="en-US" sz="3100" b="1" dirty="0" smtClean="0">
                <a:latin typeface="Cambria"/>
                <a:cs typeface="Cambria"/>
              </a:rPr>
              <a:t> </a:t>
            </a:r>
            <a:r>
              <a:rPr lang="en-US" sz="3100" b="1" dirty="0" err="1" smtClean="0">
                <a:latin typeface="Cambria"/>
                <a:cs typeface="Cambria"/>
              </a:rPr>
              <a:t>üzerinden</a:t>
            </a:r>
            <a:r>
              <a:rPr lang="en-US" sz="3100" b="1" dirty="0" smtClean="0">
                <a:latin typeface="Cambria"/>
                <a:cs typeface="Cambria"/>
              </a:rPr>
              <a:t> </a:t>
            </a:r>
            <a:r>
              <a:rPr lang="en-US" sz="3100" b="1" dirty="0" err="1" smtClean="0">
                <a:latin typeface="Cambria"/>
                <a:cs typeface="Cambria"/>
              </a:rPr>
              <a:t>alınıp</a:t>
            </a:r>
            <a:r>
              <a:rPr lang="en-US" sz="3100" b="1" dirty="0" smtClean="0">
                <a:latin typeface="Cambria"/>
                <a:cs typeface="Cambria"/>
              </a:rPr>
              <a:t> </a:t>
            </a:r>
            <a:r>
              <a:rPr lang="en-US" sz="3100" b="1" dirty="0" err="1" smtClean="0">
                <a:latin typeface="Cambria"/>
                <a:cs typeface="Cambria"/>
              </a:rPr>
              <a:t>satılması</a:t>
            </a:r>
            <a:r>
              <a:rPr lang="en-US" sz="3100" b="1" dirty="0" smtClean="0">
                <a:latin typeface="Cambria"/>
                <a:cs typeface="Cambria"/>
              </a:rPr>
              <a:t> </a:t>
            </a:r>
            <a:r>
              <a:rPr lang="en-US" sz="3100" b="1" dirty="0" err="1" smtClean="0">
                <a:latin typeface="Cambria"/>
                <a:cs typeface="Cambria"/>
              </a:rPr>
              <a:t>sürecine</a:t>
            </a:r>
            <a:r>
              <a:rPr lang="en-US" sz="3100" b="1" dirty="0" smtClean="0">
                <a:latin typeface="Cambria"/>
                <a:cs typeface="Cambria"/>
              </a:rPr>
              <a:t> </a:t>
            </a:r>
            <a:r>
              <a:rPr lang="en-US" sz="3100" b="1" dirty="0" err="1" smtClean="0">
                <a:latin typeface="Cambria"/>
                <a:cs typeface="Cambria"/>
              </a:rPr>
              <a:t>karşılık</a:t>
            </a:r>
            <a:r>
              <a:rPr lang="en-US" sz="3100" b="1" dirty="0" smtClean="0">
                <a:latin typeface="Cambria"/>
                <a:cs typeface="Cambria"/>
              </a:rPr>
              <a:t> </a:t>
            </a:r>
            <a:r>
              <a:rPr lang="en-US" sz="3100" b="1" dirty="0" err="1" smtClean="0">
                <a:latin typeface="Cambria"/>
                <a:cs typeface="Cambria"/>
              </a:rPr>
              <a:t>gelir</a:t>
            </a:r>
            <a:r>
              <a:rPr lang="en-US" sz="3100" b="1" dirty="0" smtClean="0">
                <a:latin typeface="Cambria"/>
                <a:cs typeface="Cambria"/>
              </a:rPr>
              <a:t>. </a:t>
            </a:r>
            <a:r>
              <a:rPr lang="en-US" sz="3100" b="1" dirty="0" err="1" smtClean="0">
                <a:latin typeface="Cambria"/>
                <a:cs typeface="Cambria"/>
              </a:rPr>
              <a:t>Süreç</a:t>
            </a:r>
            <a:r>
              <a:rPr lang="en-US" sz="3100" b="1" dirty="0" smtClean="0">
                <a:latin typeface="Cambria"/>
                <a:cs typeface="Cambria"/>
              </a:rPr>
              <a:t> </a:t>
            </a:r>
            <a:r>
              <a:rPr lang="en-US" sz="3100" b="1" dirty="0" err="1" smtClean="0">
                <a:latin typeface="Cambria"/>
                <a:cs typeface="Cambria"/>
              </a:rPr>
              <a:t>tamamen</a:t>
            </a:r>
            <a:r>
              <a:rPr lang="en-US" sz="3100" b="1" dirty="0" smtClean="0">
                <a:latin typeface="Cambria"/>
                <a:cs typeface="Cambria"/>
              </a:rPr>
              <a:t> </a:t>
            </a:r>
            <a:r>
              <a:rPr lang="en-US" sz="3100" b="1" dirty="0" err="1" smtClean="0">
                <a:latin typeface="Cambria"/>
                <a:cs typeface="Cambria"/>
              </a:rPr>
              <a:t>kar</a:t>
            </a:r>
            <a:r>
              <a:rPr lang="en-US" sz="3100" b="1" dirty="0" smtClean="0">
                <a:latin typeface="Cambria"/>
                <a:cs typeface="Cambria"/>
              </a:rPr>
              <a:t> </a:t>
            </a:r>
            <a:r>
              <a:rPr lang="en-US" sz="3100" b="1" dirty="0" err="1" smtClean="0">
                <a:latin typeface="Cambria"/>
                <a:cs typeface="Cambria"/>
              </a:rPr>
              <a:t>odaklıdır</a:t>
            </a:r>
            <a:r>
              <a:rPr lang="en-US" sz="3100" b="1" dirty="0" smtClean="0">
                <a:latin typeface="Cambria"/>
                <a:cs typeface="Cambria"/>
              </a:rPr>
              <a:t>. </a:t>
            </a:r>
            <a:r>
              <a:rPr lang="en-US" sz="3100" b="1" dirty="0" err="1" smtClean="0">
                <a:latin typeface="Cambria"/>
                <a:cs typeface="Cambria"/>
              </a:rPr>
              <a:t>Ürünün</a:t>
            </a:r>
            <a:r>
              <a:rPr lang="en-US" sz="3100" b="1" dirty="0" smtClean="0">
                <a:latin typeface="Cambria"/>
                <a:cs typeface="Cambria"/>
              </a:rPr>
              <a:t> </a:t>
            </a:r>
            <a:r>
              <a:rPr lang="en-US" sz="3100" b="1" dirty="0" err="1" smtClean="0">
                <a:latin typeface="Cambria"/>
                <a:cs typeface="Cambria"/>
              </a:rPr>
              <a:t>değerini</a:t>
            </a:r>
            <a:r>
              <a:rPr lang="en-US" sz="3100" b="1" dirty="0" smtClean="0">
                <a:latin typeface="Cambria"/>
                <a:cs typeface="Cambria"/>
              </a:rPr>
              <a:t> </a:t>
            </a:r>
            <a:r>
              <a:rPr lang="en-US" sz="3100" b="1" dirty="0" err="1" smtClean="0">
                <a:latin typeface="Cambria"/>
                <a:cs typeface="Cambria"/>
              </a:rPr>
              <a:t>arz</a:t>
            </a:r>
            <a:r>
              <a:rPr lang="en-US" sz="3100" b="1" dirty="0" smtClean="0">
                <a:latin typeface="Cambria"/>
                <a:cs typeface="Cambria"/>
              </a:rPr>
              <a:t> </a:t>
            </a:r>
            <a:r>
              <a:rPr lang="en-US" sz="3100" b="1" dirty="0" err="1" smtClean="0">
                <a:latin typeface="Cambria"/>
                <a:cs typeface="Cambria"/>
              </a:rPr>
              <a:t>talep</a:t>
            </a:r>
            <a:r>
              <a:rPr lang="en-US" sz="3100" b="1" dirty="0" smtClean="0">
                <a:latin typeface="Cambria"/>
                <a:cs typeface="Cambria"/>
              </a:rPr>
              <a:t> </a:t>
            </a:r>
            <a:r>
              <a:rPr lang="en-US" sz="3100" b="1" dirty="0" err="1" smtClean="0">
                <a:latin typeface="Cambria"/>
                <a:cs typeface="Cambria"/>
              </a:rPr>
              <a:t>dengesi</a:t>
            </a:r>
            <a:r>
              <a:rPr lang="en-US" sz="3100" b="1" dirty="0" smtClean="0">
                <a:latin typeface="Cambria"/>
                <a:cs typeface="Cambria"/>
              </a:rPr>
              <a:t> </a:t>
            </a:r>
            <a:r>
              <a:rPr lang="en-US" sz="3100" b="1" dirty="0" err="1" smtClean="0">
                <a:latin typeface="Cambria"/>
                <a:cs typeface="Cambria"/>
              </a:rPr>
              <a:t>belirler</a:t>
            </a:r>
            <a:r>
              <a:rPr lang="en-US" sz="3100" b="1" dirty="0" smtClean="0">
                <a:latin typeface="Cambria"/>
                <a:cs typeface="Cambria"/>
              </a:rPr>
              <a:t>.</a:t>
            </a:r>
          </a:p>
          <a:p>
            <a:endParaRPr lang="en-US" dirty="0"/>
          </a:p>
        </p:txBody>
      </p:sp>
    </p:spTree>
    <p:extLst>
      <p:ext uri="{BB962C8B-B14F-4D97-AF65-F5344CB8AC3E}">
        <p14:creationId xmlns:p14="http://schemas.microsoft.com/office/powerpoint/2010/main" val="34037697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600" b="1" dirty="0" smtClean="0">
                <a:latin typeface="Cambria"/>
                <a:cs typeface="Cambria"/>
              </a:rPr>
              <a:t>	</a:t>
            </a:r>
            <a:r>
              <a:rPr lang="en-US" sz="3600" b="1" dirty="0" err="1" smtClean="0">
                <a:latin typeface="Cambria"/>
                <a:cs typeface="Cambria"/>
              </a:rPr>
              <a:t>Yeniden</a:t>
            </a:r>
            <a:r>
              <a:rPr lang="en-US" sz="3600" b="1" dirty="0" smtClean="0">
                <a:latin typeface="Cambria"/>
                <a:cs typeface="Cambria"/>
              </a:rPr>
              <a:t> </a:t>
            </a:r>
            <a:r>
              <a:rPr lang="en-US" sz="3600" b="1" dirty="0" err="1" smtClean="0">
                <a:latin typeface="Cambria"/>
                <a:cs typeface="Cambria"/>
              </a:rPr>
              <a:t>Dağıtım</a:t>
            </a:r>
            <a:r>
              <a:rPr lang="en-US" sz="3600" b="1" dirty="0" smtClean="0">
                <a:latin typeface="Cambria"/>
                <a:cs typeface="Cambria"/>
              </a:rPr>
              <a:t>:</a:t>
            </a:r>
          </a:p>
          <a:p>
            <a:r>
              <a:rPr lang="en-US" dirty="0" err="1" smtClean="0">
                <a:latin typeface="Cambria"/>
                <a:cs typeface="Cambria"/>
              </a:rPr>
              <a:t>Şefliklerde</a:t>
            </a:r>
            <a:r>
              <a:rPr lang="en-US" dirty="0" smtClean="0">
                <a:latin typeface="Cambria"/>
                <a:cs typeface="Cambria"/>
              </a:rPr>
              <a:t> </a:t>
            </a:r>
            <a:r>
              <a:rPr lang="en-US" dirty="0" err="1" smtClean="0">
                <a:latin typeface="Cambria"/>
                <a:cs typeface="Cambria"/>
              </a:rPr>
              <a:t>gözlemlenen</a:t>
            </a:r>
            <a:r>
              <a:rPr lang="en-US" dirty="0" smtClean="0">
                <a:latin typeface="Cambria"/>
                <a:cs typeface="Cambria"/>
              </a:rPr>
              <a:t> </a:t>
            </a:r>
            <a:r>
              <a:rPr lang="en-US" dirty="0" err="1" smtClean="0">
                <a:latin typeface="Cambria"/>
                <a:cs typeface="Cambria"/>
              </a:rPr>
              <a:t>bir</a:t>
            </a:r>
            <a:r>
              <a:rPr lang="en-US" dirty="0" smtClean="0">
                <a:latin typeface="Cambria"/>
                <a:cs typeface="Cambria"/>
              </a:rPr>
              <a:t> </a:t>
            </a:r>
            <a:r>
              <a:rPr lang="en-US" dirty="0" err="1" smtClean="0">
                <a:latin typeface="Cambria"/>
                <a:cs typeface="Cambria"/>
              </a:rPr>
              <a:t>uygulamadır</a:t>
            </a:r>
            <a:r>
              <a:rPr lang="en-US" dirty="0" smtClean="0">
                <a:latin typeface="Cambria"/>
                <a:cs typeface="Cambria"/>
              </a:rPr>
              <a:t>. </a:t>
            </a:r>
            <a:r>
              <a:rPr lang="en-US" dirty="0" err="1" smtClean="0">
                <a:latin typeface="Cambria"/>
                <a:cs typeface="Cambria"/>
              </a:rPr>
              <a:t>Ürünlerin</a:t>
            </a:r>
            <a:r>
              <a:rPr lang="en-US" dirty="0" smtClean="0">
                <a:latin typeface="Cambria"/>
                <a:cs typeface="Cambria"/>
              </a:rPr>
              <a:t> </a:t>
            </a:r>
            <a:r>
              <a:rPr lang="en-US" dirty="0" err="1" smtClean="0">
                <a:latin typeface="Cambria"/>
                <a:cs typeface="Cambria"/>
              </a:rPr>
              <a:t>önce</a:t>
            </a:r>
            <a:r>
              <a:rPr lang="en-US" dirty="0" smtClean="0">
                <a:latin typeface="Cambria"/>
                <a:cs typeface="Cambria"/>
              </a:rPr>
              <a:t> </a:t>
            </a:r>
            <a:r>
              <a:rPr lang="en-US" dirty="0" err="1" smtClean="0">
                <a:latin typeface="Cambria"/>
                <a:cs typeface="Cambria"/>
              </a:rPr>
              <a:t>merkezlere</a:t>
            </a:r>
            <a:r>
              <a:rPr lang="en-US" dirty="0" smtClean="0">
                <a:latin typeface="Cambria"/>
                <a:cs typeface="Cambria"/>
              </a:rPr>
              <a:t>, </a:t>
            </a:r>
            <a:r>
              <a:rPr lang="en-US" dirty="0" err="1" smtClean="0">
                <a:latin typeface="Cambria"/>
                <a:cs typeface="Cambria"/>
              </a:rPr>
              <a:t>oradan</a:t>
            </a:r>
            <a:r>
              <a:rPr lang="en-US" dirty="0" smtClean="0">
                <a:latin typeface="Cambria"/>
                <a:cs typeface="Cambria"/>
              </a:rPr>
              <a:t> da </a:t>
            </a:r>
            <a:r>
              <a:rPr lang="en-US" dirty="0" err="1" smtClean="0">
                <a:latin typeface="Cambria"/>
                <a:cs typeface="Cambria"/>
              </a:rPr>
              <a:t>tekrar</a:t>
            </a:r>
            <a:r>
              <a:rPr lang="en-US" dirty="0" smtClean="0">
                <a:latin typeface="Cambria"/>
                <a:cs typeface="Cambria"/>
              </a:rPr>
              <a:t> </a:t>
            </a:r>
            <a:r>
              <a:rPr lang="en-US" dirty="0" err="1" smtClean="0">
                <a:latin typeface="Cambria"/>
                <a:cs typeface="Cambria"/>
              </a:rPr>
              <a:t>dışarıya</a:t>
            </a:r>
            <a:r>
              <a:rPr lang="en-US" dirty="0" smtClean="0">
                <a:latin typeface="Cambria"/>
                <a:cs typeface="Cambria"/>
              </a:rPr>
              <a:t> </a:t>
            </a:r>
            <a:r>
              <a:rPr lang="en-US" dirty="0" err="1" smtClean="0">
                <a:latin typeface="Cambria"/>
                <a:cs typeface="Cambria"/>
              </a:rPr>
              <a:t>akmasıdır</a:t>
            </a:r>
            <a:r>
              <a:rPr lang="en-US" dirty="0" smtClean="0">
                <a:latin typeface="Cambria"/>
                <a:cs typeface="Cambria"/>
              </a:rPr>
              <a:t>.</a:t>
            </a:r>
            <a:endParaRPr lang="en-US" dirty="0">
              <a:latin typeface="Cambria"/>
              <a:cs typeface="Cambria"/>
            </a:endParaRPr>
          </a:p>
        </p:txBody>
      </p:sp>
    </p:spTree>
    <p:extLst>
      <p:ext uri="{BB962C8B-B14F-4D97-AF65-F5344CB8AC3E}">
        <p14:creationId xmlns:p14="http://schemas.microsoft.com/office/powerpoint/2010/main" val="280588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0"/>
            <a:ext cx="8229600" cy="1143000"/>
          </a:xfrm>
        </p:spPr>
        <p:txBody>
          <a:bodyPr/>
          <a:lstStyle/>
          <a:p>
            <a:r>
              <a:rPr lang="tr-TR" b="1" dirty="0" smtClean="0">
                <a:solidFill>
                  <a:srgbClr val="FF0000"/>
                </a:solidFill>
                <a:latin typeface="Cambria"/>
                <a:cs typeface="Cambria"/>
              </a:rPr>
              <a:t>1. Uyarlanma Stratejileri</a:t>
            </a:r>
            <a:endParaRPr lang="tr-TR" b="1" dirty="0">
              <a:solidFill>
                <a:srgbClr val="FF0000"/>
              </a:solidFill>
              <a:latin typeface="Cambria"/>
              <a:cs typeface="Cambria"/>
            </a:endParaRPr>
          </a:p>
        </p:txBody>
      </p:sp>
      <p:sp>
        <p:nvSpPr>
          <p:cNvPr id="3" name="İçerik Yer Tutucusu 2"/>
          <p:cNvSpPr>
            <a:spLocks noGrp="1"/>
          </p:cNvSpPr>
          <p:nvPr>
            <p:ph idx="1"/>
          </p:nvPr>
        </p:nvSpPr>
        <p:spPr>
          <a:xfrm>
            <a:off x="457200" y="1143000"/>
            <a:ext cx="8229600" cy="4525963"/>
          </a:xfrm>
        </p:spPr>
        <p:txBody>
          <a:bodyPr>
            <a:noAutofit/>
          </a:bodyPr>
          <a:lstStyle/>
          <a:p>
            <a:r>
              <a:rPr lang="tr-TR" sz="2800" b="1" dirty="0" smtClean="0">
                <a:latin typeface="Cambria"/>
                <a:cs typeface="Cambria"/>
              </a:rPr>
              <a:t>Uyarlanma Stratejisi: </a:t>
            </a:r>
            <a:r>
              <a:rPr lang="tr-TR" sz="2800" dirty="0" smtClean="0">
                <a:latin typeface="Cambria"/>
                <a:cs typeface="Cambria"/>
              </a:rPr>
              <a:t>Yaşam sürdürme araçları; Üretim sistemi. Herhangi bir topluluğun ekonomik üretim sistemini tanımlamak için kullanılan terim.</a:t>
            </a:r>
          </a:p>
          <a:p>
            <a:r>
              <a:rPr lang="tr-TR" sz="2800" dirty="0" smtClean="0">
                <a:latin typeface="Cambria"/>
                <a:cs typeface="Cambria"/>
              </a:rPr>
              <a:t>Aralarında herhangi bir bağ bulunmayan iki ya da daha fazla toplumun benzerlikler göstermesinin nedeni, benzer uyarlanma stratejilerine sahip olmalarıdır.</a:t>
            </a:r>
          </a:p>
          <a:p>
            <a:r>
              <a:rPr lang="tr-TR" sz="2800" dirty="0" smtClean="0">
                <a:latin typeface="Cambria"/>
                <a:cs typeface="Cambria"/>
              </a:rPr>
              <a:t>Örneğin, avcı-toplayıcı stratejiyi benimsemiş bütün toplumlar arasında belirgin benzerlikler vardır. </a:t>
            </a:r>
          </a:p>
          <a:p>
            <a:r>
              <a:rPr lang="tr-TR" sz="2800" dirty="0">
                <a:latin typeface="Cambria"/>
                <a:cs typeface="Cambria"/>
              </a:rPr>
              <a:t>B</a:t>
            </a:r>
            <a:r>
              <a:rPr lang="tr-TR" sz="2800" dirty="0" smtClean="0">
                <a:latin typeface="Cambria"/>
                <a:cs typeface="Cambria"/>
              </a:rPr>
              <a:t>eş uyarlanma stratejisi vardır: </a:t>
            </a:r>
            <a:r>
              <a:rPr lang="tr-TR" sz="2800" b="1" dirty="0" smtClean="0">
                <a:latin typeface="Cambria"/>
                <a:cs typeface="Cambria"/>
              </a:rPr>
              <a:t>Avcı-toplayıcılık, bahçecilik, tarım, hayvancılık ve sanayileşme.</a:t>
            </a:r>
            <a:endParaRPr lang="tr-TR" sz="2800" b="1" dirty="0">
              <a:latin typeface="Cambria"/>
              <a:cs typeface="Cambria"/>
            </a:endParaRPr>
          </a:p>
        </p:txBody>
      </p:sp>
    </p:spTree>
    <p:extLst>
      <p:ext uri="{BB962C8B-B14F-4D97-AF65-F5344CB8AC3E}">
        <p14:creationId xmlns:p14="http://schemas.microsoft.com/office/powerpoint/2010/main" val="207474182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80510"/>
            <a:ext cx="8229600" cy="6109348"/>
          </a:xfrm>
        </p:spPr>
        <p:txBody>
          <a:bodyPr>
            <a:normAutofit fontScale="85000" lnSpcReduction="20000"/>
          </a:bodyPr>
          <a:lstStyle/>
          <a:p>
            <a:pPr marL="0" indent="0">
              <a:buNone/>
            </a:pPr>
            <a:r>
              <a:rPr lang="en-US" sz="3100" b="1" dirty="0" smtClean="0">
                <a:latin typeface="Cambria"/>
                <a:cs typeface="Cambria"/>
              </a:rPr>
              <a:t>	</a:t>
            </a:r>
            <a:r>
              <a:rPr lang="en-US" sz="3100" b="1" dirty="0" err="1" smtClean="0">
                <a:latin typeface="Cambria"/>
                <a:cs typeface="Cambria"/>
              </a:rPr>
              <a:t>Karşılıklılık</a:t>
            </a:r>
            <a:r>
              <a:rPr lang="en-US" sz="3100" b="1" dirty="0" smtClean="0">
                <a:latin typeface="Cambria"/>
                <a:cs typeface="Cambria"/>
              </a:rPr>
              <a:t>:</a:t>
            </a:r>
          </a:p>
          <a:p>
            <a:r>
              <a:rPr lang="en-US" sz="3100" dirty="0" err="1" smtClean="0">
                <a:latin typeface="Cambria"/>
                <a:cs typeface="Cambria"/>
              </a:rPr>
              <a:t>Toplumsal</a:t>
            </a:r>
            <a:r>
              <a:rPr lang="en-US" sz="3100" dirty="0" smtClean="0">
                <a:latin typeface="Cambria"/>
                <a:cs typeface="Cambria"/>
              </a:rPr>
              <a:t> </a:t>
            </a:r>
            <a:r>
              <a:rPr lang="en-US" sz="3100" dirty="0" err="1" smtClean="0">
                <a:latin typeface="Cambria"/>
                <a:cs typeface="Cambria"/>
              </a:rPr>
              <a:t>olarak</a:t>
            </a:r>
            <a:r>
              <a:rPr lang="en-US" sz="3100" dirty="0" smtClean="0">
                <a:latin typeface="Cambria"/>
                <a:cs typeface="Cambria"/>
              </a:rPr>
              <a:t> </a:t>
            </a:r>
            <a:r>
              <a:rPr lang="en-US" sz="3100" dirty="0" err="1" smtClean="0">
                <a:latin typeface="Cambria"/>
                <a:cs typeface="Cambria"/>
              </a:rPr>
              <a:t>aynı</a:t>
            </a:r>
            <a:r>
              <a:rPr lang="en-US" sz="3100" dirty="0" smtClean="0">
                <a:latin typeface="Cambria"/>
                <a:cs typeface="Cambria"/>
              </a:rPr>
              <a:t> </a:t>
            </a:r>
            <a:r>
              <a:rPr lang="en-US" sz="3100" dirty="0" err="1" smtClean="0">
                <a:latin typeface="Cambria"/>
                <a:cs typeface="Cambria"/>
              </a:rPr>
              <a:t>düzeyde</a:t>
            </a:r>
            <a:r>
              <a:rPr lang="en-US" sz="3100" dirty="0" smtClean="0">
                <a:latin typeface="Cambria"/>
                <a:cs typeface="Cambria"/>
              </a:rPr>
              <a:t> </a:t>
            </a:r>
            <a:r>
              <a:rPr lang="en-US" sz="3100" dirty="0" err="1" smtClean="0">
                <a:latin typeface="Cambria"/>
                <a:cs typeface="Cambria"/>
              </a:rPr>
              <a:t>bulunan</a:t>
            </a:r>
            <a:r>
              <a:rPr lang="en-US" sz="3100" dirty="0" smtClean="0">
                <a:latin typeface="Cambria"/>
                <a:cs typeface="Cambria"/>
              </a:rPr>
              <a:t> </a:t>
            </a:r>
            <a:r>
              <a:rPr lang="en-US" sz="3100" dirty="0" err="1" smtClean="0">
                <a:latin typeface="Cambria"/>
                <a:cs typeface="Cambria"/>
              </a:rPr>
              <a:t>kişler</a:t>
            </a:r>
            <a:r>
              <a:rPr lang="en-US" sz="3100" dirty="0" smtClean="0">
                <a:latin typeface="Cambria"/>
                <a:cs typeface="Cambria"/>
              </a:rPr>
              <a:t> </a:t>
            </a:r>
            <a:r>
              <a:rPr lang="en-US" sz="3100" dirty="0" err="1" smtClean="0">
                <a:latin typeface="Cambria"/>
                <a:cs typeface="Cambria"/>
              </a:rPr>
              <a:t>arasında</a:t>
            </a:r>
            <a:r>
              <a:rPr lang="en-US" sz="3100" dirty="0" smtClean="0">
                <a:latin typeface="Cambria"/>
                <a:cs typeface="Cambria"/>
              </a:rPr>
              <a:t> </a:t>
            </a:r>
            <a:r>
              <a:rPr lang="en-US" sz="3100" dirty="0" err="1" smtClean="0">
                <a:latin typeface="Cambria"/>
                <a:cs typeface="Cambria"/>
              </a:rPr>
              <a:t>değiş</a:t>
            </a:r>
            <a:r>
              <a:rPr lang="en-US" sz="3100" dirty="0" smtClean="0">
                <a:latin typeface="Cambria"/>
                <a:cs typeface="Cambria"/>
              </a:rPr>
              <a:t> </a:t>
            </a:r>
            <a:r>
              <a:rPr lang="en-US" sz="3100" dirty="0" err="1" smtClean="0">
                <a:latin typeface="Cambria"/>
                <a:cs typeface="Cambria"/>
              </a:rPr>
              <a:t>tokuş</a:t>
            </a:r>
            <a:r>
              <a:rPr lang="en-US" sz="3100" dirty="0" smtClean="0">
                <a:latin typeface="Cambria"/>
                <a:cs typeface="Cambria"/>
              </a:rPr>
              <a:t> </a:t>
            </a:r>
            <a:r>
              <a:rPr lang="en-US" sz="3100" dirty="0" err="1" smtClean="0">
                <a:latin typeface="Cambria"/>
                <a:cs typeface="Cambria"/>
              </a:rPr>
              <a:t>sürecini</a:t>
            </a:r>
            <a:r>
              <a:rPr lang="en-US" sz="3100" dirty="0" smtClean="0">
                <a:latin typeface="Cambria"/>
                <a:cs typeface="Cambria"/>
              </a:rPr>
              <a:t> </a:t>
            </a:r>
            <a:r>
              <a:rPr lang="en-US" sz="3100" dirty="0" err="1" smtClean="0">
                <a:latin typeface="Cambria"/>
                <a:cs typeface="Cambria"/>
              </a:rPr>
              <a:t>belirleyen</a:t>
            </a:r>
            <a:r>
              <a:rPr lang="en-US" sz="3100" dirty="0" smtClean="0">
                <a:latin typeface="Cambria"/>
                <a:cs typeface="Cambria"/>
              </a:rPr>
              <a:t> </a:t>
            </a:r>
            <a:r>
              <a:rPr lang="en-US" sz="3100" dirty="0" err="1" smtClean="0">
                <a:latin typeface="Cambria"/>
                <a:cs typeface="Cambria"/>
              </a:rPr>
              <a:t>ilke</a:t>
            </a:r>
            <a:r>
              <a:rPr lang="en-US" sz="3100" dirty="0" smtClean="0">
                <a:latin typeface="Cambria"/>
                <a:cs typeface="Cambria"/>
              </a:rPr>
              <a:t>.  </a:t>
            </a:r>
          </a:p>
          <a:p>
            <a:r>
              <a:rPr lang="en-US" sz="3100" b="1" i="1" dirty="0" err="1" smtClean="0">
                <a:latin typeface="Cambria"/>
                <a:cs typeface="Cambria"/>
              </a:rPr>
              <a:t>Genel</a:t>
            </a:r>
            <a:r>
              <a:rPr lang="en-US" sz="3100" b="1" i="1" dirty="0" smtClean="0">
                <a:latin typeface="Cambria"/>
                <a:cs typeface="Cambria"/>
              </a:rPr>
              <a:t> </a:t>
            </a:r>
            <a:r>
              <a:rPr lang="en-US" sz="3100" b="1" i="1" dirty="0" err="1" smtClean="0">
                <a:latin typeface="Cambria"/>
                <a:cs typeface="Cambria"/>
              </a:rPr>
              <a:t>Karşılıklılık</a:t>
            </a:r>
            <a:r>
              <a:rPr lang="en-US" sz="3100" b="1" i="1" dirty="0">
                <a:latin typeface="Cambria"/>
                <a:cs typeface="Cambria"/>
              </a:rPr>
              <a:t> </a:t>
            </a:r>
            <a:r>
              <a:rPr lang="en-US" sz="3100" b="1" i="1" dirty="0" smtClean="0">
                <a:latin typeface="Cambria"/>
                <a:cs typeface="Cambria"/>
              </a:rPr>
              <a:t>(</a:t>
            </a:r>
            <a:r>
              <a:rPr lang="en-US" sz="3100" b="1" i="1" dirty="0" err="1" smtClean="0">
                <a:latin typeface="Cambria"/>
                <a:cs typeface="Cambria"/>
              </a:rPr>
              <a:t>Karşılıksızlık</a:t>
            </a:r>
            <a:r>
              <a:rPr lang="en-US" sz="3100" b="1" i="1" dirty="0" smtClean="0">
                <a:latin typeface="Cambria"/>
                <a:cs typeface="Cambria"/>
              </a:rPr>
              <a:t>): </a:t>
            </a:r>
            <a:r>
              <a:rPr lang="en-US" sz="3100" dirty="0" smtClean="0">
                <a:latin typeface="Cambria"/>
                <a:cs typeface="Cambria"/>
              </a:rPr>
              <a:t>Yakın </a:t>
            </a:r>
            <a:r>
              <a:rPr lang="en-US" sz="3100" dirty="0" err="1" smtClean="0">
                <a:latin typeface="Cambria"/>
                <a:cs typeface="Cambria"/>
              </a:rPr>
              <a:t>ilişki</a:t>
            </a:r>
            <a:r>
              <a:rPr lang="en-US" sz="3100" dirty="0" smtClean="0">
                <a:latin typeface="Cambria"/>
                <a:cs typeface="Cambria"/>
              </a:rPr>
              <a:t> </a:t>
            </a:r>
            <a:r>
              <a:rPr lang="en-US" sz="3100" dirty="0" err="1" smtClean="0">
                <a:latin typeface="Cambria"/>
                <a:cs typeface="Cambria"/>
              </a:rPr>
              <a:t>içindeki</a:t>
            </a:r>
            <a:r>
              <a:rPr lang="en-US" sz="3100" dirty="0" smtClean="0">
                <a:latin typeface="Cambria"/>
                <a:cs typeface="Cambria"/>
              </a:rPr>
              <a:t> </a:t>
            </a:r>
            <a:r>
              <a:rPr lang="en-US" sz="3100" dirty="0" err="1" smtClean="0">
                <a:latin typeface="Cambria"/>
                <a:cs typeface="Cambria"/>
              </a:rPr>
              <a:t>bireyler</a:t>
            </a:r>
            <a:r>
              <a:rPr lang="en-US" sz="3100" dirty="0" smtClean="0">
                <a:latin typeface="Cambria"/>
                <a:cs typeface="Cambria"/>
              </a:rPr>
              <a:t> </a:t>
            </a:r>
            <a:r>
              <a:rPr lang="en-US" sz="3100" dirty="0" err="1" smtClean="0">
                <a:latin typeface="Cambria"/>
                <a:cs typeface="Cambria"/>
              </a:rPr>
              <a:t>arasındaki</a:t>
            </a:r>
            <a:r>
              <a:rPr lang="en-US" sz="3100" dirty="0" smtClean="0">
                <a:latin typeface="Cambria"/>
                <a:cs typeface="Cambria"/>
              </a:rPr>
              <a:t> </a:t>
            </a:r>
            <a:r>
              <a:rPr lang="en-US" sz="3100" dirty="0" err="1" smtClean="0">
                <a:latin typeface="Cambria"/>
                <a:cs typeface="Cambria"/>
              </a:rPr>
              <a:t>değiş</a:t>
            </a:r>
            <a:r>
              <a:rPr lang="en-US" sz="3100" dirty="0" smtClean="0">
                <a:latin typeface="Cambria"/>
                <a:cs typeface="Cambria"/>
              </a:rPr>
              <a:t> </a:t>
            </a:r>
            <a:r>
              <a:rPr lang="en-US" sz="3100" dirty="0" err="1" smtClean="0">
                <a:latin typeface="Cambria"/>
                <a:cs typeface="Cambria"/>
              </a:rPr>
              <a:t>tokuş</a:t>
            </a:r>
            <a:r>
              <a:rPr lang="en-US" sz="3100" dirty="0" smtClean="0">
                <a:latin typeface="Cambria"/>
                <a:cs typeface="Cambria"/>
              </a:rPr>
              <a:t>. </a:t>
            </a:r>
            <a:r>
              <a:rPr lang="en-US" sz="3100" dirty="0" err="1" smtClean="0">
                <a:latin typeface="Cambria"/>
                <a:cs typeface="Cambria"/>
              </a:rPr>
              <a:t>Somut</a:t>
            </a:r>
            <a:r>
              <a:rPr lang="en-US" sz="3100" dirty="0" smtClean="0">
                <a:latin typeface="Cambria"/>
                <a:cs typeface="Cambria"/>
              </a:rPr>
              <a:t> </a:t>
            </a:r>
            <a:r>
              <a:rPr lang="en-US" sz="3100" dirty="0" err="1" smtClean="0">
                <a:latin typeface="Cambria"/>
                <a:cs typeface="Cambria"/>
              </a:rPr>
              <a:t>beklenti</a:t>
            </a:r>
            <a:r>
              <a:rPr lang="en-US" sz="3100" dirty="0" smtClean="0">
                <a:latin typeface="Cambria"/>
                <a:cs typeface="Cambria"/>
              </a:rPr>
              <a:t> </a:t>
            </a:r>
            <a:r>
              <a:rPr lang="en-US" sz="3100" dirty="0" err="1" smtClean="0">
                <a:latin typeface="Cambria"/>
                <a:cs typeface="Cambria"/>
              </a:rPr>
              <a:t>yoktur</a:t>
            </a:r>
            <a:r>
              <a:rPr lang="en-US" sz="3100" dirty="0" smtClean="0">
                <a:latin typeface="Cambria"/>
                <a:cs typeface="Cambria"/>
              </a:rPr>
              <a:t>.</a:t>
            </a:r>
          </a:p>
          <a:p>
            <a:r>
              <a:rPr lang="en-US" sz="3100" b="1" i="1" dirty="0" err="1" smtClean="0">
                <a:latin typeface="Cambria"/>
                <a:cs typeface="Cambria"/>
              </a:rPr>
              <a:t>Dengeli</a:t>
            </a:r>
            <a:r>
              <a:rPr lang="en-US" sz="3100" b="1" i="1" dirty="0" smtClean="0">
                <a:latin typeface="Cambria"/>
                <a:cs typeface="Cambria"/>
              </a:rPr>
              <a:t> </a:t>
            </a:r>
            <a:r>
              <a:rPr lang="en-US" sz="3100" b="1" i="1" dirty="0" err="1" smtClean="0">
                <a:latin typeface="Cambria"/>
                <a:cs typeface="Cambria"/>
              </a:rPr>
              <a:t>Karşılıklılık</a:t>
            </a:r>
            <a:r>
              <a:rPr lang="en-US" sz="3100" b="1" i="1" dirty="0" smtClean="0">
                <a:latin typeface="Cambria"/>
                <a:cs typeface="Cambria"/>
              </a:rPr>
              <a:t>: </a:t>
            </a:r>
            <a:r>
              <a:rPr lang="en-US" sz="3100" dirty="0" err="1" smtClean="0">
                <a:latin typeface="Cambria"/>
                <a:cs typeface="Cambria"/>
              </a:rPr>
              <a:t>Karşılıklılık</a:t>
            </a:r>
            <a:r>
              <a:rPr lang="en-US" sz="3100" dirty="0" smtClean="0">
                <a:latin typeface="Cambria"/>
                <a:cs typeface="Cambria"/>
              </a:rPr>
              <a:t> </a:t>
            </a:r>
            <a:r>
              <a:rPr lang="en-US" sz="3100" dirty="0" err="1" smtClean="0">
                <a:latin typeface="Cambria"/>
                <a:cs typeface="Cambria"/>
              </a:rPr>
              <a:t>ekseninde</a:t>
            </a:r>
            <a:r>
              <a:rPr lang="en-US" sz="3100" dirty="0" smtClean="0">
                <a:latin typeface="Cambria"/>
                <a:cs typeface="Cambria"/>
              </a:rPr>
              <a:t> </a:t>
            </a:r>
            <a:r>
              <a:rPr lang="en-US" sz="3100" dirty="0" err="1" smtClean="0">
                <a:latin typeface="Cambria"/>
                <a:cs typeface="Cambria"/>
              </a:rPr>
              <a:t>genel</a:t>
            </a:r>
            <a:r>
              <a:rPr lang="en-US" sz="3100" dirty="0" smtClean="0">
                <a:latin typeface="Cambria"/>
                <a:cs typeface="Cambria"/>
              </a:rPr>
              <a:t> </a:t>
            </a:r>
            <a:r>
              <a:rPr lang="en-US" sz="3100" dirty="0" err="1" smtClean="0">
                <a:latin typeface="Cambria"/>
                <a:cs typeface="Cambria"/>
              </a:rPr>
              <a:t>ve</a:t>
            </a:r>
            <a:r>
              <a:rPr lang="en-US" sz="3100" dirty="0" smtClean="0">
                <a:latin typeface="Cambria"/>
                <a:cs typeface="Cambria"/>
              </a:rPr>
              <a:t> </a:t>
            </a:r>
            <a:r>
              <a:rPr lang="en-US" sz="3100" dirty="0" err="1" smtClean="0">
                <a:latin typeface="Cambria"/>
                <a:cs typeface="Cambria"/>
              </a:rPr>
              <a:t>negatif</a:t>
            </a:r>
            <a:r>
              <a:rPr lang="en-US" sz="3100" dirty="0" smtClean="0">
                <a:latin typeface="Cambria"/>
                <a:cs typeface="Cambria"/>
              </a:rPr>
              <a:t> </a:t>
            </a:r>
            <a:r>
              <a:rPr lang="en-US" sz="3100" dirty="0" err="1" smtClean="0">
                <a:latin typeface="Cambria"/>
                <a:cs typeface="Cambria"/>
              </a:rPr>
              <a:t>arasında</a:t>
            </a:r>
            <a:r>
              <a:rPr lang="en-US" sz="3100" dirty="0" smtClean="0">
                <a:latin typeface="Cambria"/>
                <a:cs typeface="Cambria"/>
              </a:rPr>
              <a:t> </a:t>
            </a:r>
            <a:r>
              <a:rPr lang="en-US" sz="3100" dirty="0" err="1" smtClean="0">
                <a:latin typeface="Cambria"/>
                <a:cs typeface="Cambria"/>
              </a:rPr>
              <a:t>kalan</a:t>
            </a:r>
            <a:r>
              <a:rPr lang="en-US" sz="3100" dirty="0" smtClean="0">
                <a:latin typeface="Cambria"/>
                <a:cs typeface="Cambria"/>
              </a:rPr>
              <a:t> durum: </a:t>
            </a:r>
            <a:r>
              <a:rPr lang="en-US" sz="3100" dirty="0" err="1" smtClean="0">
                <a:latin typeface="Cambria"/>
                <a:cs typeface="Cambria"/>
              </a:rPr>
              <a:t>Bahçecilik</a:t>
            </a:r>
            <a:r>
              <a:rPr lang="en-US" sz="3100" dirty="0" smtClean="0">
                <a:latin typeface="Cambria"/>
                <a:cs typeface="Cambria"/>
              </a:rPr>
              <a:t> </a:t>
            </a:r>
            <a:r>
              <a:rPr lang="en-US" sz="3100" dirty="0" err="1" smtClean="0">
                <a:latin typeface="Cambria"/>
                <a:cs typeface="Cambria"/>
              </a:rPr>
              <a:t>yapan</a:t>
            </a:r>
            <a:r>
              <a:rPr lang="en-US" sz="3100" dirty="0" smtClean="0">
                <a:latin typeface="Cambria"/>
                <a:cs typeface="Cambria"/>
              </a:rPr>
              <a:t> </a:t>
            </a:r>
            <a:r>
              <a:rPr lang="en-US" sz="3100" dirty="0" err="1" smtClean="0">
                <a:latin typeface="Cambria"/>
                <a:cs typeface="Cambria"/>
              </a:rPr>
              <a:t>bir</a:t>
            </a:r>
            <a:r>
              <a:rPr lang="en-US" sz="3100" dirty="0" smtClean="0">
                <a:latin typeface="Cambria"/>
                <a:cs typeface="Cambria"/>
              </a:rPr>
              <a:t> </a:t>
            </a:r>
            <a:r>
              <a:rPr lang="en-US" sz="3100" dirty="0" err="1" smtClean="0">
                <a:latin typeface="Cambria"/>
                <a:cs typeface="Cambria"/>
              </a:rPr>
              <a:t>köyden</a:t>
            </a:r>
            <a:r>
              <a:rPr lang="en-US" sz="3100" dirty="0" smtClean="0">
                <a:latin typeface="Cambria"/>
                <a:cs typeface="Cambria"/>
              </a:rPr>
              <a:t> </a:t>
            </a:r>
            <a:r>
              <a:rPr lang="en-US" sz="3100" dirty="0" err="1" smtClean="0">
                <a:latin typeface="Cambria"/>
                <a:cs typeface="Cambria"/>
              </a:rPr>
              <a:t>diğerine</a:t>
            </a:r>
            <a:r>
              <a:rPr lang="en-US" sz="3100" dirty="0" smtClean="0">
                <a:latin typeface="Cambria"/>
                <a:cs typeface="Cambria"/>
              </a:rPr>
              <a:t> </a:t>
            </a:r>
            <a:r>
              <a:rPr lang="en-US" sz="3100" dirty="0" err="1" smtClean="0">
                <a:latin typeface="Cambria"/>
                <a:cs typeface="Cambria"/>
              </a:rPr>
              <a:t>hediye</a:t>
            </a:r>
            <a:r>
              <a:rPr lang="en-US" sz="3100" dirty="0" smtClean="0">
                <a:latin typeface="Cambria"/>
                <a:cs typeface="Cambria"/>
              </a:rPr>
              <a:t> </a:t>
            </a:r>
            <a:r>
              <a:rPr lang="en-US" sz="3100" dirty="0" err="1" smtClean="0">
                <a:latin typeface="Cambria"/>
                <a:cs typeface="Cambria"/>
              </a:rPr>
              <a:t>gittiğinde</a:t>
            </a:r>
            <a:r>
              <a:rPr lang="en-US" sz="3100" dirty="0" smtClean="0">
                <a:latin typeface="Cambria"/>
                <a:cs typeface="Cambria"/>
              </a:rPr>
              <a:t>, </a:t>
            </a:r>
            <a:r>
              <a:rPr lang="en-US" sz="3100" dirty="0" err="1" smtClean="0">
                <a:latin typeface="Cambria"/>
                <a:cs typeface="Cambria"/>
              </a:rPr>
              <a:t>karşılığının</a:t>
            </a:r>
            <a:r>
              <a:rPr lang="en-US" sz="3100" dirty="0" smtClean="0">
                <a:latin typeface="Cambria"/>
                <a:cs typeface="Cambria"/>
              </a:rPr>
              <a:t> </a:t>
            </a:r>
            <a:r>
              <a:rPr lang="en-US" sz="3100" dirty="0" err="1" smtClean="0">
                <a:latin typeface="Cambria"/>
                <a:cs typeface="Cambria"/>
              </a:rPr>
              <a:t>gelmesi</a:t>
            </a:r>
            <a:r>
              <a:rPr lang="en-US" sz="3100" dirty="0" smtClean="0">
                <a:latin typeface="Cambria"/>
                <a:cs typeface="Cambria"/>
              </a:rPr>
              <a:t> </a:t>
            </a:r>
            <a:r>
              <a:rPr lang="en-US" sz="3100" dirty="0" err="1" smtClean="0">
                <a:latin typeface="Cambria"/>
                <a:cs typeface="Cambria"/>
              </a:rPr>
              <a:t>beklenir</a:t>
            </a:r>
            <a:r>
              <a:rPr lang="en-US" sz="3100" dirty="0" smtClean="0">
                <a:latin typeface="Cambria"/>
                <a:cs typeface="Cambria"/>
              </a:rPr>
              <a:t>; </a:t>
            </a:r>
            <a:r>
              <a:rPr lang="en-US" sz="3100" dirty="0" err="1" smtClean="0">
                <a:latin typeface="Cambria"/>
                <a:cs typeface="Cambria"/>
              </a:rPr>
              <a:t>aksi</a:t>
            </a:r>
            <a:r>
              <a:rPr lang="en-US" sz="3100" dirty="0" smtClean="0">
                <a:latin typeface="Cambria"/>
                <a:cs typeface="Cambria"/>
              </a:rPr>
              <a:t> durum </a:t>
            </a:r>
            <a:r>
              <a:rPr lang="en-US" sz="3100" dirty="0" err="1" smtClean="0">
                <a:latin typeface="Cambria"/>
                <a:cs typeface="Cambria"/>
              </a:rPr>
              <a:t>toplumsal</a:t>
            </a:r>
            <a:r>
              <a:rPr lang="en-US" sz="3100" dirty="0" smtClean="0">
                <a:latin typeface="Cambria"/>
                <a:cs typeface="Cambria"/>
              </a:rPr>
              <a:t> </a:t>
            </a:r>
            <a:r>
              <a:rPr lang="en-US" sz="3100" dirty="0" err="1" smtClean="0">
                <a:latin typeface="Cambria"/>
                <a:cs typeface="Cambria"/>
              </a:rPr>
              <a:t>ilişkiyi</a:t>
            </a:r>
            <a:r>
              <a:rPr lang="en-US" sz="3100" dirty="0" smtClean="0">
                <a:latin typeface="Cambria"/>
                <a:cs typeface="Cambria"/>
              </a:rPr>
              <a:t> </a:t>
            </a:r>
            <a:r>
              <a:rPr lang="en-US" sz="3100" dirty="0" err="1" smtClean="0">
                <a:latin typeface="Cambria"/>
                <a:cs typeface="Cambria"/>
              </a:rPr>
              <a:t>zedeler</a:t>
            </a:r>
            <a:r>
              <a:rPr lang="en-US" sz="3100" dirty="0" smtClean="0">
                <a:latin typeface="Cambria"/>
                <a:cs typeface="Cambria"/>
              </a:rPr>
              <a:t>.</a:t>
            </a:r>
          </a:p>
          <a:p>
            <a:r>
              <a:rPr lang="en-US" sz="3100" b="1" i="1" dirty="0" err="1" smtClean="0">
                <a:latin typeface="Cambria"/>
                <a:cs typeface="Cambria"/>
              </a:rPr>
              <a:t>Negatif</a:t>
            </a:r>
            <a:r>
              <a:rPr lang="en-US" sz="3100" b="1" i="1" dirty="0" smtClean="0">
                <a:latin typeface="Cambria"/>
                <a:cs typeface="Cambria"/>
              </a:rPr>
              <a:t> </a:t>
            </a:r>
            <a:r>
              <a:rPr lang="en-US" sz="3100" b="1" i="1" dirty="0" err="1" smtClean="0">
                <a:latin typeface="Cambria"/>
                <a:cs typeface="Cambria"/>
              </a:rPr>
              <a:t>Karşılıklılık</a:t>
            </a:r>
            <a:r>
              <a:rPr lang="en-US" sz="3100" b="1" i="1" dirty="0" smtClean="0">
                <a:latin typeface="Cambria"/>
                <a:cs typeface="Cambria"/>
              </a:rPr>
              <a:t>: </a:t>
            </a:r>
            <a:r>
              <a:rPr lang="en-US" sz="3100" dirty="0" err="1" smtClean="0">
                <a:latin typeface="Cambria"/>
                <a:cs typeface="Cambria"/>
              </a:rPr>
              <a:t>Yabancılar</a:t>
            </a:r>
            <a:r>
              <a:rPr lang="en-US" sz="3100" dirty="0">
                <a:latin typeface="Cambria"/>
                <a:cs typeface="Cambria"/>
              </a:rPr>
              <a:t> </a:t>
            </a:r>
            <a:r>
              <a:rPr lang="en-US" sz="3100" dirty="0" err="1" smtClean="0">
                <a:latin typeface="Cambria"/>
                <a:cs typeface="Cambria"/>
              </a:rPr>
              <a:t>arası</a:t>
            </a:r>
            <a:r>
              <a:rPr lang="en-US" sz="3100" dirty="0" smtClean="0">
                <a:latin typeface="Cambria"/>
                <a:cs typeface="Cambria"/>
              </a:rPr>
              <a:t> </a:t>
            </a:r>
            <a:r>
              <a:rPr lang="en-US" sz="3100" dirty="0" err="1" smtClean="0">
                <a:latin typeface="Cambria"/>
                <a:cs typeface="Cambria"/>
              </a:rPr>
              <a:t>değiş</a:t>
            </a:r>
            <a:r>
              <a:rPr lang="en-US" sz="3100" dirty="0" smtClean="0">
                <a:latin typeface="Cambria"/>
                <a:cs typeface="Cambria"/>
              </a:rPr>
              <a:t> </a:t>
            </a:r>
            <a:r>
              <a:rPr lang="en-US" sz="3100" dirty="0" err="1" smtClean="0">
                <a:latin typeface="Cambria"/>
                <a:cs typeface="Cambria"/>
              </a:rPr>
              <a:t>tokuşlar</a:t>
            </a:r>
            <a:r>
              <a:rPr lang="en-US" sz="3100" dirty="0" smtClean="0">
                <a:latin typeface="Cambria"/>
                <a:cs typeface="Cambria"/>
              </a:rPr>
              <a:t>: </a:t>
            </a:r>
            <a:r>
              <a:rPr lang="en-US" sz="3100" dirty="0" err="1" smtClean="0">
                <a:latin typeface="Cambria"/>
                <a:cs typeface="Cambria"/>
              </a:rPr>
              <a:t>düşmanlıklar</a:t>
            </a:r>
            <a:r>
              <a:rPr lang="en-US" sz="3100" dirty="0" smtClean="0">
                <a:latin typeface="Cambria"/>
                <a:cs typeface="Cambria"/>
              </a:rPr>
              <a:t> </a:t>
            </a:r>
            <a:r>
              <a:rPr lang="en-US" sz="3100" dirty="0" err="1" smtClean="0">
                <a:latin typeface="Cambria"/>
                <a:cs typeface="Cambria"/>
              </a:rPr>
              <a:t>geliştirebilir</a:t>
            </a:r>
            <a:r>
              <a:rPr lang="en-US" sz="3100" dirty="0" smtClean="0">
                <a:latin typeface="Cambria"/>
                <a:cs typeface="Cambria"/>
              </a:rPr>
              <a:t>.</a:t>
            </a:r>
          </a:p>
          <a:p>
            <a:r>
              <a:rPr lang="en-US" sz="3100" b="1" dirty="0" err="1" smtClean="0">
                <a:latin typeface="Cambria"/>
                <a:cs typeface="Cambria"/>
              </a:rPr>
              <a:t>Genel</a:t>
            </a:r>
            <a:r>
              <a:rPr lang="en-US" sz="3100" b="1" dirty="0" smtClean="0">
                <a:latin typeface="Cambria"/>
                <a:cs typeface="Cambria"/>
              </a:rPr>
              <a:t> </a:t>
            </a:r>
            <a:r>
              <a:rPr lang="en-US" sz="3100" b="1" dirty="0" err="1" smtClean="0">
                <a:latin typeface="Cambria"/>
                <a:cs typeface="Cambria"/>
              </a:rPr>
              <a:t>ve</a:t>
            </a:r>
            <a:r>
              <a:rPr lang="en-US" sz="3100" b="1" dirty="0" smtClean="0">
                <a:latin typeface="Cambria"/>
                <a:cs typeface="Cambria"/>
              </a:rPr>
              <a:t> </a:t>
            </a:r>
            <a:r>
              <a:rPr lang="en-US" sz="3100" b="1" dirty="0" err="1" smtClean="0">
                <a:latin typeface="Cambria"/>
                <a:cs typeface="Cambria"/>
              </a:rPr>
              <a:t>dengeli</a:t>
            </a:r>
            <a:r>
              <a:rPr lang="en-US" sz="3100" b="1" dirty="0" smtClean="0">
                <a:latin typeface="Cambria"/>
                <a:cs typeface="Cambria"/>
              </a:rPr>
              <a:t> </a:t>
            </a:r>
            <a:r>
              <a:rPr lang="en-US" sz="3100" b="1" dirty="0" err="1" smtClean="0">
                <a:latin typeface="Cambria"/>
                <a:cs typeface="Cambria"/>
              </a:rPr>
              <a:t>karşılıklılık</a:t>
            </a:r>
            <a:r>
              <a:rPr lang="en-US" sz="3100" b="1" dirty="0" smtClean="0">
                <a:latin typeface="Cambria"/>
                <a:cs typeface="Cambria"/>
              </a:rPr>
              <a:t> </a:t>
            </a:r>
            <a:r>
              <a:rPr lang="en-US" sz="3100" b="1" dirty="0" err="1" smtClean="0">
                <a:latin typeface="Cambria"/>
                <a:cs typeface="Cambria"/>
              </a:rPr>
              <a:t>toplumsal</a:t>
            </a:r>
            <a:r>
              <a:rPr lang="en-US" sz="3100" b="1" dirty="0" smtClean="0">
                <a:latin typeface="Cambria"/>
                <a:cs typeface="Cambria"/>
              </a:rPr>
              <a:t> </a:t>
            </a:r>
            <a:r>
              <a:rPr lang="en-US" sz="3100" b="1" dirty="0" err="1" smtClean="0">
                <a:latin typeface="Cambria"/>
                <a:cs typeface="Cambria"/>
              </a:rPr>
              <a:t>ilişkilere</a:t>
            </a:r>
            <a:r>
              <a:rPr lang="en-US" sz="3100" b="1" dirty="0" smtClean="0">
                <a:latin typeface="Cambria"/>
                <a:cs typeface="Cambria"/>
              </a:rPr>
              <a:t> </a:t>
            </a:r>
            <a:r>
              <a:rPr lang="en-US" sz="3100" b="1" dirty="0" err="1" smtClean="0">
                <a:latin typeface="Cambria"/>
                <a:cs typeface="Cambria"/>
              </a:rPr>
              <a:t>ve</a:t>
            </a:r>
            <a:r>
              <a:rPr lang="en-US" sz="3100" b="1" dirty="0" smtClean="0">
                <a:latin typeface="Cambria"/>
                <a:cs typeface="Cambria"/>
              </a:rPr>
              <a:t> </a:t>
            </a:r>
            <a:r>
              <a:rPr lang="en-US" sz="3100" b="1" dirty="0" err="1" smtClean="0">
                <a:latin typeface="Cambria"/>
                <a:cs typeface="Cambria"/>
              </a:rPr>
              <a:t>güvene</a:t>
            </a:r>
            <a:r>
              <a:rPr lang="en-US" sz="3100" b="1" dirty="0" smtClean="0">
                <a:latin typeface="Cambria"/>
                <a:cs typeface="Cambria"/>
              </a:rPr>
              <a:t> </a:t>
            </a:r>
            <a:r>
              <a:rPr lang="en-US" sz="3100" b="1" dirty="0" err="1" smtClean="0">
                <a:latin typeface="Cambria"/>
                <a:cs typeface="Cambria"/>
              </a:rPr>
              <a:t>dayanır</a:t>
            </a:r>
            <a:r>
              <a:rPr lang="en-US" sz="3100" b="1" dirty="0" smtClean="0">
                <a:latin typeface="Cambria"/>
                <a:cs typeface="Cambria"/>
              </a:rPr>
              <a:t>. </a:t>
            </a:r>
            <a:r>
              <a:rPr lang="en-US" sz="3100" b="1" dirty="0" err="1" smtClean="0">
                <a:latin typeface="Cambria"/>
                <a:cs typeface="Cambria"/>
              </a:rPr>
              <a:t>Negatif</a:t>
            </a:r>
            <a:r>
              <a:rPr lang="en-US" sz="3100" b="1" dirty="0" smtClean="0">
                <a:latin typeface="Cambria"/>
                <a:cs typeface="Cambria"/>
              </a:rPr>
              <a:t> </a:t>
            </a:r>
            <a:r>
              <a:rPr lang="en-US" sz="3100" b="1" dirty="0" err="1" smtClean="0">
                <a:latin typeface="Cambria"/>
                <a:cs typeface="Cambria"/>
              </a:rPr>
              <a:t>karşılıklılık</a:t>
            </a:r>
            <a:r>
              <a:rPr lang="en-US" sz="3100" b="1" dirty="0" smtClean="0">
                <a:latin typeface="Cambria"/>
                <a:cs typeface="Cambria"/>
              </a:rPr>
              <a:t> </a:t>
            </a:r>
            <a:r>
              <a:rPr lang="en-US" sz="3100" b="1" dirty="0" err="1" smtClean="0">
                <a:latin typeface="Cambria"/>
                <a:cs typeface="Cambria"/>
              </a:rPr>
              <a:t>ise</a:t>
            </a:r>
            <a:r>
              <a:rPr lang="en-US" sz="3100" b="1" dirty="0" smtClean="0">
                <a:latin typeface="Cambria"/>
                <a:cs typeface="Cambria"/>
              </a:rPr>
              <a:t> </a:t>
            </a:r>
            <a:r>
              <a:rPr lang="en-US" sz="3100" b="1" dirty="0" err="1" smtClean="0">
                <a:latin typeface="Cambria"/>
                <a:cs typeface="Cambria"/>
              </a:rPr>
              <a:t>kandırma</a:t>
            </a:r>
            <a:r>
              <a:rPr lang="en-US" sz="3100" b="1" dirty="0">
                <a:latin typeface="Cambria"/>
                <a:cs typeface="Cambria"/>
              </a:rPr>
              <a:t> </a:t>
            </a:r>
            <a:r>
              <a:rPr lang="en-US" sz="3100" b="1" dirty="0" err="1" smtClean="0">
                <a:latin typeface="Cambria"/>
                <a:cs typeface="Cambria"/>
              </a:rPr>
              <a:t>ve</a:t>
            </a:r>
            <a:r>
              <a:rPr lang="en-US" sz="3100" b="1" dirty="0" smtClean="0">
                <a:latin typeface="Cambria"/>
                <a:cs typeface="Cambria"/>
              </a:rPr>
              <a:t> </a:t>
            </a:r>
            <a:r>
              <a:rPr lang="en-US" sz="3100" b="1" dirty="0" err="1" smtClean="0">
                <a:latin typeface="Cambria"/>
                <a:cs typeface="Cambria"/>
              </a:rPr>
              <a:t>aldatma</a:t>
            </a:r>
            <a:r>
              <a:rPr lang="en-US" sz="3100" b="1" dirty="0" smtClean="0">
                <a:latin typeface="Cambria"/>
                <a:cs typeface="Cambria"/>
              </a:rPr>
              <a:t> </a:t>
            </a:r>
            <a:r>
              <a:rPr lang="en-US" sz="3100" b="1" dirty="0" err="1" smtClean="0">
                <a:latin typeface="Cambria"/>
                <a:cs typeface="Cambria"/>
              </a:rPr>
              <a:t>içerir</a:t>
            </a:r>
            <a:r>
              <a:rPr lang="en-US" sz="3100" b="1" dirty="0" smtClean="0">
                <a:latin typeface="Cambria"/>
                <a:cs typeface="Cambria"/>
              </a:rPr>
              <a:t>. </a:t>
            </a:r>
            <a:r>
              <a:rPr lang="en-US" sz="3100" b="1" dirty="0" err="1" smtClean="0">
                <a:latin typeface="Cambria"/>
                <a:cs typeface="Cambria"/>
              </a:rPr>
              <a:t>Olabildiğince</a:t>
            </a:r>
            <a:r>
              <a:rPr lang="en-US" sz="3100" b="1" dirty="0" smtClean="0">
                <a:latin typeface="Cambria"/>
                <a:cs typeface="Cambria"/>
              </a:rPr>
              <a:t> “</a:t>
            </a:r>
            <a:r>
              <a:rPr lang="en-US" sz="3100" b="1" dirty="0" err="1" smtClean="0">
                <a:latin typeface="Cambria"/>
                <a:cs typeface="Cambria"/>
              </a:rPr>
              <a:t>az</a:t>
            </a:r>
            <a:r>
              <a:rPr lang="en-US" sz="3100" b="1" dirty="0" smtClean="0">
                <a:latin typeface="Cambria"/>
                <a:cs typeface="Cambria"/>
              </a:rPr>
              <a:t>” </a:t>
            </a:r>
            <a:r>
              <a:rPr lang="en-US" sz="3100" b="1" dirty="0" err="1" smtClean="0">
                <a:latin typeface="Cambria"/>
                <a:cs typeface="Cambria"/>
              </a:rPr>
              <a:t>karşılığında</a:t>
            </a:r>
            <a:r>
              <a:rPr lang="en-US" sz="3100" b="1" dirty="0" smtClean="0">
                <a:latin typeface="Cambria"/>
                <a:cs typeface="Cambria"/>
              </a:rPr>
              <a:t> </a:t>
            </a:r>
            <a:r>
              <a:rPr lang="en-US" sz="3100" b="1" dirty="0" err="1" smtClean="0">
                <a:latin typeface="Cambria"/>
                <a:cs typeface="Cambria"/>
              </a:rPr>
              <a:t>olabildiğince</a:t>
            </a:r>
            <a:r>
              <a:rPr lang="en-US" sz="3100" b="1" dirty="0" smtClean="0">
                <a:latin typeface="Cambria"/>
                <a:cs typeface="Cambria"/>
              </a:rPr>
              <a:t> “</a:t>
            </a:r>
            <a:r>
              <a:rPr lang="en-US" sz="3100" b="1" dirty="0" err="1" smtClean="0">
                <a:latin typeface="Cambria"/>
                <a:cs typeface="Cambria"/>
              </a:rPr>
              <a:t>çok</a:t>
            </a:r>
            <a:r>
              <a:rPr lang="en-US" sz="3100" b="1" dirty="0" smtClean="0">
                <a:latin typeface="Cambria"/>
                <a:cs typeface="Cambria"/>
              </a:rPr>
              <a:t>” </a:t>
            </a:r>
            <a:r>
              <a:rPr lang="en-US" sz="3100" b="1" dirty="0" err="1" smtClean="0">
                <a:latin typeface="Cambria"/>
                <a:cs typeface="Cambria"/>
              </a:rPr>
              <a:t>elde</a:t>
            </a:r>
            <a:r>
              <a:rPr lang="en-US" sz="3100" b="1" dirty="0" smtClean="0">
                <a:latin typeface="Cambria"/>
                <a:cs typeface="Cambria"/>
              </a:rPr>
              <a:t> </a:t>
            </a:r>
            <a:r>
              <a:rPr lang="en-US" sz="3100" b="1" dirty="0" err="1" smtClean="0">
                <a:latin typeface="Cambria"/>
                <a:cs typeface="Cambria"/>
              </a:rPr>
              <a:t>etmeyi</a:t>
            </a:r>
            <a:r>
              <a:rPr lang="en-US" sz="3100" b="1" dirty="0" smtClean="0">
                <a:latin typeface="Cambria"/>
                <a:cs typeface="Cambria"/>
              </a:rPr>
              <a:t> </a:t>
            </a:r>
            <a:r>
              <a:rPr lang="en-US" sz="3100" b="1" dirty="0" err="1" smtClean="0">
                <a:latin typeface="Cambria"/>
                <a:cs typeface="Cambria"/>
              </a:rPr>
              <a:t>amaçlar</a:t>
            </a:r>
            <a:r>
              <a:rPr lang="en-US" sz="3100" b="1" dirty="0" smtClean="0">
                <a:latin typeface="Cambria"/>
                <a:cs typeface="Cambria"/>
              </a:rPr>
              <a:t>.</a:t>
            </a:r>
          </a:p>
          <a:p>
            <a:endParaRPr lang="en-US" dirty="0"/>
          </a:p>
        </p:txBody>
      </p:sp>
    </p:spTree>
    <p:extLst>
      <p:ext uri="{BB962C8B-B14F-4D97-AF65-F5344CB8AC3E}">
        <p14:creationId xmlns:p14="http://schemas.microsoft.com/office/powerpoint/2010/main" val="3159136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950" y="-376817"/>
            <a:ext cx="8229600" cy="1600200"/>
          </a:xfrm>
        </p:spPr>
        <p:txBody>
          <a:bodyPr/>
          <a:lstStyle/>
          <a:p>
            <a:r>
              <a:rPr lang="en-US" sz="4000" b="1" dirty="0" smtClean="0">
                <a:solidFill>
                  <a:srgbClr val="FF0000"/>
                </a:solidFill>
                <a:latin typeface="Cambria"/>
                <a:cs typeface="Cambria"/>
              </a:rPr>
              <a:t>5. </a:t>
            </a:r>
            <a:r>
              <a:rPr lang="en-US" sz="4000" b="1" dirty="0" err="1" smtClean="0">
                <a:solidFill>
                  <a:srgbClr val="FF0000"/>
                </a:solidFill>
                <a:latin typeface="Cambria"/>
                <a:cs typeface="Cambria"/>
              </a:rPr>
              <a:t>Potlaç</a:t>
            </a:r>
            <a:endParaRPr lang="en-US" sz="4000" b="1" dirty="0">
              <a:solidFill>
                <a:srgbClr val="FF0000"/>
              </a:solidFill>
              <a:latin typeface="Cambria"/>
              <a:cs typeface="Cambria"/>
            </a:endParaRPr>
          </a:p>
        </p:txBody>
      </p:sp>
      <p:sp>
        <p:nvSpPr>
          <p:cNvPr id="3" name="Content Placeholder 2"/>
          <p:cNvSpPr>
            <a:spLocks noGrp="1"/>
          </p:cNvSpPr>
          <p:nvPr>
            <p:ph idx="1"/>
          </p:nvPr>
        </p:nvSpPr>
        <p:spPr>
          <a:xfrm>
            <a:off x="457200" y="804319"/>
            <a:ext cx="8229600" cy="6053681"/>
          </a:xfrm>
        </p:spPr>
        <p:txBody>
          <a:bodyPr>
            <a:normAutofit fontScale="77500" lnSpcReduction="20000"/>
          </a:bodyPr>
          <a:lstStyle/>
          <a:p>
            <a:r>
              <a:rPr lang="en-US" dirty="0" err="1" smtClean="0">
                <a:latin typeface="Cambria"/>
                <a:cs typeface="Cambria"/>
              </a:rPr>
              <a:t>Oğuzlar</a:t>
            </a:r>
            <a:r>
              <a:rPr lang="en-US" dirty="0" smtClean="0">
                <a:latin typeface="Cambria"/>
                <a:cs typeface="Cambria"/>
              </a:rPr>
              <a:t> </a:t>
            </a:r>
            <a:r>
              <a:rPr lang="en-US" dirty="0" err="1" smtClean="0">
                <a:latin typeface="Cambria"/>
                <a:cs typeface="Cambria"/>
              </a:rPr>
              <a:t>ve</a:t>
            </a:r>
            <a:r>
              <a:rPr lang="en-US" dirty="0" smtClean="0">
                <a:latin typeface="Cambria"/>
                <a:cs typeface="Cambria"/>
              </a:rPr>
              <a:t> </a:t>
            </a:r>
            <a:r>
              <a:rPr lang="en-US" dirty="0" err="1" smtClean="0">
                <a:latin typeface="Cambria"/>
                <a:cs typeface="Cambria"/>
              </a:rPr>
              <a:t>Kuzey</a:t>
            </a:r>
            <a:r>
              <a:rPr lang="en-US" dirty="0" smtClean="0">
                <a:latin typeface="Cambria"/>
                <a:cs typeface="Cambria"/>
              </a:rPr>
              <a:t> </a:t>
            </a:r>
            <a:r>
              <a:rPr lang="en-US" dirty="0" err="1" smtClean="0">
                <a:latin typeface="Cambria"/>
                <a:cs typeface="Cambria"/>
              </a:rPr>
              <a:t>Amerika</a:t>
            </a:r>
            <a:r>
              <a:rPr lang="en-US" dirty="0" smtClean="0">
                <a:latin typeface="Cambria"/>
                <a:cs typeface="Cambria"/>
              </a:rPr>
              <a:t> </a:t>
            </a:r>
            <a:r>
              <a:rPr lang="en-US" dirty="0" err="1" smtClean="0">
                <a:latin typeface="Cambria"/>
                <a:cs typeface="Cambria"/>
              </a:rPr>
              <a:t>yerlilerine</a:t>
            </a:r>
            <a:r>
              <a:rPr lang="en-US" dirty="0" smtClean="0">
                <a:latin typeface="Cambria"/>
                <a:cs typeface="Cambria"/>
              </a:rPr>
              <a:t> has </a:t>
            </a:r>
            <a:r>
              <a:rPr lang="en-US" dirty="0" err="1" smtClean="0">
                <a:latin typeface="Cambria"/>
                <a:cs typeface="Cambria"/>
              </a:rPr>
              <a:t>bir</a:t>
            </a:r>
            <a:r>
              <a:rPr lang="en-US" dirty="0" smtClean="0">
                <a:latin typeface="Cambria"/>
                <a:cs typeface="Cambria"/>
              </a:rPr>
              <a:t> </a:t>
            </a:r>
            <a:r>
              <a:rPr lang="en-US" dirty="0" err="1" smtClean="0">
                <a:latin typeface="Cambria"/>
                <a:cs typeface="Cambria"/>
              </a:rPr>
              <a:t>ziyafet</a:t>
            </a:r>
            <a:r>
              <a:rPr lang="en-US" dirty="0" smtClean="0">
                <a:latin typeface="Cambria"/>
                <a:cs typeface="Cambria"/>
              </a:rPr>
              <a:t> </a:t>
            </a:r>
            <a:r>
              <a:rPr lang="en-US" dirty="0" err="1" smtClean="0">
                <a:latin typeface="Cambria"/>
                <a:cs typeface="Cambria"/>
              </a:rPr>
              <a:t>ve</a:t>
            </a:r>
            <a:r>
              <a:rPr lang="en-US" dirty="0" smtClean="0">
                <a:latin typeface="Cambria"/>
                <a:cs typeface="Cambria"/>
              </a:rPr>
              <a:t> </a:t>
            </a:r>
            <a:r>
              <a:rPr lang="en-US" dirty="0" err="1" smtClean="0">
                <a:latin typeface="Cambria"/>
                <a:cs typeface="Cambria"/>
              </a:rPr>
              <a:t>yarışma</a:t>
            </a:r>
            <a:r>
              <a:rPr lang="en-US" dirty="0" smtClean="0">
                <a:latin typeface="Cambria"/>
                <a:cs typeface="Cambria"/>
              </a:rPr>
              <a:t> </a:t>
            </a:r>
            <a:r>
              <a:rPr lang="en-US" dirty="0" err="1" smtClean="0">
                <a:latin typeface="Cambria"/>
                <a:cs typeface="Cambria"/>
              </a:rPr>
              <a:t>organizasyonu</a:t>
            </a:r>
            <a:r>
              <a:rPr lang="en-US" dirty="0" smtClean="0">
                <a:latin typeface="Cambria"/>
                <a:cs typeface="Cambria"/>
              </a:rPr>
              <a:t> (Ruth Benedict)</a:t>
            </a:r>
          </a:p>
          <a:p>
            <a:r>
              <a:rPr lang="en-US" dirty="0" err="1" smtClean="0">
                <a:latin typeface="Cambria"/>
                <a:cs typeface="Cambria"/>
              </a:rPr>
              <a:t>Potlaç</a:t>
            </a:r>
            <a:r>
              <a:rPr lang="en-US" dirty="0" smtClean="0">
                <a:latin typeface="Cambria"/>
                <a:cs typeface="Cambria"/>
              </a:rPr>
              <a:t> </a:t>
            </a:r>
            <a:r>
              <a:rPr lang="en-US" dirty="0" err="1" smtClean="0">
                <a:latin typeface="Cambria"/>
                <a:cs typeface="Cambria"/>
              </a:rPr>
              <a:t>sahibi</a:t>
            </a:r>
            <a:r>
              <a:rPr lang="en-US" dirty="0" smtClean="0">
                <a:latin typeface="Cambria"/>
                <a:cs typeface="Cambria"/>
              </a:rPr>
              <a:t> </a:t>
            </a:r>
            <a:r>
              <a:rPr lang="en-US" dirty="0" err="1" smtClean="0">
                <a:latin typeface="Cambria"/>
                <a:cs typeface="Cambria"/>
              </a:rPr>
              <a:t>çeşitli</a:t>
            </a:r>
            <a:r>
              <a:rPr lang="en-US" dirty="0" smtClean="0">
                <a:latin typeface="Cambria"/>
                <a:cs typeface="Cambria"/>
              </a:rPr>
              <a:t> </a:t>
            </a:r>
            <a:r>
              <a:rPr lang="en-US" dirty="0" err="1" smtClean="0">
                <a:latin typeface="Cambria"/>
                <a:cs typeface="Cambria"/>
              </a:rPr>
              <a:t>eşya</a:t>
            </a:r>
            <a:r>
              <a:rPr lang="en-US" dirty="0" smtClean="0">
                <a:latin typeface="Cambria"/>
                <a:cs typeface="Cambria"/>
              </a:rPr>
              <a:t>, </a:t>
            </a:r>
            <a:r>
              <a:rPr lang="en-US" dirty="0" err="1" smtClean="0">
                <a:latin typeface="Cambria"/>
                <a:cs typeface="Cambria"/>
              </a:rPr>
              <a:t>yiyecek</a:t>
            </a:r>
            <a:r>
              <a:rPr lang="en-US" dirty="0" smtClean="0">
                <a:latin typeface="Cambria"/>
                <a:cs typeface="Cambria"/>
              </a:rPr>
              <a:t> </a:t>
            </a:r>
            <a:r>
              <a:rPr lang="en-US" dirty="0" err="1" smtClean="0">
                <a:latin typeface="Cambria"/>
                <a:cs typeface="Cambria"/>
              </a:rPr>
              <a:t>ve</a:t>
            </a:r>
            <a:r>
              <a:rPr lang="en-US" dirty="0" smtClean="0">
                <a:latin typeface="Cambria"/>
                <a:cs typeface="Cambria"/>
              </a:rPr>
              <a:t> </a:t>
            </a:r>
            <a:r>
              <a:rPr lang="en-US" dirty="0" err="1" smtClean="0">
                <a:latin typeface="Cambria"/>
                <a:cs typeface="Cambria"/>
              </a:rPr>
              <a:t>içecekleri</a:t>
            </a:r>
            <a:r>
              <a:rPr lang="en-US" dirty="0" smtClean="0">
                <a:latin typeface="Cambria"/>
                <a:cs typeface="Cambria"/>
              </a:rPr>
              <a:t> </a:t>
            </a:r>
            <a:r>
              <a:rPr lang="en-US" dirty="0" err="1" smtClean="0">
                <a:latin typeface="Cambria"/>
                <a:cs typeface="Cambria"/>
              </a:rPr>
              <a:t>dağıtarak</a:t>
            </a:r>
            <a:r>
              <a:rPr lang="en-US" dirty="0" smtClean="0">
                <a:latin typeface="Cambria"/>
                <a:cs typeface="Cambria"/>
              </a:rPr>
              <a:t> </a:t>
            </a:r>
            <a:r>
              <a:rPr lang="en-US" dirty="0" err="1" smtClean="0">
                <a:latin typeface="Cambria"/>
                <a:cs typeface="Cambria"/>
              </a:rPr>
              <a:t>toplumun</a:t>
            </a:r>
            <a:r>
              <a:rPr lang="en-US" dirty="0" smtClean="0">
                <a:latin typeface="Cambria"/>
                <a:cs typeface="Cambria"/>
              </a:rPr>
              <a:t> </a:t>
            </a:r>
            <a:r>
              <a:rPr lang="en-US" dirty="0" err="1" smtClean="0">
                <a:latin typeface="Cambria"/>
                <a:cs typeface="Cambria"/>
              </a:rPr>
              <a:t>diğer</a:t>
            </a:r>
            <a:r>
              <a:rPr lang="en-US" dirty="0" smtClean="0">
                <a:latin typeface="Cambria"/>
                <a:cs typeface="Cambria"/>
              </a:rPr>
              <a:t> </a:t>
            </a:r>
            <a:r>
              <a:rPr lang="en-US" dirty="0" err="1" smtClean="0">
                <a:latin typeface="Cambria"/>
                <a:cs typeface="Cambria"/>
              </a:rPr>
              <a:t>kesimlerine</a:t>
            </a:r>
            <a:r>
              <a:rPr lang="en-US" dirty="0" smtClean="0">
                <a:latin typeface="Cambria"/>
                <a:cs typeface="Cambria"/>
              </a:rPr>
              <a:t> </a:t>
            </a:r>
            <a:r>
              <a:rPr lang="en-US" dirty="0" err="1" smtClean="0">
                <a:latin typeface="Cambria"/>
                <a:cs typeface="Cambria"/>
              </a:rPr>
              <a:t>yardım</a:t>
            </a:r>
            <a:r>
              <a:rPr lang="en-US" dirty="0" smtClean="0">
                <a:latin typeface="Cambria"/>
                <a:cs typeface="Cambria"/>
              </a:rPr>
              <a:t> </a:t>
            </a:r>
            <a:r>
              <a:rPr lang="en-US" dirty="0" err="1" smtClean="0">
                <a:latin typeface="Cambria"/>
                <a:cs typeface="Cambria"/>
              </a:rPr>
              <a:t>eder</a:t>
            </a:r>
            <a:r>
              <a:rPr lang="en-US" dirty="0" smtClean="0">
                <a:latin typeface="Cambria"/>
                <a:cs typeface="Cambria"/>
              </a:rPr>
              <a:t>. </a:t>
            </a:r>
            <a:endParaRPr lang="en-US" dirty="0">
              <a:latin typeface="Cambria"/>
              <a:cs typeface="Cambria"/>
            </a:endParaRPr>
          </a:p>
          <a:p>
            <a:r>
              <a:rPr lang="en-US" dirty="0" err="1" smtClean="0">
                <a:latin typeface="Cambria"/>
                <a:cs typeface="Cambria"/>
              </a:rPr>
              <a:t>Bunun</a:t>
            </a:r>
            <a:r>
              <a:rPr lang="en-US" dirty="0" smtClean="0">
                <a:latin typeface="Cambria"/>
                <a:cs typeface="Cambria"/>
              </a:rPr>
              <a:t> </a:t>
            </a:r>
            <a:r>
              <a:rPr lang="en-US" dirty="0" err="1" smtClean="0">
                <a:latin typeface="Cambria"/>
                <a:cs typeface="Cambria"/>
              </a:rPr>
              <a:t>karşılığında</a:t>
            </a:r>
            <a:r>
              <a:rPr lang="en-US" dirty="0" smtClean="0">
                <a:latin typeface="Cambria"/>
                <a:cs typeface="Cambria"/>
              </a:rPr>
              <a:t> </a:t>
            </a:r>
            <a:r>
              <a:rPr lang="en-US" dirty="0" err="1" smtClean="0">
                <a:latin typeface="Cambria"/>
                <a:cs typeface="Cambria"/>
              </a:rPr>
              <a:t>prestij</a:t>
            </a:r>
            <a:r>
              <a:rPr lang="en-US" dirty="0" smtClean="0">
                <a:latin typeface="Cambria"/>
                <a:cs typeface="Cambria"/>
              </a:rPr>
              <a:t> </a:t>
            </a:r>
            <a:r>
              <a:rPr lang="en-US" dirty="0" err="1" smtClean="0">
                <a:latin typeface="Cambria"/>
                <a:cs typeface="Cambria"/>
              </a:rPr>
              <a:t>ve</a:t>
            </a:r>
            <a:r>
              <a:rPr lang="en-US" dirty="0" smtClean="0">
                <a:latin typeface="Cambria"/>
                <a:cs typeface="Cambria"/>
              </a:rPr>
              <a:t> </a:t>
            </a:r>
            <a:r>
              <a:rPr lang="en-US" dirty="0" err="1" smtClean="0">
                <a:latin typeface="Cambria"/>
                <a:cs typeface="Cambria"/>
              </a:rPr>
              <a:t>şöhret</a:t>
            </a:r>
            <a:r>
              <a:rPr lang="en-US" dirty="0" smtClean="0">
                <a:latin typeface="Cambria"/>
                <a:cs typeface="Cambria"/>
              </a:rPr>
              <a:t> </a:t>
            </a:r>
            <a:r>
              <a:rPr lang="en-US" dirty="0" err="1" smtClean="0">
                <a:latin typeface="Cambria"/>
                <a:cs typeface="Cambria"/>
              </a:rPr>
              <a:t>kazanır</a:t>
            </a:r>
            <a:r>
              <a:rPr lang="en-US" dirty="0" smtClean="0">
                <a:latin typeface="Cambria"/>
                <a:cs typeface="Cambria"/>
              </a:rPr>
              <a:t>. </a:t>
            </a:r>
            <a:r>
              <a:rPr lang="en-US" dirty="0" err="1" smtClean="0">
                <a:latin typeface="Cambria"/>
                <a:cs typeface="Cambria"/>
              </a:rPr>
              <a:t>Benedecit</a:t>
            </a:r>
            <a:r>
              <a:rPr lang="en-US" dirty="0" smtClean="0">
                <a:latin typeface="Cambria"/>
                <a:cs typeface="Cambria"/>
              </a:rPr>
              <a:t> </a:t>
            </a:r>
            <a:r>
              <a:rPr lang="en-US" dirty="0" err="1" smtClean="0">
                <a:latin typeface="Cambria"/>
                <a:cs typeface="Cambria"/>
              </a:rPr>
              <a:t>bunu</a:t>
            </a:r>
            <a:r>
              <a:rPr lang="en-US" dirty="0" smtClean="0">
                <a:latin typeface="Cambria"/>
                <a:cs typeface="Cambria"/>
              </a:rPr>
              <a:t> “</a:t>
            </a:r>
            <a:r>
              <a:rPr lang="en-US" dirty="0" err="1" smtClean="0">
                <a:latin typeface="Cambria"/>
                <a:cs typeface="Cambria"/>
              </a:rPr>
              <a:t>saplantılı</a:t>
            </a:r>
            <a:r>
              <a:rPr lang="en-US" dirty="0" smtClean="0">
                <a:latin typeface="Cambria"/>
                <a:cs typeface="Cambria"/>
              </a:rPr>
              <a:t> </a:t>
            </a:r>
            <a:r>
              <a:rPr lang="en-US" dirty="0" err="1" smtClean="0">
                <a:latin typeface="Cambria"/>
                <a:cs typeface="Cambria"/>
              </a:rPr>
              <a:t>statü</a:t>
            </a:r>
            <a:r>
              <a:rPr lang="en-US" dirty="0" smtClean="0">
                <a:latin typeface="Cambria"/>
                <a:cs typeface="Cambria"/>
              </a:rPr>
              <a:t> </a:t>
            </a:r>
            <a:r>
              <a:rPr lang="en-US" dirty="0" err="1" smtClean="0">
                <a:latin typeface="Cambria"/>
                <a:cs typeface="Cambria"/>
              </a:rPr>
              <a:t>açlığı</a:t>
            </a:r>
            <a:r>
              <a:rPr lang="en-US" dirty="0" smtClean="0">
                <a:latin typeface="Cambria"/>
                <a:cs typeface="Cambria"/>
              </a:rPr>
              <a:t>” </a:t>
            </a:r>
            <a:r>
              <a:rPr lang="en-US" dirty="0" err="1" smtClean="0">
                <a:latin typeface="Cambria"/>
                <a:cs typeface="Cambria"/>
              </a:rPr>
              <a:t>olarak</a:t>
            </a:r>
            <a:r>
              <a:rPr lang="en-US" dirty="0" smtClean="0">
                <a:latin typeface="Cambria"/>
                <a:cs typeface="Cambria"/>
              </a:rPr>
              <a:t> </a:t>
            </a:r>
            <a:r>
              <a:rPr lang="en-US" dirty="0" err="1" smtClean="0">
                <a:latin typeface="Cambria"/>
                <a:cs typeface="Cambria"/>
              </a:rPr>
              <a:t>ifade</a:t>
            </a:r>
            <a:r>
              <a:rPr lang="en-US" dirty="0" smtClean="0">
                <a:latin typeface="Cambria"/>
                <a:cs typeface="Cambria"/>
              </a:rPr>
              <a:t> </a:t>
            </a:r>
            <a:r>
              <a:rPr lang="en-US" dirty="0" err="1" smtClean="0">
                <a:latin typeface="Cambria"/>
                <a:cs typeface="Cambria"/>
              </a:rPr>
              <a:t>eder</a:t>
            </a:r>
            <a:r>
              <a:rPr lang="en-US" dirty="0" smtClean="0">
                <a:latin typeface="Cambria"/>
                <a:cs typeface="Cambria"/>
              </a:rPr>
              <a:t>.</a:t>
            </a:r>
          </a:p>
          <a:p>
            <a:r>
              <a:rPr lang="en-US" dirty="0" err="1" smtClean="0">
                <a:latin typeface="Cambria"/>
                <a:cs typeface="Cambria"/>
              </a:rPr>
              <a:t>Klasik</a:t>
            </a:r>
            <a:r>
              <a:rPr lang="en-US" dirty="0" smtClean="0">
                <a:latin typeface="Cambria"/>
                <a:cs typeface="Cambria"/>
              </a:rPr>
              <a:t> </a:t>
            </a:r>
            <a:r>
              <a:rPr lang="en-US" dirty="0" err="1" smtClean="0">
                <a:latin typeface="Cambria"/>
                <a:cs typeface="Cambria"/>
              </a:rPr>
              <a:t>iktisat</a:t>
            </a:r>
            <a:r>
              <a:rPr lang="en-US" dirty="0" smtClean="0">
                <a:latin typeface="Cambria"/>
                <a:cs typeface="Cambria"/>
              </a:rPr>
              <a:t> </a:t>
            </a:r>
            <a:r>
              <a:rPr lang="en-US" dirty="0" err="1" smtClean="0">
                <a:latin typeface="Cambria"/>
                <a:cs typeface="Cambria"/>
              </a:rPr>
              <a:t>teorisine</a:t>
            </a:r>
            <a:r>
              <a:rPr lang="en-US" dirty="0" smtClean="0">
                <a:latin typeface="Cambria"/>
                <a:cs typeface="Cambria"/>
              </a:rPr>
              <a:t> </a:t>
            </a:r>
            <a:r>
              <a:rPr lang="en-US" dirty="0" err="1" smtClean="0">
                <a:latin typeface="Cambria"/>
                <a:cs typeface="Cambria"/>
              </a:rPr>
              <a:t>göre</a:t>
            </a:r>
            <a:r>
              <a:rPr lang="en-US" dirty="0" smtClean="0">
                <a:latin typeface="Cambria"/>
                <a:cs typeface="Cambria"/>
              </a:rPr>
              <a:t> </a:t>
            </a:r>
            <a:r>
              <a:rPr lang="en-US" dirty="0" err="1" smtClean="0">
                <a:latin typeface="Cambria"/>
                <a:cs typeface="Cambria"/>
              </a:rPr>
              <a:t>maddi</a:t>
            </a:r>
            <a:r>
              <a:rPr lang="en-US" dirty="0" smtClean="0">
                <a:latin typeface="Cambria"/>
                <a:cs typeface="Cambria"/>
              </a:rPr>
              <a:t> </a:t>
            </a:r>
            <a:r>
              <a:rPr lang="en-US" dirty="0" err="1" smtClean="0">
                <a:latin typeface="Cambria"/>
                <a:cs typeface="Cambria"/>
              </a:rPr>
              <a:t>kazanımı</a:t>
            </a:r>
            <a:r>
              <a:rPr lang="en-US" dirty="0" smtClean="0">
                <a:latin typeface="Cambria"/>
                <a:cs typeface="Cambria"/>
              </a:rPr>
              <a:t> en </a:t>
            </a:r>
            <a:r>
              <a:rPr lang="en-US" dirty="0" err="1" smtClean="0">
                <a:latin typeface="Cambria"/>
                <a:cs typeface="Cambria"/>
              </a:rPr>
              <a:t>üste</a:t>
            </a:r>
            <a:r>
              <a:rPr lang="en-US" dirty="0" smtClean="0">
                <a:latin typeface="Cambria"/>
                <a:cs typeface="Cambria"/>
              </a:rPr>
              <a:t> </a:t>
            </a:r>
            <a:r>
              <a:rPr lang="en-US" dirty="0" err="1" smtClean="0">
                <a:latin typeface="Cambria"/>
                <a:cs typeface="Cambria"/>
              </a:rPr>
              <a:t>çıkarmayı</a:t>
            </a:r>
            <a:r>
              <a:rPr lang="en-US" dirty="0" smtClean="0">
                <a:latin typeface="Cambria"/>
                <a:cs typeface="Cambria"/>
              </a:rPr>
              <a:t> </a:t>
            </a:r>
            <a:r>
              <a:rPr lang="en-US" dirty="0" err="1" smtClean="0">
                <a:latin typeface="Cambria"/>
                <a:cs typeface="Cambria"/>
              </a:rPr>
              <a:t>amaçlayan</a:t>
            </a:r>
            <a:r>
              <a:rPr lang="en-US" dirty="0" smtClean="0">
                <a:latin typeface="Cambria"/>
                <a:cs typeface="Cambria"/>
              </a:rPr>
              <a:t> </a:t>
            </a:r>
            <a:r>
              <a:rPr lang="en-US" dirty="0" err="1" smtClean="0">
                <a:latin typeface="Cambria"/>
                <a:cs typeface="Cambria"/>
              </a:rPr>
              <a:t>kar</a:t>
            </a:r>
            <a:r>
              <a:rPr lang="en-US" dirty="0" smtClean="0">
                <a:latin typeface="Cambria"/>
                <a:cs typeface="Cambria"/>
              </a:rPr>
              <a:t> </a:t>
            </a:r>
            <a:r>
              <a:rPr lang="en-US" dirty="0" err="1" smtClean="0">
                <a:latin typeface="Cambria"/>
                <a:cs typeface="Cambria"/>
              </a:rPr>
              <a:t>güdülenmesi</a:t>
            </a:r>
            <a:r>
              <a:rPr lang="en-US" dirty="0" smtClean="0">
                <a:latin typeface="Cambria"/>
                <a:cs typeface="Cambria"/>
              </a:rPr>
              <a:t> </a:t>
            </a:r>
            <a:r>
              <a:rPr lang="en-US" dirty="0" err="1" smtClean="0">
                <a:latin typeface="Cambria"/>
                <a:cs typeface="Cambria"/>
              </a:rPr>
              <a:t>evrensel</a:t>
            </a:r>
            <a:r>
              <a:rPr lang="en-US" dirty="0" smtClean="0">
                <a:latin typeface="Cambria"/>
                <a:cs typeface="Cambria"/>
              </a:rPr>
              <a:t> </a:t>
            </a:r>
            <a:r>
              <a:rPr lang="en-US" dirty="0" err="1" smtClean="0">
                <a:latin typeface="Cambria"/>
                <a:cs typeface="Cambria"/>
              </a:rPr>
              <a:t>bir</a:t>
            </a:r>
            <a:r>
              <a:rPr lang="en-US" dirty="0" smtClean="0">
                <a:latin typeface="Cambria"/>
                <a:cs typeface="Cambria"/>
              </a:rPr>
              <a:t> </a:t>
            </a:r>
            <a:r>
              <a:rPr lang="en-US" dirty="0" err="1" smtClean="0">
                <a:latin typeface="Cambria"/>
                <a:cs typeface="Cambria"/>
              </a:rPr>
              <a:t>olgudur</a:t>
            </a:r>
            <a:r>
              <a:rPr lang="en-US" dirty="0" smtClean="0">
                <a:latin typeface="Cambria"/>
                <a:cs typeface="Cambria"/>
              </a:rPr>
              <a:t>. O </a:t>
            </a:r>
            <a:r>
              <a:rPr lang="en-US" dirty="0" err="1" smtClean="0">
                <a:latin typeface="Cambria"/>
                <a:cs typeface="Cambria"/>
              </a:rPr>
              <a:t>halde</a:t>
            </a:r>
            <a:r>
              <a:rPr lang="en-US" dirty="0" smtClean="0">
                <a:latin typeface="Cambria"/>
                <a:cs typeface="Cambria"/>
              </a:rPr>
              <a:t> </a:t>
            </a:r>
            <a:r>
              <a:rPr lang="en-US" dirty="0" err="1" smtClean="0">
                <a:latin typeface="Cambria"/>
                <a:cs typeface="Cambria"/>
              </a:rPr>
              <a:t>maddi</a:t>
            </a:r>
            <a:r>
              <a:rPr lang="en-US" dirty="0" smtClean="0">
                <a:latin typeface="Cambria"/>
                <a:cs typeface="Cambria"/>
              </a:rPr>
              <a:t> </a:t>
            </a:r>
            <a:r>
              <a:rPr lang="en-US" dirty="0" err="1" smtClean="0">
                <a:latin typeface="Cambria"/>
                <a:cs typeface="Cambria"/>
              </a:rPr>
              <a:t>varlıkların</a:t>
            </a:r>
            <a:r>
              <a:rPr lang="en-US" dirty="0" smtClean="0">
                <a:latin typeface="Cambria"/>
                <a:cs typeface="Cambria"/>
              </a:rPr>
              <a:t> </a:t>
            </a:r>
            <a:r>
              <a:rPr lang="en-US" dirty="0" err="1" smtClean="0">
                <a:latin typeface="Cambria"/>
                <a:cs typeface="Cambria"/>
              </a:rPr>
              <a:t>maddi</a:t>
            </a:r>
            <a:r>
              <a:rPr lang="en-US" dirty="0" smtClean="0">
                <a:latin typeface="Cambria"/>
                <a:cs typeface="Cambria"/>
              </a:rPr>
              <a:t> </a:t>
            </a:r>
            <a:r>
              <a:rPr lang="en-US" dirty="0" err="1" smtClean="0">
                <a:latin typeface="Cambria"/>
                <a:cs typeface="Cambria"/>
              </a:rPr>
              <a:t>bir</a:t>
            </a:r>
            <a:r>
              <a:rPr lang="en-US" dirty="0" smtClean="0">
                <a:latin typeface="Cambria"/>
                <a:cs typeface="Cambria"/>
              </a:rPr>
              <a:t> </a:t>
            </a:r>
            <a:r>
              <a:rPr lang="en-US" dirty="0" err="1" smtClean="0">
                <a:latin typeface="Cambria"/>
                <a:cs typeface="Cambria"/>
              </a:rPr>
              <a:t>karşılığı</a:t>
            </a:r>
            <a:r>
              <a:rPr lang="en-US" dirty="0" smtClean="0">
                <a:latin typeface="Cambria"/>
                <a:cs typeface="Cambria"/>
              </a:rPr>
              <a:t> </a:t>
            </a:r>
            <a:r>
              <a:rPr lang="en-US" dirty="0" err="1" smtClean="0">
                <a:latin typeface="Cambria"/>
                <a:cs typeface="Cambria"/>
              </a:rPr>
              <a:t>olmadan</a:t>
            </a:r>
            <a:r>
              <a:rPr lang="en-US" dirty="0" smtClean="0">
                <a:latin typeface="Cambria"/>
                <a:cs typeface="Cambria"/>
              </a:rPr>
              <a:t> </a:t>
            </a:r>
            <a:r>
              <a:rPr lang="en-US" dirty="0" err="1" smtClean="0">
                <a:latin typeface="Cambria"/>
                <a:cs typeface="Cambria"/>
              </a:rPr>
              <a:t>dağıtıldığı</a:t>
            </a:r>
            <a:r>
              <a:rPr lang="en-US" dirty="0" smtClean="0">
                <a:latin typeface="Cambria"/>
                <a:cs typeface="Cambria"/>
              </a:rPr>
              <a:t> </a:t>
            </a:r>
            <a:r>
              <a:rPr lang="en-US" dirty="0" err="1" smtClean="0">
                <a:latin typeface="Cambria"/>
                <a:cs typeface="Cambria"/>
              </a:rPr>
              <a:t>Potlaç</a:t>
            </a:r>
            <a:r>
              <a:rPr lang="en-US" dirty="0" smtClean="0">
                <a:latin typeface="Cambria"/>
                <a:cs typeface="Cambria"/>
              </a:rPr>
              <a:t> </a:t>
            </a:r>
            <a:r>
              <a:rPr lang="en-US" dirty="0" err="1" smtClean="0">
                <a:latin typeface="Cambria"/>
                <a:cs typeface="Cambria"/>
              </a:rPr>
              <a:t>nasıl</a:t>
            </a:r>
            <a:r>
              <a:rPr lang="en-US" dirty="0" smtClean="0">
                <a:latin typeface="Cambria"/>
                <a:cs typeface="Cambria"/>
              </a:rPr>
              <a:t> </a:t>
            </a:r>
            <a:r>
              <a:rPr lang="en-US" dirty="0" err="1" smtClean="0">
                <a:latin typeface="Cambria"/>
                <a:cs typeface="Cambria"/>
              </a:rPr>
              <a:t>açıklanabilir</a:t>
            </a:r>
            <a:r>
              <a:rPr lang="en-US" dirty="0" smtClean="0">
                <a:latin typeface="Cambria"/>
                <a:cs typeface="Cambria"/>
              </a:rPr>
              <a:t>?</a:t>
            </a:r>
          </a:p>
          <a:p>
            <a:r>
              <a:rPr lang="en-US" dirty="0" err="1" smtClean="0">
                <a:latin typeface="Cambria"/>
                <a:cs typeface="Cambria"/>
              </a:rPr>
              <a:t>Protestanlığa</a:t>
            </a:r>
            <a:r>
              <a:rPr lang="en-US" dirty="0" smtClean="0">
                <a:latin typeface="Cambria"/>
                <a:cs typeface="Cambria"/>
              </a:rPr>
              <a:t> </a:t>
            </a:r>
            <a:r>
              <a:rPr lang="en-US" dirty="0" err="1" smtClean="0">
                <a:latin typeface="Cambria"/>
                <a:cs typeface="Cambria"/>
              </a:rPr>
              <a:t>taban</a:t>
            </a:r>
            <a:r>
              <a:rPr lang="en-US" dirty="0" smtClean="0">
                <a:latin typeface="Cambria"/>
                <a:cs typeface="Cambria"/>
              </a:rPr>
              <a:t> </a:t>
            </a:r>
            <a:r>
              <a:rPr lang="en-US" dirty="0" err="1">
                <a:latin typeface="Cambria"/>
                <a:cs typeface="Cambria"/>
              </a:rPr>
              <a:t>tabana</a:t>
            </a:r>
            <a:r>
              <a:rPr lang="en-US" dirty="0">
                <a:latin typeface="Cambria"/>
                <a:cs typeface="Cambria"/>
              </a:rPr>
              <a:t> </a:t>
            </a:r>
            <a:r>
              <a:rPr lang="en-US" dirty="0" smtClean="0">
                <a:latin typeface="Cambria"/>
                <a:cs typeface="Cambria"/>
              </a:rPr>
              <a:t>zıt “</a:t>
            </a:r>
            <a:r>
              <a:rPr lang="en-US" dirty="0" err="1" smtClean="0">
                <a:latin typeface="Cambria"/>
                <a:cs typeface="Cambria"/>
              </a:rPr>
              <a:t>akıldışı</a:t>
            </a:r>
            <a:r>
              <a:rPr lang="en-US" dirty="0" smtClean="0">
                <a:latin typeface="Cambria"/>
                <a:cs typeface="Cambria"/>
              </a:rPr>
              <a:t> </a:t>
            </a:r>
            <a:r>
              <a:rPr lang="en-US" dirty="0" err="1" smtClean="0">
                <a:latin typeface="Cambria"/>
                <a:cs typeface="Cambria"/>
              </a:rPr>
              <a:t>bir</a:t>
            </a:r>
            <a:r>
              <a:rPr lang="en-US" dirty="0" smtClean="0">
                <a:latin typeface="Cambria"/>
                <a:cs typeface="Cambria"/>
              </a:rPr>
              <a:t> </a:t>
            </a:r>
            <a:r>
              <a:rPr lang="en-US" dirty="0" err="1" smtClean="0">
                <a:latin typeface="Cambria"/>
                <a:cs typeface="Cambria"/>
              </a:rPr>
              <a:t>israf</a:t>
            </a:r>
            <a:r>
              <a:rPr lang="en-US" dirty="0" smtClean="0">
                <a:latin typeface="Cambria"/>
                <a:cs typeface="Cambria"/>
              </a:rPr>
              <a:t> </a:t>
            </a:r>
            <a:r>
              <a:rPr lang="en-US" dirty="0" err="1" smtClean="0">
                <a:latin typeface="Cambria"/>
                <a:cs typeface="Cambria"/>
              </a:rPr>
              <a:t>ritüeli</a:t>
            </a:r>
            <a:r>
              <a:rPr lang="en-US" dirty="0" smtClean="0">
                <a:latin typeface="Cambria"/>
                <a:cs typeface="Cambria"/>
              </a:rPr>
              <a:t>” </a:t>
            </a:r>
          </a:p>
          <a:p>
            <a:r>
              <a:rPr lang="en-US" dirty="0" err="1" smtClean="0">
                <a:latin typeface="Cambria"/>
                <a:cs typeface="Cambria"/>
              </a:rPr>
              <a:t>Artı</a:t>
            </a:r>
            <a:r>
              <a:rPr lang="en-US" dirty="0" smtClean="0">
                <a:latin typeface="Cambria"/>
                <a:cs typeface="Cambria"/>
              </a:rPr>
              <a:t> </a:t>
            </a:r>
            <a:r>
              <a:rPr lang="en-US" dirty="0" err="1" smtClean="0">
                <a:latin typeface="Cambria"/>
                <a:cs typeface="Cambria"/>
              </a:rPr>
              <a:t>ürün</a:t>
            </a:r>
            <a:r>
              <a:rPr lang="en-US" dirty="0" smtClean="0">
                <a:latin typeface="Cambria"/>
                <a:cs typeface="Cambria"/>
              </a:rPr>
              <a:t> </a:t>
            </a:r>
            <a:r>
              <a:rPr lang="en-US" dirty="0" err="1" smtClean="0">
                <a:latin typeface="Cambria"/>
                <a:cs typeface="Cambria"/>
              </a:rPr>
              <a:t>birikimini</a:t>
            </a:r>
            <a:r>
              <a:rPr lang="en-US" dirty="0" smtClean="0">
                <a:latin typeface="Cambria"/>
                <a:cs typeface="Cambria"/>
              </a:rPr>
              <a:t> </a:t>
            </a:r>
            <a:r>
              <a:rPr lang="en-US" dirty="0" err="1" smtClean="0">
                <a:latin typeface="Cambria"/>
                <a:cs typeface="Cambria"/>
              </a:rPr>
              <a:t>önlemek</a:t>
            </a:r>
            <a:r>
              <a:rPr lang="en-US" dirty="0" smtClean="0">
                <a:latin typeface="Cambria"/>
                <a:cs typeface="Cambria"/>
              </a:rPr>
              <a:t>; </a:t>
            </a:r>
            <a:r>
              <a:rPr lang="en-US" dirty="0" err="1" smtClean="0">
                <a:latin typeface="Cambria"/>
                <a:cs typeface="Cambria"/>
              </a:rPr>
              <a:t>Göçün</a:t>
            </a:r>
            <a:r>
              <a:rPr lang="en-US" dirty="0" smtClean="0">
                <a:latin typeface="Cambria"/>
                <a:cs typeface="Cambria"/>
              </a:rPr>
              <a:t> </a:t>
            </a:r>
            <a:r>
              <a:rPr lang="en-US" dirty="0" err="1" smtClean="0">
                <a:latin typeface="Cambria"/>
                <a:cs typeface="Cambria"/>
              </a:rPr>
              <a:t>kolaylaşması</a:t>
            </a:r>
            <a:endParaRPr lang="en-US" dirty="0" smtClean="0">
              <a:latin typeface="Cambria"/>
              <a:cs typeface="Cambria"/>
            </a:endParaRPr>
          </a:p>
          <a:p>
            <a:r>
              <a:rPr lang="en-US" i="1" dirty="0" err="1" smtClean="0">
                <a:latin typeface="Cambria"/>
                <a:cs typeface="Cambria"/>
              </a:rPr>
              <a:t>Potlaç</a:t>
            </a:r>
            <a:r>
              <a:rPr lang="en-US" i="1" dirty="0" smtClean="0">
                <a:latin typeface="Cambria"/>
                <a:cs typeface="Cambria"/>
              </a:rPr>
              <a:t> </a:t>
            </a:r>
            <a:r>
              <a:rPr lang="en-US" i="1" dirty="0" err="1" smtClean="0">
                <a:latin typeface="Cambria"/>
                <a:cs typeface="Cambria"/>
              </a:rPr>
              <a:t>gibi</a:t>
            </a:r>
            <a:r>
              <a:rPr lang="en-US" i="1" dirty="0" smtClean="0">
                <a:latin typeface="Cambria"/>
                <a:cs typeface="Cambria"/>
              </a:rPr>
              <a:t> </a:t>
            </a:r>
            <a:r>
              <a:rPr lang="en-US" i="1" dirty="0" err="1" smtClean="0">
                <a:latin typeface="Cambria"/>
                <a:cs typeface="Cambria"/>
              </a:rPr>
              <a:t>gelenekler</a:t>
            </a:r>
            <a:r>
              <a:rPr lang="en-US" i="1" dirty="0" smtClean="0">
                <a:latin typeface="Cambria"/>
                <a:cs typeface="Cambria"/>
              </a:rPr>
              <a:t> </a:t>
            </a:r>
            <a:r>
              <a:rPr lang="en-US" i="1" dirty="0" err="1" smtClean="0">
                <a:latin typeface="Cambria"/>
                <a:cs typeface="Cambria"/>
              </a:rPr>
              <a:t>zamansız</a:t>
            </a:r>
            <a:r>
              <a:rPr lang="en-US" i="1" dirty="0" smtClean="0">
                <a:latin typeface="Cambria"/>
                <a:cs typeface="Cambria"/>
              </a:rPr>
              <a:t> </a:t>
            </a:r>
            <a:r>
              <a:rPr lang="en-US" i="1" dirty="0" err="1" smtClean="0">
                <a:latin typeface="Cambria"/>
                <a:cs typeface="Cambria"/>
              </a:rPr>
              <a:t>kıtlık</a:t>
            </a:r>
            <a:r>
              <a:rPr lang="en-US" i="1" dirty="0" smtClean="0">
                <a:latin typeface="Cambria"/>
                <a:cs typeface="Cambria"/>
              </a:rPr>
              <a:t> </a:t>
            </a:r>
            <a:r>
              <a:rPr lang="en-US" i="1" dirty="0" err="1" smtClean="0">
                <a:latin typeface="Cambria"/>
                <a:cs typeface="Cambria"/>
              </a:rPr>
              <a:t>dönemleriyle</a:t>
            </a:r>
            <a:r>
              <a:rPr lang="en-US" i="1" dirty="0" smtClean="0">
                <a:latin typeface="Cambria"/>
                <a:cs typeface="Cambria"/>
              </a:rPr>
              <a:t> </a:t>
            </a:r>
            <a:r>
              <a:rPr lang="en-US" i="1" dirty="0" err="1" smtClean="0">
                <a:latin typeface="Cambria"/>
                <a:cs typeface="Cambria"/>
              </a:rPr>
              <a:t>başa</a:t>
            </a:r>
            <a:r>
              <a:rPr lang="en-US" i="1" dirty="0" smtClean="0">
                <a:latin typeface="Cambria"/>
                <a:cs typeface="Cambria"/>
              </a:rPr>
              <a:t> </a:t>
            </a:r>
            <a:r>
              <a:rPr lang="en-US" i="1" dirty="0" err="1" smtClean="0">
                <a:latin typeface="Cambria"/>
                <a:cs typeface="Cambria"/>
              </a:rPr>
              <a:t>çıkmayı</a:t>
            </a:r>
            <a:r>
              <a:rPr lang="en-US" i="1" dirty="0" smtClean="0">
                <a:latin typeface="Cambria"/>
                <a:cs typeface="Cambria"/>
              </a:rPr>
              <a:t> </a:t>
            </a:r>
            <a:r>
              <a:rPr lang="en-US" i="1" dirty="0" err="1" smtClean="0">
                <a:latin typeface="Cambria"/>
                <a:cs typeface="Cambria"/>
              </a:rPr>
              <a:t>kolaylaştıran</a:t>
            </a:r>
            <a:r>
              <a:rPr lang="en-US" i="1" dirty="0" smtClean="0">
                <a:latin typeface="Cambria"/>
                <a:cs typeface="Cambria"/>
              </a:rPr>
              <a:t> </a:t>
            </a:r>
            <a:r>
              <a:rPr lang="en-US" i="1" dirty="0" err="1" smtClean="0">
                <a:latin typeface="Cambria"/>
                <a:cs typeface="Cambria"/>
              </a:rPr>
              <a:t>kültürel</a:t>
            </a:r>
            <a:r>
              <a:rPr lang="en-US" i="1" dirty="0" smtClean="0">
                <a:latin typeface="Cambria"/>
                <a:cs typeface="Cambria"/>
              </a:rPr>
              <a:t> </a:t>
            </a:r>
            <a:r>
              <a:rPr lang="en-US" i="1" dirty="0" err="1" smtClean="0">
                <a:latin typeface="Cambria"/>
                <a:cs typeface="Cambria"/>
              </a:rPr>
              <a:t>uyum</a:t>
            </a:r>
            <a:r>
              <a:rPr lang="en-US" i="1" dirty="0" smtClean="0">
                <a:latin typeface="Cambria"/>
                <a:cs typeface="Cambria"/>
              </a:rPr>
              <a:t> </a:t>
            </a:r>
            <a:r>
              <a:rPr lang="en-US" i="1" dirty="0" err="1" smtClean="0">
                <a:latin typeface="Cambria"/>
                <a:cs typeface="Cambria"/>
              </a:rPr>
              <a:t>mekanizmalarıdır</a:t>
            </a:r>
            <a:r>
              <a:rPr lang="en-US" i="1" dirty="0" smtClean="0">
                <a:latin typeface="Cambria"/>
                <a:cs typeface="Cambria"/>
              </a:rPr>
              <a:t>. </a:t>
            </a:r>
          </a:p>
          <a:p>
            <a:r>
              <a:rPr lang="en-US" i="1" dirty="0" err="1" smtClean="0">
                <a:latin typeface="Cambria"/>
                <a:cs typeface="Cambria"/>
              </a:rPr>
              <a:t>Bkz</a:t>
            </a:r>
            <a:r>
              <a:rPr lang="en-US" i="1" dirty="0" smtClean="0">
                <a:latin typeface="Cambria"/>
                <a:cs typeface="Cambria"/>
              </a:rPr>
              <a:t>: </a:t>
            </a:r>
            <a:r>
              <a:rPr lang="en-US" i="1" dirty="0" err="1" smtClean="0">
                <a:latin typeface="Cambria"/>
                <a:cs typeface="Cambria"/>
              </a:rPr>
              <a:t>Pasifikteki</a:t>
            </a:r>
            <a:r>
              <a:rPr lang="en-US" i="1" dirty="0" smtClean="0">
                <a:latin typeface="Cambria"/>
                <a:cs typeface="Cambria"/>
              </a:rPr>
              <a:t> </a:t>
            </a:r>
            <a:r>
              <a:rPr lang="en-US" i="1" dirty="0" err="1" smtClean="0">
                <a:latin typeface="Cambria"/>
                <a:cs typeface="Cambria"/>
              </a:rPr>
              <a:t>Somon</a:t>
            </a:r>
            <a:r>
              <a:rPr lang="en-US" i="1" dirty="0" smtClean="0">
                <a:latin typeface="Cambria"/>
                <a:cs typeface="Cambria"/>
              </a:rPr>
              <a:t> </a:t>
            </a:r>
            <a:r>
              <a:rPr lang="en-US" i="1" dirty="0" err="1" smtClean="0">
                <a:latin typeface="Cambria"/>
                <a:cs typeface="Cambria"/>
              </a:rPr>
              <a:t>ve</a:t>
            </a:r>
            <a:r>
              <a:rPr lang="en-US" i="1" dirty="0" smtClean="0">
                <a:latin typeface="Cambria"/>
                <a:cs typeface="Cambria"/>
              </a:rPr>
              <a:t> </a:t>
            </a:r>
            <a:r>
              <a:rPr lang="en-US" i="1" dirty="0" err="1" smtClean="0">
                <a:latin typeface="Cambria"/>
                <a:cs typeface="Cambria"/>
              </a:rPr>
              <a:t>ringa</a:t>
            </a:r>
            <a:r>
              <a:rPr lang="en-US" i="1" dirty="0" smtClean="0">
                <a:latin typeface="Cambria"/>
                <a:cs typeface="Cambria"/>
              </a:rPr>
              <a:t> </a:t>
            </a:r>
            <a:r>
              <a:rPr lang="en-US" i="1" dirty="0" err="1" smtClean="0">
                <a:latin typeface="Cambria"/>
                <a:cs typeface="Cambria"/>
              </a:rPr>
              <a:t>balıkçıları</a:t>
            </a:r>
            <a:r>
              <a:rPr lang="en-US" i="1" dirty="0" smtClean="0">
                <a:latin typeface="Cambria"/>
                <a:cs typeface="Cambria"/>
              </a:rPr>
              <a:t>.  </a:t>
            </a:r>
          </a:p>
          <a:p>
            <a:endParaRPr lang="en-US" dirty="0" smtClean="0"/>
          </a:p>
        </p:txBody>
      </p:sp>
    </p:spTree>
    <p:extLst>
      <p:ext uri="{BB962C8B-B14F-4D97-AF65-F5344CB8AC3E}">
        <p14:creationId xmlns:p14="http://schemas.microsoft.com/office/powerpoint/2010/main" val="40173091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err="1" smtClean="0">
                <a:solidFill>
                  <a:srgbClr val="FF0000"/>
                </a:solidFill>
              </a:rPr>
              <a:t>Yararlanılan</a:t>
            </a:r>
            <a:r>
              <a:rPr lang="en-US" dirty="0" smtClean="0">
                <a:solidFill>
                  <a:srgbClr val="FF0000"/>
                </a:solidFill>
              </a:rPr>
              <a:t> </a:t>
            </a:r>
            <a:r>
              <a:rPr lang="en-US" dirty="0" err="1" smtClean="0">
                <a:solidFill>
                  <a:srgbClr val="FF0000"/>
                </a:solidFill>
              </a:rPr>
              <a:t>Kaynak</a:t>
            </a:r>
            <a:r>
              <a:rPr lang="en-US" dirty="0" smtClean="0">
                <a:solidFill>
                  <a:srgbClr val="FF0000"/>
                </a:solidFill>
              </a:rPr>
              <a:t>: </a:t>
            </a:r>
          </a:p>
          <a:p>
            <a:pPr marL="0" indent="0">
              <a:buNone/>
            </a:pPr>
            <a:endParaRPr lang="en-US" dirty="0"/>
          </a:p>
          <a:p>
            <a:pPr marL="0" indent="0">
              <a:buNone/>
            </a:pPr>
            <a:r>
              <a:rPr lang="tr-TR" dirty="0" err="1">
                <a:solidFill>
                  <a:srgbClr val="3366FF"/>
                </a:solidFill>
              </a:rPr>
              <a:t>Kottak</a:t>
            </a:r>
            <a:r>
              <a:rPr lang="tr-TR" dirty="0">
                <a:solidFill>
                  <a:srgbClr val="3366FF"/>
                </a:solidFill>
              </a:rPr>
              <a:t>, C. P. (2014). Antropoloji: İnsan Çeşitliliğine Bir Bakış. İstanbul: Deki Yayınevi</a:t>
            </a:r>
          </a:p>
          <a:p>
            <a:pPr marL="0" indent="0">
              <a:buNone/>
            </a:pPr>
            <a:endParaRPr lang="en-US" dirty="0"/>
          </a:p>
        </p:txBody>
      </p:sp>
    </p:spTree>
    <p:extLst>
      <p:ext uri="{BB962C8B-B14F-4D97-AF65-F5344CB8AC3E}">
        <p14:creationId xmlns:p14="http://schemas.microsoft.com/office/powerpoint/2010/main" val="204241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flipH="1">
            <a:off x="447137" y="1175089"/>
            <a:ext cx="8495649" cy="5262979"/>
          </a:xfrm>
          <a:prstGeom prst="rect">
            <a:avLst/>
          </a:prstGeom>
          <a:noFill/>
        </p:spPr>
        <p:txBody>
          <a:bodyPr wrap="square" rtlCol="0">
            <a:spAutoFit/>
          </a:bodyPr>
          <a:lstStyle/>
          <a:p>
            <a:pPr marL="342900" indent="-342900">
              <a:buFontTx/>
              <a:buChar char="-"/>
            </a:pPr>
            <a:r>
              <a:rPr lang="tr-TR" sz="2400" b="1" dirty="0" smtClean="0">
                <a:latin typeface="Cambria"/>
                <a:cs typeface="Cambria"/>
              </a:rPr>
              <a:t>On bin yıl öncesine kadar tüm insanlar</a:t>
            </a:r>
            <a:r>
              <a:rPr lang="tr-TR" sz="2400" dirty="0" smtClean="0">
                <a:latin typeface="Cambria"/>
                <a:cs typeface="Cambria"/>
              </a:rPr>
              <a:t> besinlerini doğadan temin eden </a:t>
            </a:r>
            <a:r>
              <a:rPr lang="tr-TR" sz="2400" b="1" dirty="0" smtClean="0">
                <a:latin typeface="Cambria"/>
                <a:cs typeface="Cambria"/>
              </a:rPr>
              <a:t>avcı-toplayıcılardı</a:t>
            </a:r>
            <a:r>
              <a:rPr lang="tr-TR" sz="2400" dirty="0" smtClean="0">
                <a:latin typeface="Cambria"/>
                <a:cs typeface="Cambria"/>
              </a:rPr>
              <a:t>. Ancak, çevresel koşullardaki farklılıklar, dünyadaki avcı-toplayıcılar arasında belirgin farkların oluşmasına neden olmuştur.</a:t>
            </a:r>
          </a:p>
          <a:p>
            <a:pPr marL="342900" indent="-342900">
              <a:buFontTx/>
              <a:buChar char="-"/>
            </a:pPr>
            <a:r>
              <a:rPr lang="tr-TR" sz="2400" dirty="0" smtClean="0">
                <a:latin typeface="Cambria"/>
                <a:cs typeface="Cambria"/>
              </a:rPr>
              <a:t>Bazıları, Buzul Çağı’nda Avrupa’da yaşayan insanlar gibi, büyük hayvanları avlamışlardı. Arktik bölgede yaşayan avcılar hala iri hayvanları ve sürü halinde yaşayan hayvanları avlarlar.</a:t>
            </a:r>
          </a:p>
          <a:p>
            <a:pPr marL="342900" indent="-342900">
              <a:buFontTx/>
              <a:buChar char="-"/>
            </a:pPr>
            <a:r>
              <a:rPr lang="tr-TR" sz="2400" dirty="0" smtClean="0">
                <a:latin typeface="Cambria"/>
                <a:cs typeface="Cambria"/>
              </a:rPr>
              <a:t>Genel olarak daha </a:t>
            </a:r>
            <a:r>
              <a:rPr lang="tr-TR" sz="2400" b="1" dirty="0" smtClean="0">
                <a:latin typeface="Cambria"/>
                <a:cs typeface="Cambria"/>
              </a:rPr>
              <a:t>soğuk bölgelerden sıcak bölgelere inilirse, türlerin sayıca arttığı görülür</a:t>
            </a:r>
            <a:r>
              <a:rPr lang="tr-TR" sz="2400" dirty="0" smtClean="0">
                <a:latin typeface="Cambria"/>
                <a:cs typeface="Cambria"/>
              </a:rPr>
              <a:t>. Tropikal bölgeler bitki ve hayvan türlerinin çok fazla değişkenlik gösterdiği zengin bir </a:t>
            </a:r>
            <a:r>
              <a:rPr lang="tr-TR" sz="2400" dirty="0" err="1" smtClean="0">
                <a:latin typeface="Cambria"/>
                <a:cs typeface="Cambria"/>
              </a:rPr>
              <a:t>biyo</a:t>
            </a:r>
            <a:r>
              <a:rPr lang="tr-TR" sz="2400" dirty="0" smtClean="0">
                <a:latin typeface="Cambria"/>
                <a:cs typeface="Cambria"/>
              </a:rPr>
              <a:t>-çeşitliliğe sahiptir. Bu bölgelerde yaşayan avcı-toplayıcılar besinlerini bu çeşitlilik içerisinde temin ederler.</a:t>
            </a:r>
          </a:p>
        </p:txBody>
      </p:sp>
      <p:sp>
        <p:nvSpPr>
          <p:cNvPr id="3" name="TextBox 2"/>
          <p:cNvSpPr txBox="1"/>
          <p:nvPr/>
        </p:nvSpPr>
        <p:spPr>
          <a:xfrm>
            <a:off x="582999" y="501778"/>
            <a:ext cx="5121915" cy="707886"/>
          </a:xfrm>
          <a:prstGeom prst="rect">
            <a:avLst/>
          </a:prstGeom>
          <a:noFill/>
        </p:spPr>
        <p:txBody>
          <a:bodyPr wrap="none" rtlCol="0">
            <a:spAutoFit/>
          </a:bodyPr>
          <a:lstStyle/>
          <a:p>
            <a:r>
              <a:rPr lang="en-US" sz="4000" b="1" dirty="0" smtClean="0">
                <a:solidFill>
                  <a:srgbClr val="FF0000"/>
                </a:solidFill>
                <a:latin typeface="Cambria"/>
                <a:cs typeface="Cambria"/>
              </a:rPr>
              <a:t>Avcılık – </a:t>
            </a:r>
            <a:r>
              <a:rPr lang="en-US" sz="4000" b="1" dirty="0" err="1" smtClean="0">
                <a:solidFill>
                  <a:srgbClr val="FF0000"/>
                </a:solidFill>
                <a:latin typeface="Cambria"/>
                <a:cs typeface="Cambria"/>
              </a:rPr>
              <a:t>Toplayıcılık</a:t>
            </a:r>
            <a:endParaRPr lang="en-US" sz="4000" b="1" dirty="0">
              <a:solidFill>
                <a:srgbClr val="FF0000"/>
              </a:solidFill>
              <a:latin typeface="Cambria"/>
              <a:cs typeface="Cambria"/>
            </a:endParaRPr>
          </a:p>
        </p:txBody>
      </p:sp>
    </p:spTree>
    <p:extLst>
      <p:ext uri="{BB962C8B-B14F-4D97-AF65-F5344CB8AC3E}">
        <p14:creationId xmlns:p14="http://schemas.microsoft.com/office/powerpoint/2010/main" val="189966198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flipH="1">
            <a:off x="268283" y="253728"/>
            <a:ext cx="8571059" cy="6370974"/>
          </a:xfrm>
          <a:prstGeom prst="rect">
            <a:avLst/>
          </a:prstGeom>
          <a:noFill/>
        </p:spPr>
        <p:txBody>
          <a:bodyPr wrap="square" rtlCol="0">
            <a:spAutoFit/>
          </a:bodyPr>
          <a:lstStyle/>
          <a:p>
            <a:pPr marL="342900" indent="-342900">
              <a:buFontTx/>
              <a:buChar char="-"/>
            </a:pPr>
            <a:r>
              <a:rPr lang="tr-TR" sz="2400" b="1" dirty="0" smtClean="0">
                <a:solidFill>
                  <a:srgbClr val="000000"/>
                </a:solidFill>
                <a:latin typeface="Cambria"/>
                <a:cs typeface="Cambria"/>
              </a:rPr>
              <a:t>Tüm avcı-toplayıcı toplumlar</a:t>
            </a:r>
            <a:r>
              <a:rPr lang="tr-TR" sz="2400" dirty="0" smtClean="0">
                <a:solidFill>
                  <a:srgbClr val="000000"/>
                </a:solidFill>
                <a:latin typeface="Cambria"/>
                <a:cs typeface="Cambria"/>
              </a:rPr>
              <a:t>, çevresel şartlara bağlı olarak bazı farklılıklar gösterseler de, </a:t>
            </a:r>
            <a:r>
              <a:rPr lang="tr-TR" sz="2400" b="1" dirty="0" smtClean="0">
                <a:solidFill>
                  <a:srgbClr val="000000"/>
                </a:solidFill>
                <a:latin typeface="Cambria"/>
                <a:cs typeface="Cambria"/>
              </a:rPr>
              <a:t>ortak bir özelliği paylaşırlar: geçinmek için bitki ve hayvan üremesini kontrol etmek yerine, mevcut doğal kaynaklara güvenmek.</a:t>
            </a:r>
          </a:p>
          <a:p>
            <a:pPr marL="342900" indent="-342900">
              <a:buFontTx/>
              <a:buChar char="-"/>
            </a:pPr>
            <a:r>
              <a:rPr lang="tr-TR" sz="2400" dirty="0" smtClean="0">
                <a:solidFill>
                  <a:srgbClr val="000000"/>
                </a:solidFill>
                <a:latin typeface="Cambria"/>
                <a:cs typeface="Cambria"/>
              </a:rPr>
              <a:t>Günümüzde neredeyse bütün avcı-toplayıcılar besin üretimine ya da besin üreticilerine belirli bir oranda bağımlı hale gelmişlerdir.</a:t>
            </a:r>
          </a:p>
          <a:p>
            <a:pPr marL="342900" indent="-342900">
              <a:buFontTx/>
              <a:buChar char="-"/>
            </a:pPr>
            <a:r>
              <a:rPr lang="tr-TR" sz="2400" b="1" dirty="0" smtClean="0">
                <a:solidFill>
                  <a:srgbClr val="000000"/>
                </a:solidFill>
                <a:latin typeface="Cambria"/>
                <a:cs typeface="Cambria"/>
              </a:rPr>
              <a:t>Avcı-toplayıcı yaşam tarzı günümüzde kısıtlı birkaç çevrede varlığını hala sürdürmektedir. </a:t>
            </a:r>
            <a:r>
              <a:rPr lang="tr-TR" sz="2400" dirty="0" smtClean="0">
                <a:solidFill>
                  <a:srgbClr val="000000"/>
                </a:solidFill>
                <a:latin typeface="Cambria"/>
                <a:cs typeface="Cambria"/>
              </a:rPr>
              <a:t>Bu çevreler, basit teknolojilerinin besin üreticiliğine imkan vermediği birkaç ada ve ormanlık bölgeler, yanı sıra bazı kurak araziler ve çok soğuk alanlardır. Bu bölgelerin pek çoğunda </a:t>
            </a:r>
            <a:r>
              <a:rPr lang="tr-TR" sz="2400" b="1" dirty="0" smtClean="0">
                <a:solidFill>
                  <a:srgbClr val="000000"/>
                </a:solidFill>
                <a:latin typeface="Cambria"/>
                <a:cs typeface="Cambria"/>
              </a:rPr>
              <a:t>avcı-toplayıcılara besin üretimi fikri dayatılmış olsa da, ekonomik sistemleri çok daha az emekle yeterli ve dengeli beslenme imkanı sunduğundan asla besin üreticiliğine uyum sağlayamamışlardır.</a:t>
            </a:r>
            <a:endParaRPr lang="tr-TR" sz="2400" b="1" dirty="0">
              <a:solidFill>
                <a:srgbClr val="000000"/>
              </a:solidFill>
              <a:latin typeface="Cambria"/>
              <a:cs typeface="Cambria"/>
            </a:endParaRPr>
          </a:p>
        </p:txBody>
      </p:sp>
    </p:spTree>
    <p:extLst>
      <p:ext uri="{BB962C8B-B14F-4D97-AF65-F5344CB8AC3E}">
        <p14:creationId xmlns:p14="http://schemas.microsoft.com/office/powerpoint/2010/main" val="385508319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flipH="1">
            <a:off x="407305" y="1038203"/>
            <a:ext cx="8499712" cy="4154983"/>
          </a:xfrm>
          <a:prstGeom prst="rect">
            <a:avLst/>
          </a:prstGeom>
          <a:noFill/>
        </p:spPr>
        <p:txBody>
          <a:bodyPr wrap="square" rtlCol="0">
            <a:spAutoFit/>
          </a:bodyPr>
          <a:lstStyle/>
          <a:p>
            <a:pPr marL="342900" indent="-342900">
              <a:buFontTx/>
              <a:buChar char="-"/>
            </a:pPr>
            <a:r>
              <a:rPr lang="tr-TR" sz="2400" b="1" dirty="0" smtClean="0">
                <a:solidFill>
                  <a:srgbClr val="000000"/>
                </a:solidFill>
                <a:latin typeface="Cambria"/>
                <a:cs typeface="Cambria"/>
              </a:rPr>
              <a:t>En tanınmış günümüz avcı-toplayıcı topluluğu Avustralya </a:t>
            </a:r>
            <a:r>
              <a:rPr lang="tr-TR" sz="2400" b="1" dirty="0" err="1">
                <a:solidFill>
                  <a:srgbClr val="000000"/>
                </a:solidFill>
                <a:latin typeface="Cambria"/>
                <a:cs typeface="Cambria"/>
              </a:rPr>
              <a:t>A</a:t>
            </a:r>
            <a:r>
              <a:rPr lang="tr-TR" sz="2400" b="1" dirty="0" err="1" smtClean="0">
                <a:solidFill>
                  <a:srgbClr val="000000"/>
                </a:solidFill>
                <a:latin typeface="Cambria"/>
                <a:cs typeface="Cambria"/>
              </a:rPr>
              <a:t>borjinleridir</a:t>
            </a:r>
            <a:r>
              <a:rPr lang="tr-TR" sz="2400" b="1" dirty="0" smtClean="0">
                <a:solidFill>
                  <a:srgbClr val="000000"/>
                </a:solidFill>
                <a:latin typeface="Cambria"/>
                <a:cs typeface="Cambria"/>
              </a:rPr>
              <a:t>. </a:t>
            </a:r>
            <a:r>
              <a:rPr lang="tr-TR" sz="2400" dirty="0" smtClean="0">
                <a:solidFill>
                  <a:srgbClr val="000000"/>
                </a:solidFill>
                <a:latin typeface="Cambria"/>
                <a:cs typeface="Cambria"/>
              </a:rPr>
              <a:t>Bu yerliler elli bin yıldır şu anda yaşamakta oldukları kıtada besin üretimi yapmadan yaşamaktadırlar.</a:t>
            </a:r>
          </a:p>
          <a:p>
            <a:pPr marL="342900" indent="-342900">
              <a:buFontTx/>
              <a:buChar char="-"/>
            </a:pPr>
            <a:r>
              <a:rPr lang="tr-TR" sz="2400" b="1" dirty="0" smtClean="0">
                <a:solidFill>
                  <a:srgbClr val="000000"/>
                </a:solidFill>
                <a:latin typeface="Cambria"/>
                <a:cs typeface="Cambria"/>
              </a:rPr>
              <a:t>Batı yarımkürede </a:t>
            </a:r>
            <a:r>
              <a:rPr lang="tr-TR" sz="2400" dirty="0" smtClean="0">
                <a:solidFill>
                  <a:srgbClr val="000000"/>
                </a:solidFill>
                <a:latin typeface="Cambria"/>
                <a:cs typeface="Cambria"/>
              </a:rPr>
              <a:t>de yakın tarihlere kadar varlıklarını sürdürmüş avcı-toplayıcılar vardır. </a:t>
            </a:r>
            <a:r>
              <a:rPr lang="tr-TR" sz="2400" b="1" dirty="0" smtClean="0">
                <a:solidFill>
                  <a:srgbClr val="000000"/>
                </a:solidFill>
                <a:latin typeface="Cambria"/>
                <a:cs typeface="Cambria"/>
              </a:rPr>
              <a:t>Alaska ve Kanada’da yaşayan Eskimolar ya da </a:t>
            </a:r>
            <a:r>
              <a:rPr lang="tr-TR" sz="2400" b="1" dirty="0" err="1" smtClean="0">
                <a:solidFill>
                  <a:srgbClr val="000000"/>
                </a:solidFill>
                <a:latin typeface="Cambria"/>
                <a:cs typeface="Cambria"/>
              </a:rPr>
              <a:t>Inuitler</a:t>
            </a:r>
            <a:r>
              <a:rPr lang="tr-TR" sz="2400" b="1" dirty="0" smtClean="0">
                <a:solidFill>
                  <a:srgbClr val="000000"/>
                </a:solidFill>
                <a:latin typeface="Cambria"/>
                <a:cs typeface="Cambria"/>
              </a:rPr>
              <a:t> meşhur avcı topluluklardır</a:t>
            </a:r>
            <a:r>
              <a:rPr lang="tr-TR" sz="2400" dirty="0" smtClean="0">
                <a:solidFill>
                  <a:srgbClr val="000000"/>
                </a:solidFill>
                <a:latin typeface="Cambria"/>
                <a:cs typeface="Cambria"/>
              </a:rPr>
              <a:t>. </a:t>
            </a:r>
          </a:p>
          <a:p>
            <a:pPr marL="342900" indent="-342900">
              <a:buFontTx/>
              <a:buChar char="-"/>
            </a:pPr>
            <a:r>
              <a:rPr lang="tr-TR" sz="2400" dirty="0" smtClean="0">
                <a:solidFill>
                  <a:srgbClr val="000000"/>
                </a:solidFill>
                <a:latin typeface="Cambria"/>
                <a:cs typeface="Cambria"/>
              </a:rPr>
              <a:t>Bugün bu kuzeyli avcı-toplayıcılar günlük yaşamlarında modern teknolojiden faydalanmakta, kar motosikletlerine binip tüfekle avlanmaktadırlar.</a:t>
            </a:r>
          </a:p>
        </p:txBody>
      </p:sp>
    </p:spTree>
    <p:extLst>
      <p:ext uri="{BB962C8B-B14F-4D97-AF65-F5344CB8AC3E}">
        <p14:creationId xmlns:p14="http://schemas.microsoft.com/office/powerpoint/2010/main" val="25635955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rot="10800000" flipH="1" flipV="1">
            <a:off x="188802" y="3337054"/>
            <a:ext cx="8805015" cy="1200328"/>
          </a:xfrm>
          <a:prstGeom prst="rect">
            <a:avLst/>
          </a:prstGeom>
          <a:noFill/>
        </p:spPr>
        <p:txBody>
          <a:bodyPr wrap="square" rtlCol="0">
            <a:spAutoFit/>
          </a:bodyPr>
          <a:lstStyle/>
          <a:p>
            <a:pPr marL="342900" indent="-342900">
              <a:buFontTx/>
              <a:buChar char="-"/>
            </a:pPr>
            <a:r>
              <a:rPr lang="tr-TR" sz="2400" dirty="0" smtClean="0">
                <a:solidFill>
                  <a:srgbClr val="000000"/>
                </a:solidFill>
                <a:latin typeface="Cambria"/>
                <a:cs typeface="Cambria"/>
              </a:rPr>
              <a:t>Sanayileşmemiş toplumlarda besin üretimine dayalı üç uyarlanma stratejisi vardır: </a:t>
            </a:r>
            <a:r>
              <a:rPr lang="tr-TR" sz="2400" b="1" dirty="0" smtClean="0">
                <a:solidFill>
                  <a:srgbClr val="000000"/>
                </a:solidFill>
                <a:latin typeface="Cambria"/>
                <a:cs typeface="Cambria"/>
              </a:rPr>
              <a:t>bahçecilik, tarım ve hayvancılık.</a:t>
            </a:r>
          </a:p>
          <a:p>
            <a:endParaRPr lang="tr-TR" sz="2400" b="1" dirty="0" smtClean="0">
              <a:solidFill>
                <a:srgbClr val="000000"/>
              </a:solidFill>
              <a:latin typeface="Cambria"/>
              <a:cs typeface="Cambria"/>
            </a:endParaRPr>
          </a:p>
        </p:txBody>
      </p:sp>
      <p:sp>
        <p:nvSpPr>
          <p:cNvPr id="4" name="TextBox 3"/>
          <p:cNvSpPr txBox="1"/>
          <p:nvPr/>
        </p:nvSpPr>
        <p:spPr>
          <a:xfrm>
            <a:off x="188802" y="2158015"/>
            <a:ext cx="2829871" cy="707886"/>
          </a:xfrm>
          <a:prstGeom prst="rect">
            <a:avLst/>
          </a:prstGeom>
          <a:noFill/>
        </p:spPr>
        <p:txBody>
          <a:bodyPr wrap="none" rtlCol="0">
            <a:spAutoFit/>
          </a:bodyPr>
          <a:lstStyle/>
          <a:p>
            <a:r>
              <a:rPr lang="en-US" sz="4000" b="1" dirty="0" err="1" smtClean="0">
                <a:solidFill>
                  <a:srgbClr val="FF0000"/>
                </a:solidFill>
                <a:latin typeface="Cambria"/>
                <a:cs typeface="Cambria"/>
              </a:rPr>
              <a:t>Ekip</a:t>
            </a:r>
            <a:r>
              <a:rPr lang="en-US" sz="4000" b="1" dirty="0" smtClean="0">
                <a:solidFill>
                  <a:srgbClr val="FF0000"/>
                </a:solidFill>
                <a:latin typeface="Cambria"/>
                <a:cs typeface="Cambria"/>
              </a:rPr>
              <a:t> </a:t>
            </a:r>
            <a:r>
              <a:rPr lang="en-US" sz="4000" b="1" dirty="0" err="1" smtClean="0">
                <a:solidFill>
                  <a:srgbClr val="FF0000"/>
                </a:solidFill>
                <a:latin typeface="Cambria"/>
                <a:cs typeface="Cambria"/>
              </a:rPr>
              <a:t>Biçme</a:t>
            </a:r>
            <a:endParaRPr lang="en-US" sz="4000" b="1" dirty="0">
              <a:solidFill>
                <a:srgbClr val="FF0000"/>
              </a:solidFill>
              <a:latin typeface="Cambria"/>
              <a:cs typeface="Cambria"/>
            </a:endParaRPr>
          </a:p>
        </p:txBody>
      </p:sp>
    </p:spTree>
    <p:extLst>
      <p:ext uri="{BB962C8B-B14F-4D97-AF65-F5344CB8AC3E}">
        <p14:creationId xmlns:p14="http://schemas.microsoft.com/office/powerpoint/2010/main" val="383354349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2601" y="171611"/>
            <a:ext cx="2646878" cy="707886"/>
          </a:xfrm>
          <a:prstGeom prst="rect">
            <a:avLst/>
          </a:prstGeom>
          <a:noFill/>
        </p:spPr>
        <p:txBody>
          <a:bodyPr wrap="none" rtlCol="0">
            <a:spAutoFit/>
          </a:bodyPr>
          <a:lstStyle/>
          <a:p>
            <a:r>
              <a:rPr lang="en-US" sz="4000" b="1" dirty="0" err="1" smtClean="0">
                <a:solidFill>
                  <a:srgbClr val="FF0000"/>
                </a:solidFill>
                <a:latin typeface="Cambria"/>
                <a:cs typeface="Cambria"/>
              </a:rPr>
              <a:t>Bahçecilik</a:t>
            </a:r>
            <a:endParaRPr lang="en-US" sz="4000" b="1" dirty="0">
              <a:solidFill>
                <a:srgbClr val="FF0000"/>
              </a:solidFill>
              <a:latin typeface="Cambria"/>
              <a:cs typeface="Cambria"/>
            </a:endParaRPr>
          </a:p>
        </p:txBody>
      </p:sp>
      <p:sp>
        <p:nvSpPr>
          <p:cNvPr id="5" name="TextBox 4"/>
          <p:cNvSpPr txBox="1"/>
          <p:nvPr/>
        </p:nvSpPr>
        <p:spPr>
          <a:xfrm flipH="1">
            <a:off x="240293" y="1266172"/>
            <a:ext cx="8702032" cy="4154983"/>
          </a:xfrm>
          <a:prstGeom prst="rect">
            <a:avLst/>
          </a:prstGeom>
          <a:noFill/>
        </p:spPr>
        <p:txBody>
          <a:bodyPr wrap="square" rtlCol="0">
            <a:spAutoFit/>
          </a:bodyPr>
          <a:lstStyle/>
          <a:p>
            <a:pPr marL="342900" indent="-342900">
              <a:buFontTx/>
              <a:buChar char="-"/>
            </a:pPr>
            <a:r>
              <a:rPr lang="tr-TR" sz="2400" b="1" dirty="0" smtClean="0">
                <a:solidFill>
                  <a:srgbClr val="000000"/>
                </a:solidFill>
                <a:latin typeface="Cambria"/>
                <a:cs typeface="Cambria"/>
              </a:rPr>
              <a:t>Bahçecilik</a:t>
            </a:r>
            <a:r>
              <a:rPr lang="tr-TR" sz="2400" dirty="0" smtClean="0">
                <a:solidFill>
                  <a:srgbClr val="000000"/>
                </a:solidFill>
                <a:latin typeface="Cambria"/>
                <a:cs typeface="Cambria"/>
              </a:rPr>
              <a:t>: </a:t>
            </a:r>
            <a:r>
              <a:rPr lang="tr-TR" sz="2400" b="1" dirty="0" smtClean="0">
                <a:solidFill>
                  <a:srgbClr val="000000"/>
                </a:solidFill>
                <a:latin typeface="Cambria"/>
                <a:cs typeface="Cambria"/>
              </a:rPr>
              <a:t>Zaman zaman nadasa bırakılan bahçelerde yapılan, sanayileşmenin etkilerinden uzak ziraat </a:t>
            </a:r>
            <a:r>
              <a:rPr lang="tr-TR" sz="2400" b="1" dirty="0" err="1" smtClean="0">
                <a:solidFill>
                  <a:srgbClr val="000000"/>
                </a:solidFill>
                <a:latin typeface="Cambria"/>
                <a:cs typeface="Cambria"/>
              </a:rPr>
              <a:t>uygulalamaları</a:t>
            </a:r>
            <a:r>
              <a:rPr lang="tr-TR" sz="2400" dirty="0" smtClean="0">
                <a:solidFill>
                  <a:srgbClr val="000000"/>
                </a:solidFill>
                <a:latin typeface="Cambria"/>
                <a:cs typeface="Cambria"/>
              </a:rPr>
              <a:t>; arazi, işgücü, sermaye ve makine gibi üretim faktörlerinden yoğun şekilde yararlanılmadığı ziraat yöntemidir. </a:t>
            </a:r>
          </a:p>
          <a:p>
            <a:pPr marL="342900" indent="-342900">
              <a:buFontTx/>
              <a:buChar char="-"/>
            </a:pPr>
            <a:r>
              <a:rPr lang="tr-TR" sz="2400" dirty="0">
                <a:solidFill>
                  <a:srgbClr val="000000"/>
                </a:solidFill>
                <a:latin typeface="Cambria"/>
                <a:cs typeface="Cambria"/>
              </a:rPr>
              <a:t>Ç</a:t>
            </a:r>
            <a:r>
              <a:rPr lang="tr-TR" sz="2400" dirty="0" smtClean="0">
                <a:solidFill>
                  <a:srgbClr val="000000"/>
                </a:solidFill>
                <a:latin typeface="Cambria"/>
                <a:cs typeface="Cambria"/>
              </a:rPr>
              <a:t>apa ve kazma çubukları gibi basit aletler kullanılır. </a:t>
            </a:r>
          </a:p>
          <a:p>
            <a:pPr marL="342900" indent="-342900">
              <a:buFontTx/>
              <a:buChar char="-"/>
            </a:pPr>
            <a:r>
              <a:rPr lang="tr-TR" sz="2400" dirty="0" smtClean="0">
                <a:solidFill>
                  <a:srgbClr val="000000"/>
                </a:solidFill>
                <a:latin typeface="Cambria"/>
                <a:cs typeface="Cambria"/>
              </a:rPr>
              <a:t>Arazileri kalıcı olarak ekip biçmezler. </a:t>
            </a:r>
          </a:p>
          <a:p>
            <a:pPr marL="342900" indent="-342900">
              <a:buFontTx/>
              <a:buChar char="-"/>
            </a:pPr>
            <a:r>
              <a:rPr lang="tr-TR" sz="2400" dirty="0" smtClean="0">
                <a:solidFill>
                  <a:srgbClr val="000000"/>
                </a:solidFill>
                <a:latin typeface="Cambria"/>
                <a:cs typeface="Cambria"/>
              </a:rPr>
              <a:t>Bahçecilik </a:t>
            </a:r>
            <a:r>
              <a:rPr lang="tr-TR" sz="2400" b="1" dirty="0" smtClean="0">
                <a:solidFill>
                  <a:srgbClr val="000000"/>
                </a:solidFill>
                <a:latin typeface="Cambria"/>
                <a:cs typeface="Cambria"/>
              </a:rPr>
              <a:t>genellikle </a:t>
            </a:r>
            <a:r>
              <a:rPr lang="tr-TR" sz="2400" b="1" i="1" dirty="0" smtClean="0">
                <a:solidFill>
                  <a:srgbClr val="000000"/>
                </a:solidFill>
                <a:latin typeface="Cambria"/>
                <a:cs typeface="Cambria"/>
              </a:rPr>
              <a:t>kesme-yakma </a:t>
            </a:r>
            <a:r>
              <a:rPr lang="tr-TR" sz="2400" b="1" dirty="0" smtClean="0">
                <a:solidFill>
                  <a:srgbClr val="000000"/>
                </a:solidFill>
                <a:latin typeface="Cambria"/>
                <a:cs typeface="Cambria"/>
              </a:rPr>
              <a:t>tekniklerine dayanır</a:t>
            </a:r>
            <a:r>
              <a:rPr lang="tr-TR" sz="2400" dirty="0" smtClean="0">
                <a:solidFill>
                  <a:srgbClr val="000000"/>
                </a:solidFill>
                <a:latin typeface="Cambria"/>
                <a:cs typeface="Cambria"/>
              </a:rPr>
              <a:t>. </a:t>
            </a:r>
          </a:p>
          <a:p>
            <a:pPr marL="342900" indent="-342900">
              <a:buFontTx/>
              <a:buChar char="-"/>
            </a:pPr>
            <a:r>
              <a:rPr lang="tr-TR" sz="2400" dirty="0" smtClean="0">
                <a:solidFill>
                  <a:srgbClr val="000000"/>
                </a:solidFill>
                <a:latin typeface="Cambria"/>
                <a:cs typeface="Cambria"/>
              </a:rPr>
              <a:t>Mevcut bitki örtüsü yok edilir, böcekler öldürülür. Küller de toprağı besler. Bundan sonra bitkiler ekilir, bakılır ve hasat edilir.</a:t>
            </a:r>
            <a:endParaRPr lang="tr-TR" sz="2400" i="1" dirty="0">
              <a:solidFill>
                <a:srgbClr val="000000"/>
              </a:solidFill>
              <a:latin typeface="Cambria"/>
              <a:cs typeface="Cambria"/>
            </a:endParaRPr>
          </a:p>
        </p:txBody>
      </p:sp>
    </p:spTree>
    <p:extLst>
      <p:ext uri="{BB962C8B-B14F-4D97-AF65-F5344CB8AC3E}">
        <p14:creationId xmlns:p14="http://schemas.microsoft.com/office/powerpoint/2010/main" val="388611946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2079" y="154451"/>
            <a:ext cx="1562747" cy="707886"/>
          </a:xfrm>
          <a:prstGeom prst="rect">
            <a:avLst/>
          </a:prstGeom>
          <a:noFill/>
        </p:spPr>
        <p:txBody>
          <a:bodyPr wrap="none" rtlCol="0">
            <a:spAutoFit/>
          </a:bodyPr>
          <a:lstStyle/>
          <a:p>
            <a:r>
              <a:rPr lang="en-US" sz="4000" b="1" dirty="0" err="1" smtClean="0">
                <a:solidFill>
                  <a:srgbClr val="FF0000"/>
                </a:solidFill>
              </a:rPr>
              <a:t>Tarım</a:t>
            </a:r>
            <a:endParaRPr lang="en-US" sz="4000" b="1" dirty="0">
              <a:solidFill>
                <a:srgbClr val="FF0000"/>
              </a:solidFill>
            </a:endParaRPr>
          </a:p>
        </p:txBody>
      </p:sp>
      <p:sp>
        <p:nvSpPr>
          <p:cNvPr id="5" name="TextBox 4"/>
          <p:cNvSpPr txBox="1"/>
          <p:nvPr/>
        </p:nvSpPr>
        <p:spPr>
          <a:xfrm>
            <a:off x="4435622" y="2611720"/>
            <a:ext cx="184666" cy="369332"/>
          </a:xfrm>
          <a:prstGeom prst="rect">
            <a:avLst/>
          </a:prstGeom>
          <a:noFill/>
        </p:spPr>
        <p:txBody>
          <a:bodyPr wrap="none" rtlCol="0">
            <a:spAutoFit/>
          </a:bodyPr>
          <a:lstStyle/>
          <a:p>
            <a:endParaRPr lang="en-US" dirty="0"/>
          </a:p>
        </p:txBody>
      </p:sp>
      <p:sp>
        <p:nvSpPr>
          <p:cNvPr id="9" name="Content Placeholder 3"/>
          <p:cNvSpPr txBox="1">
            <a:spLocks/>
          </p:cNvSpPr>
          <p:nvPr/>
        </p:nvSpPr>
        <p:spPr>
          <a:xfrm>
            <a:off x="320822" y="999562"/>
            <a:ext cx="8621504" cy="5706176"/>
          </a:xfrm>
          <a:prstGeom prst="rect">
            <a:avLst/>
          </a:prstGeom>
          <a:noFill/>
        </p:spPr>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r>
              <a:rPr lang="tr-TR" b="1" dirty="0" smtClean="0">
                <a:solidFill>
                  <a:srgbClr val="000000"/>
                </a:solidFill>
                <a:latin typeface="Cambria"/>
                <a:cs typeface="Cambria"/>
              </a:rPr>
              <a:t>Tarım: Toprak ve işgücünün sürekli ve yoğun olarak kullanıldığı ziraat faaliyeti. </a:t>
            </a:r>
            <a:r>
              <a:rPr lang="tr-TR" dirty="0" smtClean="0">
                <a:solidFill>
                  <a:srgbClr val="000000"/>
                </a:solidFill>
                <a:latin typeface="Cambria"/>
                <a:cs typeface="Cambria"/>
              </a:rPr>
              <a:t>Tarımın gerektirdiği yoğun işgücü, tarımsal faaliyetlerde evcil hayvanların, sulama ve teraslama gibi tekniklerin kullanılmasını gerektirir.</a:t>
            </a:r>
          </a:p>
          <a:p>
            <a:r>
              <a:rPr lang="tr-TR" b="1" i="1" dirty="0" smtClean="0">
                <a:solidFill>
                  <a:srgbClr val="000000"/>
                </a:solidFill>
                <a:latin typeface="Cambria"/>
                <a:cs typeface="Cambria"/>
              </a:rPr>
              <a:t>Evcil Hayvanlar</a:t>
            </a:r>
            <a:r>
              <a:rPr lang="tr-TR" b="1" dirty="0" smtClean="0">
                <a:solidFill>
                  <a:srgbClr val="000000"/>
                </a:solidFill>
                <a:latin typeface="Cambria"/>
                <a:cs typeface="Cambria"/>
              </a:rPr>
              <a:t>: Tarım yapan topluluklar ulaşım ve ekim işlerinin yanı sıra gübreleri için de evcil hayvanlardan faydalanırlar. </a:t>
            </a:r>
            <a:r>
              <a:rPr lang="tr-TR" dirty="0" smtClean="0">
                <a:solidFill>
                  <a:srgbClr val="000000"/>
                </a:solidFill>
                <a:latin typeface="Cambria"/>
                <a:cs typeface="Cambria"/>
              </a:rPr>
              <a:t>Asyalı çiftçiler, pirinç yetiştirmek için genellikle sığır ya da mandaları tarım ekonomilerinin bir parçaları haline getirmişlerdir. Pirinç yetiştiricileri, daha önce işleyerek su altında bıraktıkları topraklarına ekim yapmadan önce suyla toprağı karıştırması için hayvanlarına çiğnetirler. Çiftçilerin çoğu ekim yapmadan önce saban ya da tapana koştukları hayvanlarla tarlalarını ekime hazırlarlar. Tarlalarını gübrelemek ve verimi artırmak için  hayvanların dışkılarını kullanırlar.</a:t>
            </a:r>
            <a:endParaRPr lang="tr-TR" dirty="0">
              <a:solidFill>
                <a:srgbClr val="000000"/>
              </a:solidFill>
              <a:latin typeface="Cambria"/>
              <a:cs typeface="Cambria"/>
            </a:endParaRPr>
          </a:p>
        </p:txBody>
      </p:sp>
    </p:spTree>
    <p:extLst>
      <p:ext uri="{BB962C8B-B14F-4D97-AF65-F5344CB8AC3E}">
        <p14:creationId xmlns:p14="http://schemas.microsoft.com/office/powerpoint/2010/main" val="241083342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p:cNvSpPr txBox="1">
            <a:spLocks/>
          </p:cNvSpPr>
          <p:nvPr/>
        </p:nvSpPr>
        <p:spPr>
          <a:xfrm>
            <a:off x="457200" y="845112"/>
            <a:ext cx="8229600" cy="4967513"/>
          </a:xfrm>
          <a:prstGeom prst="rect">
            <a:avLst/>
          </a:prstGeom>
          <a:noFill/>
        </p:spPr>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r>
              <a:rPr lang="tr-TR" b="1" i="1" dirty="0" smtClean="0">
                <a:solidFill>
                  <a:srgbClr val="000000"/>
                </a:solidFill>
                <a:latin typeface="Cambria"/>
                <a:cs typeface="Cambria"/>
              </a:rPr>
              <a:t>Sulama</a:t>
            </a:r>
            <a:r>
              <a:rPr lang="tr-TR" dirty="0" smtClean="0">
                <a:solidFill>
                  <a:srgbClr val="000000"/>
                </a:solidFill>
                <a:latin typeface="Cambria"/>
                <a:cs typeface="Cambria"/>
              </a:rPr>
              <a:t>: Bahçeciler yağmur mevsimini beklemek zorunda olsalar da, </a:t>
            </a:r>
            <a:r>
              <a:rPr lang="tr-TR" b="1" dirty="0" smtClean="0">
                <a:solidFill>
                  <a:srgbClr val="000000"/>
                </a:solidFill>
                <a:latin typeface="Cambria"/>
                <a:cs typeface="Cambria"/>
              </a:rPr>
              <a:t>tarım yapanlar suyu kontrol ettikleri için kendi planlamalarını yapabilirler</a:t>
            </a:r>
            <a:r>
              <a:rPr lang="tr-TR" dirty="0" smtClean="0">
                <a:solidFill>
                  <a:srgbClr val="000000"/>
                </a:solidFill>
                <a:latin typeface="Cambria"/>
                <a:cs typeface="Cambria"/>
              </a:rPr>
              <a:t>. </a:t>
            </a:r>
            <a:r>
              <a:rPr lang="tr-TR" b="1" dirty="0" smtClean="0">
                <a:solidFill>
                  <a:srgbClr val="000000"/>
                </a:solidFill>
                <a:latin typeface="Cambria"/>
                <a:cs typeface="Cambria"/>
              </a:rPr>
              <a:t>Sulama aynı tarlanın üst üste her yıl ekilip biçilmesini sağl</a:t>
            </a:r>
            <a:r>
              <a:rPr lang="tr-TR" dirty="0" smtClean="0">
                <a:solidFill>
                  <a:srgbClr val="000000"/>
                </a:solidFill>
                <a:latin typeface="Cambria"/>
                <a:cs typeface="Cambria"/>
              </a:rPr>
              <a:t>ar. </a:t>
            </a:r>
            <a:r>
              <a:rPr lang="tr-TR" b="1" dirty="0" smtClean="0">
                <a:solidFill>
                  <a:srgbClr val="000000"/>
                </a:solidFill>
                <a:latin typeface="Cambria"/>
                <a:cs typeface="Cambria"/>
              </a:rPr>
              <a:t>Sulanan bir tarlada toprak verimli hale gelir</a:t>
            </a:r>
            <a:r>
              <a:rPr lang="tr-TR" dirty="0" smtClean="0">
                <a:solidFill>
                  <a:srgbClr val="000000"/>
                </a:solidFill>
                <a:latin typeface="Cambria"/>
                <a:cs typeface="Cambria"/>
              </a:rPr>
              <a:t>.</a:t>
            </a:r>
          </a:p>
          <a:p>
            <a:r>
              <a:rPr lang="tr-TR" b="1" i="1" dirty="0" smtClean="0">
                <a:solidFill>
                  <a:srgbClr val="000000"/>
                </a:solidFill>
                <a:latin typeface="Cambria"/>
                <a:cs typeface="Cambria"/>
              </a:rPr>
              <a:t>Teraslama</a:t>
            </a:r>
            <a:r>
              <a:rPr lang="tr-TR" dirty="0" smtClean="0">
                <a:solidFill>
                  <a:srgbClr val="000000"/>
                </a:solidFill>
                <a:latin typeface="Cambria"/>
                <a:cs typeface="Cambria"/>
              </a:rPr>
              <a:t>: Nüfus yoğunluğundan dolayı yamaçların da ekim için kullanılması gerekir. Yamaçlara doğrudan ekim yapılması durumunda hem ekinler hem de verimli toprak yağmur mevsiminde erozyona uğrar. Bunun önüne geçmek için </a:t>
            </a:r>
            <a:r>
              <a:rPr lang="tr-TR" b="1" dirty="0" smtClean="0">
                <a:solidFill>
                  <a:srgbClr val="000000"/>
                </a:solidFill>
                <a:latin typeface="Cambria"/>
                <a:cs typeface="Cambria"/>
              </a:rPr>
              <a:t>yamaçlarda basamak şeklinde düzlükler açılarak, vadiden yükselen teraslar oluşturulur. Bu terasların sulama suyu da yamaçların tepesine yerleştirilen kaynaklardan sağlanır. </a:t>
            </a:r>
          </a:p>
        </p:txBody>
      </p:sp>
    </p:spTree>
    <p:extLst>
      <p:ext uri="{BB962C8B-B14F-4D97-AF65-F5344CB8AC3E}">
        <p14:creationId xmlns:p14="http://schemas.microsoft.com/office/powerpoint/2010/main" val="264827000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TotalTime>
  <Words>1323</Words>
  <Application>Microsoft Macintosh PowerPoint</Application>
  <PresentationFormat>On-screen Show (4:3)</PresentationFormat>
  <Paragraphs>99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GEÇİM STARETEJİLERİ</vt:lpstr>
      <vt:lpstr>1. Uyarlanma Stratejileri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Üretim Araçları</vt:lpstr>
      <vt:lpstr>PowerPoint Presentation</vt:lpstr>
      <vt:lpstr>PowerPoint Presentation</vt:lpstr>
      <vt:lpstr>PowerPoint Presentation</vt:lpstr>
      <vt:lpstr>   3. Tasarruf  ve Maksimizasyon </vt:lpstr>
      <vt:lpstr>PowerPoint Presentation</vt:lpstr>
      <vt:lpstr>PowerPoint Presentation</vt:lpstr>
      <vt:lpstr>4. Bölüşüm ve Değiş Tokuş</vt:lpstr>
      <vt:lpstr>PowerPoint Presentation</vt:lpstr>
      <vt:lpstr>PowerPoint Presentation</vt:lpstr>
      <vt:lpstr>5. Potlaç</vt:lpstr>
      <vt:lpstr>PowerPoint Presentation</vt:lpstr>
    </vt:vector>
  </TitlesOfParts>
  <Company>ahmet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GEÇİM STARETEJİLERİ</dc:title>
  <dc:creator>ahmet ahmet</dc:creator>
  <cp:lastModifiedBy>ahmet ahmet</cp:lastModifiedBy>
  <cp:revision>3</cp:revision>
  <dcterms:created xsi:type="dcterms:W3CDTF">2018-02-15T22:40:03Z</dcterms:created>
  <dcterms:modified xsi:type="dcterms:W3CDTF">2018-02-23T12:10:17Z</dcterms:modified>
</cp:coreProperties>
</file>