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99" r:id="rId8"/>
    <p:sldId id="300" r:id="rId9"/>
    <p:sldId id="30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8" r:id="rId41"/>
    <p:sldId id="297" r:id="rId4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7607-5AEF-4670-B2C4-AF70816441F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2840C-4E7E-4350-91DE-2F6B74A0367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Tiroid</a:t>
            </a:r>
            <a:r>
              <a:rPr lang="tr-TR" dirty="0" smtClean="0"/>
              <a:t> Hastalıkları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/>
              <a:t>Fetal</a:t>
            </a:r>
            <a:r>
              <a:rPr lang="tr-TR" b="1" i="1" dirty="0"/>
              <a:t> </a:t>
            </a:r>
            <a:r>
              <a:rPr lang="tr-TR" b="1" i="1" dirty="0" err="1"/>
              <a:t>Tiroid</a:t>
            </a:r>
            <a:r>
              <a:rPr lang="tr-TR" b="1" i="1" dirty="0"/>
              <a:t>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Fetus</a:t>
            </a:r>
            <a:r>
              <a:rPr lang="tr-TR" dirty="0"/>
              <a:t> metabolizması için iki kaynaktan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smtClean="0"/>
              <a:t>hormonu sağlar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Birincisi </a:t>
            </a:r>
            <a:r>
              <a:rPr lang="tr-TR" dirty="0"/>
              <a:t>anneden geçen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smtClean="0"/>
              <a:t>hormonları,</a:t>
            </a:r>
          </a:p>
          <a:p>
            <a:r>
              <a:rPr lang="tr-TR" dirty="0" smtClean="0"/>
              <a:t>İkincisi ise </a:t>
            </a:r>
            <a:r>
              <a:rPr lang="tr-TR" dirty="0"/>
              <a:t>10-12. haftadan sonra </a:t>
            </a:r>
            <a:r>
              <a:rPr lang="tr-TR" dirty="0" err="1"/>
              <a:t>fetus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bezinde sentez </a:t>
            </a:r>
            <a:r>
              <a:rPr lang="tr-TR" dirty="0" smtClean="0"/>
              <a:t>edilen hormonlardır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Fetal</a:t>
            </a:r>
            <a:r>
              <a:rPr lang="tr-TR" b="1" i="1" dirty="0" smtClean="0"/>
              <a:t> </a:t>
            </a:r>
            <a:r>
              <a:rPr lang="tr-TR" b="1" i="1" dirty="0" err="1" smtClean="0"/>
              <a:t>Tiroid</a:t>
            </a:r>
            <a:r>
              <a:rPr lang="tr-TR" b="1" i="1" dirty="0" smtClean="0"/>
              <a:t>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Gebeliğin 8-10. haftalarında </a:t>
            </a:r>
            <a:r>
              <a:rPr lang="tr-TR" dirty="0" err="1"/>
              <a:t>fetusun</a:t>
            </a:r>
            <a:r>
              <a:rPr lang="tr-TR" dirty="0"/>
              <a:t> hipofiz </a:t>
            </a:r>
            <a:r>
              <a:rPr lang="tr-TR" dirty="0" smtClean="0"/>
              <a:t>ve </a:t>
            </a:r>
            <a:r>
              <a:rPr lang="tr-TR" dirty="0" err="1" smtClean="0"/>
              <a:t>hipotalamusu</a:t>
            </a:r>
            <a:r>
              <a:rPr lang="tr-TR" dirty="0" smtClean="0"/>
              <a:t> </a:t>
            </a:r>
            <a:r>
              <a:rPr lang="tr-TR" dirty="0"/>
              <a:t>TSH ve TRH sentezleyebilir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Gestasyonel</a:t>
            </a:r>
            <a:r>
              <a:rPr lang="tr-TR" dirty="0" smtClean="0"/>
              <a:t> yaşın </a:t>
            </a:r>
            <a:r>
              <a:rPr lang="tr-TR" dirty="0"/>
              <a:t>10-12. haftasında fetüs </a:t>
            </a:r>
            <a:r>
              <a:rPr lang="tr-TR" dirty="0" err="1"/>
              <a:t>tiroid</a:t>
            </a:r>
            <a:r>
              <a:rPr lang="tr-TR" dirty="0"/>
              <a:t> hormonu sentez </a:t>
            </a:r>
            <a:r>
              <a:rPr lang="tr-TR" dirty="0" smtClean="0"/>
              <a:t>etmeye başlar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Normal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maturasyon</a:t>
            </a:r>
            <a:r>
              <a:rPr lang="tr-TR" dirty="0"/>
              <a:t> için, özellikle santral </a:t>
            </a:r>
            <a:r>
              <a:rPr lang="tr-TR" dirty="0" smtClean="0"/>
              <a:t>sinir sistemi </a:t>
            </a:r>
            <a:r>
              <a:rPr lang="tr-TR" dirty="0" err="1"/>
              <a:t>maturasyonu</a:t>
            </a:r>
            <a:r>
              <a:rPr lang="tr-TR" dirty="0"/>
              <a:t> için, </a:t>
            </a:r>
            <a:r>
              <a:rPr lang="tr-TR" dirty="0" err="1"/>
              <a:t>fetal</a:t>
            </a:r>
            <a:r>
              <a:rPr lang="tr-TR" dirty="0"/>
              <a:t> T4 çok önemlidir. </a:t>
            </a:r>
            <a:endParaRPr lang="tr-TR" dirty="0" smtClean="0"/>
          </a:p>
          <a:p>
            <a:r>
              <a:rPr lang="tr-TR" dirty="0" err="1" smtClean="0"/>
              <a:t>Maternal</a:t>
            </a:r>
            <a:r>
              <a:rPr lang="tr-TR" dirty="0" smtClean="0"/>
              <a:t> ve </a:t>
            </a:r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/>
              <a:t>tiroksin düşüklüğü geri dönüşümü olmayan SSS </a:t>
            </a:r>
            <a:r>
              <a:rPr lang="tr-TR" dirty="0" smtClean="0"/>
              <a:t>gelişim </a:t>
            </a:r>
            <a:r>
              <a:rPr lang="tr-TR" dirty="0" err="1" smtClean="0"/>
              <a:t>defektlerine</a:t>
            </a:r>
            <a:r>
              <a:rPr lang="tr-TR" dirty="0" smtClean="0"/>
              <a:t> </a:t>
            </a:r>
            <a:r>
              <a:rPr lang="tr-TR" dirty="0"/>
              <a:t>yol açmaktadır.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Gebelikte </a:t>
            </a:r>
            <a:r>
              <a:rPr lang="tr-TR" b="1" dirty="0" err="1"/>
              <a:t>hipertiroidinin</a:t>
            </a:r>
            <a:r>
              <a:rPr lang="tr-TR" b="1" dirty="0"/>
              <a:t> nedenleri</a:t>
            </a:r>
            <a:r>
              <a:rPr lang="tr-TR" dirty="0"/>
              <a:t>: </a:t>
            </a:r>
            <a:r>
              <a:rPr lang="tr-TR" dirty="0" err="1"/>
              <a:t>Graves</a:t>
            </a:r>
            <a:r>
              <a:rPr lang="tr-TR" dirty="0"/>
              <a:t> </a:t>
            </a:r>
            <a:r>
              <a:rPr lang="tr-TR" dirty="0" smtClean="0"/>
              <a:t>hastalığı (</a:t>
            </a:r>
            <a:r>
              <a:rPr lang="tr-TR" dirty="0" err="1" smtClean="0"/>
              <a:t>tiroid</a:t>
            </a:r>
            <a:r>
              <a:rPr lang="tr-TR" dirty="0" smtClean="0"/>
              <a:t> bezlerinin aşırı çalışmasına  neden olan bir </a:t>
            </a:r>
            <a:r>
              <a:rPr lang="tr-TR" dirty="0" err="1" smtClean="0"/>
              <a:t>otoimmün</a:t>
            </a:r>
            <a:r>
              <a:rPr lang="tr-TR" dirty="0" smtClean="0"/>
              <a:t> hastalıktır) , </a:t>
            </a:r>
            <a:r>
              <a:rPr lang="tr-TR" dirty="0" err="1"/>
              <a:t>gestasyonel</a:t>
            </a:r>
            <a:r>
              <a:rPr lang="tr-TR" dirty="0"/>
              <a:t> </a:t>
            </a:r>
            <a:r>
              <a:rPr lang="tr-TR" dirty="0" err="1"/>
              <a:t>geçiçi</a:t>
            </a:r>
            <a:r>
              <a:rPr lang="tr-TR" dirty="0"/>
              <a:t> </a:t>
            </a:r>
            <a:r>
              <a:rPr lang="tr-TR" dirty="0" err="1"/>
              <a:t>tirotoksikoz</a:t>
            </a:r>
            <a:r>
              <a:rPr lang="tr-TR" dirty="0"/>
              <a:t>, </a:t>
            </a:r>
            <a:r>
              <a:rPr lang="tr-TR" dirty="0" err="1"/>
              <a:t>molar</a:t>
            </a:r>
            <a:r>
              <a:rPr lang="tr-TR" dirty="0"/>
              <a:t> gebelik, </a:t>
            </a:r>
            <a:r>
              <a:rPr lang="tr-TR" dirty="0" err="1"/>
              <a:t>subakut</a:t>
            </a:r>
            <a:r>
              <a:rPr lang="tr-TR" dirty="0"/>
              <a:t> veya sessiz </a:t>
            </a:r>
            <a:r>
              <a:rPr lang="tr-TR" dirty="0" err="1"/>
              <a:t>tiroidit</a:t>
            </a:r>
            <a:r>
              <a:rPr lang="tr-TR" dirty="0"/>
              <a:t>, </a:t>
            </a:r>
            <a:r>
              <a:rPr lang="tr-TR" dirty="0" err="1"/>
              <a:t>toksik</a:t>
            </a:r>
            <a:r>
              <a:rPr lang="tr-TR" dirty="0"/>
              <a:t> adenom, </a:t>
            </a:r>
            <a:r>
              <a:rPr lang="tr-TR" dirty="0" err="1"/>
              <a:t>multinodüler</a:t>
            </a:r>
            <a:r>
              <a:rPr lang="tr-TR" dirty="0"/>
              <a:t> </a:t>
            </a:r>
            <a:r>
              <a:rPr lang="tr-TR" dirty="0" err="1"/>
              <a:t>toksik</a:t>
            </a:r>
            <a:r>
              <a:rPr lang="tr-TR" dirty="0"/>
              <a:t> guatr, </a:t>
            </a:r>
            <a:r>
              <a:rPr lang="tr-TR" dirty="0" err="1"/>
              <a:t>iyotun</a:t>
            </a:r>
            <a:r>
              <a:rPr lang="tr-TR" dirty="0"/>
              <a:t> indüklediği </a:t>
            </a:r>
            <a:r>
              <a:rPr lang="tr-TR" dirty="0" err="1" smtClean="0"/>
              <a:t>tirotoksikoz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Maternal</a:t>
            </a:r>
            <a:r>
              <a:rPr lang="tr-TR" b="1" dirty="0"/>
              <a:t> komplikasyonları</a:t>
            </a:r>
            <a:r>
              <a:rPr lang="tr-TR" dirty="0"/>
              <a:t>; </a:t>
            </a:r>
            <a:r>
              <a:rPr lang="tr-TR" dirty="0" err="1"/>
              <a:t>Abortus</a:t>
            </a:r>
            <a:r>
              <a:rPr lang="tr-TR" dirty="0"/>
              <a:t>, gebeliğin </a:t>
            </a:r>
            <a:r>
              <a:rPr lang="tr-TR" dirty="0" smtClean="0"/>
              <a:t>indüklediği </a:t>
            </a:r>
            <a:r>
              <a:rPr lang="tr-TR" dirty="0"/>
              <a:t>hipertansiyon,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konjestif</a:t>
            </a:r>
            <a:r>
              <a:rPr lang="tr-TR" dirty="0"/>
              <a:t> kalp yetmezliği, </a:t>
            </a:r>
            <a:r>
              <a:rPr lang="tr-TR" dirty="0" err="1"/>
              <a:t>tiroid</a:t>
            </a:r>
            <a:r>
              <a:rPr lang="tr-TR" dirty="0"/>
              <a:t> fırtınası, </a:t>
            </a:r>
            <a:r>
              <a:rPr lang="tr-TR" dirty="0" err="1"/>
              <a:t>ablasyo</a:t>
            </a:r>
            <a:r>
              <a:rPr lang="tr-TR" dirty="0"/>
              <a:t> plasentadır.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Fetal</a:t>
            </a:r>
            <a:r>
              <a:rPr lang="tr-TR" b="1" dirty="0"/>
              <a:t> komplikasyonlar; </a:t>
            </a:r>
            <a:r>
              <a:rPr lang="tr-TR" dirty="0"/>
              <a:t>düşük doğum </a:t>
            </a:r>
            <a:r>
              <a:rPr lang="tr-TR" dirty="0" smtClean="0"/>
              <a:t>ağırlığı,</a:t>
            </a:r>
            <a:r>
              <a:rPr lang="tr-TR" dirty="0" err="1" smtClean="0"/>
              <a:t>prematürite</a:t>
            </a:r>
            <a:r>
              <a:rPr lang="tr-TR" dirty="0"/>
              <a:t>, gebelik yaşına göre küçük </a:t>
            </a:r>
            <a:r>
              <a:rPr lang="tr-TR" dirty="0" err="1"/>
              <a:t>fetus</a:t>
            </a:r>
            <a:r>
              <a:rPr lang="tr-TR" dirty="0"/>
              <a:t>, </a:t>
            </a:r>
            <a:r>
              <a:rPr lang="tr-TR" dirty="0" err="1" smtClean="0"/>
              <a:t>intrauterin</a:t>
            </a:r>
            <a:r>
              <a:rPr lang="tr-TR" dirty="0" smtClean="0"/>
              <a:t> </a:t>
            </a:r>
            <a:r>
              <a:rPr lang="tr-TR" dirty="0"/>
              <a:t>gelişimin </a:t>
            </a:r>
            <a:r>
              <a:rPr lang="tr-TR" dirty="0" smtClean="0"/>
              <a:t>kısıtlanması, </a:t>
            </a:r>
            <a:r>
              <a:rPr lang="tr-TR" dirty="0" err="1"/>
              <a:t>fetal</a:t>
            </a:r>
            <a:r>
              <a:rPr lang="tr-TR" dirty="0"/>
              <a:t> guatr, </a:t>
            </a:r>
            <a:r>
              <a:rPr lang="tr-TR" dirty="0" err="1"/>
              <a:t>hipotiroidi</a:t>
            </a:r>
            <a:r>
              <a:rPr lang="tr-TR" dirty="0"/>
              <a:t>, ölü doğum, </a:t>
            </a:r>
            <a:r>
              <a:rPr lang="tr-TR" dirty="0" err="1"/>
              <a:t>hipertiroidi</a:t>
            </a:r>
            <a:r>
              <a:rPr lang="tr-TR" dirty="0"/>
              <a:t>, santral </a:t>
            </a:r>
            <a:r>
              <a:rPr lang="tr-TR" dirty="0" err="1"/>
              <a:t>hipotiroididir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Tanı: </a:t>
            </a:r>
            <a:r>
              <a:rPr lang="tr-TR" dirty="0" err="1"/>
              <a:t>Hipertiroidinin</a:t>
            </a:r>
            <a:r>
              <a:rPr lang="tr-TR" dirty="0"/>
              <a:t> semptom ve bulguları gebelik semptom ve bulgularına </a:t>
            </a:r>
            <a:r>
              <a:rPr lang="tr-TR" dirty="0" smtClean="0"/>
              <a:t>benzer.</a:t>
            </a:r>
          </a:p>
          <a:p>
            <a:r>
              <a:rPr lang="tr-TR" dirty="0" err="1" smtClean="0"/>
              <a:t>Hipertiroidili</a:t>
            </a:r>
            <a:r>
              <a:rPr lang="tr-TR" dirty="0" smtClean="0"/>
              <a:t> </a:t>
            </a:r>
            <a:r>
              <a:rPr lang="tr-TR" dirty="0"/>
              <a:t>bir gebede ilk semptomlar yorgunluk, çarpıntı, </a:t>
            </a:r>
            <a:r>
              <a:rPr lang="tr-TR" dirty="0" smtClean="0"/>
              <a:t>uykusuzluk</a:t>
            </a:r>
            <a:r>
              <a:rPr lang="tr-TR" dirty="0"/>
              <a:t>, sıcak </a:t>
            </a:r>
            <a:r>
              <a:rPr lang="tr-TR" dirty="0" err="1"/>
              <a:t>intoleransı</a:t>
            </a:r>
            <a:r>
              <a:rPr lang="tr-TR" dirty="0"/>
              <a:t>, </a:t>
            </a:r>
            <a:r>
              <a:rPr lang="tr-TR" dirty="0" err="1"/>
              <a:t>proksimal</a:t>
            </a:r>
            <a:r>
              <a:rPr lang="tr-TR" dirty="0"/>
              <a:t> kas güçsüzlüğü, nefes açlığı ve </a:t>
            </a:r>
            <a:r>
              <a:rPr lang="tr-TR" dirty="0" err="1"/>
              <a:t>irritabilitedir</a:t>
            </a:r>
            <a:r>
              <a:rPr lang="tr-TR" dirty="0"/>
              <a:t>. Bu semptomlar gebeliğe bağlı </a:t>
            </a:r>
            <a:r>
              <a:rPr lang="tr-TR" dirty="0" err="1" smtClean="0"/>
              <a:t>olarakta</a:t>
            </a:r>
            <a:r>
              <a:rPr lang="tr-TR" dirty="0" smtClean="0"/>
              <a:t> </a:t>
            </a:r>
            <a:r>
              <a:rPr lang="tr-TR" dirty="0"/>
              <a:t>görülmektedir.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TANI:</a:t>
            </a:r>
            <a:r>
              <a:rPr lang="tr-TR" b="1" dirty="0"/>
              <a:t> </a:t>
            </a:r>
            <a:r>
              <a:rPr lang="tr-TR" dirty="0"/>
              <a:t>Gebelikte artmış iştaha rağmen kilo alımının </a:t>
            </a:r>
            <a:r>
              <a:rPr lang="tr-TR" dirty="0" smtClean="0"/>
              <a:t>olmaması </a:t>
            </a:r>
            <a:r>
              <a:rPr lang="tr-TR" dirty="0"/>
              <a:t>ve </a:t>
            </a:r>
            <a:r>
              <a:rPr lang="tr-TR" dirty="0" err="1"/>
              <a:t>istirahatteki</a:t>
            </a:r>
            <a:r>
              <a:rPr lang="tr-TR" dirty="0"/>
              <a:t> kalp hızının dakikada 100 vurunun üzerinde olması </a:t>
            </a:r>
            <a:r>
              <a:rPr lang="tr-TR" dirty="0" err="1"/>
              <a:t>tiroid</a:t>
            </a:r>
            <a:r>
              <a:rPr lang="tr-TR" dirty="0"/>
              <a:t> hastalığına ait iki en önemli bulgudur </a:t>
            </a:r>
            <a:r>
              <a:rPr lang="tr-TR" dirty="0" smtClean="0"/>
              <a:t>. </a:t>
            </a:r>
          </a:p>
          <a:p>
            <a:r>
              <a:rPr lang="tr-TR" dirty="0" smtClean="0"/>
              <a:t>Gebelikte </a:t>
            </a:r>
            <a:r>
              <a:rPr lang="tr-TR" dirty="0"/>
              <a:t>total </a:t>
            </a:r>
            <a:r>
              <a:rPr lang="tr-TR" dirty="0" err="1"/>
              <a:t>tiroid</a:t>
            </a:r>
            <a:r>
              <a:rPr lang="tr-TR" dirty="0"/>
              <a:t> hormon düzeyi </a:t>
            </a:r>
            <a:r>
              <a:rPr lang="tr-TR" dirty="0" smtClean="0"/>
              <a:t>yükselir.</a:t>
            </a:r>
          </a:p>
          <a:p>
            <a:r>
              <a:rPr lang="tr-TR" dirty="0" smtClean="0"/>
              <a:t>Gebelerde </a:t>
            </a:r>
            <a:r>
              <a:rPr lang="tr-TR" dirty="0" err="1"/>
              <a:t>hipertiroidinin</a:t>
            </a:r>
            <a:r>
              <a:rPr lang="tr-TR" dirty="0"/>
              <a:t> tanısı için serum serbest T4, serbest T3 ve TSH düzeylerinin ölçülmesi gerekir. </a:t>
            </a:r>
            <a:endParaRPr lang="tr-TR" dirty="0" smtClean="0"/>
          </a:p>
          <a:p>
            <a:r>
              <a:rPr lang="tr-TR" dirty="0" smtClean="0"/>
              <a:t>Gebeliğin </a:t>
            </a:r>
            <a:r>
              <a:rPr lang="tr-TR" dirty="0"/>
              <a:t>8-14 haftalarında </a:t>
            </a:r>
            <a:r>
              <a:rPr lang="tr-TR" dirty="0" err="1"/>
              <a:t>hCG’in</a:t>
            </a:r>
            <a:r>
              <a:rPr lang="tr-TR" dirty="0"/>
              <a:t> etkisiyle TSH düzeylerinde hafif baskılanma olur. Bu durumun bilinmesi tanı açısından önemlidir.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Tedavi: </a:t>
            </a:r>
            <a:endParaRPr lang="tr-TR" b="1" dirty="0" smtClean="0"/>
          </a:p>
          <a:p>
            <a:r>
              <a:rPr lang="tr-TR" dirty="0" smtClean="0"/>
              <a:t>Gebelikte </a:t>
            </a:r>
            <a:r>
              <a:rPr lang="tr-TR" dirty="0" err="1"/>
              <a:t>hipertiroidinin</a:t>
            </a:r>
            <a:r>
              <a:rPr lang="tr-TR" dirty="0"/>
              <a:t> tedavisi </a:t>
            </a:r>
            <a:r>
              <a:rPr lang="tr-TR" dirty="0" err="1"/>
              <a:t>maternal</a:t>
            </a:r>
            <a:r>
              <a:rPr lang="tr-TR" dirty="0"/>
              <a:t>, </a:t>
            </a:r>
            <a:r>
              <a:rPr lang="tr-TR" dirty="0" err="1"/>
              <a:t>fetal</a:t>
            </a:r>
            <a:r>
              <a:rPr lang="tr-TR" dirty="0"/>
              <a:t> ve </a:t>
            </a:r>
            <a:r>
              <a:rPr lang="tr-TR" dirty="0" err="1"/>
              <a:t>neonatal</a:t>
            </a:r>
            <a:r>
              <a:rPr lang="tr-TR" dirty="0"/>
              <a:t> komplikasyonların </a:t>
            </a:r>
            <a:r>
              <a:rPr lang="tr-TR" dirty="0" smtClean="0"/>
              <a:t>önlenmesi </a:t>
            </a:r>
            <a:r>
              <a:rPr lang="tr-TR" dirty="0"/>
              <a:t>için önemlidir. </a:t>
            </a:r>
            <a:endParaRPr lang="tr-TR" dirty="0" smtClean="0"/>
          </a:p>
          <a:p>
            <a:r>
              <a:rPr lang="tr-TR" dirty="0" smtClean="0"/>
              <a:t>medikal </a:t>
            </a:r>
            <a:r>
              <a:rPr lang="tr-TR" dirty="0"/>
              <a:t>tedavi ilk seçilecek tedavi yöntemidir. </a:t>
            </a:r>
            <a:endParaRPr lang="tr-TR" dirty="0" smtClean="0"/>
          </a:p>
          <a:p>
            <a:r>
              <a:rPr lang="tr-TR" dirty="0" smtClean="0"/>
              <a:t>Tedavinin </a:t>
            </a:r>
            <a:r>
              <a:rPr lang="tr-TR" dirty="0"/>
              <a:t>amacı en düşük dozda </a:t>
            </a:r>
            <a:r>
              <a:rPr lang="tr-TR" dirty="0" err="1"/>
              <a:t>antitiroid</a:t>
            </a:r>
            <a:r>
              <a:rPr lang="tr-TR" dirty="0"/>
              <a:t> ilaç </a:t>
            </a:r>
            <a:r>
              <a:rPr lang="tr-TR" dirty="0" smtClean="0"/>
              <a:t>tedavisi </a:t>
            </a:r>
            <a:r>
              <a:rPr lang="tr-TR" dirty="0"/>
              <a:t>ile serum sT4 düzeyini mümkün olan en kısa sürede normal değere indirip bu seviyede tutmaktır. </a:t>
            </a:r>
            <a:endParaRPr lang="tr-TR" dirty="0" smtClean="0"/>
          </a:p>
          <a:p>
            <a:r>
              <a:rPr lang="tr-TR" dirty="0" err="1" smtClean="0"/>
              <a:t>Propiltiourasil</a:t>
            </a:r>
            <a:r>
              <a:rPr lang="tr-TR" dirty="0" smtClean="0"/>
              <a:t> tedavisi tercih edilir. </a:t>
            </a:r>
          </a:p>
          <a:p>
            <a:r>
              <a:rPr lang="tr-TR" dirty="0" smtClean="0"/>
              <a:t>Aşırı </a:t>
            </a:r>
            <a:r>
              <a:rPr lang="tr-TR" dirty="0"/>
              <a:t>miktarda </a:t>
            </a:r>
            <a:r>
              <a:rPr lang="tr-TR" dirty="0" err="1"/>
              <a:t>antitiroid</a:t>
            </a:r>
            <a:r>
              <a:rPr lang="tr-TR" dirty="0"/>
              <a:t> ilaç dozu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hipotiroidiye</a:t>
            </a:r>
            <a:r>
              <a:rPr lang="tr-TR" dirty="0"/>
              <a:t> ve </a:t>
            </a:r>
            <a:r>
              <a:rPr lang="tr-TR" dirty="0" err="1"/>
              <a:t>fetal</a:t>
            </a:r>
            <a:r>
              <a:rPr lang="tr-TR" dirty="0"/>
              <a:t> guatra neden olabilir. </a:t>
            </a:r>
            <a:endParaRPr lang="tr-TR" dirty="0" smtClean="0"/>
          </a:p>
          <a:p>
            <a:r>
              <a:rPr lang="tr-TR" dirty="0" smtClean="0"/>
              <a:t>Hastalar </a:t>
            </a:r>
            <a:r>
              <a:rPr lang="tr-TR" dirty="0"/>
              <a:t>düzenli aralıklarla kontrol edilmeli, serum sT4 düzeyi normalin üst </a:t>
            </a:r>
            <a:r>
              <a:rPr lang="tr-TR" dirty="0" err="1" smtClean="0"/>
              <a:t>sını</a:t>
            </a:r>
            <a:r>
              <a:rPr lang="tr-TR" dirty="0" smtClean="0"/>
              <a:t>-</a:t>
            </a:r>
            <a:r>
              <a:rPr lang="tr-TR" dirty="0" err="1" smtClean="0"/>
              <a:t>rına</a:t>
            </a:r>
            <a:r>
              <a:rPr lang="tr-TR" dirty="0" smtClean="0"/>
              <a:t> </a:t>
            </a:r>
            <a:r>
              <a:rPr lang="tr-TR" dirty="0"/>
              <a:t>yakın seviyelerde tutulmalıdır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Süt verme süresince tedaviye devam edilir. PTU ve </a:t>
            </a:r>
            <a:r>
              <a:rPr lang="tr-TR" dirty="0" err="1"/>
              <a:t>metimazolün</a:t>
            </a:r>
            <a:r>
              <a:rPr lang="tr-TR" dirty="0"/>
              <a:t> süte geçişi minimaldir. PTU tercih edilir</a:t>
            </a:r>
            <a:r>
              <a:rPr lang="tr-TR" dirty="0" smtClean="0"/>
              <a:t>.</a:t>
            </a:r>
          </a:p>
          <a:p>
            <a:r>
              <a:rPr lang="tr-TR" dirty="0"/>
              <a:t>Radyoaktif iyot tüm gebelik süresince plasenta-dan geçer.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dokusunu yıkar. Gebelikte kullanılması kesinlikle </a:t>
            </a:r>
            <a:r>
              <a:rPr lang="tr-TR" dirty="0" err="1"/>
              <a:t>kontraendikedir</a:t>
            </a:r>
            <a:r>
              <a:rPr lang="tr-TR" dirty="0"/>
              <a:t> </a:t>
            </a:r>
            <a:r>
              <a:rPr lang="tr-TR" dirty="0" smtClean="0"/>
              <a:t>. </a:t>
            </a:r>
            <a:r>
              <a:rPr lang="tr-TR" dirty="0"/>
              <a:t>Eğer radyoaktif iyot kullanılmışsa radyoaktif </a:t>
            </a:r>
            <a:r>
              <a:rPr lang="tr-TR" dirty="0" err="1"/>
              <a:t>iyotun</a:t>
            </a:r>
            <a:r>
              <a:rPr lang="tr-TR" dirty="0"/>
              <a:t> </a:t>
            </a:r>
            <a:r>
              <a:rPr lang="tr-TR" dirty="0" err="1"/>
              <a:t>klirensi</a:t>
            </a:r>
            <a:r>
              <a:rPr lang="tr-TR" dirty="0"/>
              <a:t> ve </a:t>
            </a:r>
            <a:r>
              <a:rPr lang="tr-TR" dirty="0" err="1"/>
              <a:t>hormonal</a:t>
            </a:r>
            <a:r>
              <a:rPr lang="tr-TR" dirty="0"/>
              <a:t> dengenin sağlanması için gebelik bir yıl ertelenmelidir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GEBELİKTE HİPERTİROİDİ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Cerrahi tedavi ilaç tedavisine cevap vermeyen, ilaç uyumu iyi olmayanlar ve minimal efektif doza rağmen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gelişen gebelerde </a:t>
            </a:r>
            <a:r>
              <a:rPr lang="tr-TR" dirty="0" err="1"/>
              <a:t>endikasyonu</a:t>
            </a:r>
            <a:r>
              <a:rPr lang="tr-TR" dirty="0"/>
              <a:t> vardır </a:t>
            </a:r>
            <a:r>
              <a:rPr lang="tr-TR" dirty="0" smtClean="0"/>
              <a:t>. </a:t>
            </a:r>
          </a:p>
          <a:p>
            <a:r>
              <a:rPr lang="tr-TR" dirty="0" smtClean="0"/>
              <a:t>Cerrahinin </a:t>
            </a:r>
            <a:r>
              <a:rPr lang="tr-TR" dirty="0"/>
              <a:t>ikinci </a:t>
            </a:r>
            <a:r>
              <a:rPr lang="tr-TR" dirty="0" err="1"/>
              <a:t>trimesterde</a:t>
            </a:r>
            <a:r>
              <a:rPr lang="tr-TR" dirty="0"/>
              <a:t> yapılması </a:t>
            </a:r>
            <a:r>
              <a:rPr lang="tr-TR" dirty="0" smtClean="0"/>
              <a:t>komplikasyon </a:t>
            </a:r>
            <a:r>
              <a:rPr lang="tr-TR" dirty="0"/>
              <a:t>gelişme riskini azaltır.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Tiroid</a:t>
            </a:r>
            <a:r>
              <a:rPr lang="tr-TR" dirty="0" smtClean="0"/>
              <a:t> Hormonları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u="sng" dirty="0" err="1" smtClean="0"/>
              <a:t>Tiroid</a:t>
            </a:r>
            <a:r>
              <a:rPr lang="tr-TR" u="sng" dirty="0" smtClean="0"/>
              <a:t> hormonları;</a:t>
            </a:r>
          </a:p>
          <a:p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işlevleri, </a:t>
            </a:r>
            <a:endParaRPr lang="tr-TR" dirty="0" smtClean="0"/>
          </a:p>
          <a:p>
            <a:r>
              <a:rPr lang="tr-TR" dirty="0" smtClean="0"/>
              <a:t>total </a:t>
            </a:r>
            <a:r>
              <a:rPr lang="tr-TR" dirty="0"/>
              <a:t>enerji kullanımını, </a:t>
            </a:r>
            <a:endParaRPr lang="tr-TR" dirty="0" smtClean="0"/>
          </a:p>
          <a:p>
            <a:r>
              <a:rPr lang="tr-TR" dirty="0" smtClean="0"/>
              <a:t>hücresel </a:t>
            </a:r>
            <a:r>
              <a:rPr lang="tr-TR" dirty="0"/>
              <a:t>solunumu, </a:t>
            </a:r>
            <a:endParaRPr lang="tr-TR" dirty="0" smtClean="0"/>
          </a:p>
          <a:p>
            <a:r>
              <a:rPr lang="tr-TR" dirty="0" smtClean="0"/>
              <a:t>dokuların </a:t>
            </a:r>
            <a:r>
              <a:rPr lang="tr-TR" dirty="0"/>
              <a:t>büyümesini, gelişmesini, </a:t>
            </a:r>
            <a:endParaRPr lang="tr-TR" dirty="0" smtClean="0"/>
          </a:p>
          <a:p>
            <a:r>
              <a:rPr lang="tr-TR" dirty="0" smtClean="0"/>
              <a:t>hormon</a:t>
            </a:r>
            <a:r>
              <a:rPr lang="tr-TR" dirty="0"/>
              <a:t>, vitamin kullanımını, </a:t>
            </a:r>
            <a:endParaRPr lang="tr-TR" dirty="0" smtClean="0"/>
          </a:p>
          <a:p>
            <a:r>
              <a:rPr lang="tr-TR" dirty="0" smtClean="0"/>
              <a:t>besin </a:t>
            </a:r>
            <a:r>
              <a:rPr lang="tr-TR" dirty="0"/>
              <a:t>ve inorganik iyon metabolizmasını, </a:t>
            </a:r>
          </a:p>
          <a:p>
            <a:r>
              <a:rPr lang="tr-TR" dirty="0" err="1" smtClean="0"/>
              <a:t>termogenezi</a:t>
            </a:r>
            <a:r>
              <a:rPr lang="tr-TR" dirty="0" smtClean="0"/>
              <a:t> </a:t>
            </a:r>
          </a:p>
          <a:p>
            <a:r>
              <a:rPr lang="tr-TR" dirty="0" smtClean="0"/>
              <a:t>diğer </a:t>
            </a:r>
            <a:r>
              <a:rPr lang="tr-TR" dirty="0"/>
              <a:t>hormonların salgılanma, yıkılma hızlarını ve hücrelerin bu hormonlara duyarlılığını </a:t>
            </a:r>
            <a:r>
              <a:rPr lang="tr-TR" dirty="0" smtClean="0"/>
              <a:t>düzenler.</a:t>
            </a:r>
          </a:p>
          <a:p>
            <a:r>
              <a:rPr lang="tr-TR" dirty="0" smtClean="0"/>
              <a:t>Ayrıca </a:t>
            </a:r>
            <a:r>
              <a:rPr lang="tr-TR" dirty="0"/>
              <a:t>büyüme hormonu ve </a:t>
            </a:r>
            <a:r>
              <a:rPr lang="tr-TR" dirty="0" err="1"/>
              <a:t>insulin</a:t>
            </a:r>
            <a:r>
              <a:rPr lang="tr-TR" dirty="0"/>
              <a:t> </a:t>
            </a:r>
            <a:r>
              <a:rPr lang="tr-TR" dirty="0" smtClean="0"/>
              <a:t>benzeri </a:t>
            </a:r>
            <a:r>
              <a:rPr lang="tr-TR" dirty="0"/>
              <a:t>büyüme faktörü aracılığıyla da somatik ve iskelet gelişmesi üzerine etki eder 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GEBELİKTE SUBKLİNİK HİPERTİROİDİ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Subklinik</a:t>
            </a:r>
            <a:r>
              <a:rPr lang="tr-TR" dirty="0"/>
              <a:t> hastalık durumu belirli bir hastalığa ait semptom ve bulguların ortaya çıkmadığı, hastalığın erken evresi olarak </a:t>
            </a:r>
            <a:r>
              <a:rPr lang="tr-TR" dirty="0" smtClean="0"/>
              <a:t>tanımlanır.</a:t>
            </a:r>
          </a:p>
          <a:p>
            <a:r>
              <a:rPr lang="tr-TR" dirty="0" err="1" smtClean="0"/>
              <a:t>Subklinik</a:t>
            </a:r>
            <a:r>
              <a:rPr lang="tr-TR" dirty="0" smtClean="0"/>
              <a:t> </a:t>
            </a:r>
            <a:r>
              <a:rPr lang="tr-TR" dirty="0" err="1"/>
              <a:t>hipertiroidi</a:t>
            </a:r>
            <a:r>
              <a:rPr lang="tr-TR" dirty="0"/>
              <a:t> serum sT4 ve sT3 düzeyleri referans değerler </a:t>
            </a:r>
            <a:r>
              <a:rPr lang="tr-TR" dirty="0" smtClean="0"/>
              <a:t>içindeyken </a:t>
            </a:r>
            <a:r>
              <a:rPr lang="tr-TR" dirty="0"/>
              <a:t>serum TSH düzeyinin referans değerin altında olması olarak tanımlanır.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SUBKLİNİK HİPERTİROİDİ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/>
              <a:t>hipertiroidinin</a:t>
            </a:r>
            <a:r>
              <a:rPr lang="tr-TR" dirty="0"/>
              <a:t> uzun dönemde osteoporoz gelişimi, </a:t>
            </a:r>
            <a:r>
              <a:rPr lang="tr-TR" dirty="0" err="1"/>
              <a:t>kardiyovasküler</a:t>
            </a:r>
            <a:r>
              <a:rPr lang="tr-TR" dirty="0"/>
              <a:t> </a:t>
            </a:r>
            <a:r>
              <a:rPr lang="tr-TR" dirty="0" err="1"/>
              <a:t>morbiditede</a:t>
            </a:r>
            <a:r>
              <a:rPr lang="tr-TR" dirty="0"/>
              <a:t> artış, aşikâr </a:t>
            </a:r>
            <a:r>
              <a:rPr lang="tr-TR" dirty="0" err="1"/>
              <a:t>tirotoksikoza</a:t>
            </a:r>
            <a:r>
              <a:rPr lang="tr-TR" dirty="0"/>
              <a:t> ilerleme ve </a:t>
            </a:r>
            <a:r>
              <a:rPr lang="tr-TR" dirty="0" err="1"/>
              <a:t>tiroid</a:t>
            </a:r>
            <a:r>
              <a:rPr lang="tr-TR" dirty="0"/>
              <a:t> yetersizliğine ilerlediği rapor edilmektedir. </a:t>
            </a:r>
            <a:endParaRPr lang="tr-TR" dirty="0" smtClean="0"/>
          </a:p>
          <a:p>
            <a:r>
              <a:rPr lang="tr-TR" dirty="0" smtClean="0"/>
              <a:t>uzun dönemde </a:t>
            </a:r>
            <a:r>
              <a:rPr lang="tr-TR" dirty="0"/>
              <a:t>annede olumsuz etkileri oluşturabilir. Bu </a:t>
            </a:r>
            <a:r>
              <a:rPr lang="tr-TR" dirty="0" smtClean="0"/>
              <a:t>etkileri </a:t>
            </a:r>
            <a:r>
              <a:rPr lang="tr-TR" dirty="0"/>
              <a:t>önlemek için belirli aralıklarla takip yapılmalıdır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SUBKLİNİK HİPERTİROİDİ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 sırasında </a:t>
            </a:r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/>
              <a:t>hipertiroidi</a:t>
            </a:r>
            <a:r>
              <a:rPr lang="tr-TR" dirty="0"/>
              <a:t> </a:t>
            </a:r>
            <a:r>
              <a:rPr lang="tr-TR" dirty="0" err="1"/>
              <a:t>tadavisi</a:t>
            </a:r>
            <a:r>
              <a:rPr lang="tr-TR" dirty="0"/>
              <a:t> </a:t>
            </a:r>
            <a:r>
              <a:rPr lang="tr-TR" dirty="0" smtClean="0"/>
              <a:t>yapılmasının </a:t>
            </a:r>
            <a:r>
              <a:rPr lang="tr-TR" dirty="0"/>
              <a:t>gebelik seyri üzerine olumlu etkisi </a:t>
            </a:r>
            <a:r>
              <a:rPr lang="tr-TR" dirty="0" smtClean="0"/>
              <a:t>olduğunu </a:t>
            </a:r>
            <a:r>
              <a:rPr lang="tr-TR" dirty="0"/>
              <a:t>gösteren kanıt </a:t>
            </a:r>
            <a:r>
              <a:rPr lang="tr-TR" dirty="0" smtClean="0"/>
              <a:t>yoktur.</a:t>
            </a:r>
          </a:p>
          <a:p>
            <a:r>
              <a:rPr lang="tr-TR" dirty="0" err="1" smtClean="0"/>
              <a:t>Antitiroid</a:t>
            </a:r>
            <a:r>
              <a:rPr lang="tr-TR" dirty="0" smtClean="0"/>
              <a:t> </a:t>
            </a:r>
            <a:r>
              <a:rPr lang="tr-TR" dirty="0"/>
              <a:t>ilaçlar plasentadan </a:t>
            </a:r>
            <a:r>
              <a:rPr lang="tr-TR" dirty="0" err="1"/>
              <a:t>fetal</a:t>
            </a:r>
            <a:r>
              <a:rPr lang="tr-TR" dirty="0"/>
              <a:t> dolaşıma geçer. Ayrıca tedavinin </a:t>
            </a:r>
            <a:r>
              <a:rPr lang="tr-TR" dirty="0" err="1"/>
              <a:t>fetus</a:t>
            </a:r>
            <a:r>
              <a:rPr lang="tr-TR" dirty="0"/>
              <a:t> üzerine olumsuz etkisi olabilir </a:t>
            </a:r>
            <a:r>
              <a:rPr lang="tr-TR" dirty="0" smtClean="0"/>
              <a:t>. </a:t>
            </a:r>
            <a:r>
              <a:rPr lang="tr-TR" dirty="0"/>
              <a:t>Gebelikte tedaviye gerek yoktur.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Ailesel </a:t>
            </a:r>
            <a:r>
              <a:rPr lang="tr-TR" dirty="0" err="1"/>
              <a:t>tiroid</a:t>
            </a:r>
            <a:r>
              <a:rPr lang="tr-TR" dirty="0"/>
              <a:t> hastalığı varlığı,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, </a:t>
            </a:r>
            <a:r>
              <a:rPr lang="tr-TR" dirty="0" err="1"/>
              <a:t>pernisiyöz</a:t>
            </a:r>
            <a:r>
              <a:rPr lang="tr-TR" dirty="0"/>
              <a:t> anemi, radyasyona maruz kalma, </a:t>
            </a:r>
            <a:r>
              <a:rPr lang="tr-TR" dirty="0" err="1"/>
              <a:t>hipertiroidi</a:t>
            </a:r>
            <a:r>
              <a:rPr lang="tr-TR" dirty="0"/>
              <a:t> tedavisi, iyot yetersizliği veya fazlalığı, </a:t>
            </a:r>
            <a:r>
              <a:rPr lang="tr-TR" dirty="0" err="1"/>
              <a:t>antitiroid</a:t>
            </a:r>
            <a:r>
              <a:rPr lang="tr-TR" dirty="0"/>
              <a:t> ilaç </a:t>
            </a:r>
            <a:r>
              <a:rPr lang="tr-TR" dirty="0" smtClean="0"/>
              <a:t>alımı gebelikte </a:t>
            </a:r>
            <a:r>
              <a:rPr lang="tr-TR" dirty="0" err="1"/>
              <a:t>hipotiroidi</a:t>
            </a:r>
            <a:r>
              <a:rPr lang="tr-TR" dirty="0"/>
              <a:t> gelişmesine neden olabilir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Hipotiroidinin</a:t>
            </a:r>
            <a:r>
              <a:rPr lang="tr-TR" dirty="0"/>
              <a:t> başlangıç semptomları halsizlik, </a:t>
            </a:r>
            <a:r>
              <a:rPr lang="tr-TR" dirty="0" smtClean="0"/>
              <a:t>kabızlık</a:t>
            </a:r>
            <a:r>
              <a:rPr lang="tr-TR" dirty="0"/>
              <a:t>, soğuk </a:t>
            </a:r>
            <a:r>
              <a:rPr lang="tr-TR" dirty="0" err="1"/>
              <a:t>intoleransı</a:t>
            </a:r>
            <a:r>
              <a:rPr lang="tr-TR" dirty="0"/>
              <a:t>, kas kramplarıdır. </a:t>
            </a:r>
            <a:endParaRPr lang="tr-TR" dirty="0" smtClean="0"/>
          </a:p>
          <a:p>
            <a:r>
              <a:rPr lang="tr-TR" dirty="0" smtClean="0"/>
              <a:t>Bu semptomları </a:t>
            </a:r>
            <a:r>
              <a:rPr lang="tr-TR" dirty="0" err="1"/>
              <a:t>hipotiroidi</a:t>
            </a:r>
            <a:r>
              <a:rPr lang="tr-TR" dirty="0"/>
              <a:t> </a:t>
            </a:r>
            <a:r>
              <a:rPr lang="tr-TR" dirty="0" err="1"/>
              <a:t>ilerledikce</a:t>
            </a:r>
            <a:r>
              <a:rPr lang="tr-TR" dirty="0"/>
              <a:t> uykusuzluk, kilo </a:t>
            </a:r>
            <a:r>
              <a:rPr lang="tr-TR" dirty="0" smtClean="0"/>
              <a:t>alımı, </a:t>
            </a:r>
            <a:r>
              <a:rPr lang="tr-TR" dirty="0"/>
              <a:t>saç kaybı, seste kabalaşma, zihinsel işlevlerde yavaşlama takip eder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Gebelikte en sık </a:t>
            </a:r>
            <a:r>
              <a:rPr lang="tr-TR" dirty="0" err="1"/>
              <a:t>hipotiroidi</a:t>
            </a:r>
            <a:r>
              <a:rPr lang="tr-TR" dirty="0"/>
              <a:t> nedeni kronik </a:t>
            </a:r>
            <a:r>
              <a:rPr lang="tr-TR" dirty="0" err="1"/>
              <a:t>otoimmun</a:t>
            </a:r>
            <a:r>
              <a:rPr lang="tr-TR" dirty="0"/>
              <a:t> </a:t>
            </a:r>
            <a:r>
              <a:rPr lang="tr-TR" dirty="0" err="1"/>
              <a:t>tiroidittir</a:t>
            </a:r>
            <a:r>
              <a:rPr lang="tr-TR" dirty="0"/>
              <a:t> (</a:t>
            </a:r>
            <a:r>
              <a:rPr lang="tr-TR" dirty="0" err="1"/>
              <a:t>Hashimato</a:t>
            </a:r>
            <a:r>
              <a:rPr lang="tr-TR" dirty="0"/>
              <a:t> </a:t>
            </a:r>
            <a:r>
              <a:rPr lang="tr-TR" dirty="0" err="1"/>
              <a:t>tiroiditi</a:t>
            </a:r>
            <a:r>
              <a:rPr lang="tr-TR" dirty="0" smtClean="0"/>
              <a:t>).</a:t>
            </a:r>
          </a:p>
          <a:p>
            <a:r>
              <a:rPr lang="tr-TR" dirty="0" smtClean="0"/>
              <a:t>Gebelikte </a:t>
            </a:r>
            <a:r>
              <a:rPr lang="tr-TR" dirty="0"/>
              <a:t>diğer </a:t>
            </a: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nedenleri endemik iyot </a:t>
            </a:r>
            <a:r>
              <a:rPr lang="tr-TR" dirty="0" smtClean="0"/>
              <a:t>yetersizliği</a:t>
            </a:r>
            <a:r>
              <a:rPr lang="tr-TR" dirty="0"/>
              <a:t>, </a:t>
            </a:r>
            <a:r>
              <a:rPr lang="tr-TR" dirty="0" err="1" smtClean="0"/>
              <a:t>radyoiyot</a:t>
            </a:r>
            <a:r>
              <a:rPr lang="tr-TR" dirty="0" smtClean="0"/>
              <a:t> </a:t>
            </a:r>
            <a:r>
              <a:rPr lang="tr-TR" dirty="0"/>
              <a:t>tedavisi, </a:t>
            </a:r>
            <a:r>
              <a:rPr lang="tr-TR" dirty="0" err="1"/>
              <a:t>graves</a:t>
            </a:r>
            <a:r>
              <a:rPr lang="tr-TR" dirty="0"/>
              <a:t> hastalığı </a:t>
            </a:r>
            <a:r>
              <a:rPr lang="tr-TR" dirty="0" smtClean="0"/>
              <a:t>nedeniyle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ablasyonu</a:t>
            </a:r>
            <a:r>
              <a:rPr lang="tr-TR" dirty="0"/>
              <a:t> yapılması, şiddetli </a:t>
            </a:r>
            <a:r>
              <a:rPr lang="tr-TR" dirty="0" err="1"/>
              <a:t>preeklampsi</a:t>
            </a:r>
            <a:r>
              <a:rPr lang="tr-TR" dirty="0"/>
              <a:t> ve </a:t>
            </a:r>
            <a:r>
              <a:rPr lang="tr-TR" dirty="0" err="1"/>
              <a:t>tiroid</a:t>
            </a:r>
            <a:r>
              <a:rPr lang="tr-TR" dirty="0"/>
              <a:t> cerrahisidir. </a:t>
            </a:r>
            <a:endParaRPr lang="tr-T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Hipotiroidisi</a:t>
            </a:r>
            <a:r>
              <a:rPr lang="tr-TR" dirty="0"/>
              <a:t> olan kadınlar gebe kaldıklarında </a:t>
            </a:r>
            <a:r>
              <a:rPr lang="tr-TR" dirty="0" err="1"/>
              <a:t>obstetrik</a:t>
            </a:r>
            <a:r>
              <a:rPr lang="tr-TR" dirty="0"/>
              <a:t> komplikasyonların görülme riski artar. </a:t>
            </a:r>
            <a:endParaRPr lang="tr-TR" dirty="0" smtClean="0"/>
          </a:p>
          <a:p>
            <a:r>
              <a:rPr lang="tr-TR" dirty="0" err="1" smtClean="0"/>
              <a:t>Hipotiroidili</a:t>
            </a:r>
            <a:r>
              <a:rPr lang="tr-TR" dirty="0" smtClean="0"/>
              <a:t> </a:t>
            </a:r>
            <a:r>
              <a:rPr lang="tr-TR" dirty="0"/>
              <a:t>gebelerde erken gebelik kaybı, </a:t>
            </a:r>
            <a:r>
              <a:rPr lang="tr-TR" dirty="0" err="1"/>
              <a:t>maternal</a:t>
            </a:r>
            <a:r>
              <a:rPr lang="tr-TR" dirty="0"/>
              <a:t> anemi, </a:t>
            </a:r>
            <a:r>
              <a:rPr lang="tr-TR" dirty="0" err="1"/>
              <a:t>preeklampsi</a:t>
            </a:r>
            <a:r>
              <a:rPr lang="tr-TR" dirty="0"/>
              <a:t>, </a:t>
            </a:r>
            <a:r>
              <a:rPr lang="tr-TR" dirty="0" err="1"/>
              <a:t>gestasyonel</a:t>
            </a:r>
            <a:r>
              <a:rPr lang="tr-TR" dirty="0"/>
              <a:t> hipertansiyon, kardiyak </a:t>
            </a:r>
            <a:r>
              <a:rPr lang="tr-TR" dirty="0" err="1"/>
              <a:t>disfonksiyon</a:t>
            </a:r>
            <a:r>
              <a:rPr lang="tr-TR" dirty="0"/>
              <a:t>, </a:t>
            </a:r>
            <a:r>
              <a:rPr lang="tr-TR" dirty="0" err="1"/>
              <a:t>ablasyo</a:t>
            </a:r>
            <a:r>
              <a:rPr lang="tr-TR" dirty="0"/>
              <a:t> plasenta, ölü doğum, düşük doğum ağırlığı, </a:t>
            </a:r>
            <a:r>
              <a:rPr lang="tr-TR" dirty="0" err="1"/>
              <a:t>fetal</a:t>
            </a:r>
            <a:r>
              <a:rPr lang="tr-TR" dirty="0"/>
              <a:t> ölüm, bozulmuş </a:t>
            </a:r>
            <a:r>
              <a:rPr lang="tr-TR" dirty="0" err="1"/>
              <a:t>fetal</a:t>
            </a:r>
            <a:r>
              <a:rPr lang="tr-TR" dirty="0"/>
              <a:t> beyin </a:t>
            </a:r>
            <a:r>
              <a:rPr lang="tr-TR" dirty="0" smtClean="0"/>
              <a:t>gelişimi</a:t>
            </a:r>
            <a:r>
              <a:rPr lang="tr-TR" dirty="0"/>
              <a:t>, kötü </a:t>
            </a:r>
            <a:r>
              <a:rPr lang="tr-TR" dirty="0" err="1"/>
              <a:t>prenatal</a:t>
            </a:r>
            <a:r>
              <a:rPr lang="tr-TR" dirty="0"/>
              <a:t> seyir gibi komplikasyonlar </a:t>
            </a:r>
            <a:r>
              <a:rPr lang="tr-TR" dirty="0" smtClean="0"/>
              <a:t>gelişebilir.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Tanı: </a:t>
            </a:r>
            <a:r>
              <a:rPr lang="tr-TR" dirty="0"/>
              <a:t>Aşikâr </a:t>
            </a:r>
            <a:r>
              <a:rPr lang="tr-TR" dirty="0" err="1"/>
              <a:t>hipotiroidisi</a:t>
            </a:r>
            <a:r>
              <a:rPr lang="tr-TR" dirty="0"/>
              <a:t> olan hastaların %20-30’unda </a:t>
            </a:r>
            <a:r>
              <a:rPr lang="tr-TR" dirty="0" err="1"/>
              <a:t>hipotiroidi</a:t>
            </a:r>
            <a:r>
              <a:rPr lang="tr-TR" dirty="0"/>
              <a:t> ile uyumlu semptomlar vardır. </a:t>
            </a:r>
            <a:endParaRPr lang="tr-TR" dirty="0" smtClean="0"/>
          </a:p>
          <a:p>
            <a:r>
              <a:rPr lang="tr-TR" dirty="0" err="1" smtClean="0"/>
              <a:t>Hipotiroidi</a:t>
            </a:r>
            <a:r>
              <a:rPr lang="tr-TR" dirty="0" smtClean="0"/>
              <a:t> </a:t>
            </a:r>
            <a:r>
              <a:rPr lang="tr-TR" dirty="0"/>
              <a:t>bulguları olan </a:t>
            </a:r>
            <a:r>
              <a:rPr lang="tr-TR" dirty="0" err="1"/>
              <a:t>pretibial</a:t>
            </a:r>
            <a:r>
              <a:rPr lang="tr-TR" dirty="0"/>
              <a:t> ödem, kuru deri, derin </a:t>
            </a:r>
            <a:r>
              <a:rPr lang="tr-TR" dirty="0" err="1"/>
              <a:t>tendon</a:t>
            </a:r>
            <a:r>
              <a:rPr lang="tr-TR" dirty="0"/>
              <a:t> reflekslerinde yavaşlama gebeliğe bağlı olarak da gelişir. Bu nedenle gebelikte </a:t>
            </a:r>
            <a:r>
              <a:rPr lang="tr-TR" dirty="0" err="1"/>
              <a:t>hipotiroidi</a:t>
            </a:r>
            <a:r>
              <a:rPr lang="tr-TR" dirty="0"/>
              <a:t> semptomları çoğu zaman gebeliğe bağlı semptomlar olarak </a:t>
            </a:r>
            <a:r>
              <a:rPr lang="tr-TR" dirty="0" smtClean="0"/>
              <a:t>değerlendirilir.</a:t>
            </a:r>
          </a:p>
          <a:p>
            <a:r>
              <a:rPr lang="tr-TR" dirty="0" smtClean="0"/>
              <a:t>Bu </a:t>
            </a:r>
            <a:r>
              <a:rPr lang="tr-TR" dirty="0"/>
              <a:t>durum gebelikte </a:t>
            </a:r>
            <a:r>
              <a:rPr lang="tr-TR" dirty="0" err="1"/>
              <a:t>hipotiroidinin</a:t>
            </a:r>
            <a:r>
              <a:rPr lang="tr-TR" dirty="0"/>
              <a:t> gözden kaçırılmasına neden olabilir.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tanısı serum TSH düzeyinde artma ve serum sT4, sT3 düzeylerinde azalma tespit edilmesi ile konulur. </a:t>
            </a: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ikinci </a:t>
            </a:r>
            <a:r>
              <a:rPr lang="tr-TR" dirty="0" err="1"/>
              <a:t>trimesterde</a:t>
            </a:r>
            <a:r>
              <a:rPr lang="tr-TR" dirty="0"/>
              <a:t> ve </a:t>
            </a:r>
            <a:r>
              <a:rPr lang="tr-TR" dirty="0" smtClean="0"/>
              <a:t>öncesinde </a:t>
            </a:r>
            <a:r>
              <a:rPr lang="tr-TR" dirty="0"/>
              <a:t>gelişirse </a:t>
            </a:r>
            <a:r>
              <a:rPr lang="tr-TR" dirty="0" err="1"/>
              <a:t>irreversible</a:t>
            </a:r>
            <a:r>
              <a:rPr lang="tr-TR" dirty="0"/>
              <a:t> </a:t>
            </a:r>
            <a:r>
              <a:rPr lang="tr-TR" dirty="0" err="1"/>
              <a:t>fetal</a:t>
            </a:r>
            <a:r>
              <a:rPr lang="tr-TR" dirty="0"/>
              <a:t> beyin gelişimi </a:t>
            </a:r>
            <a:r>
              <a:rPr lang="tr-TR" dirty="0" err="1"/>
              <a:t>defektine</a:t>
            </a:r>
            <a:r>
              <a:rPr lang="tr-TR" dirty="0"/>
              <a:t> yol açar.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sonraki dönemde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daha az ve </a:t>
            </a:r>
            <a:r>
              <a:rPr lang="tr-TR" dirty="0" err="1"/>
              <a:t>reversible</a:t>
            </a:r>
            <a:r>
              <a:rPr lang="tr-TR" dirty="0"/>
              <a:t> </a:t>
            </a:r>
            <a:r>
              <a:rPr lang="tr-TR" dirty="0" err="1"/>
              <a:t>fetal</a:t>
            </a:r>
            <a:r>
              <a:rPr lang="tr-TR" dirty="0"/>
              <a:t> beyin hasarına yol açar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Tiroid</a:t>
            </a:r>
            <a:r>
              <a:rPr lang="tr-TR" dirty="0" smtClean="0"/>
              <a:t> Hormonları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 smtClean="0"/>
              <a:t>Vücut </a:t>
            </a:r>
            <a:r>
              <a:rPr lang="tr-TR" dirty="0" err="1"/>
              <a:t>hemostazının</a:t>
            </a:r>
            <a:r>
              <a:rPr lang="tr-TR" dirty="0"/>
              <a:t> sürdürülebilmesi için </a:t>
            </a:r>
            <a:r>
              <a:rPr lang="tr-TR" dirty="0" err="1"/>
              <a:t>tiroid</a:t>
            </a:r>
            <a:r>
              <a:rPr lang="tr-TR" dirty="0"/>
              <a:t> hormonlarının kanda belli değer aralığında bulunması gerekir 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 normal aralığa </a:t>
            </a:r>
            <a:r>
              <a:rPr lang="tr-TR" b="1" dirty="0" err="1"/>
              <a:t>ötiroid</a:t>
            </a:r>
            <a:r>
              <a:rPr lang="tr-TR" b="1" dirty="0"/>
              <a:t> </a:t>
            </a:r>
            <a:r>
              <a:rPr lang="tr-TR" dirty="0"/>
              <a:t>durumu denir. </a:t>
            </a:r>
            <a:endParaRPr lang="tr-TR" dirty="0" smtClean="0"/>
          </a:p>
          <a:p>
            <a:r>
              <a:rPr lang="tr-TR" dirty="0" err="1" smtClean="0"/>
              <a:t>Tiroid</a:t>
            </a:r>
            <a:r>
              <a:rPr lang="tr-TR" dirty="0" smtClean="0"/>
              <a:t> </a:t>
            </a:r>
            <a:r>
              <a:rPr lang="tr-TR" dirty="0"/>
              <a:t>hormonlarının dolaşımda normal değerlerden yüksek olmasına </a:t>
            </a:r>
            <a:r>
              <a:rPr lang="tr-TR" b="1" dirty="0" err="1"/>
              <a:t>hipertiroidi</a:t>
            </a:r>
            <a:r>
              <a:rPr lang="tr-TR" b="1" dirty="0"/>
              <a:t>; </a:t>
            </a:r>
            <a:r>
              <a:rPr lang="tr-TR" dirty="0"/>
              <a:t>normal değerlerin </a:t>
            </a:r>
            <a:r>
              <a:rPr lang="tr-TR" dirty="0" smtClean="0"/>
              <a:t>altında </a:t>
            </a:r>
            <a:r>
              <a:rPr lang="tr-TR" dirty="0"/>
              <a:t>olmasına </a:t>
            </a:r>
            <a:r>
              <a:rPr lang="tr-TR" b="1" dirty="0" err="1"/>
              <a:t>hipotirodi</a:t>
            </a:r>
            <a:r>
              <a:rPr lang="tr-TR" dirty="0"/>
              <a:t> denir.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/>
              <a:t>Tedavi: </a:t>
            </a:r>
            <a:r>
              <a:rPr lang="tr-TR" dirty="0" err="1"/>
              <a:t>Hipotiroidide</a:t>
            </a:r>
            <a:r>
              <a:rPr lang="tr-TR" dirty="0"/>
              <a:t> tedavinin amacı gebeyi </a:t>
            </a:r>
            <a:r>
              <a:rPr lang="tr-TR" dirty="0" smtClean="0"/>
              <a:t>klinik </a:t>
            </a:r>
            <a:r>
              <a:rPr lang="tr-TR" dirty="0"/>
              <a:t>ve biyokimyasal olarak </a:t>
            </a:r>
            <a:r>
              <a:rPr lang="tr-TR" dirty="0" err="1"/>
              <a:t>ötiroid</a:t>
            </a:r>
            <a:r>
              <a:rPr lang="tr-TR" dirty="0"/>
              <a:t> hale getirmektir 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Hipotiroidinin</a:t>
            </a:r>
            <a:r>
              <a:rPr lang="tr-TR" dirty="0" smtClean="0"/>
              <a:t> </a:t>
            </a:r>
            <a:r>
              <a:rPr lang="tr-TR" dirty="0"/>
              <a:t>tedavisinde rutin olarak </a:t>
            </a:r>
            <a:r>
              <a:rPr lang="tr-TR" dirty="0" err="1"/>
              <a:t>levotiroksin</a:t>
            </a:r>
            <a:r>
              <a:rPr lang="tr-TR" dirty="0"/>
              <a:t> kullanılır. </a:t>
            </a:r>
            <a:endParaRPr lang="tr-TR" dirty="0" smtClean="0"/>
          </a:p>
          <a:p>
            <a:r>
              <a:rPr lang="tr-TR" dirty="0" smtClean="0"/>
              <a:t>Tedaviye </a:t>
            </a:r>
            <a:r>
              <a:rPr lang="tr-TR" dirty="0"/>
              <a:t>başladıktan sonra 6-8 hafta aralıklarla TSH ölçümü yapılır. </a:t>
            </a:r>
            <a:endParaRPr lang="tr-TR" dirty="0" smtClean="0"/>
          </a:p>
          <a:p>
            <a:r>
              <a:rPr lang="tr-TR" dirty="0" smtClean="0"/>
              <a:t>Tedavi </a:t>
            </a:r>
            <a:r>
              <a:rPr lang="tr-TR" dirty="0"/>
              <a:t>sürecinde TSH 0,5- 2,5 mU/L aralığında tutulmalıdır.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HİPOTİROİDİ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Tedavi:</a:t>
            </a:r>
          </a:p>
          <a:p>
            <a:r>
              <a:rPr lang="tr-TR" dirty="0" smtClean="0"/>
              <a:t>Doğumdan </a:t>
            </a:r>
            <a:r>
              <a:rPr lang="tr-TR" dirty="0"/>
              <a:t>sonraki 6-8 hafta içinde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fonksi</a:t>
            </a:r>
            <a:r>
              <a:rPr lang="tr-TR" dirty="0"/>
              <a:t>-</a:t>
            </a:r>
            <a:r>
              <a:rPr lang="tr-TR" dirty="0" err="1"/>
              <a:t>yonlarına</a:t>
            </a:r>
            <a:r>
              <a:rPr lang="tr-TR" dirty="0"/>
              <a:t> bakılarak </a:t>
            </a:r>
            <a:r>
              <a:rPr lang="tr-TR" dirty="0" err="1"/>
              <a:t>levotiroksin</a:t>
            </a:r>
            <a:r>
              <a:rPr lang="tr-TR" dirty="0"/>
              <a:t> dozunun yeniden ayarlanması gerekir. </a:t>
            </a:r>
            <a:endParaRPr lang="tr-TR" dirty="0" smtClean="0"/>
          </a:p>
          <a:p>
            <a:r>
              <a:rPr lang="tr-TR" dirty="0" smtClean="0"/>
              <a:t>Bundan </a:t>
            </a:r>
            <a:r>
              <a:rPr lang="tr-TR" dirty="0"/>
              <a:t>sonra yıllık serum TSH ölçümleri yapılarak hastalar takip edilir 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Hipotiroidi</a:t>
            </a:r>
            <a:r>
              <a:rPr lang="tr-TR" dirty="0" smtClean="0"/>
              <a:t> </a:t>
            </a:r>
            <a:r>
              <a:rPr lang="tr-TR" dirty="0"/>
              <a:t>tedavisi alan annelerin </a:t>
            </a:r>
            <a:r>
              <a:rPr lang="tr-TR" dirty="0" err="1"/>
              <a:t>enzirmesi</a:t>
            </a:r>
            <a:r>
              <a:rPr lang="tr-TR" dirty="0"/>
              <a:t> </a:t>
            </a:r>
            <a:r>
              <a:rPr lang="tr-TR" dirty="0" err="1"/>
              <a:t>kontrendike</a:t>
            </a:r>
            <a:r>
              <a:rPr lang="tr-TR" dirty="0"/>
              <a:t> değildir. </a:t>
            </a:r>
            <a:r>
              <a:rPr lang="tr-TR" dirty="0" err="1"/>
              <a:t>Levotiroksin</a:t>
            </a:r>
            <a:r>
              <a:rPr lang="tr-TR" dirty="0"/>
              <a:t> süte çok az </a:t>
            </a:r>
            <a:r>
              <a:rPr lang="tr-TR" dirty="0" smtClean="0"/>
              <a:t>miktarda </a:t>
            </a:r>
            <a:r>
              <a:rPr lang="tr-TR" dirty="0"/>
              <a:t>geçer. Bu miktar </a:t>
            </a:r>
            <a:r>
              <a:rPr lang="tr-TR" dirty="0" err="1"/>
              <a:t>yenidoğanın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foksiyonunu</a:t>
            </a:r>
            <a:r>
              <a:rPr lang="tr-TR" dirty="0"/>
              <a:t> ve </a:t>
            </a:r>
            <a:r>
              <a:rPr lang="tr-TR" dirty="0" err="1"/>
              <a:t>tiroid</a:t>
            </a:r>
            <a:r>
              <a:rPr lang="tr-TR" dirty="0"/>
              <a:t> tarama programlarını etkilemez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SUBKLİNİK HİPOTİROİDİ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tanısı </a:t>
            </a:r>
            <a:r>
              <a:rPr lang="tr-TR" dirty="0" err="1"/>
              <a:t>tiroid</a:t>
            </a:r>
            <a:r>
              <a:rPr lang="tr-TR" dirty="0"/>
              <a:t> antikorlarının olup olmadığına bakılmaksızın serum TSH düzeyi referans değerinin üzerinde iken, serum sT4 ve sT3 düzeyinin normal referans aralığında olduğu durum olarak </a:t>
            </a:r>
            <a:r>
              <a:rPr lang="tr-TR" dirty="0" smtClean="0"/>
              <a:t>tanımlanır 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SUBKLİNİK HİPOTİROİDİ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Yapılan bazı çalışmalarda </a:t>
            </a:r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ve/veya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peroksidaz</a:t>
            </a:r>
            <a:r>
              <a:rPr lang="tr-TR" dirty="0"/>
              <a:t> antikor pozitifliğinin </a:t>
            </a:r>
            <a:r>
              <a:rPr lang="tr-TR" dirty="0" err="1"/>
              <a:t>subfertilite</a:t>
            </a:r>
            <a:r>
              <a:rPr lang="tr-TR" dirty="0"/>
              <a:t>, </a:t>
            </a:r>
            <a:r>
              <a:rPr lang="tr-TR" dirty="0" err="1"/>
              <a:t>infertilite</a:t>
            </a:r>
            <a:r>
              <a:rPr lang="tr-TR" dirty="0"/>
              <a:t>, </a:t>
            </a:r>
            <a:r>
              <a:rPr lang="tr-TR" dirty="0" err="1"/>
              <a:t>spontan</a:t>
            </a:r>
            <a:r>
              <a:rPr lang="tr-TR" dirty="0"/>
              <a:t> düşük, </a:t>
            </a:r>
            <a:r>
              <a:rPr lang="tr-TR" dirty="0" err="1"/>
              <a:t>ablasyo</a:t>
            </a:r>
            <a:r>
              <a:rPr lang="tr-TR" dirty="0"/>
              <a:t> plasenta, </a:t>
            </a:r>
            <a:r>
              <a:rPr lang="tr-TR" dirty="0" err="1"/>
              <a:t>preterm</a:t>
            </a:r>
            <a:r>
              <a:rPr lang="tr-TR" dirty="0"/>
              <a:t> doğum, </a:t>
            </a:r>
            <a:r>
              <a:rPr lang="tr-TR" dirty="0" err="1"/>
              <a:t>gestasyonel</a:t>
            </a:r>
            <a:r>
              <a:rPr lang="tr-TR" dirty="0"/>
              <a:t> hipertansiyon, </a:t>
            </a:r>
            <a:r>
              <a:rPr lang="tr-TR" dirty="0" err="1"/>
              <a:t>preeklampsi</a:t>
            </a:r>
            <a:r>
              <a:rPr lang="tr-TR" dirty="0"/>
              <a:t>, </a:t>
            </a:r>
            <a:r>
              <a:rPr lang="tr-TR" dirty="0" err="1"/>
              <a:t>postpartum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err="1"/>
              <a:t>disfonksiyonu</a:t>
            </a:r>
            <a:r>
              <a:rPr lang="tr-TR" dirty="0"/>
              <a:t>, depresyon (</a:t>
            </a:r>
            <a:r>
              <a:rPr lang="tr-TR" dirty="0" err="1"/>
              <a:t>postpartum</a:t>
            </a:r>
            <a:r>
              <a:rPr lang="tr-TR" dirty="0"/>
              <a:t> </a:t>
            </a:r>
            <a:r>
              <a:rPr lang="tr-TR" dirty="0" err="1"/>
              <a:t>depres</a:t>
            </a:r>
            <a:r>
              <a:rPr lang="tr-TR" dirty="0"/>
              <a:t>-yon da dâhil) ve gelişmekte olan çocukta </a:t>
            </a:r>
            <a:r>
              <a:rPr lang="tr-TR" dirty="0" err="1"/>
              <a:t>kognitif</a:t>
            </a:r>
            <a:r>
              <a:rPr lang="tr-TR" dirty="0"/>
              <a:t> ve </a:t>
            </a:r>
            <a:r>
              <a:rPr lang="tr-TR" dirty="0" err="1"/>
              <a:t>psikomotor</a:t>
            </a:r>
            <a:r>
              <a:rPr lang="tr-TR" dirty="0"/>
              <a:t> gelişmenin bozulmasıyla ilişkili olduğu gözlenmiştir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SUBKLİNİK HİPOTİROİDİ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 smtClean="0"/>
              <a:t>hipotiroidi</a:t>
            </a:r>
            <a:r>
              <a:rPr lang="tr-TR" dirty="0" smtClean="0"/>
              <a:t> </a:t>
            </a:r>
            <a:r>
              <a:rPr lang="tr-TR" dirty="0"/>
              <a:t>tespit edilen gebelere ve gebe kalmayı planlayan kadınlara </a:t>
            </a:r>
            <a:r>
              <a:rPr lang="tr-TR" dirty="0" err="1"/>
              <a:t>tiroid</a:t>
            </a:r>
            <a:r>
              <a:rPr lang="tr-TR" dirty="0"/>
              <a:t> hormon </a:t>
            </a:r>
            <a:r>
              <a:rPr lang="tr-TR" dirty="0" err="1"/>
              <a:t>replasman</a:t>
            </a:r>
            <a:r>
              <a:rPr lang="tr-TR" dirty="0"/>
              <a:t> tedavisi gereklidir </a:t>
            </a:r>
            <a:r>
              <a:rPr lang="tr-TR" dirty="0" smtClean="0"/>
              <a:t>. </a:t>
            </a:r>
          </a:p>
          <a:p>
            <a:r>
              <a:rPr lang="tr-TR" dirty="0" smtClean="0"/>
              <a:t>Tedavi </a:t>
            </a:r>
            <a:r>
              <a:rPr lang="tr-TR" dirty="0"/>
              <a:t>sırasında her 6- 8 haftada bir TSH ölçümü </a:t>
            </a:r>
            <a:r>
              <a:rPr lang="tr-TR" dirty="0" smtClean="0"/>
              <a:t>yapılarak </a:t>
            </a:r>
            <a:r>
              <a:rPr lang="tr-TR" dirty="0"/>
              <a:t>serum TSH değerinin alt sınıra yakın ve serum sT4 değerinin üst sınıra yakın aralıkta tutulması </a:t>
            </a:r>
            <a:r>
              <a:rPr lang="tr-TR" dirty="0" smtClean="0"/>
              <a:t>önerilmektedir 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Maternal</a:t>
            </a:r>
            <a:r>
              <a:rPr lang="tr-TR" dirty="0"/>
              <a:t> ve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hipotiroidinin</a:t>
            </a:r>
            <a:r>
              <a:rPr lang="tr-TR" dirty="0"/>
              <a:t> birlikte bulunması geri dönüşümü olmayan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santal</a:t>
            </a:r>
            <a:r>
              <a:rPr lang="tr-TR" dirty="0"/>
              <a:t> sinir sistemi </a:t>
            </a:r>
            <a:r>
              <a:rPr lang="tr-TR" dirty="0" err="1"/>
              <a:t>harabiyetine</a:t>
            </a:r>
            <a:r>
              <a:rPr lang="tr-TR" dirty="0"/>
              <a:t> neden </a:t>
            </a:r>
            <a:r>
              <a:rPr lang="tr-TR" dirty="0" smtClean="0"/>
              <a:t>olur.</a:t>
            </a:r>
          </a:p>
          <a:p>
            <a:r>
              <a:rPr lang="tr-TR" dirty="0" err="1" smtClean="0"/>
              <a:t>Maternal</a:t>
            </a:r>
            <a:r>
              <a:rPr lang="tr-TR" dirty="0" smtClean="0"/>
              <a:t> </a:t>
            </a:r>
            <a:r>
              <a:rPr lang="tr-TR" dirty="0" err="1"/>
              <a:t>tiroid</a:t>
            </a:r>
            <a:r>
              <a:rPr lang="tr-TR" dirty="0"/>
              <a:t> hormonu özellikle gebeliğin ilk yarısında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bezi </a:t>
            </a:r>
            <a:r>
              <a:rPr lang="tr-TR" dirty="0" smtClean="0"/>
              <a:t>hormon sentezlemeye </a:t>
            </a:r>
            <a:r>
              <a:rPr lang="tr-TR" dirty="0"/>
              <a:t>başlamadan önceki dönemde önemlidir. </a:t>
            </a:r>
            <a:endParaRPr lang="tr-TR" dirty="0" smtClean="0"/>
          </a:p>
          <a:p>
            <a:r>
              <a:rPr lang="tr-TR" dirty="0" smtClean="0"/>
              <a:t>Gebeliğin </a:t>
            </a:r>
            <a:r>
              <a:rPr lang="tr-TR" dirty="0"/>
              <a:t>ikinci yarısında </a:t>
            </a:r>
            <a:r>
              <a:rPr lang="tr-TR" dirty="0" err="1"/>
              <a:t>tiroid</a:t>
            </a:r>
            <a:r>
              <a:rPr lang="tr-TR" dirty="0"/>
              <a:t> hormonu </a:t>
            </a:r>
            <a:r>
              <a:rPr lang="tr-TR" dirty="0" err="1"/>
              <a:t>multiple</a:t>
            </a:r>
            <a:r>
              <a:rPr lang="tr-TR" dirty="0"/>
              <a:t> organ gelişimini etkilemektedir.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İyot eksikliği </a:t>
            </a:r>
            <a:r>
              <a:rPr lang="tr-TR" dirty="0" err="1"/>
              <a:t>hipotiroidi</a:t>
            </a:r>
            <a:r>
              <a:rPr lang="tr-TR" dirty="0"/>
              <a:t> ve </a:t>
            </a:r>
            <a:r>
              <a:rPr lang="tr-TR" dirty="0" err="1"/>
              <a:t>subklinik</a:t>
            </a:r>
            <a:r>
              <a:rPr lang="tr-TR" dirty="0"/>
              <a:t> </a:t>
            </a:r>
            <a:r>
              <a:rPr lang="tr-TR" dirty="0" err="1"/>
              <a:t>hipotiroidiye</a:t>
            </a:r>
            <a:r>
              <a:rPr lang="tr-TR" dirty="0"/>
              <a:t> neden olur.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gebelikte iyot gereksinimi artar. İyot yetersizliği olan bölgelerde diyetle iyot </a:t>
            </a:r>
            <a:r>
              <a:rPr lang="tr-TR" dirty="0" err="1"/>
              <a:t>replasmanı</a:t>
            </a:r>
            <a:r>
              <a:rPr lang="tr-TR" dirty="0"/>
              <a:t> yapılmalıdır.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retadasyonun</a:t>
            </a:r>
            <a:r>
              <a:rPr lang="tr-TR" dirty="0"/>
              <a:t> önle-</a:t>
            </a:r>
            <a:r>
              <a:rPr lang="tr-TR" dirty="0" err="1"/>
              <a:t>nebilir</a:t>
            </a:r>
            <a:r>
              <a:rPr lang="tr-TR" dirty="0"/>
              <a:t> en sık </a:t>
            </a:r>
            <a:r>
              <a:rPr lang="tr-TR" dirty="0" err="1"/>
              <a:t>nedenir</a:t>
            </a:r>
            <a:r>
              <a:rPr lang="tr-TR" dirty="0"/>
              <a:t>. Vakaların çoğu </a:t>
            </a:r>
            <a:r>
              <a:rPr lang="tr-TR" dirty="0" err="1"/>
              <a:t>sporadik</a:t>
            </a:r>
            <a:r>
              <a:rPr lang="tr-TR" dirty="0"/>
              <a:t> olgu-</a:t>
            </a:r>
            <a:r>
              <a:rPr lang="tr-TR" dirty="0" err="1"/>
              <a:t>lardır</a:t>
            </a:r>
            <a:r>
              <a:rPr lang="tr-TR" dirty="0"/>
              <a:t> </a:t>
            </a:r>
            <a:r>
              <a:rPr lang="tr-TR" dirty="0" smtClean="0"/>
              <a:t>. </a:t>
            </a:r>
          </a:p>
          <a:p>
            <a:r>
              <a:rPr lang="tr-TR" dirty="0" smtClean="0"/>
              <a:t>Fark </a:t>
            </a:r>
            <a:r>
              <a:rPr lang="tr-TR" dirty="0"/>
              <a:t>edilmemiş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retardasyona</a:t>
            </a:r>
            <a:r>
              <a:rPr lang="tr-TR" dirty="0"/>
              <a:t> yol açar. </a:t>
            </a:r>
            <a:endParaRPr lang="tr-TR" dirty="0" smtClean="0"/>
          </a:p>
          <a:p>
            <a:r>
              <a:rPr lang="tr-TR" dirty="0" err="1" smtClean="0"/>
              <a:t>Yenidoğan</a:t>
            </a:r>
            <a:r>
              <a:rPr lang="tr-TR" dirty="0" smtClean="0"/>
              <a:t> </a:t>
            </a:r>
            <a:r>
              <a:rPr lang="tr-TR" dirty="0"/>
              <a:t>taraması ve </a:t>
            </a:r>
            <a:r>
              <a:rPr lang="tr-TR" dirty="0" smtClean="0"/>
              <a:t>doğumdan </a:t>
            </a:r>
            <a:r>
              <a:rPr lang="tr-TR" dirty="0"/>
              <a:t>sonraki ilk iki hafta içinde </a:t>
            </a:r>
            <a:r>
              <a:rPr lang="tr-TR" dirty="0" err="1"/>
              <a:t>levotiroksinle</a:t>
            </a:r>
            <a:r>
              <a:rPr lang="tr-TR" dirty="0"/>
              <a:t> </a:t>
            </a:r>
            <a:r>
              <a:rPr lang="tr-TR" dirty="0" smtClean="0"/>
              <a:t>tedaviye </a:t>
            </a:r>
            <a:r>
              <a:rPr lang="tr-TR" dirty="0"/>
              <a:t>başlanması </a:t>
            </a:r>
            <a:r>
              <a:rPr lang="tr-TR" dirty="0" err="1"/>
              <a:t>kognetif</a:t>
            </a:r>
            <a:r>
              <a:rPr lang="tr-TR" dirty="0"/>
              <a:t> gelişmeyi </a:t>
            </a:r>
            <a:r>
              <a:rPr lang="tr-TR" dirty="0" smtClean="0"/>
              <a:t>düzeltebilir. </a:t>
            </a:r>
          </a:p>
          <a:p>
            <a:r>
              <a:rPr lang="tr-TR" dirty="0" smtClean="0"/>
              <a:t>Doğumdan </a:t>
            </a:r>
            <a:r>
              <a:rPr lang="tr-TR" dirty="0"/>
              <a:t>sonraki ilk iki hafta içinde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tanısı koyulup tedavi edilirse </a:t>
            </a:r>
            <a:r>
              <a:rPr lang="tr-TR" dirty="0" err="1"/>
              <a:t>siddetli</a:t>
            </a:r>
            <a:r>
              <a:rPr lang="tr-TR" dirty="0"/>
              <a:t> </a:t>
            </a:r>
            <a:r>
              <a:rPr lang="tr-TR" dirty="0" err="1"/>
              <a:t>hipotiroidinin</a:t>
            </a:r>
            <a:r>
              <a:rPr lang="tr-TR" dirty="0"/>
              <a:t> </a:t>
            </a:r>
            <a:r>
              <a:rPr lang="tr-TR" dirty="0" err="1"/>
              <a:t>kognetif</a:t>
            </a:r>
            <a:r>
              <a:rPr lang="tr-TR" dirty="0"/>
              <a:t> problemlere neden olması önlenebilir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 gebelere takip sırasında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smtClean="0"/>
              <a:t>değerlendirmesi </a:t>
            </a:r>
            <a:r>
              <a:rPr lang="tr-TR" dirty="0"/>
              <a:t>yapılıp yapılmaması henüz netlik kazanmamış bir konudur. Bu konuda değişik görüşler vardır. Bazı </a:t>
            </a:r>
            <a:r>
              <a:rPr lang="tr-TR" dirty="0" smtClean="0"/>
              <a:t>konsensüs </a:t>
            </a:r>
            <a:r>
              <a:rPr lang="tr-TR" dirty="0"/>
              <a:t>ve komiteler sadece riskli grupta olan </a:t>
            </a:r>
            <a:r>
              <a:rPr lang="tr-TR" dirty="0" smtClean="0"/>
              <a:t>gebelerde </a:t>
            </a:r>
            <a:r>
              <a:rPr lang="tr-TR" dirty="0"/>
              <a:t>tarama yapılmasını öneriyor </a:t>
            </a:r>
            <a:r>
              <a:rPr lang="tr-TR" dirty="0" smtClean="0"/>
              <a:t>. </a:t>
            </a:r>
            <a:r>
              <a:rPr lang="tr-TR" dirty="0"/>
              <a:t>Bazıları ise tüm gebelere tarama yapılmasını öneriyor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Özellikle ilk </a:t>
            </a:r>
            <a:r>
              <a:rPr lang="tr-TR" dirty="0" err="1"/>
              <a:t>trimesterde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 henüz </a:t>
            </a:r>
            <a:r>
              <a:rPr lang="tr-TR" dirty="0" err="1"/>
              <a:t>tiroid</a:t>
            </a:r>
            <a:r>
              <a:rPr lang="tr-TR" dirty="0"/>
              <a:t> hormonu </a:t>
            </a:r>
            <a:r>
              <a:rPr lang="tr-TR" dirty="0" smtClean="0"/>
              <a:t>sentezlemeye </a:t>
            </a:r>
            <a:r>
              <a:rPr lang="tr-TR" dirty="0"/>
              <a:t>başlamadan önce </a:t>
            </a:r>
            <a:r>
              <a:rPr lang="tr-TR" dirty="0" err="1"/>
              <a:t>maternal</a:t>
            </a:r>
            <a:r>
              <a:rPr lang="tr-TR" dirty="0"/>
              <a:t> tiroksinin </a:t>
            </a:r>
            <a:r>
              <a:rPr lang="tr-TR" dirty="0" err="1"/>
              <a:t>plasental</a:t>
            </a:r>
            <a:r>
              <a:rPr lang="tr-TR" dirty="0"/>
              <a:t> </a:t>
            </a:r>
            <a:r>
              <a:rPr lang="tr-TR" dirty="0" smtClean="0"/>
              <a:t>olarak </a:t>
            </a:r>
            <a:r>
              <a:rPr lang="tr-TR" dirty="0" err="1"/>
              <a:t>fetusa</a:t>
            </a:r>
            <a:r>
              <a:rPr lang="tr-TR" dirty="0"/>
              <a:t> geçişi </a:t>
            </a:r>
            <a:r>
              <a:rPr lang="tr-TR" dirty="0" err="1"/>
              <a:t>fetal</a:t>
            </a:r>
            <a:r>
              <a:rPr lang="tr-TR" dirty="0"/>
              <a:t> gelişim için </a:t>
            </a:r>
            <a:r>
              <a:rPr lang="tr-TR" dirty="0" err="1"/>
              <a:t>oldukca</a:t>
            </a:r>
            <a:r>
              <a:rPr lang="tr-TR" dirty="0"/>
              <a:t> önemlidir. </a:t>
            </a:r>
            <a:endParaRPr lang="tr-TR" dirty="0" smtClean="0"/>
          </a:p>
          <a:p>
            <a:r>
              <a:rPr lang="tr-TR" dirty="0" smtClean="0"/>
              <a:t>Yine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durumunda </a:t>
            </a:r>
            <a:r>
              <a:rPr lang="tr-TR" dirty="0" err="1"/>
              <a:t>fetusa</a:t>
            </a:r>
            <a:r>
              <a:rPr lang="tr-TR" dirty="0"/>
              <a:t> geçen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hormonu normal </a:t>
            </a:r>
            <a:r>
              <a:rPr lang="tr-TR" dirty="0" err="1"/>
              <a:t>fetal</a:t>
            </a:r>
            <a:r>
              <a:rPr lang="tr-TR" dirty="0"/>
              <a:t> gelişimin </a:t>
            </a:r>
            <a:r>
              <a:rPr lang="tr-TR" dirty="0" smtClean="0"/>
              <a:t>sürdürülmesini </a:t>
            </a:r>
            <a:r>
              <a:rPr lang="tr-TR" dirty="0"/>
              <a:t>sağlamaktadır.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Tiroid</a:t>
            </a:r>
            <a:r>
              <a:rPr lang="tr-TR" dirty="0" smtClean="0"/>
              <a:t> Hormonları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/>
              <a:t> </a:t>
            </a:r>
            <a:r>
              <a:rPr lang="tr-TR" dirty="0" err="1" smtClean="0"/>
              <a:t>Tiroid</a:t>
            </a:r>
            <a:r>
              <a:rPr lang="tr-TR" dirty="0" smtClean="0"/>
              <a:t> hormonları </a:t>
            </a:r>
            <a:r>
              <a:rPr lang="tr-TR" b="1" dirty="0" smtClean="0"/>
              <a:t>tiroksin </a:t>
            </a:r>
            <a:r>
              <a:rPr lang="tr-TR" dirty="0" smtClean="0"/>
              <a:t>(T4) ve </a:t>
            </a:r>
            <a:r>
              <a:rPr lang="tr-TR" b="1" dirty="0" err="1" smtClean="0"/>
              <a:t>triiyodotironindir</a:t>
            </a:r>
            <a:r>
              <a:rPr lang="tr-TR" dirty="0" smtClean="0"/>
              <a:t> (T3). </a:t>
            </a:r>
          </a:p>
          <a:p>
            <a:r>
              <a:rPr lang="tr-TR" dirty="0" smtClean="0"/>
              <a:t>Kan dolaşımında bulunan T4’ün tamamı </a:t>
            </a:r>
            <a:r>
              <a:rPr lang="tr-TR" dirty="0" err="1" smtClean="0"/>
              <a:t>tiroid</a:t>
            </a:r>
            <a:r>
              <a:rPr lang="tr-TR" dirty="0" smtClean="0"/>
              <a:t> bezinden salgılanır. T3’ün %25’i </a:t>
            </a:r>
            <a:r>
              <a:rPr lang="tr-TR" dirty="0" err="1" smtClean="0"/>
              <a:t>tiroid</a:t>
            </a:r>
            <a:r>
              <a:rPr lang="tr-TR" dirty="0" smtClean="0"/>
              <a:t> bezinden salgılanır, %75’i dolaşımdaki T4’ün dokularda </a:t>
            </a:r>
            <a:r>
              <a:rPr lang="tr-TR" dirty="0" err="1" smtClean="0"/>
              <a:t>deiyodinizasyonu</a:t>
            </a:r>
            <a:r>
              <a:rPr lang="tr-TR" dirty="0" smtClean="0"/>
              <a:t> sonucu oluşur 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TRH</a:t>
            </a:r>
            <a:r>
              <a:rPr lang="tr-TR" dirty="0" smtClean="0"/>
              <a:t> (</a:t>
            </a:r>
            <a:r>
              <a:rPr lang="tr-TR" dirty="0" err="1"/>
              <a:t>thyrotropin</a:t>
            </a:r>
            <a:r>
              <a:rPr lang="tr-TR" dirty="0"/>
              <a:t>-</a:t>
            </a:r>
            <a:r>
              <a:rPr lang="tr-TR" dirty="0" err="1"/>
              <a:t>releasing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smtClean="0"/>
              <a:t>) </a:t>
            </a:r>
            <a:r>
              <a:rPr lang="tr-TR" dirty="0" err="1"/>
              <a:t>h</a:t>
            </a:r>
            <a:r>
              <a:rPr lang="tr-TR" dirty="0" err="1" smtClean="0"/>
              <a:t>ipotalamustan</a:t>
            </a:r>
            <a:r>
              <a:rPr lang="tr-TR" dirty="0" smtClean="0"/>
              <a:t> salgılanır. </a:t>
            </a:r>
            <a:r>
              <a:rPr lang="tr-TR" dirty="0"/>
              <a:t>H</a:t>
            </a:r>
            <a:r>
              <a:rPr lang="tr-TR" dirty="0" smtClean="0"/>
              <a:t>ipofiz </a:t>
            </a:r>
            <a:r>
              <a:rPr lang="tr-TR" dirty="0"/>
              <a:t>bezini  </a:t>
            </a:r>
            <a:r>
              <a:rPr lang="tr-TR" dirty="0" smtClean="0"/>
              <a:t>TSH </a:t>
            </a:r>
            <a:r>
              <a:rPr lang="tr-TR" dirty="0"/>
              <a:t>salgılaması için uyarır </a:t>
            </a:r>
            <a:r>
              <a:rPr lang="tr-TR" dirty="0" smtClean="0"/>
              <a:t>. </a:t>
            </a:r>
          </a:p>
          <a:p>
            <a:r>
              <a:rPr lang="tr-TR" b="1" dirty="0" smtClean="0"/>
              <a:t>TSH</a:t>
            </a:r>
            <a:r>
              <a:rPr lang="tr-TR" dirty="0" smtClean="0"/>
              <a:t> (</a:t>
            </a:r>
            <a:r>
              <a:rPr lang="tr-TR" dirty="0" err="1" smtClean="0"/>
              <a:t>tiroid</a:t>
            </a:r>
            <a:r>
              <a:rPr lang="tr-TR" dirty="0" smtClean="0"/>
              <a:t> uyarıcı hormon) ise</a:t>
            </a:r>
            <a:r>
              <a:rPr lang="tr-TR" dirty="0"/>
              <a:t>, </a:t>
            </a:r>
            <a:r>
              <a:rPr lang="tr-TR" dirty="0" err="1"/>
              <a:t>tiroid</a:t>
            </a:r>
            <a:r>
              <a:rPr lang="tr-TR" dirty="0"/>
              <a:t> bezini T4, T3 sentezlemesi ve depo haldeki hormonların kan </a:t>
            </a:r>
            <a:r>
              <a:rPr lang="tr-TR" dirty="0" smtClean="0"/>
              <a:t>dolaşımına </a:t>
            </a:r>
            <a:r>
              <a:rPr lang="tr-TR" dirty="0"/>
              <a:t>salgılaması için uyarır. </a:t>
            </a:r>
            <a:endParaRPr lang="tr-TR" dirty="0" smtClean="0"/>
          </a:p>
          <a:p>
            <a:r>
              <a:rPr lang="tr-TR" dirty="0"/>
              <a:t>Tiroksin Bağlayıcı </a:t>
            </a:r>
            <a:r>
              <a:rPr lang="tr-TR" dirty="0" err="1"/>
              <a:t>Globulin</a:t>
            </a:r>
            <a:r>
              <a:rPr lang="tr-TR" dirty="0"/>
              <a:t> (</a:t>
            </a:r>
            <a:r>
              <a:rPr lang="tr-TR" dirty="0" smtClean="0"/>
              <a:t>TBG) </a:t>
            </a:r>
            <a:r>
              <a:rPr lang="tr-TR" dirty="0"/>
              <a:t> </a:t>
            </a:r>
            <a:r>
              <a:rPr lang="tr-TR" dirty="0" err="1"/>
              <a:t>tiroid</a:t>
            </a:r>
            <a:r>
              <a:rPr lang="tr-TR" dirty="0"/>
              <a:t> hormonlarını taşıyan en büyük proteindir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nedenle tüm gebe kalmayı planlayan kadınlara ve gebelikte özellikle ilk </a:t>
            </a:r>
            <a:r>
              <a:rPr lang="tr-TR" dirty="0" err="1"/>
              <a:t>trimester</a:t>
            </a:r>
            <a:r>
              <a:rPr lang="tr-TR" dirty="0"/>
              <a:t> değerlendirmesinde </a:t>
            </a:r>
            <a:r>
              <a:rPr lang="tr-TR" dirty="0" err="1"/>
              <a:t>tiroid</a:t>
            </a:r>
            <a:r>
              <a:rPr lang="tr-TR" dirty="0"/>
              <a:t> hormon düzeyi değerlendirilmelidir </a:t>
            </a:r>
            <a:r>
              <a:rPr lang="tr-TR" dirty="0" smtClean="0"/>
              <a:t>. </a:t>
            </a:r>
          </a:p>
          <a:p>
            <a:r>
              <a:rPr lang="tr-TR" dirty="0" smtClean="0"/>
              <a:t>TSH </a:t>
            </a:r>
            <a:r>
              <a:rPr lang="tr-TR" dirty="0"/>
              <a:t>değerlerindeki değişiklikler </a:t>
            </a:r>
            <a:r>
              <a:rPr lang="tr-TR" dirty="0" err="1"/>
              <a:t>tiroid</a:t>
            </a:r>
            <a:r>
              <a:rPr lang="tr-TR" dirty="0"/>
              <a:t> hastalıklarında ilk ortaya çıkan bulgudur. İlk değerlendirme TSH ile </a:t>
            </a:r>
            <a:r>
              <a:rPr lang="tr-TR" dirty="0" smtClean="0"/>
              <a:t>yapılmalı</a:t>
            </a:r>
            <a:r>
              <a:rPr lang="tr-TR" dirty="0"/>
              <a:t>, normalin dışında bir değer varsa ileri </a:t>
            </a:r>
            <a:r>
              <a:rPr lang="tr-TR" dirty="0" err="1"/>
              <a:t>tesler</a:t>
            </a:r>
            <a:r>
              <a:rPr lang="tr-TR" dirty="0"/>
              <a:t> yapılmalıdır.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Gebelikte </a:t>
            </a:r>
            <a:r>
              <a:rPr lang="tr-TR" dirty="0" err="1" smtClean="0"/>
              <a:t>Troid</a:t>
            </a:r>
            <a:r>
              <a:rPr lang="tr-TR" dirty="0" smtClean="0"/>
              <a:t> Hastalıkları Özet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Eğer </a:t>
            </a:r>
            <a:r>
              <a:rPr lang="tr-TR" dirty="0" err="1" smtClean="0"/>
              <a:t>hipertiroidi</a:t>
            </a:r>
            <a:r>
              <a:rPr lang="tr-TR" dirty="0" smtClean="0"/>
              <a:t>, </a:t>
            </a:r>
            <a:r>
              <a:rPr lang="tr-TR" dirty="0" err="1" smtClean="0"/>
              <a:t>hipotiroidi</a:t>
            </a:r>
            <a:r>
              <a:rPr lang="tr-TR" dirty="0" smtClean="0"/>
              <a:t> veya </a:t>
            </a:r>
            <a:r>
              <a:rPr lang="tr-TR" dirty="0" err="1" smtClean="0"/>
              <a:t>subklinik</a:t>
            </a:r>
            <a:r>
              <a:rPr lang="tr-TR" dirty="0" smtClean="0"/>
              <a:t> </a:t>
            </a:r>
            <a:r>
              <a:rPr lang="tr-TR" dirty="0" err="1" smtClean="0"/>
              <a:t>hipotiroidi</a:t>
            </a:r>
            <a:r>
              <a:rPr lang="tr-TR" dirty="0" smtClean="0"/>
              <a:t> tespit edilirse tedavi edilmelidir. </a:t>
            </a:r>
          </a:p>
          <a:p>
            <a:r>
              <a:rPr lang="tr-TR" dirty="0" smtClean="0"/>
              <a:t>Yine </a:t>
            </a:r>
            <a:r>
              <a:rPr lang="tr-TR" dirty="0"/>
              <a:t>tüm yeni doğanlarda doğundan sonra </a:t>
            </a:r>
            <a:r>
              <a:rPr lang="tr-TR" dirty="0" err="1"/>
              <a:t>konjenital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yönünden tarama yapılmalı. Eğer tüm </a:t>
            </a:r>
            <a:r>
              <a:rPr lang="tr-TR" dirty="0" err="1"/>
              <a:t>yenidoğanlara</a:t>
            </a:r>
            <a:r>
              <a:rPr lang="tr-TR" dirty="0"/>
              <a:t> tarama yapılamıyorsa gebelik sırasında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smtClean="0"/>
              <a:t>hastalığı </a:t>
            </a:r>
            <a:r>
              <a:rPr lang="tr-TR" dirty="0" err="1"/>
              <a:t>tesbit</a:t>
            </a:r>
            <a:r>
              <a:rPr lang="tr-TR" dirty="0"/>
              <a:t> edilmiş olan </a:t>
            </a:r>
            <a:r>
              <a:rPr lang="tr-TR" dirty="0" err="1"/>
              <a:t>yenidoğanlarda</a:t>
            </a:r>
            <a:r>
              <a:rPr lang="tr-TR" dirty="0"/>
              <a:t> mutlaka </a:t>
            </a:r>
            <a:r>
              <a:rPr lang="tr-TR" dirty="0" err="1"/>
              <a:t>tiroid</a:t>
            </a:r>
            <a:r>
              <a:rPr lang="tr-TR" dirty="0"/>
              <a:t> fonksiyonları değerlendirilmelidir.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Gebelikte oluşan fizyolojik değişiklikler </a:t>
            </a:r>
            <a:r>
              <a:rPr lang="tr-TR" dirty="0" err="1"/>
              <a:t>tiroid</a:t>
            </a:r>
            <a:r>
              <a:rPr lang="tr-TR" dirty="0"/>
              <a:t> </a:t>
            </a:r>
            <a:r>
              <a:rPr lang="tr-TR" dirty="0" smtClean="0"/>
              <a:t>bezinin </a:t>
            </a:r>
            <a:r>
              <a:rPr lang="tr-TR" dirty="0"/>
              <a:t>çalışmasını ve </a:t>
            </a:r>
            <a:r>
              <a:rPr lang="tr-TR" dirty="0" err="1"/>
              <a:t>tiroid</a:t>
            </a:r>
            <a:r>
              <a:rPr lang="tr-TR" dirty="0"/>
              <a:t> fonksiyon testlerini etkiler.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TİROİD FONKSİYONLARI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Gebelik </a:t>
            </a:r>
            <a:r>
              <a:rPr lang="tr-TR" dirty="0"/>
              <a:t>sırasında </a:t>
            </a:r>
            <a:r>
              <a:rPr lang="tr-TR" dirty="0" err="1"/>
              <a:t>maternal</a:t>
            </a:r>
            <a:r>
              <a:rPr lang="tr-TR" dirty="0"/>
              <a:t> </a:t>
            </a:r>
            <a:r>
              <a:rPr lang="tr-TR" dirty="0" err="1"/>
              <a:t>tiroid</a:t>
            </a:r>
            <a:r>
              <a:rPr lang="tr-TR" dirty="0"/>
              <a:t> fonksiyonunda </a:t>
            </a:r>
            <a:r>
              <a:rPr lang="tr-TR" dirty="0" smtClean="0"/>
              <a:t>meydana gelen </a:t>
            </a:r>
            <a:r>
              <a:rPr lang="tr-TR" dirty="0"/>
              <a:t>değişiklikler 4 ana başlıkta toplanabilir.</a:t>
            </a:r>
          </a:p>
          <a:p>
            <a:pPr>
              <a:buNone/>
            </a:pPr>
            <a:r>
              <a:rPr lang="tr-TR" dirty="0"/>
              <a:t>1- Tiroksin bağlayıcı </a:t>
            </a:r>
            <a:r>
              <a:rPr lang="tr-TR" dirty="0" err="1" smtClean="0"/>
              <a:t>globulinin</a:t>
            </a:r>
            <a:r>
              <a:rPr lang="tr-TR" dirty="0" smtClean="0"/>
              <a:t> (TBG) </a:t>
            </a:r>
            <a:r>
              <a:rPr lang="tr-TR" dirty="0"/>
              <a:t>artması,</a:t>
            </a:r>
          </a:p>
          <a:p>
            <a:pPr>
              <a:buNone/>
            </a:pPr>
            <a:r>
              <a:rPr lang="tr-TR" dirty="0"/>
              <a:t>2- İnsan </a:t>
            </a:r>
            <a:r>
              <a:rPr lang="tr-TR" dirty="0" err="1"/>
              <a:t>korionik</a:t>
            </a:r>
            <a:r>
              <a:rPr lang="tr-TR" dirty="0"/>
              <a:t> </a:t>
            </a:r>
            <a:r>
              <a:rPr lang="tr-TR" dirty="0" err="1"/>
              <a:t>gonadotropin</a:t>
            </a:r>
            <a:r>
              <a:rPr lang="tr-TR" dirty="0"/>
              <a:t> (</a:t>
            </a:r>
            <a:r>
              <a:rPr lang="tr-TR" dirty="0" err="1"/>
              <a:t>hCG</a:t>
            </a:r>
            <a:r>
              <a:rPr lang="tr-TR" dirty="0"/>
              <a:t>) hormonunun </a:t>
            </a:r>
            <a:r>
              <a:rPr lang="tr-TR" dirty="0" smtClean="0"/>
              <a:t>artması ve </a:t>
            </a:r>
            <a:r>
              <a:rPr lang="tr-TR" dirty="0"/>
              <a:t>bunun </a:t>
            </a:r>
            <a:r>
              <a:rPr lang="tr-TR" dirty="0" err="1"/>
              <a:t>tiroid</a:t>
            </a:r>
            <a:r>
              <a:rPr lang="tr-TR" dirty="0"/>
              <a:t> bezini uyarması,</a:t>
            </a:r>
          </a:p>
          <a:p>
            <a:pPr>
              <a:buNone/>
            </a:pPr>
            <a:r>
              <a:rPr lang="tr-TR" dirty="0"/>
              <a:t>3- İyot ihtiyacının artması ve serum iyot </a:t>
            </a:r>
            <a:r>
              <a:rPr lang="tr-TR" dirty="0" smtClean="0"/>
              <a:t>düzeyinin azalması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da-DK" dirty="0"/>
              <a:t>4- Tiroid hormon metabolizmasının değişmesi. </a:t>
            </a:r>
            <a:r>
              <a:rPr lang="da-DK" dirty="0" smtClean="0"/>
              <a:t>Gebelik</a:t>
            </a:r>
            <a:r>
              <a:rPr lang="tr-TR" dirty="0" smtClean="0"/>
              <a:t> sırasında </a:t>
            </a:r>
            <a:r>
              <a:rPr lang="tr-TR" dirty="0" err="1"/>
              <a:t>tiroid</a:t>
            </a:r>
            <a:r>
              <a:rPr lang="tr-TR" dirty="0"/>
              <a:t> hormon yapımı ortalama %50 artar.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TİROİD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Gebeliğin erken döneminde, </a:t>
            </a:r>
            <a:r>
              <a:rPr lang="tr-TR" sz="2400" dirty="0" err="1"/>
              <a:t>renal</a:t>
            </a:r>
            <a:r>
              <a:rPr lang="tr-TR" sz="2400" dirty="0"/>
              <a:t> kan akımının </a:t>
            </a:r>
            <a:r>
              <a:rPr lang="tr-TR" sz="2400" dirty="0" smtClean="0"/>
              <a:t>ve </a:t>
            </a:r>
            <a:r>
              <a:rPr lang="tr-TR" sz="2400" dirty="0" err="1" smtClean="0"/>
              <a:t>glomerüler</a:t>
            </a:r>
            <a:r>
              <a:rPr lang="tr-TR" sz="2400" dirty="0" smtClean="0"/>
              <a:t> </a:t>
            </a:r>
            <a:r>
              <a:rPr lang="tr-TR" sz="2400" dirty="0" err="1"/>
              <a:t>filtrasyon</a:t>
            </a:r>
            <a:r>
              <a:rPr lang="tr-TR" sz="2400" dirty="0"/>
              <a:t> hızının artması idrarla aşırı miktarda</a:t>
            </a:r>
          </a:p>
          <a:p>
            <a:pPr>
              <a:buNone/>
            </a:pPr>
            <a:r>
              <a:rPr lang="tr-TR" sz="2400" dirty="0" smtClean="0"/>
              <a:t>     iyot </a:t>
            </a:r>
            <a:r>
              <a:rPr lang="tr-TR" sz="2400" dirty="0"/>
              <a:t>kaybedilmesine sebep olur. </a:t>
            </a:r>
          </a:p>
          <a:p>
            <a:pPr>
              <a:buNone/>
            </a:pPr>
            <a:r>
              <a:rPr lang="tr-TR" sz="2400" dirty="0" smtClean="0"/>
              <a:t> Ayrıca </a:t>
            </a:r>
            <a:r>
              <a:rPr lang="tr-TR" sz="2400" dirty="0"/>
              <a:t>annenin </a:t>
            </a:r>
            <a:r>
              <a:rPr lang="tr-TR" sz="2400" dirty="0" smtClean="0"/>
              <a:t>plazmasındaki </a:t>
            </a:r>
            <a:r>
              <a:rPr lang="es-ES" sz="2400" dirty="0" smtClean="0"/>
              <a:t>iyodun </a:t>
            </a:r>
            <a:r>
              <a:rPr lang="es-ES" sz="2400" dirty="0"/>
              <a:t>transplasental yolla fetusa geçmesi ve fetal </a:t>
            </a:r>
            <a:r>
              <a:rPr lang="es-ES" sz="2400" dirty="0" smtClean="0"/>
              <a:t>tiroid</a:t>
            </a:r>
            <a:r>
              <a:rPr lang="tr-TR" sz="2400" dirty="0" smtClean="0"/>
              <a:t> bezi </a:t>
            </a:r>
            <a:r>
              <a:rPr lang="tr-TR" sz="2400" dirty="0"/>
              <a:t>tarafından </a:t>
            </a:r>
            <a:r>
              <a:rPr lang="tr-TR" sz="2400" dirty="0" smtClean="0"/>
              <a:t>kullanılması da plazma </a:t>
            </a:r>
            <a:r>
              <a:rPr lang="tr-TR" sz="2400" dirty="0"/>
              <a:t>iyodunun azalmasına katkıda bulunur </a:t>
            </a:r>
            <a:r>
              <a:rPr lang="tr-TR" sz="2400" dirty="0" smtClean="0"/>
              <a:t>. </a:t>
            </a:r>
          </a:p>
          <a:p>
            <a:r>
              <a:rPr lang="tr-TR" sz="2400" dirty="0" smtClean="0"/>
              <a:t>Bu nedenle </a:t>
            </a:r>
            <a:r>
              <a:rPr lang="tr-TR" sz="2400" dirty="0"/>
              <a:t>iyot eksikliği olan bölgelerde yaşayan </a:t>
            </a:r>
            <a:r>
              <a:rPr lang="tr-TR" sz="2400" dirty="0" smtClean="0"/>
              <a:t>gebelerde T4 </a:t>
            </a:r>
            <a:r>
              <a:rPr lang="tr-TR" sz="2400" dirty="0"/>
              <a:t>azalır, </a:t>
            </a:r>
            <a:r>
              <a:rPr lang="tr-TR" sz="2400" dirty="0" smtClean="0"/>
              <a:t>TSH artar ve </a:t>
            </a:r>
            <a:r>
              <a:rPr lang="tr-TR" sz="2400" dirty="0"/>
              <a:t>gebelik esnasındaki </a:t>
            </a:r>
            <a:r>
              <a:rPr lang="tr-TR" sz="2400" dirty="0" err="1"/>
              <a:t>tiroid</a:t>
            </a:r>
            <a:r>
              <a:rPr lang="tr-TR" sz="2400" dirty="0"/>
              <a:t> büyümesi daha da belirginleşir.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TİROİD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Fetus</a:t>
            </a:r>
            <a:r>
              <a:rPr lang="tr-TR" dirty="0"/>
              <a:t> </a:t>
            </a:r>
            <a:r>
              <a:rPr lang="tr-TR" dirty="0" smtClean="0"/>
              <a:t>iyot </a:t>
            </a:r>
            <a:r>
              <a:rPr lang="tr-TR" dirty="0"/>
              <a:t>eksikliğine karşı daha hassastır. Bu nedenle iyot</a:t>
            </a:r>
          </a:p>
          <a:p>
            <a:pPr>
              <a:buNone/>
            </a:pPr>
            <a:r>
              <a:rPr lang="tr-TR" dirty="0" smtClean="0"/>
              <a:t>   eksikliğinde </a:t>
            </a:r>
            <a:r>
              <a:rPr lang="tr-TR" dirty="0"/>
              <a:t>kolaylıkla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hipotiroidi</a:t>
            </a:r>
            <a:r>
              <a:rPr lang="tr-TR" dirty="0"/>
              <a:t> meydana gelmektedir</a:t>
            </a:r>
          </a:p>
          <a:p>
            <a:r>
              <a:rPr lang="tr-TR" dirty="0" smtClean="0"/>
              <a:t> </a:t>
            </a:r>
            <a:r>
              <a:rPr lang="tr-TR" dirty="0"/>
              <a:t>Gebelerde </a:t>
            </a:r>
            <a:r>
              <a:rPr lang="tr-TR" dirty="0" err="1"/>
              <a:t>tiroid</a:t>
            </a:r>
            <a:r>
              <a:rPr lang="tr-TR" dirty="0"/>
              <a:t> fonksiyonlarını değerlendirebilmek </a:t>
            </a:r>
            <a:r>
              <a:rPr lang="tr-TR" dirty="0" smtClean="0"/>
              <a:t>için </a:t>
            </a:r>
            <a:r>
              <a:rPr lang="de-DE" dirty="0" err="1" smtClean="0"/>
              <a:t>serum</a:t>
            </a:r>
            <a:r>
              <a:rPr lang="de-DE" dirty="0" smtClean="0"/>
              <a:t> </a:t>
            </a:r>
            <a:r>
              <a:rPr lang="de-DE" dirty="0" err="1"/>
              <a:t>serbest</a:t>
            </a:r>
            <a:r>
              <a:rPr lang="de-DE" dirty="0"/>
              <a:t> T4 (sT4), </a:t>
            </a:r>
            <a:r>
              <a:rPr lang="de-DE" dirty="0" err="1"/>
              <a:t>serbest</a:t>
            </a:r>
            <a:r>
              <a:rPr lang="de-DE" dirty="0"/>
              <a:t> T3 (sT3) </a:t>
            </a:r>
            <a:r>
              <a:rPr lang="de-DE" dirty="0" err="1"/>
              <a:t>ve</a:t>
            </a:r>
            <a:r>
              <a:rPr lang="de-DE" dirty="0"/>
              <a:t> TSH </a:t>
            </a:r>
            <a:r>
              <a:rPr lang="de-DE" dirty="0" err="1"/>
              <a:t>seviyeleri</a:t>
            </a:r>
            <a:endParaRPr lang="de-DE" dirty="0"/>
          </a:p>
          <a:p>
            <a:pPr>
              <a:buNone/>
            </a:pPr>
            <a:r>
              <a:rPr lang="tr-TR" dirty="0" smtClean="0"/>
              <a:t>     tayin </a:t>
            </a:r>
            <a:r>
              <a:rPr lang="tr-TR" dirty="0"/>
              <a:t>edilmelidir. </a:t>
            </a:r>
            <a:endParaRPr lang="tr-TR" dirty="0" smtClean="0"/>
          </a:p>
          <a:p>
            <a:r>
              <a:rPr lang="tr-TR" dirty="0" smtClean="0"/>
              <a:t>Bütün gebelik boyunca serum serbest </a:t>
            </a:r>
            <a:r>
              <a:rPr lang="tr-TR" dirty="0" err="1" smtClean="0"/>
              <a:t>tiroid</a:t>
            </a:r>
            <a:r>
              <a:rPr lang="tr-TR" dirty="0"/>
              <a:t> </a:t>
            </a:r>
            <a:r>
              <a:rPr lang="tr-TR" dirty="0" smtClean="0"/>
              <a:t>hormon </a:t>
            </a:r>
            <a:r>
              <a:rPr lang="tr-TR" dirty="0"/>
              <a:t>seviyeleri genellikle normal sınırlarda kalmaktadır.</a:t>
            </a:r>
          </a:p>
          <a:p>
            <a:r>
              <a:rPr lang="tr-TR" dirty="0"/>
              <a:t>Sadece gebeliğin erken döneminde </a:t>
            </a:r>
            <a:r>
              <a:rPr lang="tr-TR" dirty="0" err="1"/>
              <a:t>hCG’nin</a:t>
            </a:r>
            <a:r>
              <a:rPr lang="tr-TR" dirty="0"/>
              <a:t> </a:t>
            </a:r>
            <a:r>
              <a:rPr lang="tr-TR" dirty="0" err="1"/>
              <a:t>stimulasyonu</a:t>
            </a:r>
            <a:endParaRPr lang="tr-TR" dirty="0"/>
          </a:p>
          <a:p>
            <a:pPr>
              <a:buNone/>
            </a:pPr>
            <a:r>
              <a:rPr lang="tr-TR" dirty="0"/>
              <a:t>nedeniyle geçici olarak hafif bir artış meydana gelebilir.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GEBELİKTE TİROİD FONKSİYONLARI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Gebelikte serum TBG düzeyinin ve plazma </a:t>
            </a:r>
            <a:r>
              <a:rPr lang="tr-TR" dirty="0" smtClean="0"/>
              <a:t>hacminin artması </a:t>
            </a:r>
            <a:r>
              <a:rPr lang="tr-TR" dirty="0"/>
              <a:t>sonucunda total </a:t>
            </a:r>
            <a:r>
              <a:rPr lang="tr-TR" dirty="0" smtClean="0"/>
              <a:t>T4 birkaç </a:t>
            </a:r>
            <a:r>
              <a:rPr lang="tr-TR" dirty="0"/>
              <a:t>kat artar. </a:t>
            </a:r>
            <a:endParaRPr lang="tr-TR" dirty="0" smtClean="0"/>
          </a:p>
          <a:p>
            <a:r>
              <a:rPr lang="tr-TR" dirty="0" smtClean="0"/>
              <a:t>Normal gebelerde, </a:t>
            </a:r>
            <a:r>
              <a:rPr lang="tr-TR" dirty="0" err="1" smtClean="0"/>
              <a:t>hCG</a:t>
            </a:r>
            <a:r>
              <a:rPr lang="tr-TR" dirty="0" smtClean="0"/>
              <a:t> </a:t>
            </a:r>
            <a:r>
              <a:rPr lang="tr-TR" dirty="0"/>
              <a:t>düzeyi 1. </a:t>
            </a:r>
            <a:r>
              <a:rPr lang="tr-TR" dirty="0" err="1"/>
              <a:t>trimesterin</a:t>
            </a:r>
            <a:r>
              <a:rPr lang="tr-TR" dirty="0"/>
              <a:t> ortalarında en yüksek </a:t>
            </a:r>
            <a:r>
              <a:rPr lang="tr-TR" dirty="0" smtClean="0"/>
              <a:t>seviyelerine ulaşır</a:t>
            </a:r>
            <a:r>
              <a:rPr lang="tr-TR" dirty="0"/>
              <a:t>, sonra düşmeye başlar. </a:t>
            </a:r>
            <a:endParaRPr lang="tr-TR" dirty="0" smtClean="0"/>
          </a:p>
          <a:p>
            <a:r>
              <a:rPr lang="tr-TR" dirty="0" err="1" smtClean="0"/>
              <a:t>hCG</a:t>
            </a:r>
            <a:r>
              <a:rPr lang="tr-TR" dirty="0" smtClean="0"/>
              <a:t> </a:t>
            </a:r>
            <a:r>
              <a:rPr lang="tr-TR" dirty="0"/>
              <a:t>TSH reseptörü aracılığı </a:t>
            </a:r>
            <a:r>
              <a:rPr lang="tr-TR" dirty="0" smtClean="0"/>
              <a:t>ile tiroidi </a:t>
            </a:r>
            <a:r>
              <a:rPr lang="tr-TR" dirty="0" err="1"/>
              <a:t>stimüle</a:t>
            </a:r>
            <a:r>
              <a:rPr lang="tr-TR" dirty="0"/>
              <a:t> ederek gebelerde </a:t>
            </a:r>
            <a:r>
              <a:rPr lang="tr-TR" dirty="0" err="1"/>
              <a:t>tiroid</a:t>
            </a:r>
            <a:r>
              <a:rPr lang="tr-TR" dirty="0"/>
              <a:t> hormonlarının </a:t>
            </a:r>
            <a:r>
              <a:rPr lang="tr-TR" dirty="0" smtClean="0"/>
              <a:t>yapımını artırır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1820</Words>
  <Application>Microsoft Office PowerPoint</Application>
  <PresentationFormat>Ekran Gösterisi (4:3)</PresentationFormat>
  <Paragraphs>156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2" baseType="lpstr">
      <vt:lpstr>Ofis Teması</vt:lpstr>
      <vt:lpstr>Gebelikte Tiroid Hastalıkları</vt:lpstr>
      <vt:lpstr>Tiroid Hormonları</vt:lpstr>
      <vt:lpstr>Tiroid Hormonları</vt:lpstr>
      <vt:lpstr>Tiroid Hormonları</vt:lpstr>
      <vt:lpstr>Slayt 5</vt:lpstr>
      <vt:lpstr>GEBELİKTE TİROİD FONKSİYONLARI </vt:lpstr>
      <vt:lpstr>GEBELİKTE TİROİD FONKSİYONLARI</vt:lpstr>
      <vt:lpstr>GEBELİKTE TİROİD FONKSİYONLARI</vt:lpstr>
      <vt:lpstr>GEBELİKTE TİROİD FONKSİYONLARI</vt:lpstr>
      <vt:lpstr>Fetal Tiroid Fonksiyonları</vt:lpstr>
      <vt:lpstr>Fetal Tiroid Fonksiyonları</vt:lpstr>
      <vt:lpstr>GEBELİKTE HİPERTİROİDİ </vt:lpstr>
      <vt:lpstr>GEBELİKTE HİPERTİROİDİ </vt:lpstr>
      <vt:lpstr>GEBELİKTE HİPERTİROİDİ </vt:lpstr>
      <vt:lpstr>GEBELİKTE HİPERTİROİDİ </vt:lpstr>
      <vt:lpstr>GEBELİKTE HİPERTİROİDİ </vt:lpstr>
      <vt:lpstr>GEBELİKTE HİPERTİROİDİ </vt:lpstr>
      <vt:lpstr>GEBELİKTE HİPERTİROİDİ </vt:lpstr>
      <vt:lpstr>GEBELİKTE HİPERTİROİDİ </vt:lpstr>
      <vt:lpstr>GEBELİKTE SUBKLİNİK HİPERTİROİDİ</vt:lpstr>
      <vt:lpstr>GEBELİKTE SUBKLİNİK HİPERTİROİDİ</vt:lpstr>
      <vt:lpstr>GEBELİKTE SUBKLİNİK HİPERTİROİDİ</vt:lpstr>
      <vt:lpstr>HİPOTİROİDİ</vt:lpstr>
      <vt:lpstr>HİPOTİROİDİ</vt:lpstr>
      <vt:lpstr>HİPOTİROİDİ</vt:lpstr>
      <vt:lpstr>HİPOTİROİDİ</vt:lpstr>
      <vt:lpstr>HİPOTİROİDİ</vt:lpstr>
      <vt:lpstr>HİPOTİROİDİ</vt:lpstr>
      <vt:lpstr>HİPOTİROİDİ</vt:lpstr>
      <vt:lpstr>HİPOTİROİDİ</vt:lpstr>
      <vt:lpstr>HİPOTİROİDİ</vt:lpstr>
      <vt:lpstr>SUBKLİNİK HİPOTİROİDİ </vt:lpstr>
      <vt:lpstr>SUBKLİNİK HİPOTİROİDİ </vt:lpstr>
      <vt:lpstr>SUBKLİNİK HİPOTİROİDİ </vt:lpstr>
      <vt:lpstr>Gebelikte Troid Hastalıkları Özet</vt:lpstr>
      <vt:lpstr>Gebelikte Troid Hastalıkları Özet</vt:lpstr>
      <vt:lpstr>Gebelikte Troid Hastalıkları Özet</vt:lpstr>
      <vt:lpstr>Gebelikte Troid Hastalıkları Özet</vt:lpstr>
      <vt:lpstr>Gebelikte Troid Hastalıkları Özet</vt:lpstr>
      <vt:lpstr>Gebelikte Troid Hastalıkları Özet</vt:lpstr>
      <vt:lpstr>Gebelikte Troid Hastalıkları Özet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Gebelikte Tiroid Hastalıkları</dc:title>
  <dc:creator>Neslihan</dc:creator>
  <cp:lastModifiedBy>Neslihan</cp:lastModifiedBy>
  <cp:revision>8</cp:revision>
  <dcterms:created xsi:type="dcterms:W3CDTF">2016-12-12T08:29:25Z</dcterms:created>
  <dcterms:modified xsi:type="dcterms:W3CDTF">2017-10-20T11:14:03Z</dcterms:modified>
</cp:coreProperties>
</file>