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DC8300A-0D95-4E64-A485-CD823F3671A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C8300A-0D95-4E64-A485-CD823F3671A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C8300A-0D95-4E64-A485-CD823F3671A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C8300A-0D95-4E64-A485-CD823F3671A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C8300A-0D95-4E64-A485-CD823F3671A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DC8300A-0D95-4E64-A485-CD823F3671A8}"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DC8300A-0D95-4E64-A485-CD823F3671A8}"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DC8300A-0D95-4E64-A485-CD823F3671A8}"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8300A-0D95-4E64-A485-CD823F3671A8}"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8300A-0D95-4E64-A485-CD823F3671A8}"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8300A-0D95-4E64-A485-CD823F3671A8}"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1F5EA72-9755-4F2B-ACE7-49F38B4332C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8300A-0D95-4E64-A485-CD823F3671A8}"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5EA72-9755-4F2B-ACE7-49F38B4332C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ÇALIŞMA EKONOMİSİ</a:t>
            </a:r>
            <a:endParaRPr lang="tr-TR" dirty="0"/>
          </a:p>
        </p:txBody>
      </p:sp>
      <p:sp>
        <p:nvSpPr>
          <p:cNvPr id="3" name="Subtitle 2"/>
          <p:cNvSpPr>
            <a:spLocks noGrp="1"/>
          </p:cNvSpPr>
          <p:nvPr>
            <p:ph type="subTitle" idx="1"/>
          </p:nvPr>
        </p:nvSpPr>
        <p:spPr/>
        <p:txBody>
          <a:bodyPr/>
          <a:lstStyle/>
          <a:p>
            <a:r>
              <a:rPr lang="tr-TR" dirty="0" smtClean="0"/>
              <a:t>7. HAFTA</a:t>
            </a:r>
          </a:p>
          <a:p>
            <a:r>
              <a:rPr lang="tr-TR" dirty="0" smtClean="0"/>
              <a:t>ücret teorileri</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Bazı ücret teorileri</a:t>
            </a:r>
            <a:endParaRPr lang="tr-TR" dirty="0"/>
          </a:p>
        </p:txBody>
      </p:sp>
      <p:sp>
        <p:nvSpPr>
          <p:cNvPr id="3" name="Content Placeholder 2"/>
          <p:cNvSpPr>
            <a:spLocks noGrp="1"/>
          </p:cNvSpPr>
          <p:nvPr>
            <p:ph idx="1"/>
          </p:nvPr>
        </p:nvSpPr>
        <p:spPr/>
        <p:txBody>
          <a:bodyPr>
            <a:normAutofit fontScale="62500" lnSpcReduction="20000"/>
          </a:bodyPr>
          <a:lstStyle/>
          <a:p>
            <a:r>
              <a:rPr lang="tr-TR" b="1" dirty="0"/>
              <a:t>ASGARİ GEÇİM DÜZEYİ TEORİSİ (Tunç Kanunu) - Ricardo</a:t>
            </a:r>
            <a:r>
              <a:rPr lang="tr-TR" dirty="0" smtClean="0"/>
              <a:t/>
            </a:r>
            <a:br>
              <a:rPr lang="tr-TR" dirty="0" smtClean="0"/>
            </a:br>
            <a:r>
              <a:rPr lang="tr-TR" dirty="0" smtClean="0"/>
              <a:t/>
            </a:r>
            <a:br>
              <a:rPr lang="tr-TR" dirty="0" smtClean="0"/>
            </a:br>
            <a:r>
              <a:rPr lang="tr-TR" dirty="0"/>
              <a:t>Ücretler emek maliyetine bağlıdır. </a:t>
            </a:r>
            <a:endParaRPr lang="tr-TR" dirty="0" smtClean="0"/>
          </a:p>
          <a:p>
            <a:r>
              <a:rPr lang="tr-TR" dirty="0" smtClean="0"/>
              <a:t>Emek </a:t>
            </a:r>
            <a:r>
              <a:rPr lang="tr-TR" dirty="0"/>
              <a:t>maliyeti de işçinin hayatını sürdürebilmesi için gereken asgari geçim düzeyidir. </a:t>
            </a:r>
            <a:endParaRPr lang="tr-TR" dirty="0" smtClean="0"/>
          </a:p>
          <a:p>
            <a:r>
              <a:rPr lang="tr-TR" dirty="0" smtClean="0"/>
              <a:t>Malthus'un </a:t>
            </a:r>
            <a:r>
              <a:rPr lang="tr-TR" dirty="0"/>
              <a:t>nüfus kanunundan yola çıkılmıştır. </a:t>
            </a:r>
            <a:endParaRPr lang="tr-TR" dirty="0" smtClean="0"/>
          </a:p>
          <a:p>
            <a:r>
              <a:rPr lang="tr-TR" dirty="0" smtClean="0"/>
              <a:t>Dünya </a:t>
            </a:r>
            <a:r>
              <a:rPr lang="tr-TR" dirty="0"/>
              <a:t>nüfusu geometrik dizi halinde artarken, gıda maddeleri aritmetik dizi halinde artar. </a:t>
            </a:r>
            <a:endParaRPr lang="tr-TR" dirty="0" smtClean="0"/>
          </a:p>
          <a:p>
            <a:r>
              <a:rPr lang="tr-TR" dirty="0" smtClean="0"/>
              <a:t>Nüfus </a:t>
            </a:r>
            <a:r>
              <a:rPr lang="tr-TR" dirty="0"/>
              <a:t>artışının daha hızlı olması sonucunda işgücü fazlalığı nedeniyle işçiler arasında bir rekabet yaşanır ve bu rekabet ücretleri asgari geçim düzeyine kadar çeker. </a:t>
            </a:r>
            <a:endParaRPr lang="tr-TR" dirty="0" smtClean="0"/>
          </a:p>
          <a:p>
            <a:r>
              <a:rPr lang="tr-TR" dirty="0" smtClean="0"/>
              <a:t>Ücretlerin </a:t>
            </a:r>
            <a:r>
              <a:rPr lang="tr-TR" dirty="0"/>
              <a:t>bu düzeyin altına düşmesi sefalet sonucunda işgücü arzının azalmasına ve ücretlerin yükselmesine, ücretlerin asgari düzey üzerine çıkması ise nüfus artışı nedeniyle işgücü arzının artmasına ve ücretlerin düşmesine neden olacaktır. Sonuç olarak uzun dönemde ücretler asgari geçim düzeyinde dengelenir.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Bazı ücret teorileri</a:t>
            </a:r>
            <a:endParaRPr lang="tr-TR" dirty="0"/>
          </a:p>
        </p:txBody>
      </p:sp>
      <p:sp>
        <p:nvSpPr>
          <p:cNvPr id="3" name="Content Placeholder 2"/>
          <p:cNvSpPr>
            <a:spLocks noGrp="1"/>
          </p:cNvSpPr>
          <p:nvPr>
            <p:ph idx="1"/>
          </p:nvPr>
        </p:nvSpPr>
        <p:spPr/>
        <p:txBody>
          <a:bodyPr>
            <a:normAutofit/>
          </a:bodyPr>
          <a:lstStyle/>
          <a:p>
            <a:r>
              <a:rPr lang="tr-TR" dirty="0" smtClean="0"/>
              <a:t>Ricardo’nun emek-değer teorisinin dayandığı varsayımlar şunlardır: </a:t>
            </a:r>
          </a:p>
          <a:p>
            <a:r>
              <a:rPr lang="tr-TR" dirty="0" smtClean="0"/>
              <a:t>1. Bütün ekonomi tek bir tarımsal çiftlik gibi kabul edilir. </a:t>
            </a:r>
          </a:p>
          <a:p>
            <a:r>
              <a:rPr lang="tr-TR" dirty="0" smtClean="0"/>
              <a:t>2. Bütün üretim dallarında sermaye/emek oranı sabittir. Misal olarak 1 işçiye 1 kürek gibi. Burada 1 işçi emeği, 1 kürek de sermayeyi temsil etmektedir.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Bazı ücret teorileri</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3. Emek homojendir, yani türdeştir. Bununla birlikte bir kol işçisi ile bir mühendisin emeği homojen olmadığı için, mesela bir mühendis dört kol işçisine eşit sayılarak, bir kol işçisi ile bir mühendisin toplam emeği 5 kol işçisi (biri kol işçisinin, dördü mühendisin olmak üzere toplam 5 kol işçisi) olarak türdeş hale getirilebilir.</a:t>
            </a:r>
          </a:p>
          <a:p>
            <a:r>
              <a:rPr lang="tr-TR" dirty="0" smtClean="0"/>
              <a:t> 4. Hiç rant getirmeyen topraklarda tahıl üretimi, sadece emek ve sermaye tarafından gerçekleştirilir. Toprak sahiplerinin üretime katkısı yoktur(BOCUTOĞLU, 2012).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Marx’a göre, asıl üretim gücü olan işgücüne hak ettiğinden daha az ücret verilmesi, sermayedarın elinde artı bir değerin oluşmasına neden olmaktadır. Dolayısıyla, bu teori işverenlerin işgücünü sömürdüğü tezine dayanmaktadır (Zaim, 1992: 179 – 181).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Bu teoriye göre, işgücü ürettiği ürünün asıl değerini veren üretim unsurudur ve kendisine yapılan ödemenin karşılığını sağladıktan sonra çalışmaya devam etmesi artı değeri oluşturmaktadır.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Bazı ücret teorileri</a:t>
            </a:r>
            <a:endParaRPr lang="tr-TR" dirty="0"/>
          </a:p>
        </p:txBody>
      </p:sp>
      <p:sp>
        <p:nvSpPr>
          <p:cNvPr id="3" name="Content Placeholder 2"/>
          <p:cNvSpPr>
            <a:spLocks noGrp="1"/>
          </p:cNvSpPr>
          <p:nvPr>
            <p:ph idx="1"/>
          </p:nvPr>
        </p:nvSpPr>
        <p:spPr/>
        <p:txBody>
          <a:bodyPr/>
          <a:lstStyle/>
          <a:p>
            <a:r>
              <a:rPr lang="tr-TR" dirty="0" smtClean="0"/>
              <a:t> Bu teorinin de sonuçta doğal ücret teorisine dayandığı çünkü ücretlerin belirli bir seviyeyi geçemeyeceği düşüncesinin esas alındığı görülmektedir. Oysa, 20. Yüzyılla birlikte özellikle Batı ülkelerinde ücretlerin reel bir biçimde arttığı görülmektedir (Gündoğan ve Biçerli, 2007: 86’dan aktaran OMAY).</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Pazarlık teorisi</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Pazarlık teorisi, ücretlerin işçi ve işverenler arasında yapılan ücret pazarlığı sonucunda elde edildiği varsayımına dayanmaktadır. </a:t>
            </a:r>
          </a:p>
          <a:p>
            <a:r>
              <a:rPr lang="tr-TR" dirty="0" smtClean="0"/>
              <a:t>Bu teoriye göre ücretler yapılan pazarlık sırasında tarafların kabul edebileceği en yüksek ve en düşük ücret seviyeleri arasında belirlenmektedir. </a:t>
            </a:r>
          </a:p>
          <a:p>
            <a:r>
              <a:rPr lang="tr-TR" dirty="0" smtClean="0"/>
              <a:t>Teoriye göre işçiler bekledikleri en yüksek ücret düzeyinden pazarlığa başlarken, işverenler de en düşük seviyeden pazarlığa başlamakta ve böylelikle ücretler tarafların sahip oldukları pazarlık gücüne göre bu iki seviye arasındaki bir noktada belirlenmektedir(OMAY).</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ETKİN ÜCRET HİPOTEZİ</a:t>
            </a:r>
            <a:endParaRPr lang="tr-TR" dirty="0"/>
          </a:p>
        </p:txBody>
      </p:sp>
      <p:sp>
        <p:nvSpPr>
          <p:cNvPr id="3" name="Content Placeholder 2"/>
          <p:cNvSpPr>
            <a:spLocks noGrp="1"/>
          </p:cNvSpPr>
          <p:nvPr>
            <p:ph idx="1"/>
          </p:nvPr>
        </p:nvSpPr>
        <p:spPr/>
        <p:txBody>
          <a:bodyPr/>
          <a:lstStyle/>
          <a:p>
            <a:r>
              <a:rPr lang="tr-TR" dirty="0" smtClean="0"/>
              <a:t>1960’larda Yeni Keynesyen iktisatçıların ortaya çıkardıkları etkin ücret teorisine göre, işçilerin fiziksel sağlıkları ve üretkenlikleri, işgücüne ödenen ücretler ile pozitif bir ilişkiye sahiptir. Bu temelde firmalar, yüksek ücret ödeyerek, işçilerin daha sağlıklı ve daha üretken olmalarını sağlarlar(KAYTANCI).</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396</Words>
  <Application>Microsoft Office PowerPoint</Application>
  <PresentationFormat>On-screen Show (4:3)</PresentationFormat>
  <Paragraphs>27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ÇALIŞMA EKONOMİSİ</vt:lpstr>
      <vt:lpstr>Bazı ücret teorileri</vt:lpstr>
      <vt:lpstr>Bazı ücret teorileri</vt:lpstr>
      <vt:lpstr>Bazı ücret teorileri</vt:lpstr>
      <vt:lpstr>Slide 5</vt:lpstr>
      <vt:lpstr>Slide 6</vt:lpstr>
      <vt:lpstr>Bazı ücret teorileri</vt:lpstr>
      <vt:lpstr>Pazarlık teorisi</vt:lpstr>
      <vt:lpstr>ETKİN ÜCRET HİPOTEZİ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ÇALIŞMA EKONOMİSİ</dc:title>
  <dc:creator>Tuğba&amp;Cihan</dc:creator>
  <cp:lastModifiedBy>Tuğba&amp;Cihan</cp:lastModifiedBy>
  <cp:revision>1</cp:revision>
  <dcterms:created xsi:type="dcterms:W3CDTF">2020-05-07T19:09:16Z</dcterms:created>
  <dcterms:modified xsi:type="dcterms:W3CDTF">2020-05-07T19:24:13Z</dcterms:modified>
</cp:coreProperties>
</file>