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7" r:id="rId1"/>
  </p:sldMasterIdLst>
  <p:notesMasterIdLst>
    <p:notesMasterId r:id="rId58"/>
  </p:notesMasterIdLst>
  <p:sldIdLst>
    <p:sldId id="256" r:id="rId2"/>
    <p:sldId id="498" r:id="rId3"/>
    <p:sldId id="499" r:id="rId4"/>
    <p:sldId id="583" r:id="rId5"/>
    <p:sldId id="553" r:id="rId6"/>
    <p:sldId id="534" r:id="rId7"/>
    <p:sldId id="584" r:id="rId8"/>
    <p:sldId id="508" r:id="rId9"/>
    <p:sldId id="503" r:id="rId10"/>
    <p:sldId id="505" r:id="rId11"/>
    <p:sldId id="555" r:id="rId12"/>
    <p:sldId id="511" r:id="rId13"/>
    <p:sldId id="585" r:id="rId14"/>
    <p:sldId id="586" r:id="rId15"/>
    <p:sldId id="588" r:id="rId16"/>
    <p:sldId id="539" r:id="rId17"/>
    <p:sldId id="547" r:id="rId18"/>
    <p:sldId id="540" r:id="rId19"/>
    <p:sldId id="551" r:id="rId20"/>
    <p:sldId id="552" r:id="rId21"/>
    <p:sldId id="380" r:id="rId22"/>
    <p:sldId id="386" r:id="rId23"/>
    <p:sldId id="389" r:id="rId24"/>
    <p:sldId id="358" r:id="rId25"/>
    <p:sldId id="549" r:id="rId26"/>
    <p:sldId id="548" r:id="rId27"/>
    <p:sldId id="363" r:id="rId28"/>
    <p:sldId id="522" r:id="rId29"/>
    <p:sldId id="364" r:id="rId30"/>
    <p:sldId id="479" r:id="rId31"/>
    <p:sldId id="480" r:id="rId32"/>
    <p:sldId id="277" r:id="rId33"/>
    <p:sldId id="558" r:id="rId34"/>
    <p:sldId id="559" r:id="rId35"/>
    <p:sldId id="279" r:id="rId36"/>
    <p:sldId id="560" r:id="rId37"/>
    <p:sldId id="561" r:id="rId38"/>
    <p:sldId id="562" r:id="rId39"/>
    <p:sldId id="563" r:id="rId40"/>
    <p:sldId id="565" r:id="rId41"/>
    <p:sldId id="566" r:id="rId42"/>
    <p:sldId id="567" r:id="rId43"/>
    <p:sldId id="568" r:id="rId44"/>
    <p:sldId id="569" r:id="rId45"/>
    <p:sldId id="570" r:id="rId46"/>
    <p:sldId id="571" r:id="rId47"/>
    <p:sldId id="572" r:id="rId48"/>
    <p:sldId id="573" r:id="rId49"/>
    <p:sldId id="574" r:id="rId50"/>
    <p:sldId id="575" r:id="rId51"/>
    <p:sldId id="576" r:id="rId52"/>
    <p:sldId id="577" r:id="rId53"/>
    <p:sldId id="578" r:id="rId54"/>
    <p:sldId id="579" r:id="rId55"/>
    <p:sldId id="580" r:id="rId56"/>
    <p:sldId id="581" r:id="rId5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993300"/>
    <a:srgbClr val="CC0066"/>
    <a:srgbClr val="CC0000"/>
    <a:srgbClr val="FFA9E8"/>
    <a:srgbClr val="FF0066"/>
    <a:srgbClr val="FF3300"/>
    <a:srgbClr val="5626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06" autoAdjust="0"/>
    <p:restoredTop sz="94646" autoAdjust="0"/>
  </p:normalViewPr>
  <p:slideViewPr>
    <p:cSldViewPr>
      <p:cViewPr varScale="1">
        <p:scale>
          <a:sx n="87" d="100"/>
          <a:sy n="87" d="100"/>
        </p:scale>
        <p:origin x="11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5B263-B3BA-4D02-96B0-A25D403D1A67}" type="datetimeFigureOut">
              <a:rPr lang="tr-TR" smtClean="0"/>
              <a:pPr/>
              <a:t>16.1.2019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2E09E-C358-4DAF-B2B2-EEC882CD024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008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198177-F218-4C01-87D5-6488CAD122AD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6042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2E09E-C358-4DAF-B2B2-EEC882CD0243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7444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A35EFD-5C77-4923-A78C-1100F4D3590A}" type="slidenum">
              <a:rPr lang="en-US" altLang="zh-CN"/>
              <a:pPr/>
              <a:t>31</a:t>
            </a:fld>
            <a:endParaRPr lang="en-US" altLang="zh-CN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36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2219B4-4173-441B-98A3-A52C96E78E2C}" type="slidenum">
              <a:rPr lang="en-US" altLang="zh-CN"/>
              <a:pPr/>
              <a:t>34</a:t>
            </a:fld>
            <a:endParaRPr lang="en-US" altLang="zh-CN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740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48E4282-257B-4CAB-92BB-F23C2BBCF8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6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6E0CCE6-D48F-48C4-B12E-A0E5AB468A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239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6E0CCE6-D48F-48C4-B12E-A0E5AB468A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1940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6E0CCE6-D48F-48C4-B12E-A0E5AB468A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34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6E0CCE6-D48F-48C4-B12E-A0E5AB468A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0148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6E0CCE6-D48F-48C4-B12E-A0E5AB468A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94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E4A59-130C-4484-A377-B3E1B1DD50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011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15DD-5E68-478B-96F5-5FDB1C7BD1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17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8C3E7-D0A8-4689-9DBC-142CCA9527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66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999C73D-2650-4F84-AE97-3B94A755D2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054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66C9718-8308-433A-8CF7-ED5DC103DD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34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43C56BA-C628-4FA3-8111-01AF6E9AED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12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224D-95C6-4CA0-BE78-0312E0DA5B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946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36821-31E5-4885-9593-C503A8EC3C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860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9FED-EDD0-47C3-A98C-5BEF42AB75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55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8705B1E-C139-4C7C-A652-F5E805238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428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6E0CCE6-D48F-48C4-B12E-A0E5AB468A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361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  <p:sldLayoutId id="2147483879" r:id="rId12"/>
    <p:sldLayoutId id="2147483880" r:id="rId13"/>
    <p:sldLayoutId id="2147483881" r:id="rId14"/>
    <p:sldLayoutId id="2147483882" r:id="rId15"/>
    <p:sldLayoutId id="214748388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600200"/>
            <a:ext cx="7772400" cy="1828800"/>
          </a:xfrm>
        </p:spPr>
        <p:txBody>
          <a:bodyPr/>
          <a:lstStyle/>
          <a:p>
            <a:pPr algn="ctr"/>
            <a:r>
              <a:rPr lang="en-US" dirty="0" smtClean="0"/>
              <a:t>ANT</a:t>
            </a:r>
            <a:r>
              <a:rPr lang="tr-TR" dirty="0" smtClean="0"/>
              <a:t>İEPİLEPTİK İLAÇLAR</a:t>
            </a:r>
            <a:endParaRPr lang="en-US" dirty="0"/>
          </a:p>
        </p:txBody>
      </p:sp>
      <p:sp>
        <p:nvSpPr>
          <p:cNvPr id="2" name="Metin kutusu 1"/>
          <p:cNvSpPr txBox="1"/>
          <p:nvPr/>
        </p:nvSpPr>
        <p:spPr>
          <a:xfrm>
            <a:off x="3733800" y="45720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Prof.Dr.A.Tanju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ÖZÇELİKAY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SWScan004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285875"/>
            <a:ext cx="8785225" cy="406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381000"/>
            <a:ext cx="7848600" cy="5486400"/>
          </a:xfrm>
        </p:spPr>
        <p:txBody>
          <a:bodyPr/>
          <a:lstStyle/>
          <a:p>
            <a:pPr marL="609600" indent="-609600" algn="l" rtl="0">
              <a:lnSpc>
                <a:spcPct val="90000"/>
              </a:lnSpc>
              <a:buFontTx/>
              <a:buNone/>
            </a:pPr>
            <a:endParaRPr lang="en-US" sz="3600" dirty="0">
              <a:solidFill>
                <a:srgbClr val="F6F4B2"/>
              </a:solidFill>
            </a:endParaRPr>
          </a:p>
          <a:p>
            <a:pPr marL="609600" indent="-609600" algn="l" rtl="0">
              <a:lnSpc>
                <a:spcPct val="90000"/>
              </a:lnSpc>
              <a:buFontTx/>
              <a:buNone/>
            </a:pPr>
            <a:r>
              <a:rPr lang="tr-TR" sz="3600" b="1" i="1" dirty="0" smtClean="0">
                <a:effectLst/>
                <a:latin typeface="Times New Roman" pitchFamily="18" charset="0"/>
                <a:cs typeface="Times New Roman" pitchFamily="18" charset="0"/>
              </a:rPr>
              <a:t>Epilepsi nöbetlerini tetikleyen faktörler</a:t>
            </a:r>
            <a:endParaRPr lang="en-US" sz="3600" b="1" i="1" dirty="0">
              <a:solidFill>
                <a:srgbClr val="F6F4B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 rtl="0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>
                <a:effectLst/>
                <a:latin typeface="Times New Roman" pitchFamily="18" charset="0"/>
                <a:cs typeface="Times New Roman" pitchFamily="18" charset="0"/>
              </a:rPr>
              <a:t>Aşırı fiziksel, </a:t>
            </a:r>
            <a:r>
              <a:rPr lang="tr-TR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mental</a:t>
            </a:r>
            <a:r>
              <a:rPr lang="tr-TR" sz="2800" dirty="0" smtClean="0">
                <a:effectLst/>
                <a:latin typeface="Times New Roman" pitchFamily="18" charset="0"/>
                <a:cs typeface="Times New Roman" pitchFamily="18" charset="0"/>
              </a:rPr>
              <a:t> aktivite ve yorgunluk</a:t>
            </a:r>
          </a:p>
          <a:p>
            <a:pPr marL="609600" indent="-609600" algn="l" rtl="0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>
                <a:effectLst/>
                <a:latin typeface="Times New Roman" pitchFamily="18" charset="0"/>
                <a:cs typeface="Times New Roman" pitchFamily="18" charset="0"/>
              </a:rPr>
              <a:t>Aşırı stres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>
                <a:effectLst/>
                <a:latin typeface="Times New Roman" pitchFamily="18" charset="0"/>
                <a:cs typeface="Times New Roman" pitchFamily="18" charset="0"/>
              </a:rPr>
              <a:t>Beslenme ve uyku bozuklukları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>
                <a:effectLst/>
                <a:latin typeface="Times New Roman" pitchFamily="18" charset="0"/>
                <a:cs typeface="Times New Roman" pitchFamily="18" charset="0"/>
              </a:rPr>
              <a:t>Alkol yoksunluğu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b="1" i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effectLst/>
                <a:latin typeface="Times New Roman" pitchFamily="18" charset="0"/>
                <a:cs typeface="Times New Roman" pitchFamily="18" charset="0"/>
              </a:rPr>
              <a:t>Kan şekeri, elektrolit ve </a:t>
            </a:r>
            <a:r>
              <a:rPr lang="tr-TR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tr-TR" sz="2800" dirty="0" smtClean="0">
                <a:effectLst/>
                <a:latin typeface="Times New Roman" pitchFamily="18" charset="0"/>
                <a:cs typeface="Times New Roman" pitchFamily="18" charset="0"/>
              </a:rPr>
              <a:t> değişiklikleri</a:t>
            </a:r>
            <a:endParaRPr lang="en-US" sz="2800" b="1" i="1" dirty="0"/>
          </a:p>
          <a:p>
            <a:pPr marL="609600" indent="-609600" algn="l" rtl="0">
              <a:lnSpc>
                <a:spcPct val="9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2438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81000" y="-3233138"/>
            <a:ext cx="8915400" cy="9325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4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40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4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40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4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4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Antiepileptik</a:t>
            </a:r>
            <a:r>
              <a:rPr kumimoji="0" lang="tr-TR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ilaç tedavisinden amaç: </a:t>
            </a:r>
          </a:p>
          <a:p>
            <a:pPr marL="571500" marR="0" lvl="0" indent="-5715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endParaRPr lang="tr-TR" sz="4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571500" marR="0" lvl="0" indent="-5715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lang="tr-TR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tr-TR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astada bilinç kaybı ve</a:t>
            </a:r>
            <a:r>
              <a:rPr kumimoji="0" lang="tr-TR" sz="40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koordinasyon bozukluğu yapmaksızın epilepsi nöbetlerin sıklığı ve şiddetini azaltmak</a:t>
            </a:r>
          </a:p>
          <a:p>
            <a:pPr marL="571500" marR="0" lvl="0" indent="-5715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tr-TR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Hasta </a:t>
            </a:r>
            <a:r>
              <a:rPr kumimoji="0" lang="tr-TR" sz="4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uyuncunu</a:t>
            </a:r>
            <a:r>
              <a:rPr kumimoji="0" lang="tr-TR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artırmak</a:t>
            </a:r>
            <a:r>
              <a:rPr kumimoji="0" lang="tr-TR" sz="40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571500" marR="0" lvl="0" indent="-5715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İlaç yan etkisini azaltmak</a:t>
            </a:r>
          </a:p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tr-TR" sz="4000" b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tr-TR" sz="40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Nöbetlerin tam olarak kontrolü ve yan etkilere karşı tolerans dengelenmelidir</a:t>
            </a:r>
            <a:endParaRPr kumimoji="0" lang="tr-TR" sz="3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BAŞLICA</a:t>
            </a:r>
            <a:r>
              <a:rPr lang="en-US" dirty="0" smtClean="0"/>
              <a:t> </a:t>
            </a:r>
            <a:r>
              <a:rPr lang="tr-TR" dirty="0" smtClean="0"/>
              <a:t>İLAÇLAR</a:t>
            </a:r>
            <a:endParaRPr 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/>
              <a:t>F</a:t>
            </a:r>
            <a:r>
              <a:rPr lang="en-US" dirty="0"/>
              <a:t>EN</a:t>
            </a:r>
            <a:r>
              <a:rPr lang="tr-TR" dirty="0"/>
              <a:t>İ</a:t>
            </a:r>
            <a:r>
              <a:rPr lang="en-US" dirty="0"/>
              <a:t>TO</a:t>
            </a:r>
            <a:r>
              <a:rPr lang="tr-TR" dirty="0"/>
              <a:t>İ</a:t>
            </a:r>
            <a:r>
              <a:rPr lang="en-US" dirty="0"/>
              <a:t>N</a:t>
            </a:r>
          </a:p>
          <a:p>
            <a:pPr>
              <a:lnSpc>
                <a:spcPct val="90000"/>
              </a:lnSpc>
            </a:pPr>
            <a:r>
              <a:rPr lang="tr-TR" dirty="0"/>
              <a:t>F</a:t>
            </a:r>
            <a:r>
              <a:rPr lang="en-US" dirty="0"/>
              <a:t>ENOBARB</a:t>
            </a:r>
            <a:r>
              <a:rPr lang="tr-TR" dirty="0"/>
              <a:t>İ</a:t>
            </a:r>
            <a:r>
              <a:rPr lang="en-US" dirty="0"/>
              <a:t>TAL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K</a:t>
            </a:r>
            <a:r>
              <a:rPr lang="en-US" dirty="0" smtClean="0"/>
              <a:t>ARBAMAZEP</a:t>
            </a:r>
            <a:r>
              <a:rPr lang="tr-TR" dirty="0" smtClean="0"/>
              <a:t>İ</a:t>
            </a:r>
            <a:r>
              <a:rPr lang="en-US" dirty="0" smtClean="0"/>
              <a:t>N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ETOSU</a:t>
            </a:r>
            <a:r>
              <a:rPr lang="tr-TR" dirty="0"/>
              <a:t>KSİ</a:t>
            </a:r>
            <a:r>
              <a:rPr lang="en-US" dirty="0"/>
              <a:t>M</a:t>
            </a:r>
            <a:r>
              <a:rPr lang="tr-TR" dirty="0"/>
              <a:t>İ</a:t>
            </a:r>
            <a:r>
              <a:rPr lang="en-US" dirty="0"/>
              <a:t>D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VALPROI</a:t>
            </a:r>
            <a:r>
              <a:rPr lang="tr-TR" dirty="0" smtClean="0"/>
              <a:t>K </a:t>
            </a:r>
            <a:r>
              <a:rPr lang="en-US" dirty="0" smtClean="0"/>
              <a:t>A</a:t>
            </a:r>
            <a:r>
              <a:rPr lang="tr-TR" dirty="0" smtClean="0"/>
              <a:t>S</a:t>
            </a:r>
            <a:r>
              <a:rPr lang="tr-TR" dirty="0"/>
              <a:t>İ</a:t>
            </a:r>
            <a:r>
              <a:rPr lang="tr-TR" dirty="0" smtClean="0"/>
              <a:t>T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PR</a:t>
            </a:r>
            <a:r>
              <a:rPr lang="tr-TR" dirty="0" smtClean="0"/>
              <a:t>İ</a:t>
            </a:r>
            <a:r>
              <a:rPr lang="en-US" dirty="0" smtClean="0"/>
              <a:t>M</a:t>
            </a:r>
            <a:r>
              <a:rPr lang="tr-TR" dirty="0" smtClean="0"/>
              <a:t>İ</a:t>
            </a:r>
            <a:r>
              <a:rPr lang="en-US" dirty="0" smtClean="0"/>
              <a:t>DON</a:t>
            </a:r>
            <a:r>
              <a:rPr lang="tr-TR" dirty="0" smtClean="0"/>
              <a:t>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D</a:t>
            </a:r>
            <a:r>
              <a:rPr lang="tr-TR" dirty="0" smtClean="0"/>
              <a:t>İ</a:t>
            </a:r>
            <a:r>
              <a:rPr lang="en-US" dirty="0" smtClean="0"/>
              <a:t>AZEPAM</a:t>
            </a:r>
            <a:r>
              <a:rPr lang="tr-TR" dirty="0" smtClean="0"/>
              <a:t>,</a:t>
            </a:r>
            <a:r>
              <a:rPr lang="en-US" dirty="0" smtClean="0"/>
              <a:t>LORAZEPAM</a:t>
            </a:r>
            <a:r>
              <a:rPr lang="tr-TR" dirty="0" smtClean="0"/>
              <a:t>, </a:t>
            </a:r>
            <a:r>
              <a:rPr lang="en-US" dirty="0" smtClean="0"/>
              <a:t>CLONAZEPAM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2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>
            <a:normAutofit fontScale="90000"/>
          </a:bodyPr>
          <a:lstStyle/>
          <a:p>
            <a:pPr algn="ctr" rtl="0"/>
            <a:r>
              <a:rPr lang="en-US" sz="4000" b="1" dirty="0" err="1" smtClean="0">
                <a:solidFill>
                  <a:schemeClr val="tx1"/>
                </a:solidFill>
              </a:rPr>
              <a:t>Yeni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>
                <a:solidFill>
                  <a:schemeClr val="tx1"/>
                </a:solidFill>
              </a:rPr>
              <a:t>Antiepileptic  </a:t>
            </a:r>
            <a:r>
              <a:rPr lang="en-US" sz="4000" b="1" dirty="0" err="1" smtClean="0">
                <a:solidFill>
                  <a:schemeClr val="tx1"/>
                </a:solidFill>
              </a:rPr>
              <a:t>İlaçlar</a:t>
            </a:r>
            <a:r>
              <a:rPr lang="en-US" sz="4000" b="1" dirty="0">
                <a:solidFill>
                  <a:schemeClr val="tx1"/>
                </a:solidFill>
              </a:rPr>
              <a:t/>
            </a:r>
            <a:br>
              <a:rPr lang="en-US" sz="4000" b="1" dirty="0">
                <a:solidFill>
                  <a:schemeClr val="tx1"/>
                </a:solidFill>
              </a:rPr>
            </a:b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990600"/>
            <a:ext cx="7620000" cy="5410200"/>
          </a:xfrm>
        </p:spPr>
        <p:txBody>
          <a:bodyPr>
            <a:normAutofit fontScale="85000" lnSpcReduction="20000"/>
          </a:bodyPr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dirty="0" err="1" smtClean="0"/>
              <a:t>Felbamat</a:t>
            </a:r>
            <a:endParaRPr lang="en-US" sz="2800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dirty="0"/>
              <a:t>Gabapentin </a:t>
            </a:r>
          </a:p>
          <a:p>
            <a:pPr marL="609600" indent="-609600" algn="l" rtl="0">
              <a:lnSpc>
                <a:spcPct val="90000"/>
              </a:lnSpc>
              <a:buFontTx/>
              <a:buAutoNum type="arabicPeriod"/>
            </a:pPr>
            <a:r>
              <a:rPr lang="en-US" sz="2800" dirty="0" err="1" smtClean="0"/>
              <a:t>Lamotri</a:t>
            </a:r>
            <a:r>
              <a:rPr lang="tr-TR" sz="2800" dirty="0"/>
              <a:t>g</a:t>
            </a:r>
            <a:r>
              <a:rPr lang="en-US" sz="2800" dirty="0" smtClean="0"/>
              <a:t>in </a:t>
            </a:r>
            <a:endParaRPr lang="en-US" sz="2800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tr-TR" sz="2800" dirty="0" err="1" smtClean="0"/>
              <a:t>Lacosamid</a:t>
            </a:r>
            <a:endParaRPr lang="tr-TR" sz="2800" dirty="0" smtClean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dirty="0" err="1" smtClean="0"/>
              <a:t>levetiracetam</a:t>
            </a:r>
            <a:endParaRPr lang="en-US" sz="2800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tr-TR" sz="2800" dirty="0" err="1" smtClean="0"/>
              <a:t>Oxcarbazepin</a:t>
            </a:r>
            <a:endParaRPr lang="en-US" sz="2800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tr-TR" sz="2800" dirty="0" smtClean="0"/>
              <a:t> </a:t>
            </a:r>
            <a:r>
              <a:rPr lang="tr-TR" sz="2800" dirty="0" err="1" smtClean="0"/>
              <a:t>Pregabalin</a:t>
            </a:r>
            <a:endParaRPr lang="tr-TR" sz="2800" dirty="0" smtClean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tr-TR" sz="2800" dirty="0"/>
              <a:t> </a:t>
            </a:r>
            <a:r>
              <a:rPr lang="tr-TR" sz="2800" dirty="0" err="1" smtClean="0"/>
              <a:t>Rufinamid</a:t>
            </a:r>
            <a:endParaRPr lang="tr-TR" sz="2800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tr-TR" sz="2800" dirty="0" smtClean="0"/>
              <a:t> </a:t>
            </a:r>
            <a:r>
              <a:rPr lang="en-US" sz="2800" dirty="0" err="1"/>
              <a:t>Tiagabine</a:t>
            </a:r>
            <a:endParaRPr lang="tr-TR" sz="2800" dirty="0" smtClean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dirty="0" err="1" smtClean="0"/>
              <a:t>Topiramate</a:t>
            </a:r>
            <a:endParaRPr lang="en-US" sz="2800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dirty="0" err="1"/>
              <a:t>Vigabatrin</a:t>
            </a:r>
            <a:endParaRPr lang="tr-TR" sz="2800" dirty="0"/>
          </a:p>
          <a:p>
            <a:pPr marL="609600" indent="-609600" algn="l" rtl="0">
              <a:lnSpc>
                <a:spcPct val="90000"/>
              </a:lnSpc>
              <a:buFontTx/>
              <a:buAutoNum type="arabicPeriod"/>
            </a:pPr>
            <a:r>
              <a:rPr lang="en-US" sz="2800" dirty="0" err="1" smtClean="0"/>
              <a:t>Zonisamide</a:t>
            </a:r>
            <a:r>
              <a:rPr lang="en-US" sz="2800" dirty="0" smtClean="0"/>
              <a:t> </a:t>
            </a:r>
          </a:p>
          <a:p>
            <a:pPr marL="609600" indent="-609600" algn="l" rtl="0">
              <a:lnSpc>
                <a:spcPct val="90000"/>
              </a:lnSpc>
              <a:buNone/>
            </a:pPr>
            <a:endParaRPr lang="en-US" sz="2800" dirty="0"/>
          </a:p>
          <a:p>
            <a:pPr marL="609600" indent="-609600" algn="l" rtl="0">
              <a:lnSpc>
                <a:spcPct val="90000"/>
              </a:lnSpc>
              <a:buFontTx/>
              <a:buNone/>
            </a:pP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700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9130" y="1803693"/>
            <a:ext cx="6368209" cy="558508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009900"/>
                </a:solidFill>
              </a:rPr>
              <a:t>ANT</a:t>
            </a:r>
            <a:r>
              <a:rPr lang="tr-TR" sz="3200" b="1" dirty="0" smtClean="0">
                <a:solidFill>
                  <a:srgbClr val="009900"/>
                </a:solidFill>
              </a:rPr>
              <a:t>İEPİLEPTİK</a:t>
            </a:r>
            <a:r>
              <a:rPr lang="en-US" sz="3200" b="1" dirty="0" smtClean="0">
                <a:solidFill>
                  <a:srgbClr val="009900"/>
                </a:solidFill>
              </a:rPr>
              <a:t> </a:t>
            </a:r>
            <a:r>
              <a:rPr lang="tr-TR" sz="3200" b="1" dirty="0" smtClean="0">
                <a:solidFill>
                  <a:srgbClr val="009900"/>
                </a:solidFill>
              </a:rPr>
              <a:t>İLAÇLAR</a:t>
            </a:r>
            <a:endParaRPr lang="en-US" sz="3200" b="1" dirty="0" smtClean="0">
              <a:solidFill>
                <a:srgbClr val="0099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077200" cy="4495800"/>
          </a:xfrm>
        </p:spPr>
        <p:txBody>
          <a:bodyPr>
            <a:normAutofit fontScale="77500" lnSpcReduction="20000"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2000" dirty="0" smtClean="0"/>
              <a:t>		</a:t>
            </a:r>
            <a:r>
              <a:rPr lang="tr-TR" sz="2000" dirty="0" smtClean="0"/>
              <a:t>         </a:t>
            </a:r>
            <a:r>
              <a:rPr lang="en-US" sz="2200" dirty="0" smtClean="0"/>
              <a:t>	      </a:t>
            </a:r>
            <a:r>
              <a:rPr lang="tr-TR" sz="2200" dirty="0" smtClean="0"/>
              <a:t>               </a:t>
            </a:r>
            <a:endParaRPr lang="en-US" sz="2200" b="1" dirty="0" smtClean="0"/>
          </a:p>
          <a:p>
            <a:pPr eaLnBrk="1" hangingPunct="1"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92D050"/>
                </a:solidFill>
              </a:rPr>
              <a:t>TONIC-CLONIC &amp;		</a:t>
            </a:r>
            <a:r>
              <a:rPr lang="tr-TR" sz="1600" b="1" dirty="0" smtClean="0">
                <a:solidFill>
                  <a:srgbClr val="92D050"/>
                </a:solidFill>
              </a:rPr>
              <a:t>                      </a:t>
            </a:r>
            <a:r>
              <a:rPr lang="en-US" sz="1600" b="1" dirty="0" smtClean="0">
                <a:solidFill>
                  <a:srgbClr val="92D050"/>
                </a:solidFill>
              </a:rPr>
              <a:t>ABSENCE	</a:t>
            </a:r>
            <a:r>
              <a:rPr lang="tr-TR" sz="1600" b="1" dirty="0" smtClean="0">
                <a:solidFill>
                  <a:srgbClr val="92D050"/>
                </a:solidFill>
              </a:rPr>
              <a:t>                  </a:t>
            </a:r>
            <a:r>
              <a:rPr lang="en-US" sz="1600" b="1" dirty="0" smtClean="0">
                <a:solidFill>
                  <a:srgbClr val="92D050"/>
                </a:solidFill>
              </a:rPr>
              <a:t>MYOCLONIC 	</a:t>
            </a:r>
            <a:r>
              <a:rPr lang="tr-TR" sz="1600" b="1" dirty="0" smtClean="0">
                <a:solidFill>
                  <a:srgbClr val="92D050"/>
                </a:solidFill>
              </a:rPr>
              <a:t>                        </a:t>
            </a:r>
            <a:r>
              <a:rPr lang="en-US" sz="1600" b="1" dirty="0" smtClean="0">
                <a:solidFill>
                  <a:srgbClr val="92D050"/>
                </a:solidFill>
              </a:rPr>
              <a:t>BACK-UP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92D050"/>
                </a:solidFill>
              </a:rPr>
              <a:t>PARTIAL SEIZURES	</a:t>
            </a:r>
            <a:r>
              <a:rPr lang="tr-TR" sz="1600" b="1" dirty="0" smtClean="0">
                <a:solidFill>
                  <a:srgbClr val="92D050"/>
                </a:solidFill>
              </a:rPr>
              <a:t>                                    </a:t>
            </a:r>
            <a:r>
              <a:rPr lang="en-US" sz="1600" b="1" dirty="0" smtClean="0">
                <a:solidFill>
                  <a:srgbClr val="92D050"/>
                </a:solidFill>
              </a:rPr>
              <a:t>SEIZURES	</a:t>
            </a:r>
            <a:r>
              <a:rPr lang="tr-TR" sz="1600" b="1" dirty="0" smtClean="0">
                <a:solidFill>
                  <a:srgbClr val="92D050"/>
                </a:solidFill>
              </a:rPr>
              <a:t>                    </a:t>
            </a:r>
            <a:r>
              <a:rPr lang="en-US" sz="1600" b="1" dirty="0" smtClean="0">
                <a:solidFill>
                  <a:srgbClr val="92D050"/>
                </a:solidFill>
              </a:rPr>
              <a:t>SEIZURES	</a:t>
            </a:r>
            <a:r>
              <a:rPr lang="tr-TR" sz="1600" b="1" dirty="0" smtClean="0">
                <a:solidFill>
                  <a:srgbClr val="92D050"/>
                </a:solidFill>
              </a:rPr>
              <a:t>                    </a:t>
            </a:r>
            <a:r>
              <a:rPr lang="en-US" sz="1600" b="1" dirty="0" smtClean="0">
                <a:solidFill>
                  <a:srgbClr val="92D050"/>
                </a:solidFill>
              </a:rPr>
              <a:t>ADJUNCTIVE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92D050"/>
                </a:solidFill>
              </a:rPr>
              <a:t>								</a:t>
            </a:r>
            <a:r>
              <a:rPr lang="tr-TR" sz="1600" b="1" dirty="0" smtClean="0">
                <a:solidFill>
                  <a:srgbClr val="92D050"/>
                </a:solidFill>
              </a:rPr>
              <a:t>                                                                                </a:t>
            </a:r>
            <a:r>
              <a:rPr lang="en-US" sz="1600" b="1" dirty="0" smtClean="0">
                <a:solidFill>
                  <a:srgbClr val="92D050"/>
                </a:solidFill>
              </a:rPr>
              <a:t>DRUGS</a:t>
            </a:r>
          </a:p>
          <a:p>
            <a:pPr eaLnBrk="1" hangingPunct="1">
              <a:buFont typeface="Wingdings" pitchFamily="2" charset="2"/>
              <a:buNone/>
            </a:pPr>
            <a:endParaRPr lang="en-US" sz="1600" b="1" dirty="0" smtClean="0">
              <a:solidFill>
                <a:srgbClr val="0000FF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1400" b="1" dirty="0" smtClean="0"/>
              <a:t>CARBAMAZEPINE	           </a:t>
            </a:r>
            <a:r>
              <a:rPr lang="tr-TR" sz="1400" b="1" dirty="0" smtClean="0"/>
              <a:t>             </a:t>
            </a:r>
            <a:r>
              <a:rPr lang="en-US" sz="1400" b="1" dirty="0" smtClean="0"/>
              <a:t> ETHOSUXIMIDE	</a:t>
            </a:r>
            <a:r>
              <a:rPr lang="tr-TR" sz="1400" b="1" dirty="0" smtClean="0"/>
              <a:t>               </a:t>
            </a:r>
            <a:r>
              <a:rPr lang="en-US" sz="1400" b="1" dirty="0" smtClean="0"/>
              <a:t>VALPROIC ACID	</a:t>
            </a:r>
            <a:r>
              <a:rPr lang="tr-TR" sz="1400" b="1" dirty="0" smtClean="0"/>
              <a:t>                       </a:t>
            </a:r>
            <a:r>
              <a:rPr lang="en-US" sz="1400" b="1" dirty="0" smtClean="0"/>
              <a:t>FELBAMATE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400" b="1" dirty="0" smtClean="0"/>
              <a:t>     PHENYTOIN	            </a:t>
            </a:r>
            <a:r>
              <a:rPr lang="tr-TR" sz="1400" b="1" dirty="0" smtClean="0"/>
              <a:t>           </a:t>
            </a:r>
            <a:r>
              <a:rPr lang="en-US" sz="1400" b="1" dirty="0" smtClean="0"/>
              <a:t>VALPROIC ACID	</a:t>
            </a:r>
            <a:r>
              <a:rPr lang="tr-TR" sz="1400" b="1" dirty="0" smtClean="0"/>
              <a:t>                 </a:t>
            </a:r>
            <a:r>
              <a:rPr lang="en-US" sz="1400" b="1" dirty="0" smtClean="0"/>
              <a:t>CLONAZEPAM</a:t>
            </a:r>
            <a:r>
              <a:rPr lang="tr-TR" sz="1400" b="1" dirty="0" smtClean="0"/>
              <a:t>           </a:t>
            </a:r>
            <a:r>
              <a:rPr lang="en-US" sz="1400" b="1" dirty="0" smtClean="0"/>
              <a:t>	</a:t>
            </a:r>
            <a:r>
              <a:rPr lang="tr-TR" sz="1400" b="1" dirty="0" smtClean="0"/>
              <a:t>         </a:t>
            </a:r>
            <a:r>
              <a:rPr lang="en-US" sz="1400" b="1" dirty="0" smtClean="0"/>
              <a:t>GABAPENTIN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400" b="1" dirty="0" smtClean="0"/>
              <a:t> VALPROIC ACID	             </a:t>
            </a:r>
            <a:r>
              <a:rPr lang="tr-TR" sz="1400" b="1" dirty="0" smtClean="0"/>
              <a:t>           </a:t>
            </a:r>
            <a:r>
              <a:rPr lang="en-US" sz="1400" b="1" dirty="0" smtClean="0"/>
              <a:t>CLONAZEPAM			</a:t>
            </a:r>
            <a:r>
              <a:rPr lang="tr-TR" sz="1400" b="1" dirty="0" smtClean="0"/>
              <a:t>                                           </a:t>
            </a:r>
            <a:r>
              <a:rPr lang="en-US" sz="1400" b="1" dirty="0" smtClean="0"/>
              <a:t>LAMOTRIGINE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1400" b="1" dirty="0" smtClean="0"/>
              <a:t>PHENOBARBİTAL</a:t>
            </a:r>
            <a:r>
              <a:rPr lang="en-US" sz="1400" b="1" dirty="0" smtClean="0"/>
              <a:t>						               </a:t>
            </a:r>
            <a:r>
              <a:rPr lang="tr-TR" sz="1400" b="1" dirty="0" smtClean="0"/>
              <a:t>                                                  LACOSAMİD                    </a:t>
            </a:r>
            <a:r>
              <a:rPr lang="en-US" sz="1400" b="1" dirty="0" smtClean="0"/>
              <a:t> </a:t>
            </a:r>
            <a:r>
              <a:rPr lang="tr-TR" sz="1400" b="1" dirty="0" smtClean="0"/>
              <a:t>        PRİMİDONE														   													            	</a:t>
            </a:r>
            <a:r>
              <a:rPr lang="en-US" sz="1400" b="1" dirty="0" smtClean="0"/>
              <a:t>LEVETIRACETAM</a:t>
            </a:r>
            <a:endParaRPr lang="tr-TR" sz="14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tr-TR" sz="1400" b="1" dirty="0" smtClean="0"/>
              <a:t>														     OXCARBAZEPİN</a:t>
            </a:r>
            <a:endParaRPr lang="en-US" sz="14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1400" b="1" dirty="0" smtClean="0"/>
              <a:t>								</a:t>
            </a:r>
            <a:r>
              <a:rPr lang="tr-TR" sz="1400" b="1" dirty="0" smtClean="0"/>
              <a:t>                                                                          </a:t>
            </a:r>
            <a:r>
              <a:rPr lang="en-US" sz="1400" b="1" dirty="0" smtClean="0"/>
              <a:t>TIAGABINE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400" b="1" dirty="0" smtClean="0"/>
              <a:t>							                </a:t>
            </a:r>
            <a:r>
              <a:rPr lang="tr-TR" sz="1400" b="1" dirty="0" smtClean="0"/>
              <a:t>                                                                       </a:t>
            </a:r>
            <a:r>
              <a:rPr lang="en-US" sz="1400" b="1" dirty="0" smtClean="0"/>
              <a:t> TOPIRAMATE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400" b="1" dirty="0" smtClean="0"/>
              <a:t>							                  </a:t>
            </a:r>
            <a:r>
              <a:rPr lang="tr-TR" sz="1400" b="1" dirty="0" smtClean="0"/>
              <a:t>                                                                   </a:t>
            </a:r>
            <a:r>
              <a:rPr lang="en-US" sz="1400" b="1" dirty="0" smtClean="0"/>
              <a:t>VIGABATRIN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400" b="1" dirty="0" smtClean="0"/>
              <a:t>								</a:t>
            </a:r>
            <a:r>
              <a:rPr lang="tr-TR" sz="1400" b="1" dirty="0" smtClean="0"/>
              <a:t>                                                                            </a:t>
            </a:r>
            <a:r>
              <a:rPr lang="en-US" sz="1400" b="1" dirty="0" smtClean="0"/>
              <a:t>ZONISAMIDE</a:t>
            </a: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1048439" y="2388824"/>
            <a:ext cx="64008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4102" name="Line 7"/>
          <p:cNvSpPr>
            <a:spLocks noChangeShapeType="1"/>
          </p:cNvSpPr>
          <p:nvPr/>
        </p:nvSpPr>
        <p:spPr bwMode="auto">
          <a:xfrm>
            <a:off x="1143000" y="2362200"/>
            <a:ext cx="0" cy="228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4103" name="Line 8"/>
          <p:cNvSpPr>
            <a:spLocks noChangeShapeType="1"/>
          </p:cNvSpPr>
          <p:nvPr/>
        </p:nvSpPr>
        <p:spPr bwMode="auto">
          <a:xfrm>
            <a:off x="3657600" y="2362200"/>
            <a:ext cx="0" cy="228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4104" name="Line 10"/>
          <p:cNvSpPr>
            <a:spLocks noChangeShapeType="1"/>
          </p:cNvSpPr>
          <p:nvPr/>
        </p:nvSpPr>
        <p:spPr bwMode="auto">
          <a:xfrm>
            <a:off x="5572699" y="2362200"/>
            <a:ext cx="0" cy="228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4105" name="Line 12"/>
          <p:cNvSpPr>
            <a:spLocks noChangeShapeType="1"/>
          </p:cNvSpPr>
          <p:nvPr/>
        </p:nvSpPr>
        <p:spPr bwMode="auto">
          <a:xfrm>
            <a:off x="7467600" y="2324100"/>
            <a:ext cx="0" cy="228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4106" name="Line 13"/>
          <p:cNvSpPr>
            <a:spLocks noChangeShapeType="1"/>
          </p:cNvSpPr>
          <p:nvPr/>
        </p:nvSpPr>
        <p:spPr bwMode="auto">
          <a:xfrm>
            <a:off x="1119130" y="3048000"/>
            <a:ext cx="0" cy="609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4107" name="Line 14"/>
          <p:cNvSpPr>
            <a:spLocks noChangeShapeType="1"/>
          </p:cNvSpPr>
          <p:nvPr/>
        </p:nvSpPr>
        <p:spPr bwMode="auto">
          <a:xfrm>
            <a:off x="3657600" y="3048000"/>
            <a:ext cx="0" cy="609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4108" name="Line 16"/>
          <p:cNvSpPr>
            <a:spLocks noChangeShapeType="1"/>
          </p:cNvSpPr>
          <p:nvPr/>
        </p:nvSpPr>
        <p:spPr bwMode="auto">
          <a:xfrm>
            <a:off x="5560764" y="3048000"/>
            <a:ext cx="0" cy="609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4109" name="Line 18"/>
          <p:cNvSpPr>
            <a:spLocks noChangeShapeType="1"/>
          </p:cNvSpPr>
          <p:nvPr/>
        </p:nvSpPr>
        <p:spPr bwMode="auto">
          <a:xfrm>
            <a:off x="7467600" y="3352800"/>
            <a:ext cx="0" cy="3048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7125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1"/>
          <p:cNvSpPr>
            <a:spLocks noChangeArrowheads="1"/>
          </p:cNvSpPr>
          <p:nvPr/>
        </p:nvSpPr>
        <p:spPr bwMode="auto">
          <a:xfrm>
            <a:off x="838200" y="-623347"/>
            <a:ext cx="8305800" cy="7048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lang="tr-TR" sz="36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tr-T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İlaç Tedavisinin Prensipleri</a:t>
            </a:r>
            <a:endParaRPr kumimoji="0" lang="tr-T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endParaRPr kumimoji="0" lang="tr-T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571500" lvl="0" indent="-571500" algn="just">
              <a:buFontTx/>
              <a:buChar char="-"/>
              <a:tabLst>
                <a:tab pos="685800" algn="l"/>
              </a:tabLst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Sadece bir kez nöbet geçiren hastalarda veya nöbetlerin yaşam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kalitelerini bozmayan kişilerde ilaç tedavisi gerekmeyebilir.</a:t>
            </a:r>
          </a:p>
          <a:p>
            <a:pPr lvl="0" algn="just">
              <a:tabLst>
                <a:tab pos="685800" algn="l"/>
              </a:tabLst>
            </a:pPr>
            <a:endParaRPr kumimoji="0" lang="tr-T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571500" lvl="0" indent="-571500" algn="just">
              <a:buFontTx/>
              <a:buChar char="-"/>
              <a:tabLst>
                <a:tab pos="685800" algn="l"/>
              </a:tabLst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İlaç seçimi epilepsi tipine, ilaca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özgün yan etkilere ve hastanın tercihine bağlıdır</a:t>
            </a:r>
          </a:p>
          <a:p>
            <a:pPr lvl="0" algn="just">
              <a:tabLst>
                <a:tab pos="685800" algn="l"/>
              </a:tabLst>
            </a:pPr>
            <a:endParaRPr kumimoji="0" lang="tr-TR" sz="3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571500" lvl="0" indent="-571500" algn="just">
              <a:buFontTx/>
              <a:buChar char="-"/>
              <a:tabLst>
                <a:tab pos="685800" algn="l"/>
              </a:tabLst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Tedaviye tek bir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antiepileptik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ilaç ile başlanmalıdır. (</a:t>
            </a:r>
            <a:r>
              <a:rPr lang="tr-TR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Hastaların %65-80 de tek ilaç ile nöbetler kontrol altına alınabilmektedir).</a:t>
            </a:r>
          </a:p>
          <a:p>
            <a:pPr lvl="0" algn="just">
              <a:tabLst>
                <a:tab pos="685800" algn="l"/>
              </a:tabLst>
            </a:pPr>
            <a:endParaRPr lang="tr-TR" sz="32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04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1"/>
          <p:cNvSpPr>
            <a:spLocks noChangeArrowheads="1"/>
          </p:cNvSpPr>
          <p:nvPr/>
        </p:nvSpPr>
        <p:spPr bwMode="auto">
          <a:xfrm>
            <a:off x="838200" y="-623347"/>
            <a:ext cx="8305800" cy="7048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lang="tr-TR" sz="36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tr-T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İlaç Tedavisinin Prensipleri</a:t>
            </a:r>
            <a:endParaRPr kumimoji="0" lang="tr-T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endParaRPr kumimoji="0" lang="tr-T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>
              <a:tabLst>
                <a:tab pos="685800" algn="l"/>
              </a:tabLst>
            </a:pPr>
            <a:endParaRPr lang="tr-TR" sz="32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571500" indent="-571500" algn="just">
              <a:buFontTx/>
              <a:buChar char="-"/>
              <a:tabLst>
                <a:tab pos="685800" algn="l"/>
              </a:tabLst>
            </a:pPr>
            <a:r>
              <a:rPr lang="tr-TR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İlk tercih edilen ilaç nöbetleri önlemede etkili olmazsa ikinci ilaç kullanılmalıdır</a:t>
            </a:r>
            <a:r>
              <a:rPr lang="tr-TR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571500" indent="-571500" algn="just">
              <a:buFontTx/>
              <a:buChar char="-"/>
              <a:tabLst>
                <a:tab pos="685800" algn="l"/>
              </a:tabLst>
            </a:pPr>
            <a:endParaRPr lang="tr-TR" sz="32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571500" lvl="0" indent="-571500" algn="just">
              <a:buFontTx/>
              <a:buChar char="-"/>
              <a:tabLst>
                <a:tab pos="685800" algn="l"/>
              </a:tabLst>
            </a:pPr>
            <a:r>
              <a:rPr lang="tr-TR" sz="32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Uyunç</a:t>
            </a:r>
            <a:r>
              <a:rPr lang="tr-TR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sorunu tedavideki başarısızlığın en önemli nedenidir.</a:t>
            </a:r>
          </a:p>
          <a:p>
            <a:pPr lvl="0" algn="just">
              <a:tabLst>
                <a:tab pos="685800" algn="l"/>
              </a:tabLst>
            </a:pPr>
            <a:endParaRPr lang="tr-TR" sz="32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685800" algn="l"/>
              </a:tabLst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Psikomotor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yan tesirleri azaltmak için etki sağlanan en düşük dozla tedavi yapılmalıdır.  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685800" algn="l"/>
              </a:tabLst>
            </a:pPr>
            <a:endParaRPr lang="tr-TR" sz="3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685800" algn="l"/>
              </a:tabLst>
            </a:pPr>
            <a:endParaRPr kumimoji="0" lang="tr-T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23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1"/>
          <p:cNvSpPr>
            <a:spLocks noChangeArrowheads="1"/>
          </p:cNvSpPr>
          <p:nvPr/>
        </p:nvSpPr>
        <p:spPr bwMode="auto">
          <a:xfrm>
            <a:off x="1219200" y="-171722"/>
            <a:ext cx="7848600" cy="7048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lang="tr-TR" sz="32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İlaç Tedavisinin Prensipleri</a:t>
            </a:r>
            <a:endParaRPr kumimoji="0" lang="tr-T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>
              <a:tabLst>
                <a:tab pos="685800" algn="l"/>
              </a:tabLst>
            </a:pPr>
            <a:r>
              <a:rPr kumimoji="0" 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marL="571500" marR="0" lvl="0" indent="-571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685800" algn="l"/>
              </a:tabLst>
            </a:pPr>
            <a:r>
              <a:rPr kumimoji="0" 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Etkin bir tedavi için hastalarda nöbet görülme zamanlarının belirlenerek bir planının çıkarılması önemlidir.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endParaRPr lang="tr-TR" sz="2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571500" marR="0" lvl="0" indent="-571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685800" algn="l"/>
              </a:tabLst>
            </a:pPr>
            <a:r>
              <a:rPr kumimoji="0" lang="tr-T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Antikonvülzan</a:t>
            </a:r>
            <a:r>
              <a:rPr kumimoji="0" 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ilaçların plazma konsantrasyonlarının takip edilmesi doz ayarlaması için önemlidir (etki</a:t>
            </a:r>
            <a:r>
              <a:rPr kumimoji="0" lang="tr-T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eksikliği, KC, böbrek yetmezliği, ilaç etkileşmesi, hamilelik, oral </a:t>
            </a:r>
            <a:r>
              <a:rPr kumimoji="0" lang="tr-TR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kontraseptif</a:t>
            </a:r>
            <a:r>
              <a:rPr kumimoji="0" lang="tr-T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kullanımı)</a:t>
            </a:r>
            <a:r>
              <a:rPr kumimoji="0" 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571500" marR="0" lvl="0" indent="-571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685800" algn="l"/>
              </a:tabLst>
            </a:pP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marL="571500" lvl="0" indent="-571500" algn="just">
              <a:buFontTx/>
              <a:buChar char="-"/>
              <a:tabLst>
                <a:tab pos="685800" algn="l"/>
              </a:tabLst>
            </a:pPr>
            <a:r>
              <a:rPr kumimoji="0" 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Tedaviden sonra bir yıl içinde ya da </a:t>
            </a:r>
            <a:r>
              <a:rPr kumimoji="0" lang="tr-T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2-4 yıl süreyle nöbet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olmaması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durumunda ilaç tedavisi sonlandırılabilir.</a:t>
            </a:r>
            <a:endParaRPr kumimoji="0" lang="tr-T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01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1"/>
          <p:cNvSpPr>
            <a:spLocks noChangeArrowheads="1"/>
          </p:cNvSpPr>
          <p:nvPr/>
        </p:nvSpPr>
        <p:spPr bwMode="auto">
          <a:xfrm>
            <a:off x="1371600" y="-53184"/>
            <a:ext cx="77724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600" b="1" i="0" u="none" strike="noStrike" cap="none" normalizeH="0" baseline="0" dirty="0" err="1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Antiepileptik</a:t>
            </a:r>
            <a:r>
              <a:rPr kumimoji="0" lang="tr-TR" sz="36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ilaçların temel etki mekanizmaları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charset="2"/>
              <a:buChar char="v"/>
              <a:tabLst/>
            </a:pPr>
            <a:r>
              <a:rPr kumimoji="0" 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Hücre </a:t>
            </a:r>
            <a:r>
              <a:rPr kumimoji="0" lang="tr-T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memebranında</a:t>
            </a:r>
            <a:r>
              <a:rPr kumimoji="0" 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</a:t>
            </a:r>
            <a:r>
              <a:rPr kumimoji="0" 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kanallarının blokajı</a:t>
            </a: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charset="2"/>
              <a:buChar char="v"/>
              <a:tabLst/>
            </a:pPr>
            <a:endParaRPr lang="tr-TR" sz="36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571500" indent="-571500">
              <a:buClr>
                <a:srgbClr val="800000"/>
              </a:buClr>
              <a:buFont typeface="Wingdings" charset="2"/>
              <a:buChar char="v"/>
            </a:pPr>
            <a:r>
              <a:rPr lang="tr-TR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Hücre </a:t>
            </a:r>
            <a:r>
              <a:rPr lang="tr-TR" sz="36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membranında</a:t>
            </a:r>
            <a:r>
              <a:rPr lang="tr-TR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T-tipi </a:t>
            </a:r>
            <a:r>
              <a:rPr lang="tr-TR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</a:t>
            </a:r>
            <a:r>
              <a:rPr lang="tr-TR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kanallarının </a:t>
            </a:r>
            <a:r>
              <a:rPr lang="tr-TR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blokajı</a:t>
            </a:r>
            <a:endParaRPr lang="tr-TR" sz="36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charset="2"/>
              <a:buChar char="v"/>
              <a:tabLst/>
            </a:pPr>
            <a:endParaRPr lang="tr-TR" sz="36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tabLst/>
            </a:pPr>
            <a:endParaRPr kumimoji="0" lang="tr-T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48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19200" y="0"/>
            <a:ext cx="7924800" cy="7048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Epilepsi:</a:t>
            </a:r>
          </a:p>
          <a:p>
            <a:pPr lvl="0"/>
            <a:r>
              <a:rPr lang="tr-TR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Beynin elektriksel fonksiyonundaki  değişimler sonucu,</a:t>
            </a:r>
            <a:endParaRPr kumimoji="0" lang="tr-T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tr-TR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Ani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olarak başlayan,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tr-TR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kısa süren ve  kendiliğinden geçen,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tr-TR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genellikle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bilinç kaybına neden olan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tr-TR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fokal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ve/veya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jeneralize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kasılmalar,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halusinasyonlar</a:t>
            </a:r>
            <a:endParaRPr kumimoji="0" lang="tr-T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ya da çevreyle ilişkinin kesilmesi gibi nöbetler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şeklinde seyreden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tr-TR" sz="32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r>
              <a:rPr lang="tr-TR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nörolojik bir hastalıktır.</a:t>
            </a:r>
            <a:endParaRPr kumimoji="0" lang="tr-T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tr-T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1"/>
          <p:cNvSpPr>
            <a:spLocks noChangeArrowheads="1"/>
          </p:cNvSpPr>
          <p:nvPr/>
        </p:nvSpPr>
        <p:spPr bwMode="auto">
          <a:xfrm>
            <a:off x="152400" y="-322421"/>
            <a:ext cx="9220200" cy="7263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tr-TR" sz="32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Antiepileptik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ilaçların temel etki mekanizmaları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charset="2"/>
              <a:buChar char="v"/>
              <a:tabLst/>
            </a:pPr>
            <a:r>
              <a:rPr kumimoji="0" lang="tr-TR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Gamaaminobutirikasit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GABA)’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nın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etkisini artırılması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tr-TR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tr-TR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GABA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benzodiazepin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reseptör kompleksinin 	aktive edilmesi ve klorür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konduktansının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	artırılması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tr-TR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	- GABA sentez ve salıverilmesinin artırılması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- GABA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reuptake’nin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inhibisyonu</a:t>
            </a:r>
            <a:endParaRPr kumimoji="0" lang="tr-T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tr-TR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-</a:t>
            </a:r>
            <a:r>
              <a:rPr lang="tr-TR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GABA metabolizmasının (GABA </a:t>
            </a:r>
            <a:r>
              <a:rPr lang="tr-TR" sz="32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transaminaz</a:t>
            </a:r>
            <a:r>
              <a:rPr lang="tr-TR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	enzim) </a:t>
            </a:r>
            <a:r>
              <a:rPr lang="tr-TR" sz="32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inhibisyonu</a:t>
            </a:r>
            <a:endParaRPr lang="tr-TR" sz="32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tr-T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charset="2"/>
              <a:buChar char="v"/>
              <a:tabLst/>
            </a:pP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Glutamat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reseptörlerinin (NMDA) blokajı</a:t>
            </a:r>
            <a:endParaRPr kumimoji="0" lang="tr-T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76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76400" y="228600"/>
            <a:ext cx="7467600" cy="64008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009900"/>
                </a:solidFill>
              </a:rPr>
              <a:t>SOD</a:t>
            </a:r>
            <a:r>
              <a:rPr lang="tr-TR" sz="2800" dirty="0" smtClean="0">
                <a:solidFill>
                  <a:srgbClr val="009900"/>
                </a:solidFill>
              </a:rPr>
              <a:t>Y</a:t>
            </a:r>
            <a:r>
              <a:rPr lang="en-US" sz="2800" dirty="0" smtClean="0">
                <a:solidFill>
                  <a:srgbClr val="009900"/>
                </a:solidFill>
              </a:rPr>
              <a:t>UM </a:t>
            </a:r>
            <a:r>
              <a:rPr lang="tr-TR" sz="2800" dirty="0" smtClean="0">
                <a:solidFill>
                  <a:srgbClr val="009900"/>
                </a:solidFill>
              </a:rPr>
              <a:t>KANAL</a:t>
            </a:r>
            <a:r>
              <a:rPr lang="en-US" sz="2800" dirty="0" smtClean="0">
                <a:solidFill>
                  <a:srgbClr val="009900"/>
                </a:solidFill>
              </a:rPr>
              <a:t> BLO</a:t>
            </a:r>
            <a:r>
              <a:rPr lang="tr-TR" sz="2800" dirty="0" smtClean="0">
                <a:solidFill>
                  <a:srgbClr val="009900"/>
                </a:solidFill>
              </a:rPr>
              <a:t>KÖRLERİ</a:t>
            </a:r>
            <a:endParaRPr lang="en-US" sz="2800" dirty="0" smtClean="0">
              <a:solidFill>
                <a:srgbClr val="009900"/>
              </a:solidFill>
            </a:endParaRPr>
          </a:p>
          <a:p>
            <a:pPr eaLnBrk="1" hangingPunct="1">
              <a:buNone/>
            </a:pPr>
            <a:r>
              <a:rPr lang="tr-TR" sz="2800" dirty="0" smtClean="0"/>
              <a:t>   - </a:t>
            </a:r>
            <a:r>
              <a:rPr lang="tr-TR" sz="2800" dirty="0" err="1" smtClean="0"/>
              <a:t>Fenitoin</a:t>
            </a:r>
            <a:endParaRPr lang="tr-TR" sz="2800" dirty="0" smtClean="0"/>
          </a:p>
          <a:p>
            <a:pPr eaLnBrk="1" hangingPunct="1">
              <a:buNone/>
            </a:pPr>
            <a:r>
              <a:rPr lang="tr-TR" sz="2800" dirty="0"/>
              <a:t> </a:t>
            </a:r>
            <a:r>
              <a:rPr lang="tr-TR" sz="2800" dirty="0" smtClean="0"/>
              <a:t>  - </a:t>
            </a:r>
            <a:r>
              <a:rPr lang="tr-TR" sz="2800" dirty="0" err="1" smtClean="0"/>
              <a:t>Felbamat</a:t>
            </a:r>
            <a:endParaRPr lang="tr-TR" sz="2800" dirty="0" smtClean="0"/>
          </a:p>
          <a:p>
            <a:pPr eaLnBrk="1" hangingPunct="1">
              <a:buNone/>
            </a:pPr>
            <a:r>
              <a:rPr lang="tr-TR" sz="2800" dirty="0" smtClean="0"/>
              <a:t>   - K</a:t>
            </a:r>
            <a:r>
              <a:rPr lang="en-US" sz="2800" dirty="0" err="1" smtClean="0"/>
              <a:t>arbamazepin</a:t>
            </a:r>
            <a:r>
              <a:rPr lang="tr-TR" sz="2800" dirty="0" smtClean="0"/>
              <a:t>, </a:t>
            </a:r>
            <a:r>
              <a:rPr lang="tr-TR" sz="2800" dirty="0" err="1" smtClean="0"/>
              <a:t>okskarbazepin</a:t>
            </a:r>
            <a:r>
              <a:rPr lang="en-US" sz="2800" dirty="0" smtClean="0"/>
              <a:t> </a:t>
            </a:r>
            <a:endParaRPr lang="tr-TR" sz="2800" dirty="0" smtClean="0"/>
          </a:p>
          <a:p>
            <a:pPr eaLnBrk="1" hangingPunct="1">
              <a:buNone/>
            </a:pPr>
            <a:r>
              <a:rPr lang="tr-TR" sz="2800" dirty="0" smtClean="0"/>
              <a:t>   - V</a:t>
            </a:r>
            <a:r>
              <a:rPr lang="en-US" sz="2800" dirty="0" err="1" smtClean="0"/>
              <a:t>alproi</a:t>
            </a:r>
            <a:r>
              <a:rPr lang="tr-TR" sz="2800" dirty="0" smtClean="0"/>
              <a:t>k</a:t>
            </a:r>
            <a:r>
              <a:rPr lang="en-US" sz="2800" dirty="0" smtClean="0"/>
              <a:t> a</a:t>
            </a:r>
            <a:r>
              <a:rPr lang="tr-TR" sz="2800" dirty="0" smtClean="0"/>
              <a:t>s</a:t>
            </a:r>
            <a:r>
              <a:rPr lang="en-US" sz="2800" dirty="0" smtClean="0"/>
              <a:t>id </a:t>
            </a:r>
            <a:r>
              <a:rPr lang="tr-TR" sz="2800" dirty="0" smtClean="0"/>
              <a:t>(yüksek dozda)</a:t>
            </a:r>
            <a:r>
              <a:rPr lang="en-US" sz="2800" dirty="0" smtClean="0"/>
              <a:t> </a:t>
            </a:r>
            <a:endParaRPr lang="tr-TR" sz="2800" dirty="0" smtClean="0"/>
          </a:p>
          <a:p>
            <a:pPr eaLnBrk="1" hangingPunct="1">
              <a:buNone/>
            </a:pPr>
            <a:r>
              <a:rPr lang="tr-TR" sz="2800" dirty="0" smtClean="0"/>
              <a:t>   - L</a:t>
            </a:r>
            <a:r>
              <a:rPr lang="en-US" sz="2800" dirty="0" err="1" smtClean="0"/>
              <a:t>amotri</a:t>
            </a:r>
            <a:r>
              <a:rPr lang="tr-TR" sz="2800" dirty="0" smtClean="0"/>
              <a:t>j</a:t>
            </a:r>
            <a:r>
              <a:rPr lang="en-US" sz="2800" dirty="0" smtClean="0"/>
              <a:t>in</a:t>
            </a:r>
            <a:endParaRPr lang="tr-TR" sz="2800" dirty="0" smtClean="0"/>
          </a:p>
          <a:p>
            <a:pPr eaLnBrk="1" hangingPunct="1">
              <a:buNone/>
            </a:pPr>
            <a:r>
              <a:rPr lang="tr-TR" sz="2800" dirty="0"/>
              <a:t> </a:t>
            </a:r>
            <a:r>
              <a:rPr lang="tr-TR" sz="2800" dirty="0" smtClean="0"/>
              <a:t>  -</a:t>
            </a:r>
            <a:r>
              <a:rPr lang="tr-TR" sz="2800" dirty="0" err="1" smtClean="0"/>
              <a:t>Topiramat</a:t>
            </a:r>
            <a:endParaRPr lang="tr-TR" sz="2800" dirty="0" smtClean="0"/>
          </a:p>
          <a:p>
            <a:pPr eaLnBrk="1" hangingPunct="1">
              <a:buNone/>
            </a:pPr>
            <a:endParaRPr lang="tr-TR" sz="2800" dirty="0" smtClean="0">
              <a:solidFill>
                <a:srgbClr val="009900"/>
              </a:solidFill>
            </a:endParaRPr>
          </a:p>
          <a:p>
            <a:pPr eaLnBrk="1" hangingPunct="1">
              <a:buNone/>
            </a:pPr>
            <a:r>
              <a:rPr lang="tr-TR" sz="2800" dirty="0" smtClean="0">
                <a:solidFill>
                  <a:srgbClr val="009900"/>
                </a:solidFill>
              </a:rPr>
              <a:t>KALSİYUM</a:t>
            </a:r>
            <a:r>
              <a:rPr lang="en-US" sz="2800" dirty="0" smtClean="0">
                <a:solidFill>
                  <a:srgbClr val="009900"/>
                </a:solidFill>
              </a:rPr>
              <a:t> </a:t>
            </a:r>
            <a:r>
              <a:rPr lang="tr-TR" sz="2800" dirty="0" smtClean="0">
                <a:solidFill>
                  <a:srgbClr val="009900"/>
                </a:solidFill>
              </a:rPr>
              <a:t>KANAL</a:t>
            </a:r>
            <a:r>
              <a:rPr lang="en-US" sz="2800" dirty="0" smtClean="0">
                <a:solidFill>
                  <a:srgbClr val="009900"/>
                </a:solidFill>
              </a:rPr>
              <a:t> BLO</a:t>
            </a:r>
            <a:r>
              <a:rPr lang="tr-TR" sz="2800" dirty="0" smtClean="0">
                <a:solidFill>
                  <a:srgbClr val="009900"/>
                </a:solidFill>
              </a:rPr>
              <a:t>KÖRLERİ</a:t>
            </a:r>
            <a:r>
              <a:rPr lang="en-US" sz="2800" i="1" dirty="0" smtClean="0"/>
              <a:t> </a:t>
            </a:r>
            <a:endParaRPr lang="tr-TR" sz="2800" i="1" dirty="0" smtClean="0"/>
          </a:p>
          <a:p>
            <a:pPr eaLnBrk="1" hangingPunct="1">
              <a:buNone/>
            </a:pPr>
            <a:r>
              <a:rPr lang="tr-TR" sz="2800" i="1" dirty="0" smtClean="0"/>
              <a:t>    - </a:t>
            </a:r>
            <a:r>
              <a:rPr lang="tr-TR" sz="2800" dirty="0" err="1" smtClean="0"/>
              <a:t>Etosüksimid</a:t>
            </a:r>
            <a:endParaRPr lang="tr-TR" sz="2800" dirty="0" smtClean="0"/>
          </a:p>
          <a:p>
            <a:pPr eaLnBrk="1" hangingPunct="1">
              <a:buNone/>
            </a:pPr>
            <a:r>
              <a:rPr lang="tr-TR" sz="2800" i="1" dirty="0" smtClean="0"/>
              <a:t>    - </a:t>
            </a:r>
            <a:r>
              <a:rPr lang="tr-TR" sz="2800" dirty="0" err="1" smtClean="0"/>
              <a:t>Valproik</a:t>
            </a:r>
            <a:r>
              <a:rPr lang="tr-TR" sz="2800" dirty="0" smtClean="0"/>
              <a:t> </a:t>
            </a:r>
            <a:r>
              <a:rPr lang="tr-TR" sz="2800" dirty="0" err="1" smtClean="0"/>
              <a:t>asid</a:t>
            </a:r>
            <a:endParaRPr lang="tr-TR" sz="2800" dirty="0" smtClean="0"/>
          </a:p>
          <a:p>
            <a:pPr>
              <a:buNone/>
            </a:pPr>
            <a:r>
              <a:rPr lang="tr-TR" sz="2800" i="1" dirty="0"/>
              <a:t> </a:t>
            </a:r>
            <a:r>
              <a:rPr lang="tr-TR" sz="2800" i="1" dirty="0" smtClean="0"/>
              <a:t>   - </a:t>
            </a:r>
            <a:r>
              <a:rPr lang="tr-TR" sz="2800" dirty="0"/>
              <a:t>L</a:t>
            </a:r>
            <a:r>
              <a:rPr lang="en-US" sz="2800" dirty="0" err="1"/>
              <a:t>amotri</a:t>
            </a:r>
            <a:r>
              <a:rPr lang="tr-TR" sz="2800" dirty="0"/>
              <a:t>j</a:t>
            </a:r>
            <a:r>
              <a:rPr lang="en-US" sz="2800" dirty="0" smtClean="0"/>
              <a:t>in</a:t>
            </a:r>
            <a:r>
              <a:rPr lang="tr-TR" sz="2800" dirty="0" smtClean="0"/>
              <a:t>, </a:t>
            </a:r>
            <a:r>
              <a:rPr lang="tr-TR" sz="2800" dirty="0" err="1" smtClean="0"/>
              <a:t>Topiramat</a:t>
            </a:r>
            <a:endParaRPr lang="tr-TR" sz="2800" dirty="0"/>
          </a:p>
          <a:p>
            <a:pPr eaLnBrk="1" hangingPunct="1">
              <a:buNone/>
            </a:pPr>
            <a:endParaRPr lang="tr-TR" sz="2800" i="1" dirty="0" smtClean="0"/>
          </a:p>
          <a:p>
            <a:pPr eaLnBrk="1" hangingPunct="1">
              <a:buNone/>
            </a:pPr>
            <a:endParaRPr lang="tr-TR" sz="2800" i="1" dirty="0" smtClean="0"/>
          </a:p>
          <a:p>
            <a:pPr eaLnBrk="1" hangingPunct="1">
              <a:buNone/>
            </a:pPr>
            <a:endParaRPr lang="tr-TR" sz="2800" i="1" dirty="0" smtClean="0"/>
          </a:p>
          <a:p>
            <a:pPr eaLnBrk="1" hangingPunct="1">
              <a:buNone/>
            </a:pPr>
            <a:endParaRPr lang="tr-TR" sz="2800" i="1" dirty="0" smtClean="0"/>
          </a:p>
          <a:p>
            <a:pPr eaLnBrk="1" hangingPunct="1"/>
            <a:endParaRPr lang="tr-TR" sz="2800" i="1" dirty="0" smtClean="0"/>
          </a:p>
          <a:p>
            <a:pPr eaLnBrk="1" hangingPunct="1"/>
            <a:endParaRPr lang="tr-TR" sz="2800" i="1" dirty="0" smtClean="0"/>
          </a:p>
          <a:p>
            <a:pPr eaLnBrk="1" hangingPunct="1"/>
            <a:endParaRPr lang="tr-TR" sz="2800" i="1" dirty="0" smtClean="0"/>
          </a:p>
        </p:txBody>
      </p:sp>
      <p:sp>
        <p:nvSpPr>
          <p:cNvPr id="4" name="3 Dikdörtgen"/>
          <p:cNvSpPr/>
          <p:nvPr/>
        </p:nvSpPr>
        <p:spPr>
          <a:xfrm>
            <a:off x="0" y="2438400"/>
            <a:ext cx="8991600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800" dirty="0" smtClean="0">
                <a:latin typeface="+mn-lt"/>
              </a:rPr>
              <a:t>    </a:t>
            </a:r>
            <a:endParaRPr lang="en-US" sz="2800" dirty="0" smtClean="0"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52400"/>
            <a:ext cx="7696200" cy="70104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400" dirty="0" smtClean="0">
                <a:solidFill>
                  <a:srgbClr val="009900"/>
                </a:solidFill>
                <a:effectLst/>
              </a:rPr>
              <a:t>GABA-</a:t>
            </a:r>
            <a:r>
              <a:rPr lang="tr-TR" sz="2400" dirty="0" smtClean="0">
                <a:solidFill>
                  <a:srgbClr val="009900"/>
                </a:solidFill>
                <a:effectLst/>
              </a:rPr>
              <a:t>RESEPTÖR AGONİSTLERİ</a:t>
            </a:r>
            <a:endParaRPr lang="en-US" sz="2400" dirty="0" smtClean="0">
              <a:solidFill>
                <a:srgbClr val="0099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tr-TR" sz="2400" dirty="0" smtClean="0">
                <a:effectLst/>
              </a:rPr>
              <a:t>- </a:t>
            </a:r>
            <a:r>
              <a:rPr lang="en-US" sz="2400" dirty="0" err="1" smtClean="0">
                <a:effectLst/>
              </a:rPr>
              <a:t>Benzodia</a:t>
            </a:r>
            <a:r>
              <a:rPr lang="tr-TR" sz="2400" dirty="0" err="1" smtClean="0">
                <a:effectLst/>
              </a:rPr>
              <a:t>zepinler</a:t>
            </a:r>
            <a:r>
              <a:rPr lang="tr-TR" sz="2400" dirty="0" smtClean="0">
                <a:effectLst/>
              </a:rPr>
              <a:t>,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400" dirty="0" smtClean="0">
                <a:effectLst/>
              </a:rPr>
              <a:t>- </a:t>
            </a:r>
            <a:r>
              <a:rPr lang="tr-TR" sz="2400" dirty="0" err="1" smtClean="0">
                <a:effectLst/>
              </a:rPr>
              <a:t>Fenobarbital</a:t>
            </a:r>
            <a:r>
              <a:rPr lang="tr-TR" sz="2400" dirty="0" smtClean="0"/>
              <a:t>, </a:t>
            </a:r>
            <a:r>
              <a:rPr lang="tr-TR" sz="2400" dirty="0" err="1" smtClean="0"/>
              <a:t>felbamat</a:t>
            </a:r>
            <a:r>
              <a:rPr lang="tr-TR" sz="2400" dirty="0" smtClean="0"/>
              <a:t>, </a:t>
            </a:r>
            <a:r>
              <a:rPr lang="tr-TR" sz="2400" dirty="0" err="1" smtClean="0"/>
              <a:t>topiramat</a:t>
            </a:r>
            <a:endParaRPr lang="tr-TR" sz="2400" dirty="0" smtClean="0">
              <a:effectLst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400" dirty="0" smtClean="0"/>
              <a:t>- </a:t>
            </a:r>
            <a:r>
              <a:rPr lang="tr-TR" sz="2400" dirty="0" err="1" smtClean="0"/>
              <a:t>Karbamazepin</a:t>
            </a:r>
            <a:r>
              <a:rPr lang="tr-TR" sz="2400" dirty="0" smtClean="0"/>
              <a:t>, </a:t>
            </a:r>
            <a:r>
              <a:rPr lang="tr-TR" sz="2400" dirty="0" err="1" smtClean="0"/>
              <a:t>okskarbazepin</a:t>
            </a:r>
            <a:r>
              <a:rPr lang="tr-TR" sz="2400" dirty="0" smtClean="0"/>
              <a:t> </a:t>
            </a:r>
            <a:endParaRPr lang="tr-TR" sz="2400" dirty="0" smtClean="0">
              <a:effectLst/>
            </a:endParaRPr>
          </a:p>
          <a:p>
            <a:pPr>
              <a:lnSpc>
                <a:spcPct val="90000"/>
              </a:lnSpc>
              <a:buNone/>
            </a:pPr>
            <a:endParaRPr lang="tr-TR" sz="2400" dirty="0" smtClean="0">
              <a:solidFill>
                <a:srgbClr val="009900"/>
              </a:solidFill>
              <a:effectLst/>
            </a:endParaRPr>
          </a:p>
          <a:p>
            <a:pPr>
              <a:lnSpc>
                <a:spcPct val="90000"/>
              </a:lnSpc>
              <a:buNone/>
            </a:pPr>
            <a:r>
              <a:rPr lang="en-US" sz="2400" dirty="0" smtClean="0">
                <a:solidFill>
                  <a:srgbClr val="009900"/>
                </a:solidFill>
                <a:effectLst/>
              </a:rPr>
              <a:t>GABA-</a:t>
            </a:r>
            <a:r>
              <a:rPr lang="tr-TR" sz="2400" dirty="0" smtClean="0">
                <a:solidFill>
                  <a:srgbClr val="009900"/>
                </a:solidFill>
                <a:effectLst/>
              </a:rPr>
              <a:t>SALIVERİLMESİNİ ARTIRAN İLAÇLAR</a:t>
            </a:r>
            <a:endParaRPr lang="en-US" sz="2400" dirty="0" smtClean="0">
              <a:solidFill>
                <a:srgbClr val="0099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tr-TR" sz="2400" dirty="0" smtClean="0">
                <a:effectLst/>
              </a:rPr>
              <a:t>- </a:t>
            </a:r>
            <a:r>
              <a:rPr lang="tr-TR" sz="2400" dirty="0" err="1" smtClean="0">
                <a:effectLst/>
              </a:rPr>
              <a:t>Gabapentin</a:t>
            </a:r>
            <a:r>
              <a:rPr lang="tr-TR" sz="2400" dirty="0" smtClean="0">
                <a:effectLst/>
              </a:rPr>
              <a:t>, </a:t>
            </a:r>
            <a:r>
              <a:rPr lang="tr-TR" sz="2400" dirty="0" err="1" smtClean="0">
                <a:effectLst/>
              </a:rPr>
              <a:t>Pregabalin</a:t>
            </a:r>
            <a:endParaRPr lang="tr-TR" sz="2400" dirty="0" smtClean="0">
              <a:effectLst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tr-TR" sz="2400" dirty="0" smtClean="0">
              <a:solidFill>
                <a:srgbClr val="00B05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sz="2400" dirty="0" smtClean="0">
                <a:solidFill>
                  <a:srgbClr val="009900"/>
                </a:solidFill>
                <a:effectLst/>
              </a:rPr>
              <a:t>GABA </a:t>
            </a:r>
            <a:r>
              <a:rPr lang="tr-TR" sz="2400" dirty="0" smtClean="0">
                <a:solidFill>
                  <a:srgbClr val="009900"/>
                </a:solidFill>
                <a:effectLst/>
              </a:rPr>
              <a:t>TRANSAMİNAZ İNHİBİTÖRLERİ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tr-TR" sz="2400" dirty="0" smtClean="0">
                <a:effectLst/>
              </a:rPr>
              <a:t>- </a:t>
            </a:r>
            <a:r>
              <a:rPr lang="tr-TR" sz="2400" dirty="0" err="1" smtClean="0">
                <a:effectLst/>
              </a:rPr>
              <a:t>Vigabatrin</a:t>
            </a:r>
            <a:r>
              <a:rPr lang="tr-TR" sz="2400" dirty="0" smtClean="0">
                <a:effectLst/>
              </a:rPr>
              <a:t> (</a:t>
            </a:r>
            <a:r>
              <a:rPr lang="tr-TR" sz="2400" dirty="0" err="1" smtClean="0">
                <a:effectLst/>
              </a:rPr>
              <a:t>terapotik</a:t>
            </a:r>
            <a:r>
              <a:rPr lang="tr-TR" sz="2400" dirty="0" smtClean="0">
                <a:effectLst/>
              </a:rPr>
              <a:t> plazma düzeyinde </a:t>
            </a:r>
            <a:r>
              <a:rPr lang="tr-TR" sz="2400" dirty="0" err="1" smtClean="0">
                <a:effectLst/>
              </a:rPr>
              <a:t>irreversibl</a:t>
            </a:r>
            <a:r>
              <a:rPr lang="tr-TR" sz="2400" dirty="0" smtClean="0">
                <a:effectLst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>
                <a:effectLst/>
              </a:rPr>
              <a:t>	</a:t>
            </a:r>
            <a:endParaRPr lang="tr-TR" sz="2400" b="1" dirty="0" smtClean="0"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9900"/>
                </a:solidFill>
                <a:effectLst/>
              </a:rPr>
              <a:t>GABA- </a:t>
            </a:r>
            <a:r>
              <a:rPr lang="tr-TR" sz="2400" dirty="0" smtClean="0">
                <a:solidFill>
                  <a:srgbClr val="009900"/>
                </a:solidFill>
                <a:effectLst/>
              </a:rPr>
              <a:t>REUPTAKE İNHİBİTÖRLERİ</a:t>
            </a:r>
            <a:endParaRPr lang="en-US" sz="2400" dirty="0" smtClean="0">
              <a:solidFill>
                <a:srgbClr val="009900"/>
              </a:solidFill>
              <a:effectLst/>
            </a:endParaRPr>
          </a:p>
          <a:p>
            <a:pPr eaLnBrk="1" hangingPunct="1">
              <a:buNone/>
            </a:pPr>
            <a:r>
              <a:rPr lang="tr-TR" sz="2800" dirty="0" smtClean="0">
                <a:effectLst/>
              </a:rPr>
              <a:t>- </a:t>
            </a:r>
            <a:r>
              <a:rPr lang="en-US" sz="2400" dirty="0" err="1" smtClean="0">
                <a:effectLst/>
              </a:rPr>
              <a:t>Tiagabin</a:t>
            </a:r>
            <a:r>
              <a:rPr lang="tr-TR" sz="2400" dirty="0" smtClean="0">
                <a:effectLst/>
              </a:rPr>
              <a:t>, </a:t>
            </a:r>
            <a:r>
              <a:rPr lang="tr-TR" sz="2400" dirty="0" err="1" smtClean="0">
                <a:effectLst/>
              </a:rPr>
              <a:t>Vigabatrin</a:t>
            </a:r>
            <a:endParaRPr lang="en-US" sz="2400" dirty="0" smtClean="0"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86289" y="304800"/>
            <a:ext cx="7696200" cy="6400800"/>
          </a:xfrm>
        </p:spPr>
        <p:txBody>
          <a:bodyPr/>
          <a:lstStyle/>
          <a:p>
            <a:pPr eaLnBrk="1" hangingPunct="1">
              <a:buNone/>
            </a:pPr>
            <a:endParaRPr lang="tr-TR" sz="2800" dirty="0" smtClean="0"/>
          </a:p>
          <a:p>
            <a:pPr>
              <a:buNone/>
            </a:pPr>
            <a:r>
              <a:rPr lang="en-US" sz="2800" dirty="0" smtClean="0">
                <a:solidFill>
                  <a:srgbClr val="009900"/>
                </a:solidFill>
                <a:effectLst/>
              </a:rPr>
              <a:t>G</a:t>
            </a:r>
            <a:r>
              <a:rPr lang="tr-TR" sz="2800" dirty="0" smtClean="0">
                <a:solidFill>
                  <a:srgbClr val="009900"/>
                </a:solidFill>
                <a:effectLst/>
              </a:rPr>
              <a:t>LUTAMAT NMDA RESEPTÖR BLOKERLERİ</a:t>
            </a:r>
          </a:p>
          <a:p>
            <a:pPr>
              <a:buNone/>
            </a:pPr>
            <a:r>
              <a:rPr lang="tr-TR" sz="2800" dirty="0" smtClean="0">
                <a:solidFill>
                  <a:srgbClr val="009900"/>
                </a:solidFill>
                <a:effectLst/>
              </a:rPr>
              <a:t> </a:t>
            </a:r>
            <a:r>
              <a:rPr lang="tr-TR" sz="2800" dirty="0" smtClean="0">
                <a:effectLst/>
              </a:rPr>
              <a:t>- </a:t>
            </a:r>
            <a:r>
              <a:rPr lang="tr-TR" sz="2800" dirty="0" err="1" smtClean="0">
                <a:effectLst/>
              </a:rPr>
              <a:t>Topiramat</a:t>
            </a:r>
            <a:endParaRPr lang="tr-TR" sz="2800" dirty="0" smtClean="0">
              <a:effectLst/>
            </a:endParaRPr>
          </a:p>
          <a:p>
            <a:pPr>
              <a:buNone/>
            </a:pPr>
            <a:r>
              <a:rPr lang="tr-TR" sz="2800" dirty="0" smtClean="0">
                <a:solidFill>
                  <a:srgbClr val="009900"/>
                </a:solidFill>
                <a:effectLst/>
              </a:rPr>
              <a:t> </a:t>
            </a:r>
            <a:r>
              <a:rPr lang="tr-TR" sz="2800" dirty="0" smtClean="0">
                <a:effectLst/>
              </a:rPr>
              <a:t>- </a:t>
            </a:r>
            <a:r>
              <a:rPr lang="tr-TR" sz="2800" dirty="0" err="1" smtClean="0">
                <a:effectLst/>
              </a:rPr>
              <a:t>Felbamat</a:t>
            </a:r>
            <a:endParaRPr lang="en-US" sz="2800" dirty="0" smtClean="0">
              <a:solidFill>
                <a:srgbClr val="009900"/>
              </a:solidFill>
              <a:effectLst/>
            </a:endParaRPr>
          </a:p>
          <a:p>
            <a:pPr eaLnBrk="1" hangingPunct="1">
              <a:buNone/>
            </a:pPr>
            <a:endParaRPr lang="tr-TR" sz="2800" dirty="0" smtClean="0"/>
          </a:p>
          <a:p>
            <a:pPr eaLnBrk="1" hangingPunct="1">
              <a:buNone/>
            </a:pPr>
            <a:endParaRPr lang="tr-TR" sz="2800" dirty="0" smtClean="0"/>
          </a:p>
          <a:p>
            <a:pPr eaLnBrk="1" hangingPunct="1">
              <a:buNone/>
            </a:pPr>
            <a:endParaRPr lang="tr-TR" sz="2800" dirty="0" smtClean="0"/>
          </a:p>
          <a:p>
            <a:pPr eaLnBrk="1" hangingPunct="1">
              <a:buNone/>
            </a:pPr>
            <a:endParaRPr lang="tr-TR" sz="2800" dirty="0" smtClean="0"/>
          </a:p>
          <a:p>
            <a:pPr eaLnBrk="1" hangingPunct="1">
              <a:buNone/>
            </a:pPr>
            <a:endParaRPr lang="en-US" sz="2800" dirty="0" smtClean="0"/>
          </a:p>
          <a:p>
            <a:pPr lvl="1" eaLnBrk="1" hangingPunct="1">
              <a:buNone/>
            </a:pPr>
            <a:endParaRPr lang="en-US" dirty="0" smtClean="0"/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219200"/>
            <a:ext cx="7620000" cy="7391400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800000"/>
                </a:solidFill>
              </a:rPr>
              <a:t>ANT</a:t>
            </a:r>
            <a:r>
              <a:rPr lang="tr-TR" sz="2400" b="1" dirty="0" smtClean="0">
                <a:solidFill>
                  <a:srgbClr val="800000"/>
                </a:solidFill>
              </a:rPr>
              <a:t>İEPİLEPTİK İLAÇLAR</a:t>
            </a:r>
            <a:endParaRPr lang="en-US" sz="2400" b="1" dirty="0" smtClean="0">
              <a:solidFill>
                <a:srgbClr val="800000"/>
              </a:solidFill>
            </a:endParaRPr>
          </a:p>
          <a:p>
            <a:pPr eaLnBrk="1" hangingPunct="1"/>
            <a:r>
              <a:rPr lang="tr-TR" sz="2400" dirty="0" smtClean="0"/>
              <a:t>Oral yolla iyi </a:t>
            </a:r>
            <a:r>
              <a:rPr lang="tr-TR" sz="2400" dirty="0" err="1" smtClean="0"/>
              <a:t>absorbe</a:t>
            </a:r>
            <a:r>
              <a:rPr lang="tr-TR" sz="2400" dirty="0" smtClean="0"/>
              <a:t> olurlar</a:t>
            </a:r>
            <a:r>
              <a:rPr lang="en-US" sz="2400" dirty="0" smtClean="0"/>
              <a:t> </a:t>
            </a:r>
          </a:p>
          <a:p>
            <a:pPr eaLnBrk="1" hangingPunct="1"/>
            <a:r>
              <a:rPr lang="tr-TR" sz="2400" dirty="0" err="1" smtClean="0"/>
              <a:t>Biyoyararlanımları</a:t>
            </a:r>
            <a:r>
              <a:rPr lang="tr-TR" sz="2400" dirty="0" smtClean="0"/>
              <a:t> yüksektir</a:t>
            </a:r>
            <a:endParaRPr lang="en-US" sz="2400" dirty="0" smtClean="0"/>
          </a:p>
          <a:p>
            <a:pPr eaLnBrk="1" hangingPunct="1"/>
            <a:r>
              <a:rPr lang="tr-TR" sz="2400" dirty="0" smtClean="0"/>
              <a:t>Karaciğer enzimleri tarafından </a:t>
            </a:r>
            <a:r>
              <a:rPr lang="tr-TR" sz="2400" dirty="0" err="1" smtClean="0"/>
              <a:t>metabolize</a:t>
            </a:r>
            <a:r>
              <a:rPr lang="tr-TR" sz="2400" dirty="0" smtClean="0"/>
              <a:t> olan birçok ilaç aktif </a:t>
            </a:r>
            <a:r>
              <a:rPr lang="tr-TR" sz="2400" dirty="0" err="1" smtClean="0"/>
              <a:t>metabolitlerine</a:t>
            </a:r>
            <a:r>
              <a:rPr lang="tr-TR" sz="2400" dirty="0" smtClean="0"/>
              <a:t> döner.</a:t>
            </a:r>
          </a:p>
          <a:p>
            <a:pPr eaLnBrk="1" hangingPunct="1"/>
            <a:r>
              <a:rPr lang="tr-TR" sz="2400" dirty="0"/>
              <a:t> </a:t>
            </a:r>
            <a:r>
              <a:rPr lang="tr-TR" sz="2400" dirty="0" err="1" smtClean="0"/>
              <a:t>Fenitoin</a:t>
            </a:r>
            <a:r>
              <a:rPr lang="tr-TR" sz="2400" dirty="0" smtClean="0"/>
              <a:t>, </a:t>
            </a:r>
            <a:r>
              <a:rPr lang="tr-TR" sz="2400" dirty="0" err="1" smtClean="0"/>
              <a:t>valproik</a:t>
            </a:r>
            <a:r>
              <a:rPr lang="tr-TR" sz="2400" dirty="0" smtClean="0"/>
              <a:t> asit ve </a:t>
            </a:r>
            <a:r>
              <a:rPr lang="tr-TR" sz="2400" dirty="0" err="1" smtClean="0"/>
              <a:t>tiagabin</a:t>
            </a:r>
            <a:r>
              <a:rPr lang="tr-TR" sz="2400" dirty="0" smtClean="0"/>
              <a:t> plazma proteinine yüksek oranda bağlanır.</a:t>
            </a:r>
          </a:p>
          <a:p>
            <a:pPr eaLnBrk="1" hangingPunct="1"/>
            <a:r>
              <a:rPr lang="tr-TR" sz="2400" dirty="0" smtClean="0"/>
              <a:t>İlaç etkileşme potansiyelleri yüksektir (Karaciğer ve plazma proteinleri düzeyinde).</a:t>
            </a:r>
          </a:p>
          <a:p>
            <a:pPr eaLnBrk="1" hangingPunct="1"/>
            <a:r>
              <a:rPr lang="tr-TR" sz="2400" dirty="0"/>
              <a:t> </a:t>
            </a:r>
            <a:r>
              <a:rPr lang="tr-TR" sz="2400" dirty="0" smtClean="0"/>
              <a:t>Yarılanma süreleri uzun olduğu için günde bir ya da iki kez kullanılabilirler</a:t>
            </a:r>
          </a:p>
          <a:p>
            <a:pPr eaLnBrk="1" hangingPunct="1"/>
            <a:endParaRPr lang="en-US" sz="2800" dirty="0" smtClean="0">
              <a:solidFill>
                <a:schemeClr val="accent1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chemeClr val="accent1"/>
                </a:solidFill>
              </a:rPr>
              <a:t>   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219200"/>
            <a:ext cx="7620000" cy="7391400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800000"/>
                </a:solidFill>
              </a:rPr>
              <a:t>ANT</a:t>
            </a:r>
            <a:r>
              <a:rPr lang="tr-TR" sz="2400" b="1" dirty="0" smtClean="0">
                <a:solidFill>
                  <a:srgbClr val="800000"/>
                </a:solidFill>
              </a:rPr>
              <a:t>İEPİLEPTİK İLAÇLARIN YAN ETKİLERİ</a:t>
            </a:r>
            <a:endParaRPr lang="en-US" sz="2400" b="1" dirty="0" smtClean="0">
              <a:solidFill>
                <a:srgbClr val="800000"/>
              </a:solidFill>
            </a:endParaRPr>
          </a:p>
          <a:p>
            <a:pPr eaLnBrk="1" hangingPunct="1"/>
            <a:r>
              <a:rPr lang="tr-TR" sz="2400" dirty="0"/>
              <a:t> </a:t>
            </a:r>
            <a:r>
              <a:rPr lang="tr-TR" sz="2400" dirty="0" smtClean="0"/>
              <a:t>Letarji, kusma, ateş, kızarıklık, </a:t>
            </a:r>
          </a:p>
          <a:p>
            <a:pPr eaLnBrk="1" hangingPunct="1"/>
            <a:r>
              <a:rPr lang="tr-TR" sz="2400" dirty="0" smtClean="0"/>
              <a:t>Algılamada bozukluk (</a:t>
            </a:r>
            <a:r>
              <a:rPr lang="tr-TR" sz="2400" dirty="0" err="1" smtClean="0"/>
              <a:t>fenitoin</a:t>
            </a:r>
            <a:r>
              <a:rPr lang="tr-TR" sz="2400" dirty="0" smtClean="0"/>
              <a:t>, </a:t>
            </a:r>
            <a:r>
              <a:rPr lang="tr-TR" sz="2400" dirty="0" err="1" smtClean="0"/>
              <a:t>fenobarbital</a:t>
            </a:r>
            <a:r>
              <a:rPr lang="tr-TR" sz="2400" dirty="0" smtClean="0"/>
              <a:t>)</a:t>
            </a:r>
            <a:endParaRPr lang="en-US" sz="2400" dirty="0" smtClean="0"/>
          </a:p>
          <a:p>
            <a:r>
              <a:rPr lang="tr-TR" sz="2400" dirty="0" err="1" smtClean="0"/>
              <a:t>Lökopeni</a:t>
            </a:r>
            <a:r>
              <a:rPr lang="tr-TR" sz="2400" dirty="0"/>
              <a:t>, karaciğer enzimlerinde yükselme</a:t>
            </a:r>
            <a:endParaRPr lang="en-US" sz="2400" dirty="0"/>
          </a:p>
          <a:p>
            <a:pPr eaLnBrk="1" hangingPunct="1"/>
            <a:r>
              <a:rPr lang="tr-TR" sz="2400" dirty="0" smtClean="0"/>
              <a:t> D vitamini metabolizmasında bozukluk (</a:t>
            </a:r>
            <a:r>
              <a:rPr lang="tr-TR" sz="2400" dirty="0" err="1" smtClean="0"/>
              <a:t>fenitoin</a:t>
            </a:r>
            <a:r>
              <a:rPr lang="tr-TR" sz="2400" dirty="0" smtClean="0"/>
              <a:t>, </a:t>
            </a:r>
            <a:r>
              <a:rPr lang="tr-TR" sz="2400" dirty="0" err="1" smtClean="0"/>
              <a:t>fenobarbital</a:t>
            </a:r>
            <a:r>
              <a:rPr lang="tr-TR" sz="2400" dirty="0" smtClean="0"/>
              <a:t>, </a:t>
            </a:r>
            <a:r>
              <a:rPr lang="tr-TR" sz="2400" dirty="0" err="1" smtClean="0"/>
              <a:t>karbamazepin</a:t>
            </a:r>
            <a:r>
              <a:rPr lang="tr-TR" sz="2400" dirty="0" smtClean="0"/>
              <a:t>, </a:t>
            </a:r>
            <a:r>
              <a:rPr lang="tr-TR" sz="2400" dirty="0" err="1" smtClean="0"/>
              <a:t>valproik</a:t>
            </a:r>
            <a:r>
              <a:rPr lang="tr-TR" sz="2400" dirty="0" smtClean="0"/>
              <a:t> asit). D </a:t>
            </a:r>
            <a:r>
              <a:rPr lang="tr-TR" sz="2400" dirty="0" err="1" smtClean="0"/>
              <a:t>vit</a:t>
            </a:r>
            <a:r>
              <a:rPr lang="tr-TR" sz="2400" dirty="0" smtClean="0"/>
              <a:t>. Kalsiyum tedavisi ve kemik mineral </a:t>
            </a:r>
            <a:r>
              <a:rPr lang="tr-TR" sz="2400" dirty="0" err="1" smtClean="0"/>
              <a:t>dansitesi</a:t>
            </a:r>
            <a:r>
              <a:rPr lang="tr-TR" sz="2400" dirty="0" smtClean="0"/>
              <a:t> ölçümü önerilir.</a:t>
            </a:r>
          </a:p>
          <a:p>
            <a:pPr eaLnBrk="1" hangingPunct="1"/>
            <a:r>
              <a:rPr lang="tr-TR" sz="2400" dirty="0"/>
              <a:t> </a:t>
            </a:r>
            <a:r>
              <a:rPr lang="tr-TR" sz="2400" dirty="0" smtClean="0"/>
              <a:t>İlaç-ilaç etkileşme potansiyeli vardır (</a:t>
            </a:r>
            <a:r>
              <a:rPr lang="tr-TR" sz="2400" dirty="0" err="1" smtClean="0"/>
              <a:t>fenobarbital,primidon</a:t>
            </a:r>
            <a:r>
              <a:rPr lang="tr-TR" sz="2400" dirty="0" smtClean="0"/>
              <a:t>, </a:t>
            </a:r>
            <a:r>
              <a:rPr lang="tr-TR" sz="2400" dirty="0" err="1" smtClean="0"/>
              <a:t>fenitoin</a:t>
            </a:r>
            <a:r>
              <a:rPr lang="tr-TR" sz="2400" dirty="0" smtClean="0"/>
              <a:t>, </a:t>
            </a:r>
            <a:r>
              <a:rPr lang="tr-TR" sz="2400" dirty="0" err="1" smtClean="0"/>
              <a:t>karbamazepin</a:t>
            </a:r>
            <a:r>
              <a:rPr lang="tr-TR" sz="2400" dirty="0" smtClean="0"/>
              <a:t> güçlü CYP indükleyicilerdir. </a:t>
            </a:r>
            <a:r>
              <a:rPr lang="tr-TR" sz="2400" dirty="0" err="1" smtClean="0"/>
              <a:t>Valproik</a:t>
            </a:r>
            <a:r>
              <a:rPr lang="tr-TR" sz="2400" dirty="0" smtClean="0"/>
              <a:t> asit karaciğer enzimlerinde </a:t>
            </a:r>
            <a:r>
              <a:rPr lang="tr-TR" sz="2400" dirty="0" err="1" smtClean="0"/>
              <a:t>inhibisyon</a:t>
            </a:r>
            <a:r>
              <a:rPr lang="tr-TR" sz="2400" dirty="0" smtClean="0"/>
              <a:t> yapar)</a:t>
            </a:r>
          </a:p>
          <a:p>
            <a:pPr eaLnBrk="1" hangingPunct="1"/>
            <a:endParaRPr lang="en-US" sz="2800" dirty="0" smtClean="0">
              <a:solidFill>
                <a:schemeClr val="accent1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chemeClr val="accent1"/>
                </a:solidFill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2606712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62000" y="76200"/>
            <a:ext cx="81534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solidFill>
                  <a:srgbClr val="800000"/>
                </a:solidFill>
              </a:rPr>
              <a:t>Kadınlarda ve Hamilelikte </a:t>
            </a:r>
            <a:r>
              <a:rPr lang="tr-TR" sz="2800" dirty="0" err="1" smtClean="0">
                <a:solidFill>
                  <a:srgbClr val="800000"/>
                </a:solidFill>
              </a:rPr>
              <a:t>Antiepileptik</a:t>
            </a:r>
            <a:r>
              <a:rPr lang="tr-TR" sz="2800" dirty="0" smtClean="0">
                <a:solidFill>
                  <a:srgbClr val="800000"/>
                </a:solidFill>
              </a:rPr>
              <a:t> İlaçların Kullanımı</a:t>
            </a:r>
          </a:p>
          <a:p>
            <a:endParaRPr lang="tr-TR" sz="2800" dirty="0" smtClean="0"/>
          </a:p>
          <a:p>
            <a:pPr marL="457200" indent="-457200"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tr-TR" sz="2800" dirty="0"/>
              <a:t> </a:t>
            </a:r>
            <a:r>
              <a:rPr lang="tr-TR" sz="2800" dirty="0" smtClean="0"/>
              <a:t>Birlikte kullanıldığında oral </a:t>
            </a:r>
            <a:r>
              <a:rPr lang="tr-TR" sz="2800" dirty="0" err="1" smtClean="0"/>
              <a:t>kontraseptif</a:t>
            </a:r>
            <a:r>
              <a:rPr lang="tr-TR" sz="2800" dirty="0" smtClean="0"/>
              <a:t> ilaçların </a:t>
            </a:r>
            <a:r>
              <a:rPr lang="tr-TR" sz="2800" dirty="0" err="1" smtClean="0"/>
              <a:t>terapotik</a:t>
            </a:r>
            <a:r>
              <a:rPr lang="tr-TR" sz="2800" dirty="0" smtClean="0"/>
              <a:t> etkisini azaltırlar</a:t>
            </a:r>
          </a:p>
          <a:p>
            <a:pPr>
              <a:buClr>
                <a:srgbClr val="800000"/>
              </a:buClr>
            </a:pPr>
            <a:endParaRPr lang="tr-TR" sz="2800" dirty="0" smtClean="0"/>
          </a:p>
          <a:p>
            <a:pPr marL="457200" indent="-457200"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tr-TR" sz="2800" dirty="0"/>
              <a:t> </a:t>
            </a:r>
            <a:r>
              <a:rPr lang="tr-TR" sz="2800" dirty="0" smtClean="0"/>
              <a:t>Hamilelikte potansiyel </a:t>
            </a:r>
            <a:r>
              <a:rPr lang="tr-TR" sz="2800" dirty="0" err="1" smtClean="0"/>
              <a:t>teratojenik</a:t>
            </a:r>
            <a:r>
              <a:rPr lang="tr-TR" sz="2800" dirty="0" smtClean="0"/>
              <a:t> etki </a:t>
            </a:r>
          </a:p>
          <a:p>
            <a:pPr>
              <a:buClr>
                <a:srgbClr val="800000"/>
              </a:buClr>
            </a:pPr>
            <a:r>
              <a:rPr lang="tr-TR" sz="2800" dirty="0" smtClean="0"/>
              <a:t>	- Epileptik annelerin bebeklerinde 2 kat daha yüksek </a:t>
            </a:r>
            <a:r>
              <a:rPr lang="tr-TR" sz="2800" dirty="0" err="1" smtClean="0"/>
              <a:t>konjenital</a:t>
            </a:r>
            <a:r>
              <a:rPr lang="tr-TR" sz="2800" dirty="0" smtClean="0"/>
              <a:t> bozukluklar (kalpte, sinir sistemi, yarık damak, yarık dudak ) görülmektedir. Önlem: hamilelik süresince </a:t>
            </a:r>
            <a:r>
              <a:rPr lang="tr-TR" sz="2800" dirty="0" err="1" smtClean="0"/>
              <a:t>folat</a:t>
            </a:r>
            <a:r>
              <a:rPr lang="tr-TR" sz="2800" dirty="0" smtClean="0"/>
              <a:t> tedavisi</a:t>
            </a:r>
          </a:p>
          <a:p>
            <a:pPr>
              <a:buClr>
                <a:srgbClr val="800000"/>
              </a:buClr>
            </a:pPr>
            <a:endParaRPr lang="tr-TR" sz="2800" dirty="0" smtClean="0"/>
          </a:p>
          <a:p>
            <a:pPr marL="457200" indent="-457200"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tr-TR" sz="2800" dirty="0"/>
              <a:t> </a:t>
            </a:r>
            <a:r>
              <a:rPr lang="tr-TR" sz="2800" dirty="0" smtClean="0"/>
              <a:t>Hamilelerde </a:t>
            </a:r>
            <a:r>
              <a:rPr lang="tr-TR" sz="2800" dirty="0" err="1" smtClean="0"/>
              <a:t>antiepileptik</a:t>
            </a:r>
            <a:r>
              <a:rPr lang="tr-TR" sz="2800" dirty="0" smtClean="0"/>
              <a:t> ilaç kullanımı bebekte K </a:t>
            </a:r>
            <a:r>
              <a:rPr lang="tr-TR" sz="2800" dirty="0" err="1" smtClean="0"/>
              <a:t>vit</a:t>
            </a:r>
            <a:r>
              <a:rPr lang="tr-TR" sz="2800" dirty="0" smtClean="0"/>
              <a:t>. metabolizmasını bozarak kanamaya neden olabilir. Önlem: Hamileliğin son ayında K </a:t>
            </a:r>
            <a:r>
              <a:rPr lang="tr-TR" sz="2800" dirty="0" err="1" smtClean="0"/>
              <a:t>vit</a:t>
            </a:r>
            <a:r>
              <a:rPr lang="tr-TR" sz="2800" dirty="0" smtClean="0"/>
              <a:t> tedavisi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63473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43000" y="304800"/>
            <a:ext cx="8001000" cy="57912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tr-TR" sz="2400" b="1" dirty="0" smtClean="0">
                <a:solidFill>
                  <a:srgbClr val="C00000"/>
                </a:solidFill>
              </a:rPr>
              <a:t>FENİTOİN (DİFENİLHİDANTOİN)</a:t>
            </a:r>
          </a:p>
          <a:p>
            <a:pPr>
              <a:buNone/>
            </a:pPr>
            <a:endParaRPr lang="tr-T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z="2400" dirty="0" smtClean="0"/>
              <a:t>Genel ve </a:t>
            </a:r>
            <a:r>
              <a:rPr lang="tr-TR" sz="2400" dirty="0" err="1" smtClean="0"/>
              <a:t>parsiyel</a:t>
            </a:r>
            <a:r>
              <a:rPr lang="tr-TR" sz="2400" dirty="0" smtClean="0"/>
              <a:t> epilepsi nöbetlerinde ilk tercih edilen ilaçtır.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400" dirty="0"/>
              <a:t> </a:t>
            </a:r>
            <a:r>
              <a:rPr lang="tr-TR" sz="2400" dirty="0" err="1" smtClean="0"/>
              <a:t>Na</a:t>
            </a:r>
            <a:r>
              <a:rPr lang="tr-TR" sz="2400" dirty="0" smtClean="0"/>
              <a:t> kanallarını bloke eder.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400" dirty="0" smtClean="0"/>
              <a:t>P</a:t>
            </a:r>
            <a:r>
              <a:rPr lang="en-US" sz="2400" dirty="0" smtClean="0"/>
              <a:t>la</a:t>
            </a:r>
            <a:r>
              <a:rPr lang="tr-TR" sz="2400" dirty="0" smtClean="0"/>
              <a:t>z</a:t>
            </a:r>
            <a:r>
              <a:rPr lang="en-US" sz="2400" dirty="0" smtClean="0"/>
              <a:t>ma protein</a:t>
            </a:r>
            <a:r>
              <a:rPr lang="tr-TR" sz="2400" dirty="0" err="1" smtClean="0"/>
              <a:t>lerine</a:t>
            </a:r>
            <a:r>
              <a:rPr lang="tr-TR" sz="2400" dirty="0" smtClean="0"/>
              <a:t> yüksek oranda bağlanır</a:t>
            </a:r>
            <a:r>
              <a:rPr lang="en-US" sz="2400" dirty="0" smtClean="0"/>
              <a:t> (97-98%)</a:t>
            </a:r>
            <a:endParaRPr lang="tr-TR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z="2400" dirty="0"/>
              <a:t> </a:t>
            </a:r>
            <a:r>
              <a:rPr lang="tr-TR" sz="2400" dirty="0" err="1"/>
              <a:t>Absorbsiyonu</a:t>
            </a:r>
            <a:r>
              <a:rPr lang="tr-TR" sz="2400" dirty="0"/>
              <a:t> bireyler arasında önemli ölçüde farklılık göstermektedir.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400" dirty="0"/>
              <a:t>Sıra dışı </a:t>
            </a:r>
            <a:r>
              <a:rPr lang="tr-TR" sz="2400" dirty="0" err="1"/>
              <a:t>farmakokinetiğe</a:t>
            </a:r>
            <a:r>
              <a:rPr lang="tr-TR" sz="2400" dirty="0"/>
              <a:t> sahiptir.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400" dirty="0"/>
              <a:t>Dozdaki küçük değişiklikler serum ilaç düzeyinde büyük değişikliklere neden olmaktadır. </a:t>
            </a:r>
            <a:endParaRPr lang="tr-TR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i="1" dirty="0" err="1" smtClean="0">
                <a:solidFill>
                  <a:srgbClr val="009900"/>
                </a:solidFill>
              </a:rPr>
              <a:t>Fos</a:t>
            </a:r>
            <a:r>
              <a:rPr lang="tr-TR" sz="2400" i="1" dirty="0" err="1" smtClean="0">
                <a:solidFill>
                  <a:srgbClr val="009900"/>
                </a:solidFill>
              </a:rPr>
              <a:t>fenitoin</a:t>
            </a:r>
            <a:r>
              <a:rPr lang="en-US" sz="2400" dirty="0" smtClean="0"/>
              <a:t> </a:t>
            </a:r>
            <a:r>
              <a:rPr lang="tr-TR" sz="2400" dirty="0" smtClean="0"/>
              <a:t>suda çözünür ön ilaçtır. </a:t>
            </a:r>
            <a:r>
              <a:rPr lang="tr-TR" sz="2400" dirty="0" err="1" smtClean="0"/>
              <a:t>Parenteral</a:t>
            </a:r>
            <a:r>
              <a:rPr lang="tr-TR" sz="2400" dirty="0" smtClean="0"/>
              <a:t> olarak kullanılır.</a:t>
            </a:r>
            <a:endParaRPr lang="en-US" sz="2400" dirty="0" smtClean="0"/>
          </a:p>
          <a:p>
            <a:pPr eaLnBrk="1" hangingPunct="1"/>
            <a:endParaRPr lang="en-US" sz="2800" dirty="0" smtClean="0"/>
          </a:p>
          <a:p>
            <a:pPr marL="0" indent="0" eaLnBrk="1" hangingPunct="1">
              <a:buNone/>
            </a:pPr>
            <a:endParaRPr lang="en-US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066800"/>
            <a:ext cx="8229600" cy="4724400"/>
          </a:xfrm>
        </p:spPr>
        <p:txBody>
          <a:bodyPr>
            <a:normAutofit lnSpcReduction="10000"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800000"/>
                </a:solidFill>
              </a:rPr>
              <a:t>FENİTOİN</a:t>
            </a:r>
          </a:p>
          <a:p>
            <a:pPr eaLnBrk="1" hangingPunct="1"/>
            <a:r>
              <a:rPr lang="en-US" sz="2800" dirty="0" smtClean="0"/>
              <a:t>Yan </a:t>
            </a:r>
            <a:r>
              <a:rPr lang="en-US" sz="2800" dirty="0" err="1" smtClean="0"/>
              <a:t>etkileri</a:t>
            </a:r>
            <a:endParaRPr lang="en-US" sz="2800" dirty="0" smtClean="0"/>
          </a:p>
          <a:p>
            <a:pPr lvl="1" eaLnBrk="1" hangingPunct="1"/>
            <a:r>
              <a:rPr lang="en-US" dirty="0" err="1" smtClean="0"/>
              <a:t>Nistagmus</a:t>
            </a:r>
            <a:r>
              <a:rPr lang="en-US" dirty="0" smtClean="0"/>
              <a:t> </a:t>
            </a:r>
            <a:r>
              <a:rPr lang="tr-TR" dirty="0" smtClean="0"/>
              <a:t>(gözün istemsiz olarak hareketi)</a:t>
            </a:r>
            <a:endParaRPr lang="en-US" dirty="0" smtClean="0"/>
          </a:p>
          <a:p>
            <a:pPr lvl="1" eaLnBrk="1" hangingPunct="1"/>
            <a:r>
              <a:rPr lang="en-US" dirty="0" err="1" smtClean="0"/>
              <a:t>Diplopi</a:t>
            </a:r>
            <a:r>
              <a:rPr lang="en-US" dirty="0" smtClean="0"/>
              <a:t>(</a:t>
            </a:r>
            <a:r>
              <a:rPr lang="en-US" dirty="0" err="1" smtClean="0"/>
              <a:t>çift</a:t>
            </a:r>
            <a:r>
              <a:rPr lang="en-US" dirty="0" smtClean="0"/>
              <a:t> </a:t>
            </a:r>
            <a:r>
              <a:rPr lang="en-US" dirty="0" err="1" smtClean="0"/>
              <a:t>görme</a:t>
            </a:r>
            <a:r>
              <a:rPr lang="en-US" dirty="0" smtClean="0"/>
              <a:t>)</a:t>
            </a:r>
          </a:p>
          <a:p>
            <a:pPr lvl="1" eaLnBrk="1" hangingPunct="1"/>
            <a:r>
              <a:rPr lang="en-US" dirty="0" err="1" smtClean="0"/>
              <a:t>Ataksi</a:t>
            </a:r>
            <a:r>
              <a:rPr lang="en-US" dirty="0" smtClean="0"/>
              <a:t> (</a:t>
            </a:r>
            <a:r>
              <a:rPr lang="en-US" dirty="0" err="1" smtClean="0"/>
              <a:t>kaslarda</a:t>
            </a:r>
            <a:r>
              <a:rPr lang="en-US" dirty="0" smtClean="0"/>
              <a:t> </a:t>
            </a:r>
            <a:r>
              <a:rPr lang="en-US" dirty="0" err="1" smtClean="0"/>
              <a:t>koordinasyon</a:t>
            </a:r>
            <a:r>
              <a:rPr lang="en-US" dirty="0" smtClean="0"/>
              <a:t> </a:t>
            </a:r>
            <a:r>
              <a:rPr lang="en-US" dirty="0" err="1" smtClean="0"/>
              <a:t>bozukluğu</a:t>
            </a:r>
            <a:r>
              <a:rPr lang="en-US" dirty="0" smtClean="0"/>
              <a:t>)</a:t>
            </a:r>
          </a:p>
          <a:p>
            <a:pPr lvl="1" eaLnBrk="1" hangingPunct="1"/>
            <a:r>
              <a:rPr lang="en-US" dirty="0" err="1" smtClean="0"/>
              <a:t>Sedasyon</a:t>
            </a:r>
            <a:r>
              <a:rPr lang="tr-TR" dirty="0" smtClean="0"/>
              <a:t> (çok yüksek dozda)</a:t>
            </a:r>
            <a:endParaRPr lang="en-US" dirty="0" smtClean="0"/>
          </a:p>
          <a:p>
            <a:pPr lvl="1" eaLnBrk="1" hangingPunct="1"/>
            <a:r>
              <a:rPr lang="en-US" dirty="0" err="1" smtClean="0"/>
              <a:t>Hirsutism</a:t>
            </a:r>
            <a:endParaRPr lang="en-US" dirty="0" smtClean="0"/>
          </a:p>
          <a:p>
            <a:pPr lvl="1" eaLnBrk="1" hangingPunct="1"/>
            <a:r>
              <a:rPr lang="en-US" dirty="0" smtClean="0"/>
              <a:t>Gingival </a:t>
            </a:r>
            <a:r>
              <a:rPr lang="en-US" dirty="0" err="1" smtClean="0"/>
              <a:t>hiperplazi</a:t>
            </a:r>
            <a:endParaRPr lang="en-US" dirty="0" smtClean="0"/>
          </a:p>
          <a:p>
            <a:pPr lvl="1" eaLnBrk="1" hangingPunct="1"/>
            <a:r>
              <a:rPr lang="en-US" dirty="0" err="1" smtClean="0"/>
              <a:t>Kızarıklık</a:t>
            </a:r>
            <a:endParaRPr lang="en-US" dirty="0" smtClean="0"/>
          </a:p>
          <a:p>
            <a:pPr lvl="1" eaLnBrk="1" hangingPunct="1"/>
            <a:r>
              <a:rPr lang="en-US" dirty="0" err="1" smtClean="0"/>
              <a:t>Teratojenik</a:t>
            </a:r>
            <a:r>
              <a:rPr lang="en-US" dirty="0" smtClean="0"/>
              <a:t> </a:t>
            </a:r>
            <a:r>
              <a:rPr lang="en-US" dirty="0" err="1" smtClean="0"/>
              <a:t>etki</a:t>
            </a:r>
            <a:r>
              <a:rPr lang="en-US" dirty="0" smtClean="0"/>
              <a:t> (fetal </a:t>
            </a:r>
            <a:r>
              <a:rPr lang="en-US" dirty="0" err="1" smtClean="0"/>
              <a:t>hidantoin</a:t>
            </a:r>
            <a:r>
              <a:rPr lang="en-US" dirty="0" smtClean="0"/>
              <a:t> </a:t>
            </a:r>
            <a:r>
              <a:rPr lang="en-US" dirty="0" err="1" smtClean="0"/>
              <a:t>sendromu</a:t>
            </a:r>
            <a:r>
              <a:rPr lang="en-US" dirty="0" smtClean="0"/>
              <a:t>)</a:t>
            </a:r>
          </a:p>
          <a:p>
            <a:pPr lvl="1" eaLnBrk="1" hangingPunct="1"/>
            <a:r>
              <a:rPr lang="tr-TR" dirty="0" smtClean="0"/>
              <a:t> Kronik kullanımda D </a:t>
            </a:r>
            <a:r>
              <a:rPr lang="tr-TR" dirty="0" err="1" smtClean="0"/>
              <a:t>vit</a:t>
            </a:r>
            <a:r>
              <a:rPr lang="tr-TR" dirty="0" smtClean="0"/>
              <a:t>. Eksikliğine bağlı olarak çocuklarda </a:t>
            </a:r>
            <a:r>
              <a:rPr lang="tr-TR" dirty="0" err="1" smtClean="0"/>
              <a:t>Raşitzm</a:t>
            </a:r>
            <a:r>
              <a:rPr lang="tr-TR" dirty="0" smtClean="0"/>
              <a:t> erişkinlerde </a:t>
            </a:r>
            <a:r>
              <a:rPr lang="tr-TR" dirty="0" err="1" smtClean="0"/>
              <a:t>osteomalasi</a:t>
            </a:r>
            <a:r>
              <a:rPr lang="tr-TR" dirty="0" smtClean="0"/>
              <a:t> oluşturur.  </a:t>
            </a:r>
          </a:p>
          <a:p>
            <a:pPr lvl="1" eaLnBrk="1" hangingPunct="1"/>
            <a:r>
              <a:rPr lang="en-US" dirty="0" smtClean="0"/>
              <a:t> K </a:t>
            </a:r>
            <a:r>
              <a:rPr lang="en-US" dirty="0" err="1" smtClean="0"/>
              <a:t>vit</a:t>
            </a:r>
            <a:r>
              <a:rPr lang="en-US" dirty="0" smtClean="0"/>
              <a:t>. </a:t>
            </a:r>
            <a:r>
              <a:rPr lang="en-US" dirty="0" err="1" smtClean="0"/>
              <a:t>sentezini</a:t>
            </a:r>
            <a:r>
              <a:rPr lang="en-US" dirty="0" smtClean="0"/>
              <a:t> </a:t>
            </a:r>
            <a:r>
              <a:rPr lang="en-US" dirty="0" err="1" smtClean="0"/>
              <a:t>inhibe</a:t>
            </a:r>
            <a:r>
              <a:rPr lang="en-US" dirty="0" smtClean="0"/>
              <a:t> </a:t>
            </a:r>
            <a:r>
              <a:rPr lang="en-US" dirty="0" err="1" smtClean="0"/>
              <a:t>ederek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doğanlarda</a:t>
            </a:r>
            <a:r>
              <a:rPr lang="en-US" dirty="0" smtClean="0"/>
              <a:t> </a:t>
            </a:r>
            <a:r>
              <a:rPr lang="en-US" dirty="0" err="1" smtClean="0"/>
              <a:t>kanama</a:t>
            </a:r>
            <a:r>
              <a:rPr lang="en-US" dirty="0" smtClean="0"/>
              <a:t> </a:t>
            </a:r>
            <a:r>
              <a:rPr lang="en-US" dirty="0" err="1" smtClean="0"/>
              <a:t>eğilimi</a:t>
            </a:r>
            <a:r>
              <a:rPr lang="en-US" dirty="0" smtClean="0"/>
              <a:t> </a:t>
            </a:r>
            <a:r>
              <a:rPr lang="en-US" dirty="0" err="1" smtClean="0"/>
              <a:t>yapar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091504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991600" cy="6019800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tr-TR" sz="2800" b="1" dirty="0" smtClean="0">
                <a:solidFill>
                  <a:srgbClr val="993300"/>
                </a:solidFill>
              </a:rPr>
              <a:t>FENİTOİN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tr-TR" sz="2800" b="1" dirty="0" smtClean="0">
                <a:solidFill>
                  <a:srgbClr val="993300"/>
                </a:solidFill>
              </a:rPr>
              <a:t>İlaç etkileşmeleri</a:t>
            </a:r>
            <a:endParaRPr lang="en-US" sz="2800" b="1" dirty="0" smtClean="0">
              <a:solidFill>
                <a:srgbClr val="993300"/>
              </a:solidFill>
            </a:endParaRPr>
          </a:p>
          <a:p>
            <a:pPr eaLnBrk="1" hangingPunct="1"/>
            <a:r>
              <a:rPr lang="en-US" sz="2400" dirty="0" err="1" smtClean="0"/>
              <a:t>Plazmadaki</a:t>
            </a:r>
            <a:r>
              <a:rPr lang="en-US" sz="2400" dirty="0" smtClean="0"/>
              <a:t> </a:t>
            </a:r>
            <a:r>
              <a:rPr lang="en-US" sz="2400" dirty="0" err="1" smtClean="0"/>
              <a:t>serbest</a:t>
            </a:r>
            <a:r>
              <a:rPr lang="en-US" sz="2400" dirty="0" smtClean="0"/>
              <a:t> </a:t>
            </a:r>
            <a:r>
              <a:rPr lang="en-US" sz="2400" dirty="0" err="1" smtClean="0"/>
              <a:t>ilaç</a:t>
            </a:r>
            <a:r>
              <a:rPr lang="en-US" sz="2400" dirty="0" smtClean="0"/>
              <a:t> </a:t>
            </a:r>
            <a:r>
              <a:rPr lang="en-US" sz="2400" dirty="0" err="1" smtClean="0"/>
              <a:t>düzeyini</a:t>
            </a:r>
            <a:r>
              <a:rPr lang="en-US" sz="2400" dirty="0" smtClean="0"/>
              <a:t> </a:t>
            </a:r>
            <a:r>
              <a:rPr lang="en-US" sz="2400" dirty="0" err="1" smtClean="0"/>
              <a:t>plazma</a:t>
            </a:r>
            <a:r>
              <a:rPr lang="en-US" sz="2400" dirty="0" smtClean="0"/>
              <a:t> </a:t>
            </a:r>
            <a:r>
              <a:rPr lang="en-US" sz="2400" dirty="0" err="1" smtClean="0"/>
              <a:t>proteinlerine</a:t>
            </a:r>
            <a:r>
              <a:rPr lang="en-US" sz="2400" dirty="0" smtClean="0"/>
              <a:t> </a:t>
            </a:r>
            <a:r>
              <a:rPr lang="en-US" sz="2400" dirty="0" err="1" smtClean="0"/>
              <a:t>bağlanarak</a:t>
            </a:r>
            <a:r>
              <a:rPr lang="en-US" sz="2400" dirty="0" smtClean="0"/>
              <a:t> </a:t>
            </a:r>
            <a:r>
              <a:rPr lang="en-US" sz="2400" dirty="0" err="1" smtClean="0"/>
              <a:t>geçici</a:t>
            </a:r>
            <a:r>
              <a:rPr lang="en-US" sz="2400" dirty="0" smtClean="0"/>
              <a:t> </a:t>
            </a:r>
            <a:r>
              <a:rPr lang="en-US" sz="2400" dirty="0" err="1" smtClean="0"/>
              <a:t>olarak</a:t>
            </a:r>
            <a:r>
              <a:rPr lang="en-US" sz="2400" dirty="0" smtClean="0"/>
              <a:t> </a:t>
            </a:r>
            <a:r>
              <a:rPr lang="en-US" sz="2400" dirty="0" err="1" smtClean="0"/>
              <a:t>artıran</a:t>
            </a:r>
            <a:r>
              <a:rPr lang="en-US" sz="2400" dirty="0" smtClean="0"/>
              <a:t> </a:t>
            </a:r>
            <a:r>
              <a:rPr lang="en-US" sz="2400" dirty="0" err="1" smtClean="0"/>
              <a:t>ilaçlar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Sulfonamides</a:t>
            </a:r>
          </a:p>
          <a:p>
            <a:pPr lvl="1" eaLnBrk="1" hangingPunct="1"/>
            <a:r>
              <a:rPr lang="en-US" sz="2400" dirty="0" err="1" smtClean="0"/>
              <a:t>Valproik</a:t>
            </a:r>
            <a:r>
              <a:rPr lang="en-US" sz="2400" dirty="0" smtClean="0"/>
              <a:t> </a:t>
            </a:r>
            <a:r>
              <a:rPr lang="en-US" sz="2400" dirty="0" err="1" smtClean="0"/>
              <a:t>asi</a:t>
            </a:r>
            <a:r>
              <a:rPr lang="tr-TR" sz="2400" dirty="0" smtClean="0"/>
              <a:t>d</a:t>
            </a:r>
          </a:p>
          <a:p>
            <a:pPr lvl="1" eaLnBrk="1" hangingPunct="1"/>
            <a:endParaRPr lang="tr-TR" sz="2400" dirty="0" smtClean="0"/>
          </a:p>
          <a:p>
            <a:pPr eaLnBrk="1" hangingPunct="1"/>
            <a:r>
              <a:rPr lang="en-US" sz="2400" dirty="0" err="1" smtClean="0"/>
              <a:t>Fenitoin’in</a:t>
            </a:r>
            <a:r>
              <a:rPr lang="en-US" sz="2400" dirty="0" smtClean="0"/>
              <a:t> </a:t>
            </a:r>
            <a:r>
              <a:rPr lang="en-US" sz="2400" dirty="0" err="1" smtClean="0"/>
              <a:t>plazma</a:t>
            </a:r>
            <a:r>
              <a:rPr lang="en-US" sz="2400" dirty="0" smtClean="0"/>
              <a:t> </a:t>
            </a:r>
            <a:r>
              <a:rPr lang="en-US" sz="2400" dirty="0" err="1" smtClean="0"/>
              <a:t>seviyesini</a:t>
            </a:r>
            <a:r>
              <a:rPr lang="en-US" sz="2400" dirty="0" smtClean="0"/>
              <a:t> </a:t>
            </a:r>
            <a:r>
              <a:rPr lang="en-US" sz="2400" dirty="0" err="1" smtClean="0"/>
              <a:t>azaltan</a:t>
            </a:r>
            <a:r>
              <a:rPr lang="en-US" sz="2400" dirty="0" smtClean="0"/>
              <a:t> </a:t>
            </a:r>
            <a:r>
              <a:rPr lang="en-US" sz="2400" dirty="0" err="1" smtClean="0"/>
              <a:t>ilaçlar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 </a:t>
            </a:r>
            <a:r>
              <a:rPr lang="en-US" sz="2400" dirty="0" err="1"/>
              <a:t>F</a:t>
            </a:r>
            <a:r>
              <a:rPr lang="en-US" sz="2400" dirty="0" err="1" smtClean="0"/>
              <a:t>enobarbital</a:t>
            </a:r>
            <a:r>
              <a:rPr lang="tr-TR" sz="2400" dirty="0" smtClean="0"/>
              <a:t>, </a:t>
            </a:r>
            <a:r>
              <a:rPr lang="en-US" sz="2400" dirty="0" smtClean="0"/>
              <a:t> </a:t>
            </a:r>
            <a:r>
              <a:rPr lang="en-US" sz="2400" dirty="0" err="1" smtClean="0"/>
              <a:t>Rifampisin</a:t>
            </a:r>
            <a:r>
              <a:rPr lang="tr-TR" sz="2400" dirty="0" smtClean="0"/>
              <a:t>, </a:t>
            </a:r>
            <a:r>
              <a:rPr lang="en-US" sz="2400" dirty="0" err="1" smtClean="0"/>
              <a:t>Karbamazepin</a:t>
            </a:r>
            <a:r>
              <a:rPr lang="en-US" sz="2400" dirty="0" smtClean="0"/>
              <a:t>, </a:t>
            </a:r>
            <a:r>
              <a:rPr lang="en-US" sz="2400" dirty="0" err="1" smtClean="0"/>
              <a:t>teofilin</a:t>
            </a:r>
            <a:r>
              <a:rPr lang="en-US" sz="2400" dirty="0" smtClean="0"/>
              <a:t>, </a:t>
            </a:r>
            <a:r>
              <a:rPr lang="en-US" sz="2400" dirty="0" err="1" smtClean="0"/>
              <a:t>kronik</a:t>
            </a:r>
            <a:r>
              <a:rPr lang="en-US" sz="2400" dirty="0" smtClean="0"/>
              <a:t> </a:t>
            </a:r>
            <a:r>
              <a:rPr lang="en-US" sz="2400" dirty="0" err="1" smtClean="0"/>
              <a:t>alkol</a:t>
            </a:r>
            <a:r>
              <a:rPr lang="en-US" sz="2400" dirty="0" smtClean="0"/>
              <a:t> </a:t>
            </a:r>
            <a:r>
              <a:rPr lang="en-US" sz="2400" dirty="0" err="1" smtClean="0"/>
              <a:t>tüketimi</a:t>
            </a:r>
            <a:endParaRPr lang="tr-TR" sz="2400" dirty="0" smtClean="0"/>
          </a:p>
          <a:p>
            <a:pPr lvl="1" eaLnBrk="1" hangingPunct="1">
              <a:buNone/>
            </a:pPr>
            <a:endParaRPr lang="en-US" sz="2400" dirty="0" smtClean="0"/>
          </a:p>
          <a:p>
            <a:pPr eaLnBrk="1" hangingPunct="1"/>
            <a:r>
              <a:rPr lang="en-US" sz="2400" dirty="0" err="1" smtClean="0"/>
              <a:t>Fenitoin’in</a:t>
            </a:r>
            <a:r>
              <a:rPr lang="en-US" sz="2400" dirty="0" smtClean="0"/>
              <a:t> </a:t>
            </a:r>
            <a:r>
              <a:rPr lang="en-US" sz="2400" dirty="0" err="1" smtClean="0"/>
              <a:t>plazma</a:t>
            </a:r>
            <a:r>
              <a:rPr lang="en-US" sz="2400" dirty="0" smtClean="0"/>
              <a:t> </a:t>
            </a:r>
            <a:r>
              <a:rPr lang="en-US" sz="2400" dirty="0" err="1" smtClean="0"/>
              <a:t>seviyesini</a:t>
            </a:r>
            <a:r>
              <a:rPr lang="en-US" sz="2400" dirty="0" smtClean="0"/>
              <a:t> </a:t>
            </a:r>
            <a:r>
              <a:rPr lang="en-US" sz="2400" dirty="0" err="1" smtClean="0"/>
              <a:t>artıran</a:t>
            </a:r>
            <a:r>
              <a:rPr lang="en-US" sz="2400" dirty="0" smtClean="0"/>
              <a:t> </a:t>
            </a:r>
            <a:r>
              <a:rPr lang="en-US" sz="2400" dirty="0" err="1" smtClean="0"/>
              <a:t>ilaçlar</a:t>
            </a:r>
            <a:endParaRPr lang="en-US" sz="2400" dirty="0" smtClean="0"/>
          </a:p>
          <a:p>
            <a:pPr lvl="1" eaLnBrk="1" hangingPunct="1"/>
            <a:r>
              <a:rPr lang="en-US" sz="2400" dirty="0" err="1" smtClean="0"/>
              <a:t>Simetidin</a:t>
            </a:r>
            <a:r>
              <a:rPr lang="tr-TR" sz="2400" dirty="0" smtClean="0"/>
              <a:t>, </a:t>
            </a:r>
            <a:r>
              <a:rPr lang="en-US" sz="2400" dirty="0" err="1" smtClean="0"/>
              <a:t>K</a:t>
            </a:r>
            <a:r>
              <a:rPr lang="en-US" altLang="zh-CN" sz="2400" dirty="0" err="1" smtClean="0"/>
              <a:t>loramfenikol</a:t>
            </a:r>
            <a:r>
              <a:rPr lang="tr-TR" altLang="zh-CN" sz="2400" dirty="0" smtClean="0"/>
              <a:t>, </a:t>
            </a:r>
            <a:r>
              <a:rPr lang="en-US" sz="2400" dirty="0" err="1" smtClean="0"/>
              <a:t>Izoniazid</a:t>
            </a:r>
            <a:r>
              <a:rPr lang="en-US" sz="2400" dirty="0" smtClean="0"/>
              <a:t>, diazepam, </a:t>
            </a:r>
            <a:r>
              <a:rPr lang="en-US" sz="2400" dirty="0" err="1" smtClean="0"/>
              <a:t>akut</a:t>
            </a:r>
            <a:r>
              <a:rPr lang="en-US" sz="2400" dirty="0" smtClean="0"/>
              <a:t> </a:t>
            </a:r>
            <a:r>
              <a:rPr lang="en-US" sz="2400" dirty="0" err="1" smtClean="0"/>
              <a:t>alkol</a:t>
            </a:r>
            <a:r>
              <a:rPr lang="en-US" sz="2400" dirty="0" smtClean="0"/>
              <a:t> </a:t>
            </a:r>
            <a:r>
              <a:rPr lang="en-US" sz="2400" dirty="0" err="1" smtClean="0"/>
              <a:t>tüketimi</a:t>
            </a:r>
            <a:r>
              <a:rPr lang="en-US" sz="2400" dirty="0" smtClean="0"/>
              <a:t> </a:t>
            </a:r>
          </a:p>
          <a:p>
            <a:pPr lvl="1" eaLnBrk="1" hangingPunct="1"/>
            <a:endParaRPr lang="tr-TR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1"/>
          <p:cNvSpPr>
            <a:spLocks noChangeArrowheads="1"/>
          </p:cNvSpPr>
          <p:nvPr/>
        </p:nvSpPr>
        <p:spPr bwMode="auto">
          <a:xfrm>
            <a:off x="304800" y="1077002"/>
            <a:ext cx="88392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Epilepsi nöbetlerine tutarık adı verilir.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tr-TR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Nöbetler arasındaki dönemde epilepsili hasta görünüşte normaldir.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tr-TR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Lokal olarak başlayıp değişen oranlarda beynin diğer bölgelerine yayılır.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Dünya nüfusunda yaklaşık %1 oranında görülmektedir. Bazı Afrika ülkelerinde  %10.</a:t>
            </a:r>
            <a:endParaRPr kumimoji="0" lang="tr-T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04612"/>
            <a:ext cx="8382000" cy="5445125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buFontTx/>
              <a:buNone/>
            </a:pPr>
            <a:r>
              <a:rPr lang="en-US" sz="2800" dirty="0" err="1" smtClean="0"/>
              <a:t>Fenitoin</a:t>
            </a:r>
            <a:r>
              <a:rPr lang="en-US" sz="2800" dirty="0" smtClean="0"/>
              <a:t> </a:t>
            </a:r>
            <a:r>
              <a:rPr lang="en-US" sz="2800" dirty="0" err="1" smtClean="0"/>
              <a:t>karaciğerde</a:t>
            </a:r>
            <a:r>
              <a:rPr lang="en-US" sz="2800" dirty="0" smtClean="0"/>
              <a:t> </a:t>
            </a:r>
            <a:r>
              <a:rPr lang="en-US" sz="2800" dirty="0" err="1" smtClean="0"/>
              <a:t>ilaç</a:t>
            </a:r>
            <a:r>
              <a:rPr lang="en-US" sz="2800" dirty="0" smtClean="0"/>
              <a:t> </a:t>
            </a:r>
            <a:r>
              <a:rPr lang="en-US" sz="2800" dirty="0" err="1" smtClean="0"/>
              <a:t>metabolizmasından</a:t>
            </a:r>
            <a:r>
              <a:rPr lang="en-US" sz="2800" dirty="0" smtClean="0"/>
              <a:t> </a:t>
            </a:r>
            <a:r>
              <a:rPr lang="en-US" sz="2800" dirty="0" err="1" smtClean="0"/>
              <a:t>sorumlu</a:t>
            </a:r>
            <a:r>
              <a:rPr lang="en-US" sz="2800" dirty="0" smtClean="0"/>
              <a:t> </a:t>
            </a:r>
            <a:r>
              <a:rPr lang="en-US" sz="2800" dirty="0" err="1" smtClean="0"/>
              <a:t>enzimleri</a:t>
            </a:r>
            <a:r>
              <a:rPr lang="tr-TR" sz="2800" dirty="0" smtClean="0"/>
              <a:t> (CYP1A2, CYP2C9, CYP3A4)</a:t>
            </a:r>
            <a:r>
              <a:rPr lang="en-US" sz="2800" dirty="0" smtClean="0"/>
              <a:t> </a:t>
            </a:r>
            <a:r>
              <a:rPr lang="tr-TR" sz="2800" dirty="0" smtClean="0"/>
              <a:t>indükler</a:t>
            </a:r>
            <a:r>
              <a:rPr lang="en-US" sz="2800" dirty="0" smtClean="0"/>
              <a:t>. </a:t>
            </a:r>
            <a:r>
              <a:rPr lang="en-US" sz="2800" dirty="0" err="1" smtClean="0"/>
              <a:t>Bunun</a:t>
            </a:r>
            <a:r>
              <a:rPr lang="en-US" sz="2800" dirty="0" smtClean="0"/>
              <a:t> </a:t>
            </a:r>
            <a:r>
              <a:rPr lang="en-US" sz="2800" dirty="0" err="1" smtClean="0"/>
              <a:t>sonucu</a:t>
            </a:r>
            <a:r>
              <a:rPr lang="en-US" sz="2800" dirty="0" smtClean="0"/>
              <a:t> </a:t>
            </a:r>
            <a:r>
              <a:rPr lang="en-US" sz="2800" dirty="0" err="1" smtClean="0"/>
              <a:t>olarak</a:t>
            </a:r>
            <a:r>
              <a:rPr lang="en-US" sz="2800" dirty="0" smtClean="0"/>
              <a:t> </a:t>
            </a:r>
            <a:r>
              <a:rPr lang="en-US" sz="2800" dirty="0" err="1" smtClean="0"/>
              <a:t>aşağıdaki</a:t>
            </a:r>
            <a:r>
              <a:rPr lang="en-US" sz="2800" dirty="0" smtClean="0"/>
              <a:t> </a:t>
            </a:r>
            <a:r>
              <a:rPr lang="en-US" sz="2800" dirty="0" err="1" smtClean="0"/>
              <a:t>ilaçların</a:t>
            </a:r>
            <a:r>
              <a:rPr lang="en-US" sz="2800" dirty="0" smtClean="0"/>
              <a:t>  serum </a:t>
            </a:r>
            <a:r>
              <a:rPr lang="en-US" sz="2800" dirty="0" err="1" smtClean="0"/>
              <a:t>düzeylerini</a:t>
            </a:r>
            <a:r>
              <a:rPr lang="en-US" sz="2800" dirty="0" smtClean="0"/>
              <a:t>  </a:t>
            </a:r>
            <a:r>
              <a:rPr lang="en-US" sz="2800" dirty="0" err="1" smtClean="0"/>
              <a:t>azaltır</a:t>
            </a:r>
            <a:r>
              <a:rPr lang="en-US" sz="2800" dirty="0" smtClean="0"/>
              <a:t>. </a:t>
            </a:r>
            <a:endParaRPr lang="tr-TR" sz="2800" dirty="0" smtClean="0"/>
          </a:p>
          <a:p>
            <a:pPr>
              <a:buFontTx/>
              <a:buChar char="-"/>
            </a:pPr>
            <a:r>
              <a:rPr lang="en-US" sz="2800" dirty="0" err="1" smtClean="0"/>
              <a:t>Karbamazepin</a:t>
            </a:r>
            <a:endParaRPr lang="en-US" sz="2800" dirty="0" smtClean="0"/>
          </a:p>
          <a:p>
            <a:pPr>
              <a:buFontTx/>
              <a:buChar char="-"/>
            </a:pPr>
            <a:r>
              <a:rPr lang="en-US" sz="2800" dirty="0" err="1" smtClean="0"/>
              <a:t>Klaramfenikol</a:t>
            </a:r>
            <a:r>
              <a:rPr lang="en-US" sz="2800" dirty="0" smtClean="0"/>
              <a:t>, </a:t>
            </a:r>
          </a:p>
          <a:p>
            <a:pPr>
              <a:buFontTx/>
              <a:buChar char="-"/>
            </a:pPr>
            <a:r>
              <a:rPr lang="en-US" sz="2800" dirty="0" err="1" smtClean="0"/>
              <a:t>Glukortikoidler</a:t>
            </a:r>
            <a:endParaRPr lang="en-US" sz="2800" dirty="0"/>
          </a:p>
          <a:p>
            <a:pPr>
              <a:buFontTx/>
              <a:buChar char="-"/>
            </a:pPr>
            <a:r>
              <a:rPr lang="en-US" sz="2800" dirty="0" smtClean="0"/>
              <a:t>Haloperidol </a:t>
            </a:r>
          </a:p>
          <a:p>
            <a:pPr>
              <a:buFontTx/>
              <a:buChar char="-"/>
            </a:pPr>
            <a:r>
              <a:rPr lang="en-US" sz="2800" dirty="0" err="1" smtClean="0"/>
              <a:t>Kinidin</a:t>
            </a:r>
            <a:r>
              <a:rPr lang="en-US" sz="2800" dirty="0" smtClean="0"/>
              <a:t> </a:t>
            </a:r>
          </a:p>
          <a:p>
            <a:pPr>
              <a:buFontTx/>
              <a:buChar char="-"/>
            </a:pPr>
            <a:r>
              <a:rPr lang="en-US" sz="2800" dirty="0" err="1" smtClean="0"/>
              <a:t>Teofilin</a:t>
            </a:r>
            <a:r>
              <a:rPr lang="en-US" sz="2800" dirty="0" smtClean="0"/>
              <a:t>,</a:t>
            </a:r>
          </a:p>
          <a:p>
            <a:pPr>
              <a:buFontTx/>
              <a:buChar char="-"/>
            </a:pPr>
            <a:r>
              <a:rPr lang="en-US" sz="2800" dirty="0" smtClean="0"/>
              <a:t> </a:t>
            </a:r>
            <a:r>
              <a:rPr lang="en-US" sz="2800" dirty="0"/>
              <a:t>O</a:t>
            </a:r>
            <a:r>
              <a:rPr lang="en-US" sz="2800" dirty="0" smtClean="0"/>
              <a:t>ral </a:t>
            </a:r>
            <a:r>
              <a:rPr lang="en-US" sz="2800" dirty="0" err="1" smtClean="0"/>
              <a:t>kontraseptifler</a:t>
            </a:r>
            <a:endParaRPr lang="en-US" sz="2800" dirty="0"/>
          </a:p>
          <a:p>
            <a:pPr>
              <a:buFontTx/>
              <a:buChar char="-"/>
            </a:pPr>
            <a:r>
              <a:rPr lang="en-US" sz="2800" dirty="0" smtClean="0"/>
              <a:t> </a:t>
            </a:r>
            <a:r>
              <a:rPr lang="en-US" sz="2800" dirty="0" err="1"/>
              <a:t>V</a:t>
            </a:r>
            <a:r>
              <a:rPr lang="en-US" sz="2800" dirty="0" err="1" smtClean="0"/>
              <a:t>arfarin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err="1" smtClean="0">
                <a:solidFill>
                  <a:srgbClr val="C00000"/>
                </a:solidFill>
              </a:rPr>
              <a:t>Karbamazepin</a:t>
            </a:r>
            <a:endParaRPr lang="en-US" altLang="zh-CN" b="1" dirty="0">
              <a:solidFill>
                <a:srgbClr val="C000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676400"/>
            <a:ext cx="7467600" cy="4419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Bipolar </a:t>
            </a:r>
            <a:r>
              <a:rPr lang="en-US" altLang="zh-CN" dirty="0" err="1"/>
              <a:t>bozuklukta</a:t>
            </a:r>
            <a:r>
              <a:rPr lang="en-US" altLang="zh-CN" dirty="0"/>
              <a:t> da </a:t>
            </a:r>
            <a:r>
              <a:rPr lang="en-US" altLang="zh-CN" dirty="0" err="1"/>
              <a:t>kullanılır</a:t>
            </a:r>
            <a:endParaRPr lang="en-US" altLang="zh-CN" dirty="0"/>
          </a:p>
          <a:p>
            <a:pPr eaLnBrk="1" hangingPunct="1"/>
            <a:r>
              <a:rPr lang="en-US" dirty="0" err="1" smtClean="0"/>
              <a:t>Sodyum</a:t>
            </a:r>
            <a:r>
              <a:rPr lang="en-US" dirty="0" smtClean="0"/>
              <a:t> </a:t>
            </a:r>
            <a:r>
              <a:rPr lang="en-US" dirty="0" err="1" smtClean="0"/>
              <a:t>kanallarını</a:t>
            </a:r>
            <a:r>
              <a:rPr lang="en-US" dirty="0" smtClean="0"/>
              <a:t> bloke </a:t>
            </a:r>
            <a:r>
              <a:rPr lang="en-US" dirty="0" err="1" smtClean="0"/>
              <a:t>eder</a:t>
            </a:r>
            <a:r>
              <a:rPr lang="en-US" dirty="0" smtClean="0"/>
              <a:t> </a:t>
            </a:r>
            <a:endParaRPr lang="tr-TR" dirty="0" smtClean="0"/>
          </a:p>
          <a:p>
            <a:pPr eaLnBrk="1" hangingPunct="1"/>
            <a:r>
              <a:rPr lang="en-US" dirty="0" err="1" smtClean="0"/>
              <a:t>Plazma</a:t>
            </a:r>
            <a:r>
              <a:rPr lang="en-US" dirty="0" smtClean="0"/>
              <a:t> </a:t>
            </a:r>
            <a:r>
              <a:rPr lang="en-US" dirty="0" err="1" smtClean="0"/>
              <a:t>proteinlerine</a:t>
            </a:r>
            <a:r>
              <a:rPr lang="en-US" dirty="0" smtClean="0"/>
              <a:t> </a:t>
            </a:r>
            <a:r>
              <a:rPr lang="en-US" dirty="0" err="1" smtClean="0"/>
              <a:t>bağlanır</a:t>
            </a:r>
            <a:r>
              <a:rPr lang="en-US" dirty="0" smtClean="0"/>
              <a:t> (70%)</a:t>
            </a:r>
            <a:endParaRPr lang="tr-TR" dirty="0" smtClean="0"/>
          </a:p>
          <a:p>
            <a:pPr>
              <a:lnSpc>
                <a:spcPct val="90000"/>
              </a:lnSpc>
            </a:pPr>
            <a:r>
              <a:rPr lang="en-US" altLang="zh-CN" dirty="0" err="1"/>
              <a:t>Kendi</a:t>
            </a:r>
            <a:r>
              <a:rPr lang="en-US" altLang="zh-CN" dirty="0"/>
              <a:t> </a:t>
            </a:r>
            <a:r>
              <a:rPr lang="en-US" altLang="zh-CN" dirty="0" err="1"/>
              <a:t>metabolizmasını</a:t>
            </a:r>
            <a:r>
              <a:rPr lang="en-US" altLang="zh-CN" dirty="0"/>
              <a:t> </a:t>
            </a:r>
            <a:r>
              <a:rPr lang="en-US" altLang="zh-CN" dirty="0" err="1"/>
              <a:t>hızlandırır</a:t>
            </a:r>
            <a:r>
              <a:rPr lang="en-US" altLang="zh-CN" dirty="0"/>
              <a:t>. </a:t>
            </a:r>
            <a:r>
              <a:rPr lang="en-US" altLang="zh-CN" dirty="0" err="1"/>
              <a:t>Tedavinin</a:t>
            </a:r>
            <a:r>
              <a:rPr lang="en-US" altLang="zh-CN" dirty="0"/>
              <a:t> </a:t>
            </a:r>
            <a:r>
              <a:rPr lang="en-US" altLang="zh-CN" dirty="0" err="1"/>
              <a:t>başında</a:t>
            </a:r>
            <a:r>
              <a:rPr lang="en-US" altLang="zh-CN" dirty="0"/>
              <a:t> </a:t>
            </a:r>
            <a:r>
              <a:rPr lang="en-US" altLang="zh-CN" dirty="0" err="1"/>
              <a:t>yarılanma</a:t>
            </a:r>
            <a:r>
              <a:rPr lang="en-US" altLang="zh-CN" dirty="0"/>
              <a:t> </a:t>
            </a:r>
            <a:r>
              <a:rPr lang="en-US" altLang="zh-CN" dirty="0" err="1"/>
              <a:t>süresi</a:t>
            </a:r>
            <a:r>
              <a:rPr lang="en-US" altLang="zh-CN" dirty="0"/>
              <a:t> 40 </a:t>
            </a:r>
            <a:r>
              <a:rPr lang="en-US" altLang="zh-CN" dirty="0" err="1"/>
              <a:t>saat</a:t>
            </a:r>
            <a:r>
              <a:rPr lang="en-US" altLang="zh-CN" dirty="0"/>
              <a:t>, </a:t>
            </a:r>
            <a:r>
              <a:rPr lang="en-US" altLang="zh-CN" dirty="0" err="1"/>
              <a:t>kronik</a:t>
            </a:r>
            <a:r>
              <a:rPr lang="en-US" altLang="zh-CN" dirty="0"/>
              <a:t> </a:t>
            </a:r>
            <a:r>
              <a:rPr lang="en-US" altLang="zh-CN" dirty="0" err="1"/>
              <a:t>dönemde</a:t>
            </a:r>
            <a:r>
              <a:rPr lang="en-US" altLang="zh-CN" dirty="0"/>
              <a:t> 15 </a:t>
            </a:r>
            <a:r>
              <a:rPr lang="en-US" altLang="zh-CN" dirty="0" err="1"/>
              <a:t>saattir</a:t>
            </a:r>
            <a:r>
              <a:rPr lang="en-US" altLang="zh-CN" dirty="0" smtClean="0"/>
              <a:t>.</a:t>
            </a:r>
            <a:r>
              <a:rPr lang="en-US" dirty="0" smtClean="0"/>
              <a:t> </a:t>
            </a:r>
          </a:p>
          <a:p>
            <a:pPr eaLnBrk="1" hangingPunct="1"/>
            <a:r>
              <a:rPr lang="tr-TR" dirty="0" err="1" smtClean="0"/>
              <a:t>Hiponatremi</a:t>
            </a:r>
            <a:r>
              <a:rPr lang="tr-TR" dirty="0" smtClean="0"/>
              <a:t> yapar. Düzenli serum sodyum düzeyinin takibi gereklidir (özellikle yaşlı hastalarda)</a:t>
            </a:r>
          </a:p>
          <a:p>
            <a:pPr eaLnBrk="1" hangingPunct="1"/>
            <a:r>
              <a:rPr lang="tr-TR" dirty="0">
                <a:solidFill>
                  <a:schemeClr val="accent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Lökopeni</a:t>
            </a:r>
            <a:r>
              <a:rPr lang="tr-TR" dirty="0" smtClean="0">
                <a:solidFill>
                  <a:schemeClr val="tx1"/>
                </a:solidFill>
              </a:rPr>
              <a:t> en yaygın hematolojik yan etkisidir.</a:t>
            </a:r>
          </a:p>
          <a:p>
            <a:pPr eaLnBrk="1" hangingPunct="1"/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/>
              <a:t>Diplopi</a:t>
            </a:r>
            <a:r>
              <a:rPr lang="tr-TR" dirty="0" smtClean="0"/>
              <a:t> </a:t>
            </a:r>
          </a:p>
          <a:p>
            <a:pPr eaLnBrk="1" hangingPunct="1"/>
            <a:r>
              <a:rPr lang="tr-TR" dirty="0"/>
              <a:t> </a:t>
            </a:r>
            <a:r>
              <a:rPr lang="en-US" dirty="0" err="1" smtClean="0"/>
              <a:t>Ataksi</a:t>
            </a:r>
            <a:r>
              <a:rPr lang="en-US" dirty="0" smtClean="0"/>
              <a:t> </a:t>
            </a:r>
            <a:r>
              <a:rPr lang="tr-TR" dirty="0" smtClean="0">
                <a:solidFill>
                  <a:schemeClr val="tx1"/>
                </a:solidFill>
              </a:rPr>
              <a:t>Kızarıklık, bulantı, </a:t>
            </a:r>
            <a:r>
              <a:rPr lang="tr-TR" dirty="0" err="1" smtClean="0">
                <a:solidFill>
                  <a:schemeClr val="tx1"/>
                </a:solidFill>
              </a:rPr>
              <a:t>hepatitis</a:t>
            </a:r>
            <a:r>
              <a:rPr lang="tr-TR" dirty="0" smtClean="0">
                <a:solidFill>
                  <a:schemeClr val="tx1"/>
                </a:solidFill>
              </a:rPr>
              <a:t> yapabilir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en-US" altLang="zh-CN" dirty="0"/>
          </a:p>
          <a:p>
            <a:pPr>
              <a:lnSpc>
                <a:spcPct val="90000"/>
              </a:lnSpc>
              <a:buNone/>
            </a:pP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991600" cy="884238"/>
          </a:xfrm>
        </p:spPr>
        <p:txBody>
          <a:bodyPr>
            <a:normAutofit/>
          </a:bodyPr>
          <a:lstStyle/>
          <a:p>
            <a:r>
              <a:rPr lang="en-US" sz="3800" dirty="0" smtClean="0">
                <a:solidFill>
                  <a:srgbClr val="C00000"/>
                </a:solidFill>
              </a:rPr>
              <a:t>KARBAMAZEPIN İLAÇ ETKİLEŞMELERİ</a:t>
            </a:r>
            <a:endParaRPr lang="en-US" sz="3800" dirty="0">
              <a:solidFill>
                <a:srgbClr val="C00000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600200"/>
            <a:ext cx="76962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1. </a:t>
            </a:r>
            <a:r>
              <a:rPr lang="en-US" sz="2800" dirty="0" err="1" smtClean="0"/>
              <a:t>Karbamazepin</a:t>
            </a:r>
            <a:r>
              <a:rPr lang="en-US" sz="2800" dirty="0" smtClean="0"/>
              <a:t> </a:t>
            </a:r>
            <a:r>
              <a:rPr lang="en-US" sz="2800" dirty="0" err="1" smtClean="0"/>
              <a:t>düzeyini</a:t>
            </a:r>
            <a:r>
              <a:rPr lang="en-US" sz="2800" dirty="0" smtClean="0"/>
              <a:t> </a:t>
            </a:r>
            <a:r>
              <a:rPr lang="en-US" sz="2800" dirty="0" err="1" smtClean="0"/>
              <a:t>artıran</a:t>
            </a:r>
            <a:r>
              <a:rPr lang="en-US" sz="2800" dirty="0" smtClean="0"/>
              <a:t> </a:t>
            </a:r>
            <a:r>
              <a:rPr lang="en-US" sz="2800" dirty="0" err="1" smtClean="0"/>
              <a:t>ilaçlar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    </a:t>
            </a:r>
            <a:r>
              <a:rPr lang="en-US" sz="2800" dirty="0" err="1" smtClean="0"/>
              <a:t>Simetidin</a:t>
            </a:r>
            <a:r>
              <a:rPr lang="en-US" sz="2800" dirty="0" smtClean="0"/>
              <a:t>, </a:t>
            </a:r>
            <a:r>
              <a:rPr lang="en-US" sz="2800" dirty="0" err="1" smtClean="0"/>
              <a:t>Eritromisin</a:t>
            </a:r>
            <a:r>
              <a:rPr lang="en-US" sz="2800" dirty="0"/>
              <a:t>, </a:t>
            </a:r>
            <a:r>
              <a:rPr lang="en-US" sz="2800" dirty="0" err="1" smtClean="0"/>
              <a:t>izoniazid</a:t>
            </a:r>
            <a:r>
              <a:rPr lang="en-US" sz="2800" dirty="0" smtClean="0"/>
              <a:t>, </a:t>
            </a:r>
            <a:r>
              <a:rPr lang="en-US" sz="2800" dirty="0" err="1" smtClean="0"/>
              <a:t>Greyfurt</a:t>
            </a:r>
            <a:r>
              <a:rPr lang="en-US" sz="2800" dirty="0" smtClean="0"/>
              <a:t> </a:t>
            </a:r>
            <a:r>
              <a:rPr lang="en-US" sz="2800" dirty="0" err="1" smtClean="0"/>
              <a:t>suyu</a:t>
            </a:r>
            <a:endParaRPr lang="en-US" sz="2800" dirty="0"/>
          </a:p>
          <a:p>
            <a:pPr>
              <a:buNone/>
            </a:pPr>
            <a:r>
              <a:rPr lang="en-US" sz="2800" dirty="0"/>
              <a:t>2. </a:t>
            </a:r>
            <a:r>
              <a:rPr lang="en-US" sz="2800" dirty="0" err="1"/>
              <a:t>Karbamazepin</a:t>
            </a:r>
            <a:r>
              <a:rPr lang="en-US" sz="2800" dirty="0"/>
              <a:t> </a:t>
            </a:r>
            <a:r>
              <a:rPr lang="en-US" sz="2800" dirty="0" err="1"/>
              <a:t>düzeyini</a:t>
            </a:r>
            <a:r>
              <a:rPr lang="en-US" sz="2800" dirty="0"/>
              <a:t> </a:t>
            </a:r>
            <a:r>
              <a:rPr lang="en-US" sz="2800" dirty="0" err="1" smtClean="0"/>
              <a:t>azaltan</a:t>
            </a:r>
            <a:r>
              <a:rPr lang="en-US" sz="2800" dirty="0" smtClean="0"/>
              <a:t> </a:t>
            </a:r>
            <a:r>
              <a:rPr lang="en-US" sz="2800" dirty="0" err="1"/>
              <a:t>ilaçlar</a:t>
            </a: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 smtClean="0"/>
              <a:t>    </a:t>
            </a:r>
            <a:r>
              <a:rPr lang="en-US" sz="2800" dirty="0" err="1" smtClean="0"/>
              <a:t>Fenitoin</a:t>
            </a:r>
            <a:r>
              <a:rPr lang="en-US" sz="2800" dirty="0"/>
              <a:t>, </a:t>
            </a:r>
            <a:r>
              <a:rPr lang="en-US" sz="2800" dirty="0" err="1" smtClean="0"/>
              <a:t>Fenobarbital</a:t>
            </a: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3. </a:t>
            </a:r>
            <a:r>
              <a:rPr lang="en-US" sz="2800" dirty="0" err="1" smtClean="0"/>
              <a:t>Karbamazepin</a:t>
            </a:r>
            <a:r>
              <a:rPr lang="en-US" sz="2800" dirty="0" smtClean="0"/>
              <a:t> </a:t>
            </a:r>
            <a:r>
              <a:rPr lang="en-US" sz="2800" dirty="0" err="1" smtClean="0"/>
              <a:t>tarafından</a:t>
            </a:r>
            <a:r>
              <a:rPr lang="en-US" sz="2800" dirty="0" smtClean="0"/>
              <a:t> serum </a:t>
            </a:r>
            <a:r>
              <a:rPr lang="en-US" sz="2800" dirty="0" err="1" smtClean="0"/>
              <a:t>düzeyi</a:t>
            </a:r>
            <a:r>
              <a:rPr lang="en-US" sz="2800" dirty="0" smtClean="0"/>
              <a:t> </a:t>
            </a:r>
            <a:r>
              <a:rPr lang="en-US" sz="2800" dirty="0" err="1" smtClean="0"/>
              <a:t>azaltılan</a:t>
            </a:r>
            <a:r>
              <a:rPr lang="en-US" sz="2800" dirty="0" smtClean="0"/>
              <a:t> </a:t>
            </a:r>
            <a:r>
              <a:rPr lang="en-US" sz="2800" dirty="0" err="1" smtClean="0"/>
              <a:t>ilaçlar</a:t>
            </a:r>
            <a:r>
              <a:rPr lang="en-US" sz="2800" dirty="0" smtClean="0"/>
              <a:t> </a:t>
            </a:r>
            <a:endParaRPr lang="en-US" sz="2800" b="1" u="sng" dirty="0"/>
          </a:p>
          <a:p>
            <a:pPr>
              <a:buFont typeface="Wingdings" pitchFamily="2" charset="2"/>
              <a:buNone/>
            </a:pPr>
            <a:r>
              <a:rPr lang="en-US" sz="2800" b="1" dirty="0" smtClean="0"/>
              <a:t>   </a:t>
            </a:r>
            <a:r>
              <a:rPr lang="en-US" sz="2800" dirty="0" err="1"/>
              <a:t>V</a:t>
            </a:r>
            <a:r>
              <a:rPr lang="en-US" sz="2800" dirty="0" err="1" smtClean="0"/>
              <a:t>arfarin</a:t>
            </a:r>
            <a:r>
              <a:rPr lang="en-US" sz="2800" dirty="0"/>
              <a:t>, oral </a:t>
            </a:r>
            <a:r>
              <a:rPr lang="tr-TR" sz="2800" dirty="0" err="1"/>
              <a:t>k</a:t>
            </a:r>
            <a:r>
              <a:rPr lang="en-US" sz="2800" dirty="0" err="1" smtClean="0"/>
              <a:t>ontraseptifler</a:t>
            </a:r>
            <a:r>
              <a:rPr lang="en-US" sz="2800" dirty="0" smtClean="0"/>
              <a:t>, </a:t>
            </a:r>
            <a:r>
              <a:rPr lang="en-US" sz="2800" dirty="0" err="1" smtClean="0"/>
              <a:t>doksisilin</a:t>
            </a:r>
            <a:r>
              <a:rPr lang="en-US" sz="2800" dirty="0" smtClean="0"/>
              <a:t>, 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 </a:t>
            </a:r>
            <a:r>
              <a:rPr lang="en-US" sz="2800" dirty="0" smtClean="0"/>
              <a:t>  </a:t>
            </a:r>
            <a:r>
              <a:rPr lang="en-US" sz="2800" dirty="0" err="1" smtClean="0"/>
              <a:t>fenitoin</a:t>
            </a:r>
            <a:r>
              <a:rPr lang="en-US" sz="2800" dirty="0" smtClean="0"/>
              <a:t>, </a:t>
            </a:r>
            <a:r>
              <a:rPr lang="en-US" sz="2800" dirty="0"/>
              <a:t>haloperidol</a:t>
            </a:r>
          </a:p>
          <a:p>
            <a:pPr>
              <a:buFont typeface="Wingdings" pitchFamily="2" charset="2"/>
              <a:buNone/>
            </a:pP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err="1" smtClean="0">
                <a:solidFill>
                  <a:srgbClr val="C00000"/>
                </a:solidFill>
              </a:rPr>
              <a:t>Barbituratlar</a:t>
            </a:r>
            <a:r>
              <a:rPr lang="tr-TR" altLang="zh-CN" dirty="0" smtClean="0"/>
              <a:t/>
            </a:r>
            <a:br>
              <a:rPr lang="tr-TR" altLang="zh-CN" dirty="0" smtClean="0"/>
            </a:b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64636"/>
            <a:ext cx="8229600" cy="4911725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zh-CN" sz="2000" b="1" dirty="0" err="1">
                <a:solidFill>
                  <a:srgbClr val="800000"/>
                </a:solidFill>
                <a:sym typeface="Wingdings" pitchFamily="2" charset="2"/>
              </a:rPr>
              <a:t>Fenobarbital</a:t>
            </a:r>
            <a:endParaRPr lang="en-US" altLang="zh-CN" sz="2000" b="1" dirty="0">
              <a:solidFill>
                <a:srgbClr val="800000"/>
              </a:solidFill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endParaRPr lang="tr-TR" altLang="zh-CN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US" altLang="zh-CN" dirty="0" err="1" smtClean="0">
                <a:sym typeface="Wingdings" pitchFamily="2" charset="2"/>
              </a:rPr>
              <a:t>En</a:t>
            </a:r>
            <a:r>
              <a:rPr lang="en-US" altLang="zh-CN" dirty="0" smtClean="0">
                <a:sym typeface="Wingdings" pitchFamily="2" charset="2"/>
              </a:rPr>
              <a:t> </a:t>
            </a:r>
            <a:r>
              <a:rPr lang="en-US" altLang="zh-CN" dirty="0" err="1">
                <a:sym typeface="Wingdings" pitchFamily="2" charset="2"/>
              </a:rPr>
              <a:t>eski</a:t>
            </a:r>
            <a:r>
              <a:rPr lang="en-US" altLang="zh-CN" dirty="0">
                <a:sym typeface="Wingdings" pitchFamily="2" charset="2"/>
              </a:rPr>
              <a:t> </a:t>
            </a:r>
            <a:r>
              <a:rPr lang="en-US" altLang="zh-CN" dirty="0" err="1">
                <a:sym typeface="Wingdings" pitchFamily="2" charset="2"/>
              </a:rPr>
              <a:t>antiepileptiklerden</a:t>
            </a:r>
            <a:r>
              <a:rPr lang="en-US" altLang="zh-CN" dirty="0">
                <a:sym typeface="Wingdings" pitchFamily="2" charset="2"/>
              </a:rPr>
              <a:t> </a:t>
            </a:r>
            <a:r>
              <a:rPr lang="en-US" altLang="zh-CN" dirty="0" err="1">
                <a:sym typeface="Wingdings" pitchFamily="2" charset="2"/>
              </a:rPr>
              <a:t>biridir</a:t>
            </a:r>
            <a:r>
              <a:rPr lang="en-US" altLang="zh-CN" dirty="0">
                <a:sym typeface="Wingdings" pitchFamily="2" charset="2"/>
              </a:rPr>
              <a:t>.</a:t>
            </a:r>
          </a:p>
          <a:p>
            <a:r>
              <a:rPr lang="en-US" dirty="0" smtClean="0"/>
              <a:t>inhibit</a:t>
            </a:r>
            <a:r>
              <a:rPr lang="tr-TR" dirty="0" smtClean="0"/>
              <a:t>ö</a:t>
            </a:r>
            <a:r>
              <a:rPr lang="en-US" dirty="0" smtClean="0"/>
              <a:t>r </a:t>
            </a:r>
            <a:r>
              <a:rPr lang="tr-TR" dirty="0" smtClean="0"/>
              <a:t>etkinliği artırır.</a:t>
            </a:r>
            <a:endParaRPr lang="en-US" dirty="0"/>
          </a:p>
          <a:p>
            <a:r>
              <a:rPr lang="tr-TR" dirty="0" err="1" smtClean="0"/>
              <a:t>Eksitatör</a:t>
            </a:r>
            <a:r>
              <a:rPr lang="tr-TR" dirty="0" smtClean="0"/>
              <a:t> iletiyi azaltır.</a:t>
            </a:r>
          </a:p>
          <a:p>
            <a:pPr>
              <a:lnSpc>
                <a:spcPct val="90000"/>
              </a:lnSpc>
            </a:pPr>
            <a:r>
              <a:rPr lang="en-US" altLang="zh-CN" dirty="0" err="1" smtClean="0">
                <a:sym typeface="Wingdings" pitchFamily="2" charset="2"/>
              </a:rPr>
              <a:t>Günde</a:t>
            </a:r>
            <a:r>
              <a:rPr lang="en-US" altLang="zh-CN" dirty="0" smtClean="0">
                <a:sym typeface="Wingdings" pitchFamily="2" charset="2"/>
              </a:rPr>
              <a:t> </a:t>
            </a:r>
            <a:r>
              <a:rPr lang="en-US" altLang="zh-CN" dirty="0" err="1">
                <a:sym typeface="Wingdings" pitchFamily="2" charset="2"/>
              </a:rPr>
              <a:t>tek</a:t>
            </a:r>
            <a:r>
              <a:rPr lang="en-US" altLang="zh-CN" dirty="0">
                <a:sym typeface="Wingdings" pitchFamily="2" charset="2"/>
              </a:rPr>
              <a:t> </a:t>
            </a:r>
            <a:r>
              <a:rPr lang="en-US" altLang="zh-CN" dirty="0" err="1">
                <a:sym typeface="Wingdings" pitchFamily="2" charset="2"/>
              </a:rPr>
              <a:t>doz</a:t>
            </a:r>
            <a:r>
              <a:rPr lang="en-US" altLang="zh-CN" dirty="0">
                <a:sym typeface="Wingdings" pitchFamily="2" charset="2"/>
              </a:rPr>
              <a:t> </a:t>
            </a:r>
            <a:r>
              <a:rPr lang="en-US" altLang="zh-CN" dirty="0" err="1">
                <a:sym typeface="Wingdings" pitchFamily="2" charset="2"/>
              </a:rPr>
              <a:t>kullanılabilir</a:t>
            </a:r>
            <a:r>
              <a:rPr lang="en-US" altLang="zh-CN" dirty="0">
                <a:sym typeface="Wingdings" pitchFamily="2" charset="2"/>
              </a:rPr>
              <a:t>.</a:t>
            </a:r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4872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295400"/>
            <a:ext cx="7467600" cy="4835525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zh-CN" sz="2800" b="1" dirty="0" err="1" smtClean="0">
                <a:solidFill>
                  <a:srgbClr val="800000"/>
                </a:solidFill>
                <a:sym typeface="Wingdings" pitchFamily="2" charset="2"/>
              </a:rPr>
              <a:t>Fenobarbital</a:t>
            </a:r>
            <a:endParaRPr lang="en-US" altLang="zh-CN" sz="2800" b="1" dirty="0" smtClean="0">
              <a:solidFill>
                <a:srgbClr val="800000"/>
              </a:solidFill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 smtClean="0">
                <a:sym typeface="Wingdings" pitchFamily="2" charset="2"/>
              </a:rPr>
              <a:t>Yan </a:t>
            </a:r>
            <a:r>
              <a:rPr lang="en-US" altLang="zh-CN" sz="2800" dirty="0" err="1" smtClean="0">
                <a:sym typeface="Wingdings" pitchFamily="2" charset="2"/>
              </a:rPr>
              <a:t>etkileri</a:t>
            </a:r>
            <a:r>
              <a:rPr lang="en-US" altLang="zh-CN" sz="2800" dirty="0" smtClean="0">
                <a:sym typeface="Wingdings" pitchFamily="2" charset="2"/>
              </a:rPr>
              <a:t> </a:t>
            </a:r>
            <a:r>
              <a:rPr lang="en-US" altLang="zh-CN" sz="2800" dirty="0" err="1" smtClean="0">
                <a:sym typeface="Wingdings" pitchFamily="2" charset="2"/>
              </a:rPr>
              <a:t>nedeniyle</a:t>
            </a:r>
            <a:r>
              <a:rPr lang="en-US" altLang="zh-CN" sz="2800" dirty="0" smtClean="0">
                <a:sym typeface="Wingdings" pitchFamily="2" charset="2"/>
              </a:rPr>
              <a:t> (</a:t>
            </a:r>
            <a:r>
              <a:rPr lang="en-US" altLang="zh-CN" sz="2800" dirty="0" err="1" smtClean="0">
                <a:sym typeface="Wingdings" pitchFamily="2" charset="2"/>
              </a:rPr>
              <a:t>letarji</a:t>
            </a:r>
            <a:r>
              <a:rPr lang="en-US" altLang="zh-CN" sz="2800" dirty="0" smtClean="0">
                <a:sym typeface="Wingdings" pitchFamily="2" charset="2"/>
              </a:rPr>
              <a:t>, </a:t>
            </a:r>
            <a:r>
              <a:rPr lang="en-US" altLang="zh-CN" sz="2800" dirty="0" err="1" smtClean="0">
                <a:sym typeface="Wingdings" pitchFamily="2" charset="2"/>
              </a:rPr>
              <a:t>depresyon</a:t>
            </a:r>
            <a:r>
              <a:rPr lang="en-US" altLang="zh-CN" sz="2800" dirty="0" smtClean="0">
                <a:sym typeface="Wingdings" pitchFamily="2" charset="2"/>
              </a:rPr>
              <a:t>, </a:t>
            </a:r>
            <a:r>
              <a:rPr lang="en-US" altLang="zh-CN" sz="2800" dirty="0" err="1" smtClean="0">
                <a:sym typeface="Wingdings" pitchFamily="2" charset="2"/>
              </a:rPr>
              <a:t>öğrenme</a:t>
            </a:r>
            <a:r>
              <a:rPr lang="en-US" altLang="zh-CN" sz="2800" dirty="0" smtClean="0">
                <a:sym typeface="Wingdings" pitchFamily="2" charset="2"/>
              </a:rPr>
              <a:t> </a:t>
            </a:r>
            <a:r>
              <a:rPr lang="en-US" altLang="zh-CN" sz="2800" dirty="0" err="1" smtClean="0">
                <a:sym typeface="Wingdings" pitchFamily="2" charset="2"/>
              </a:rPr>
              <a:t>bozukluğu</a:t>
            </a:r>
            <a:r>
              <a:rPr lang="en-US" altLang="zh-CN" sz="2800" dirty="0" smtClean="0">
                <a:sym typeface="Wingdings" pitchFamily="2" charset="2"/>
              </a:rPr>
              <a:t>) </a:t>
            </a:r>
            <a:r>
              <a:rPr lang="en-US" altLang="zh-CN" sz="2800" dirty="0" err="1" smtClean="0">
                <a:sym typeface="Wingdings" pitchFamily="2" charset="2"/>
              </a:rPr>
              <a:t>tedavideki</a:t>
            </a:r>
            <a:r>
              <a:rPr lang="en-US" altLang="zh-CN" sz="2800" dirty="0" smtClean="0">
                <a:sym typeface="Wingdings" pitchFamily="2" charset="2"/>
              </a:rPr>
              <a:t> </a:t>
            </a:r>
            <a:r>
              <a:rPr lang="en-US" altLang="zh-CN" sz="2800" dirty="0" err="1" smtClean="0">
                <a:sym typeface="Wingdings" pitchFamily="2" charset="2"/>
              </a:rPr>
              <a:t>önemi</a:t>
            </a:r>
            <a:r>
              <a:rPr lang="en-US" altLang="zh-CN" sz="2800" dirty="0" smtClean="0">
                <a:sym typeface="Wingdings" pitchFamily="2" charset="2"/>
              </a:rPr>
              <a:t> </a:t>
            </a:r>
            <a:r>
              <a:rPr lang="en-US" altLang="zh-CN" sz="2800" dirty="0" err="1" smtClean="0">
                <a:sym typeface="Wingdings" pitchFamily="2" charset="2"/>
              </a:rPr>
              <a:t>azalmıştır</a:t>
            </a:r>
            <a:r>
              <a:rPr lang="en-US" altLang="zh-CN" sz="2800" dirty="0" smtClean="0">
                <a:sym typeface="Wingdings" pitchFamily="2" charset="2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altLang="zh-CN" sz="2800" dirty="0" smtClean="0">
                <a:sym typeface="Wingdings" pitchFamily="2" charset="2"/>
              </a:rPr>
              <a:t>Oral </a:t>
            </a:r>
            <a:r>
              <a:rPr lang="en-US" altLang="zh-CN" sz="2800" dirty="0" err="1" smtClean="0">
                <a:sym typeface="Wingdings" pitchFamily="2" charset="2"/>
              </a:rPr>
              <a:t>yolla</a:t>
            </a:r>
            <a:r>
              <a:rPr lang="en-US" altLang="zh-CN" sz="2800" dirty="0" smtClean="0">
                <a:sym typeface="Wingdings" pitchFamily="2" charset="2"/>
              </a:rPr>
              <a:t> </a:t>
            </a:r>
            <a:r>
              <a:rPr lang="en-US" altLang="zh-CN" sz="2800" dirty="0" err="1" smtClean="0">
                <a:sym typeface="Wingdings" pitchFamily="2" charset="2"/>
              </a:rPr>
              <a:t>kullanılır</a:t>
            </a:r>
            <a:r>
              <a:rPr lang="en-US" altLang="zh-CN" sz="2800" dirty="0" smtClean="0">
                <a:sym typeface="Wingdings" pitchFamily="2" charset="2"/>
              </a:rPr>
              <a:t>. </a:t>
            </a:r>
            <a:r>
              <a:rPr lang="en-US" altLang="zh-CN" sz="2800" dirty="0" err="1" smtClean="0">
                <a:sym typeface="Wingdings" pitchFamily="2" charset="2"/>
              </a:rPr>
              <a:t>Absorbsiyonu</a:t>
            </a:r>
            <a:r>
              <a:rPr lang="en-US" altLang="zh-CN" sz="2800" dirty="0" smtClean="0">
                <a:sym typeface="Wingdings" pitchFamily="2" charset="2"/>
              </a:rPr>
              <a:t> </a:t>
            </a:r>
            <a:r>
              <a:rPr lang="en-US" altLang="zh-CN" sz="2800" dirty="0" err="1" smtClean="0">
                <a:sym typeface="Wingdings" pitchFamily="2" charset="2"/>
              </a:rPr>
              <a:t>tamdır</a:t>
            </a:r>
            <a:r>
              <a:rPr lang="en-US" altLang="zh-CN" sz="2800" dirty="0" smtClean="0">
                <a:sym typeface="Wingdings" pitchFamily="2" charset="2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altLang="zh-CN" sz="2800" dirty="0" err="1" smtClean="0">
                <a:sym typeface="Wingdings" pitchFamily="2" charset="2"/>
              </a:rPr>
              <a:t>Uzun</a:t>
            </a:r>
            <a:r>
              <a:rPr lang="en-US" altLang="zh-CN" sz="2800" dirty="0" smtClean="0">
                <a:sym typeface="Wingdings" pitchFamily="2" charset="2"/>
              </a:rPr>
              <a:t> </a:t>
            </a:r>
            <a:r>
              <a:rPr lang="en-US" altLang="zh-CN" sz="2800" dirty="0" err="1" smtClean="0">
                <a:sym typeface="Wingdings" pitchFamily="2" charset="2"/>
              </a:rPr>
              <a:t>yarılanma</a:t>
            </a:r>
            <a:r>
              <a:rPr lang="en-US" altLang="zh-CN" sz="2800" dirty="0" smtClean="0">
                <a:sym typeface="Wingdings" pitchFamily="2" charset="2"/>
              </a:rPr>
              <a:t> </a:t>
            </a:r>
            <a:r>
              <a:rPr lang="en-US" altLang="zh-CN" sz="2800" dirty="0" err="1" smtClean="0">
                <a:sym typeface="Wingdings" pitchFamily="2" charset="2"/>
              </a:rPr>
              <a:t>süresine</a:t>
            </a:r>
            <a:r>
              <a:rPr lang="en-US" altLang="zh-CN" sz="2800" dirty="0" smtClean="0">
                <a:sym typeface="Wingdings" pitchFamily="2" charset="2"/>
              </a:rPr>
              <a:t> (4 </a:t>
            </a:r>
            <a:r>
              <a:rPr lang="en-US" altLang="zh-CN" sz="2800" dirty="0" err="1" smtClean="0">
                <a:sym typeface="Wingdings" pitchFamily="2" charset="2"/>
              </a:rPr>
              <a:t>gün</a:t>
            </a:r>
            <a:r>
              <a:rPr lang="en-US" altLang="zh-CN" sz="2800" dirty="0" smtClean="0">
                <a:sym typeface="Wingdings" pitchFamily="2" charset="2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altLang="zh-CN" sz="2800" dirty="0" smtClean="0">
                <a:sym typeface="Wingdings" pitchFamily="2" charset="2"/>
              </a:rPr>
              <a:t>Fetus </a:t>
            </a:r>
            <a:r>
              <a:rPr lang="en-US" altLang="zh-CN" sz="2800" dirty="0" err="1" smtClean="0">
                <a:sym typeface="Wingdings" pitchFamily="2" charset="2"/>
              </a:rPr>
              <a:t>üzerinde</a:t>
            </a:r>
            <a:r>
              <a:rPr lang="en-US" altLang="zh-CN" sz="2800" dirty="0" smtClean="0">
                <a:sym typeface="Wingdings" pitchFamily="2" charset="2"/>
              </a:rPr>
              <a:t> </a:t>
            </a:r>
            <a:r>
              <a:rPr lang="en-US" altLang="zh-CN" sz="2800" dirty="0" err="1" smtClean="0">
                <a:sym typeface="Wingdings" pitchFamily="2" charset="2"/>
              </a:rPr>
              <a:t>toksik</a:t>
            </a:r>
            <a:r>
              <a:rPr lang="en-US" altLang="zh-CN" sz="2800" dirty="0" smtClean="0">
                <a:sym typeface="Wingdings" pitchFamily="2" charset="2"/>
              </a:rPr>
              <a:t> </a:t>
            </a:r>
            <a:r>
              <a:rPr lang="en-US" altLang="zh-CN" sz="2800" dirty="0" err="1" smtClean="0">
                <a:sym typeface="Wingdings" pitchFamily="2" charset="2"/>
              </a:rPr>
              <a:t>etkiye</a:t>
            </a:r>
            <a:r>
              <a:rPr lang="en-US" altLang="zh-CN" sz="2800" dirty="0" smtClean="0">
                <a:sym typeface="Wingdings" pitchFamily="2" charset="2"/>
              </a:rPr>
              <a:t> </a:t>
            </a:r>
            <a:r>
              <a:rPr lang="en-US" altLang="zh-CN" sz="2800" dirty="0" err="1" smtClean="0">
                <a:sym typeface="Wingdings" pitchFamily="2" charset="2"/>
              </a:rPr>
              <a:t>sahiptir</a:t>
            </a:r>
            <a:r>
              <a:rPr lang="en-US" altLang="zh-CN" sz="2800" dirty="0" smtClean="0">
                <a:sym typeface="Wingdings" pitchFamily="2" charset="2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ym typeface="Wingdings" pitchFamily="2" charset="2"/>
              </a:rPr>
              <a:t>K </a:t>
            </a:r>
            <a:r>
              <a:rPr lang="en-US" sz="2800" dirty="0" err="1" smtClean="0">
                <a:sym typeface="Wingdings" pitchFamily="2" charset="2"/>
              </a:rPr>
              <a:t>vit</a:t>
            </a:r>
            <a:r>
              <a:rPr lang="en-US" sz="2800" dirty="0" smtClean="0">
                <a:sym typeface="Wingdings" pitchFamily="2" charset="2"/>
              </a:rPr>
              <a:t>. </a:t>
            </a:r>
            <a:r>
              <a:rPr lang="en-US" sz="2800" dirty="0" err="1" smtClean="0">
                <a:sym typeface="Wingdings" pitchFamily="2" charset="2"/>
              </a:rPr>
              <a:t>Sentezini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azaltığı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için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yeni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doğanlarda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kanama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riski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yapabilir</a:t>
            </a:r>
            <a:r>
              <a:rPr lang="en-US" sz="2800" dirty="0" smtClean="0">
                <a:sym typeface="Wingdings" pitchFamily="2" charset="2"/>
              </a:rPr>
              <a:t>.</a:t>
            </a:r>
            <a:endParaRPr lang="en-US" sz="2800" dirty="0" smtClean="0"/>
          </a:p>
          <a:p>
            <a:pPr>
              <a:lnSpc>
                <a:spcPct val="90000"/>
              </a:lnSpc>
            </a:pPr>
            <a:endParaRPr lang="en-US" altLang="zh-CN" sz="280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6722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017588"/>
          </a:xfrm>
        </p:spPr>
        <p:txBody>
          <a:bodyPr/>
          <a:lstStyle/>
          <a:p>
            <a:pPr algn="ctr"/>
            <a:r>
              <a:rPr lang="en-US" sz="3800" dirty="0">
                <a:solidFill>
                  <a:srgbClr val="C00000"/>
                </a:solidFill>
              </a:rPr>
              <a:t>F</a:t>
            </a:r>
            <a:r>
              <a:rPr lang="en-US" sz="3800" dirty="0" smtClean="0">
                <a:solidFill>
                  <a:srgbClr val="C00000"/>
                </a:solidFill>
              </a:rPr>
              <a:t>ENOBARBITAL İLAÇ ETKİLEŞMELERİ</a:t>
            </a:r>
            <a:endParaRPr lang="en-US" sz="3800" dirty="0">
              <a:solidFill>
                <a:srgbClr val="C00000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905000" y="1295400"/>
            <a:ext cx="6934200" cy="5181600"/>
          </a:xfrm>
        </p:spPr>
        <p:txBody>
          <a:bodyPr/>
          <a:lstStyle/>
          <a:p>
            <a:r>
              <a:rPr lang="en-US" u="sng" dirty="0" err="1" smtClean="0">
                <a:effectLst/>
              </a:rPr>
              <a:t>Fenobarbital</a:t>
            </a:r>
            <a:r>
              <a:rPr lang="en-US" u="sng" dirty="0" smtClean="0">
                <a:effectLst/>
              </a:rPr>
              <a:t> </a:t>
            </a:r>
            <a:r>
              <a:rPr lang="en-US" u="sng" dirty="0" err="1" smtClean="0">
                <a:effectLst/>
              </a:rPr>
              <a:t>düzeyini</a:t>
            </a:r>
            <a:r>
              <a:rPr lang="en-US" u="sng" dirty="0" smtClean="0">
                <a:effectLst/>
              </a:rPr>
              <a:t> </a:t>
            </a:r>
            <a:r>
              <a:rPr lang="en-US" u="sng" dirty="0" err="1" smtClean="0">
                <a:effectLst/>
              </a:rPr>
              <a:t>artıran</a:t>
            </a:r>
            <a:r>
              <a:rPr lang="en-US" u="sng" dirty="0" smtClean="0">
                <a:effectLst/>
              </a:rPr>
              <a:t> </a:t>
            </a:r>
            <a:r>
              <a:rPr lang="en-US" u="sng" dirty="0" err="1" smtClean="0">
                <a:effectLst/>
              </a:rPr>
              <a:t>maddeler</a:t>
            </a:r>
            <a:r>
              <a:rPr lang="en-US" u="sng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  </a:t>
            </a:r>
            <a:r>
              <a:rPr lang="en-US" dirty="0" err="1" smtClean="0"/>
              <a:t>akut</a:t>
            </a:r>
            <a:r>
              <a:rPr lang="en-US" dirty="0" smtClean="0"/>
              <a:t> </a:t>
            </a:r>
            <a:r>
              <a:rPr lang="en-US" dirty="0" err="1" smtClean="0"/>
              <a:t>alkol</a:t>
            </a:r>
            <a:r>
              <a:rPr lang="en-US" dirty="0" smtClean="0"/>
              <a:t> </a:t>
            </a:r>
            <a:r>
              <a:rPr lang="en-US" dirty="0" err="1" smtClean="0"/>
              <a:t>tüketimi</a:t>
            </a:r>
            <a:r>
              <a:rPr lang="en-US" dirty="0" smtClean="0"/>
              <a:t>,  </a:t>
            </a:r>
            <a:r>
              <a:rPr lang="en-US" dirty="0" err="1" smtClean="0"/>
              <a:t>kloramfenikol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valproik</a:t>
            </a:r>
            <a:r>
              <a:rPr lang="en-US" dirty="0" smtClean="0"/>
              <a:t> </a:t>
            </a:r>
            <a:r>
              <a:rPr lang="en-US" dirty="0" err="1" smtClean="0"/>
              <a:t>asid</a:t>
            </a:r>
            <a:endParaRPr lang="en-US" dirty="0"/>
          </a:p>
          <a:p>
            <a:r>
              <a:rPr lang="en-US" u="sng" dirty="0" err="1">
                <a:effectLst/>
              </a:rPr>
              <a:t>Fenobarbital</a:t>
            </a:r>
            <a:r>
              <a:rPr lang="en-US" u="sng" dirty="0">
                <a:effectLst/>
              </a:rPr>
              <a:t> </a:t>
            </a:r>
            <a:r>
              <a:rPr lang="en-US" u="sng" dirty="0" err="1">
                <a:effectLst/>
              </a:rPr>
              <a:t>düzeyini</a:t>
            </a:r>
            <a:r>
              <a:rPr lang="en-US" u="sng" dirty="0">
                <a:effectLst/>
              </a:rPr>
              <a:t> </a:t>
            </a:r>
            <a:r>
              <a:rPr lang="en-US" u="sng" dirty="0" err="1" smtClean="0">
                <a:effectLst/>
              </a:rPr>
              <a:t>azaltan</a:t>
            </a:r>
            <a:r>
              <a:rPr lang="en-US" u="sng" dirty="0" smtClean="0">
                <a:effectLst/>
              </a:rPr>
              <a:t> </a:t>
            </a:r>
            <a:r>
              <a:rPr lang="en-US" u="sng" dirty="0" err="1">
                <a:effectLst/>
              </a:rPr>
              <a:t>maddeler</a:t>
            </a:r>
            <a:r>
              <a:rPr lang="en-US" u="sng" dirty="0">
                <a:effectLst/>
              </a:rPr>
              <a:t> 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kroni</a:t>
            </a:r>
            <a:r>
              <a:rPr lang="tr-TR" dirty="0" smtClean="0"/>
              <a:t>k</a:t>
            </a:r>
            <a:r>
              <a:rPr lang="en-US" dirty="0" smtClean="0"/>
              <a:t> </a:t>
            </a:r>
            <a:r>
              <a:rPr lang="en-US" dirty="0" err="1" smtClean="0"/>
              <a:t>alkol</a:t>
            </a:r>
            <a:r>
              <a:rPr lang="en-US" dirty="0" smtClean="0"/>
              <a:t> </a:t>
            </a:r>
            <a:r>
              <a:rPr lang="en-US" dirty="0" err="1" smtClean="0"/>
              <a:t>tüketimi</a:t>
            </a:r>
            <a:r>
              <a:rPr lang="en-US" dirty="0" smtClean="0"/>
              <a:t>, </a:t>
            </a:r>
            <a:r>
              <a:rPr lang="en-US" dirty="0"/>
              <a:t>rifampin</a:t>
            </a:r>
          </a:p>
          <a:p>
            <a:r>
              <a:rPr lang="en-US" dirty="0" err="1" smtClean="0"/>
              <a:t>Barbituratlar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serum </a:t>
            </a:r>
            <a:r>
              <a:rPr lang="en-US" dirty="0" err="1" smtClean="0"/>
              <a:t>düzeyi</a:t>
            </a:r>
            <a:r>
              <a:rPr lang="en-US" dirty="0" smtClean="0"/>
              <a:t> </a:t>
            </a:r>
            <a:r>
              <a:rPr lang="en-US" dirty="0" err="1" smtClean="0"/>
              <a:t>azaltılan</a:t>
            </a:r>
            <a:r>
              <a:rPr lang="en-US" dirty="0" smtClean="0"/>
              <a:t> </a:t>
            </a:r>
            <a:r>
              <a:rPr lang="en-US" dirty="0" err="1" smtClean="0"/>
              <a:t>ilaçlar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TCA, </a:t>
            </a:r>
            <a:r>
              <a:rPr lang="en-US" dirty="0" err="1"/>
              <a:t>v</a:t>
            </a:r>
            <a:r>
              <a:rPr lang="en-US" dirty="0" err="1" smtClean="0"/>
              <a:t>arfarin</a:t>
            </a:r>
            <a:r>
              <a:rPr lang="en-US" dirty="0"/>
              <a:t>, beta </a:t>
            </a:r>
            <a:r>
              <a:rPr lang="en-US" dirty="0" err="1" smtClean="0"/>
              <a:t>blokerler</a:t>
            </a:r>
            <a:r>
              <a:rPr lang="en-US" dirty="0" smtClean="0"/>
              <a:t>, </a:t>
            </a:r>
            <a:r>
              <a:rPr lang="en-US" dirty="0"/>
              <a:t>oral </a:t>
            </a:r>
            <a:r>
              <a:rPr lang="en-US" dirty="0" err="1" smtClean="0"/>
              <a:t>kontraseptifler</a:t>
            </a:r>
            <a:r>
              <a:rPr lang="en-US" dirty="0" smtClean="0"/>
              <a:t>, </a:t>
            </a:r>
            <a:r>
              <a:rPr lang="en-US" dirty="0" err="1" smtClean="0"/>
              <a:t>dijitoxin</a:t>
            </a:r>
            <a:r>
              <a:rPr lang="en-US" dirty="0"/>
              <a:t>, </a:t>
            </a:r>
            <a:r>
              <a:rPr lang="en-US" dirty="0" err="1" smtClean="0"/>
              <a:t>doksisilin</a:t>
            </a:r>
            <a:r>
              <a:rPr lang="en-US" dirty="0" smtClean="0"/>
              <a:t>,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152400"/>
            <a:ext cx="4191000" cy="128089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PRIMIDON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4835525"/>
          </a:xfrm>
        </p:spPr>
        <p:txBody>
          <a:bodyPr/>
          <a:lstStyle/>
          <a:p>
            <a:r>
              <a:rPr lang="tr-TR" sz="3600" dirty="0" err="1" smtClean="0"/>
              <a:t>Fenobarbital</a:t>
            </a:r>
            <a:r>
              <a:rPr lang="tr-TR" sz="3600" dirty="0" smtClean="0"/>
              <a:t> ve </a:t>
            </a:r>
            <a:r>
              <a:rPr lang="tr-TR" sz="3600" dirty="0" err="1" smtClean="0"/>
              <a:t>feniletilmalonamid’e</a:t>
            </a:r>
            <a:r>
              <a:rPr lang="tr-TR" sz="3600" dirty="0" smtClean="0"/>
              <a:t> </a:t>
            </a:r>
            <a:r>
              <a:rPr lang="tr-TR" sz="3600" dirty="0" err="1" smtClean="0"/>
              <a:t>metabolize</a:t>
            </a:r>
            <a:r>
              <a:rPr lang="tr-TR" sz="3600" dirty="0" smtClean="0"/>
              <a:t> olarak da etki gösterir.</a:t>
            </a:r>
            <a:endParaRPr lang="en-US" sz="3600" dirty="0"/>
          </a:p>
          <a:p>
            <a:r>
              <a:rPr lang="tr-TR" sz="3600" dirty="0" smtClean="0"/>
              <a:t>Etki mekanizması </a:t>
            </a:r>
            <a:r>
              <a:rPr lang="tr-TR" sz="3600" dirty="0" err="1" smtClean="0"/>
              <a:t>fenitoin</a:t>
            </a:r>
            <a:r>
              <a:rPr lang="tr-TR" sz="3600" dirty="0"/>
              <a:t> </a:t>
            </a:r>
            <a:r>
              <a:rPr lang="tr-TR" sz="3600" dirty="0" smtClean="0"/>
              <a:t>gibidir.</a:t>
            </a:r>
            <a:endParaRPr lang="en-US" sz="3600" dirty="0"/>
          </a:p>
          <a:p>
            <a:r>
              <a:rPr lang="tr-TR" sz="3600" dirty="0" err="1" smtClean="0"/>
              <a:t>Sedasyon</a:t>
            </a:r>
            <a:r>
              <a:rPr lang="tr-TR" sz="3600" dirty="0" smtClean="0"/>
              <a:t>, </a:t>
            </a:r>
            <a:r>
              <a:rPr lang="tr-TR" sz="3600" dirty="0" err="1" smtClean="0"/>
              <a:t>ataksi</a:t>
            </a:r>
            <a:r>
              <a:rPr lang="tr-TR" sz="3600" dirty="0" smtClean="0"/>
              <a:t>, </a:t>
            </a:r>
            <a:r>
              <a:rPr lang="tr-TR" sz="3600" dirty="0" err="1" smtClean="0"/>
              <a:t>vertigo</a:t>
            </a:r>
            <a:r>
              <a:rPr lang="tr-TR" sz="3600" dirty="0" smtClean="0"/>
              <a:t>, GI bozukluklar, </a:t>
            </a:r>
            <a:r>
              <a:rPr lang="tr-TR" sz="3600" dirty="0" err="1" smtClean="0"/>
              <a:t>megaloblastik</a:t>
            </a:r>
            <a:r>
              <a:rPr lang="tr-TR" sz="3600" dirty="0" smtClean="0"/>
              <a:t> anemiye neden olabilir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19470459"/>
      </p:ext>
    </p:extLst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685800"/>
            <a:ext cx="8229600" cy="64008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Sod</a:t>
            </a:r>
            <a:r>
              <a:rPr lang="tr-TR" sz="2800" b="1" dirty="0" smtClean="0">
                <a:solidFill>
                  <a:srgbClr val="C00000"/>
                </a:solidFill>
              </a:rPr>
              <a:t>y</a:t>
            </a:r>
            <a:r>
              <a:rPr lang="en-US" sz="2800" b="1" dirty="0" smtClean="0">
                <a:solidFill>
                  <a:srgbClr val="C00000"/>
                </a:solidFill>
              </a:rPr>
              <a:t>um </a:t>
            </a:r>
            <a:r>
              <a:rPr lang="en-US" sz="2800" b="1" dirty="0" err="1" smtClean="0">
                <a:solidFill>
                  <a:srgbClr val="C00000"/>
                </a:solidFill>
              </a:rPr>
              <a:t>Valproat</a:t>
            </a:r>
            <a:r>
              <a:rPr lang="tr-TR" sz="2800" b="1" dirty="0">
                <a:solidFill>
                  <a:srgbClr val="C00000"/>
                </a:solidFill>
              </a:rPr>
              <a:t>(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Valproi</a:t>
            </a:r>
            <a:r>
              <a:rPr lang="tr-TR" sz="2800" b="1" dirty="0" smtClean="0">
                <a:solidFill>
                  <a:srgbClr val="C00000"/>
                </a:solidFill>
              </a:rPr>
              <a:t>k</a:t>
            </a:r>
            <a:r>
              <a:rPr lang="en-US" sz="2800" b="1" dirty="0" smtClean="0">
                <a:solidFill>
                  <a:srgbClr val="C00000"/>
                </a:solidFill>
              </a:rPr>
              <a:t> A</a:t>
            </a:r>
            <a:r>
              <a:rPr lang="tr-TR" sz="2800" b="1" dirty="0" smtClean="0">
                <a:solidFill>
                  <a:srgbClr val="C00000"/>
                </a:solidFill>
              </a:rPr>
              <a:t>s</a:t>
            </a:r>
            <a:r>
              <a:rPr lang="en-US" sz="2800" b="1" dirty="0" smtClean="0">
                <a:solidFill>
                  <a:srgbClr val="C00000"/>
                </a:solidFill>
              </a:rPr>
              <a:t>id</a:t>
            </a:r>
            <a:r>
              <a:rPr lang="tr-TR" sz="2800" b="1" dirty="0" smtClean="0">
                <a:solidFill>
                  <a:srgbClr val="C00000"/>
                </a:solidFill>
              </a:rPr>
              <a:t>)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endParaRPr lang="en-US" sz="2800" b="1" dirty="0">
              <a:solidFill>
                <a:srgbClr val="C00000"/>
              </a:solidFill>
            </a:endParaRPr>
          </a:p>
          <a:p>
            <a:pPr marL="0" indent="0" algn="l" rtl="0">
              <a:buNone/>
            </a:pPr>
            <a:endParaRPr lang="en-US" sz="2800" b="1" dirty="0" smtClean="0"/>
          </a:p>
          <a:p>
            <a:r>
              <a:rPr lang="tr-TR" sz="2800" dirty="0" smtClean="0"/>
              <a:t> Epilepside </a:t>
            </a:r>
            <a:r>
              <a:rPr lang="tr-TR" sz="2800" dirty="0" err="1" smtClean="0"/>
              <a:t>karbamazepine</a:t>
            </a:r>
            <a:r>
              <a:rPr lang="tr-TR" sz="2800" dirty="0" smtClean="0"/>
              <a:t> göre daha az etkilidir.</a:t>
            </a:r>
          </a:p>
          <a:p>
            <a:r>
              <a:rPr lang="en-US" sz="2800" dirty="0" smtClean="0"/>
              <a:t> </a:t>
            </a:r>
            <a:r>
              <a:rPr lang="tr-TR" sz="2800" dirty="0" smtClean="0"/>
              <a:t>K</a:t>
            </a:r>
            <a:r>
              <a:rPr lang="en-US" sz="2800" dirty="0" err="1" smtClean="0"/>
              <a:t>arbamazepin</a:t>
            </a:r>
            <a:r>
              <a:rPr lang="tr-TR" sz="2800" dirty="0" smtClean="0"/>
              <a:t> gibi </a:t>
            </a:r>
            <a:r>
              <a:rPr lang="tr-TR" sz="2800" dirty="0" err="1" smtClean="0"/>
              <a:t>bipolar</a:t>
            </a:r>
            <a:r>
              <a:rPr lang="tr-TR" sz="2800" dirty="0" smtClean="0"/>
              <a:t> için de kullanılabilir.</a:t>
            </a:r>
            <a:endParaRPr lang="en-US" sz="2800" dirty="0" smtClean="0"/>
          </a:p>
          <a:p>
            <a:pPr algn="l" rtl="0"/>
            <a:r>
              <a:rPr lang="tr-TR" sz="2800" dirty="0" smtClean="0"/>
              <a:t>Oral ve iv. olarak kullanılır.</a:t>
            </a:r>
            <a:endParaRPr lang="en-US" sz="2800" dirty="0"/>
          </a:p>
          <a:p>
            <a:pPr algn="l" rtl="0"/>
            <a:r>
              <a:rPr lang="tr-TR" sz="2800" dirty="0" smtClean="0"/>
              <a:t>Karaciğerde </a:t>
            </a:r>
            <a:r>
              <a:rPr lang="tr-TR" sz="2800" dirty="0" err="1" smtClean="0"/>
              <a:t>metabolize</a:t>
            </a:r>
            <a:r>
              <a:rPr lang="tr-TR" sz="2800" dirty="0" smtClean="0"/>
              <a:t> olur.</a:t>
            </a:r>
            <a:endParaRPr lang="en-US" sz="2800" dirty="0"/>
          </a:p>
          <a:p>
            <a:pPr algn="l" rtl="0"/>
            <a:r>
              <a:rPr lang="tr-TR" sz="2800" dirty="0" smtClean="0"/>
              <a:t>Çeşitli ilaçların metabolizmasını </a:t>
            </a:r>
            <a:r>
              <a:rPr lang="tr-TR" sz="2800" dirty="0" err="1" smtClean="0"/>
              <a:t>inhibe</a:t>
            </a:r>
            <a:r>
              <a:rPr lang="tr-TR" sz="2800" dirty="0" smtClean="0"/>
              <a:t> eder</a:t>
            </a:r>
            <a:r>
              <a:rPr lang="en-US" sz="2800" dirty="0" smtClean="0"/>
              <a:t> </a:t>
            </a:r>
            <a:r>
              <a:rPr lang="tr-TR" sz="2800" dirty="0" smtClean="0"/>
              <a:t>(K</a:t>
            </a:r>
            <a:r>
              <a:rPr lang="en-US" sz="2800" dirty="0" err="1" smtClean="0"/>
              <a:t>arbamazepin</a:t>
            </a:r>
            <a:r>
              <a:rPr lang="en-US" sz="2800" dirty="0" smtClean="0"/>
              <a:t>; </a:t>
            </a:r>
            <a:r>
              <a:rPr lang="tr-TR" sz="2800" dirty="0" smtClean="0"/>
              <a:t>f</a:t>
            </a:r>
            <a:r>
              <a:rPr lang="en-US" sz="2800" dirty="0" err="1" smtClean="0"/>
              <a:t>en</a:t>
            </a:r>
            <a:r>
              <a:rPr lang="tr-TR" sz="2800" dirty="0" smtClean="0"/>
              <a:t>i</a:t>
            </a:r>
            <a:r>
              <a:rPr lang="en-US" sz="2800" dirty="0" err="1" smtClean="0"/>
              <a:t>toin</a:t>
            </a:r>
            <a:r>
              <a:rPr lang="en-US" sz="2800" dirty="0"/>
              <a:t>, </a:t>
            </a:r>
            <a:r>
              <a:rPr lang="tr-TR" sz="2800" dirty="0" smtClean="0"/>
              <a:t>t</a:t>
            </a:r>
            <a:r>
              <a:rPr lang="en-US" sz="2800" dirty="0" err="1" smtClean="0"/>
              <a:t>opiramat</a:t>
            </a:r>
            <a:r>
              <a:rPr lang="en-US" sz="2800" dirty="0" smtClean="0"/>
              <a:t> </a:t>
            </a:r>
            <a:r>
              <a:rPr lang="tr-TR" sz="2800" dirty="0" smtClean="0"/>
              <a:t>ve </a:t>
            </a:r>
            <a:r>
              <a:rPr lang="en-US" sz="2800" dirty="0" smtClean="0"/>
              <a:t> </a:t>
            </a:r>
            <a:r>
              <a:rPr lang="tr-TR" sz="2800" dirty="0"/>
              <a:t>f</a:t>
            </a:r>
            <a:r>
              <a:rPr lang="en-US" sz="2800" dirty="0" err="1" smtClean="0"/>
              <a:t>enobarbital</a:t>
            </a:r>
            <a:r>
              <a:rPr lang="tr-TR" sz="2800" dirty="0"/>
              <a:t>)</a:t>
            </a:r>
            <a:endParaRPr lang="en-US" sz="2800" dirty="0"/>
          </a:p>
          <a:p>
            <a:pPr algn="l" rtl="0"/>
            <a:r>
              <a:rPr lang="tr-TR" sz="2800" dirty="0" smtClean="0"/>
              <a:t>İdrarla atılır</a:t>
            </a:r>
            <a:r>
              <a:rPr lang="en-US" sz="2800" dirty="0" smtClean="0"/>
              <a:t>( </a:t>
            </a:r>
            <a:r>
              <a:rPr lang="en-US" sz="2800" dirty="0" err="1" smtClean="0"/>
              <a:t>glucuronid</a:t>
            </a:r>
            <a:r>
              <a:rPr lang="tr-TR" sz="2800" dirty="0" smtClean="0"/>
              <a:t> </a:t>
            </a:r>
            <a:r>
              <a:rPr lang="tr-TR" sz="2800" dirty="0" err="1" smtClean="0"/>
              <a:t>konjugatı</a:t>
            </a:r>
            <a:r>
              <a:rPr lang="en-US" sz="2800" dirty="0" smtClean="0"/>
              <a:t> </a:t>
            </a:r>
            <a:r>
              <a:rPr lang="en-US" sz="2800" dirty="0"/>
              <a:t>)</a:t>
            </a:r>
          </a:p>
          <a:p>
            <a:pPr algn="l" rtl="0"/>
            <a:r>
              <a:rPr lang="en-US" sz="2800" dirty="0"/>
              <a:t>Plasma </a:t>
            </a:r>
            <a:r>
              <a:rPr lang="tr-TR" sz="2800" dirty="0" smtClean="0"/>
              <a:t>yarı ömrü uzundur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9909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>
              <a:lnSpc>
                <a:spcPct val="90000"/>
              </a:lnSpc>
            </a:pPr>
            <a:endParaRPr lang="en-US" b="1" dirty="0">
              <a:solidFill>
                <a:schemeClr val="tx2"/>
              </a:solidFill>
            </a:endParaRPr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tr-TR" sz="4000" b="1" dirty="0" smtClean="0">
                <a:solidFill>
                  <a:srgbClr val="C00000"/>
                </a:solidFill>
              </a:rPr>
              <a:t>                  </a:t>
            </a:r>
            <a:r>
              <a:rPr lang="en-US" sz="4000" b="1" dirty="0" smtClean="0">
                <a:solidFill>
                  <a:srgbClr val="C00000"/>
                </a:solidFill>
              </a:rPr>
              <a:t>Sod</a:t>
            </a:r>
            <a:r>
              <a:rPr lang="tr-TR" sz="4000" b="1" dirty="0" smtClean="0">
                <a:solidFill>
                  <a:srgbClr val="C00000"/>
                </a:solidFill>
              </a:rPr>
              <a:t>y</a:t>
            </a:r>
            <a:r>
              <a:rPr lang="en-US" sz="4000" b="1" dirty="0" smtClean="0">
                <a:solidFill>
                  <a:srgbClr val="C00000"/>
                </a:solidFill>
              </a:rPr>
              <a:t>um </a:t>
            </a:r>
            <a:r>
              <a:rPr lang="en-US" sz="4000" b="1" dirty="0" err="1" smtClean="0">
                <a:solidFill>
                  <a:srgbClr val="C00000"/>
                </a:solidFill>
              </a:rPr>
              <a:t>valproat</a:t>
            </a:r>
            <a:endParaRPr lang="en-US" sz="4000" b="1" dirty="0">
              <a:solidFill>
                <a:srgbClr val="C00000"/>
              </a:solidFill>
            </a:endParaRPr>
          </a:p>
          <a:p>
            <a:pPr algn="l" rtl="0">
              <a:lnSpc>
                <a:spcPct val="90000"/>
              </a:lnSpc>
              <a:buFontTx/>
              <a:buNone/>
            </a:pPr>
            <a:endParaRPr lang="en-US" sz="4000" b="1" dirty="0"/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sz="2800" b="1" dirty="0"/>
              <a:t> </a:t>
            </a:r>
            <a:r>
              <a:rPr lang="tr-TR" sz="2800" b="1" dirty="0" smtClean="0"/>
              <a:t>		</a:t>
            </a:r>
            <a:r>
              <a:rPr lang="en-US" sz="2800" b="1" dirty="0" smtClean="0"/>
              <a:t> </a:t>
            </a:r>
            <a:r>
              <a:rPr lang="tr-TR" sz="2400" b="1" dirty="0" smtClean="0"/>
              <a:t>Etki mekanizması</a:t>
            </a:r>
            <a:r>
              <a:rPr lang="en-US" sz="2400" dirty="0" smtClean="0"/>
              <a:t> 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tr-TR" sz="2400" dirty="0" smtClean="0"/>
              <a:t>Beyin GABA düzeyini artırabilir.</a:t>
            </a:r>
          </a:p>
          <a:p>
            <a:pPr lvl="2">
              <a:lnSpc>
                <a:spcPct val="90000"/>
              </a:lnSpc>
            </a:pPr>
            <a:r>
              <a:rPr lang="tr-TR" sz="2400" dirty="0" smtClean="0"/>
              <a:t>Sodyum kanal blokajı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4019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143000"/>
            <a:ext cx="7239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err="1">
                <a:solidFill>
                  <a:srgbClr val="C00000"/>
                </a:solidFill>
              </a:rPr>
              <a:t>Sodyum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valproat</a:t>
            </a:r>
            <a:endParaRPr lang="en-US" sz="2800" b="1" dirty="0">
              <a:solidFill>
                <a:srgbClr val="C00000"/>
              </a:solidFill>
            </a:endParaRPr>
          </a:p>
          <a:p>
            <a:pPr marL="0" indent="0" algn="l" rtl="0">
              <a:buNone/>
            </a:pPr>
            <a:r>
              <a:rPr lang="tr-TR" sz="2800" dirty="0" smtClean="0"/>
              <a:t>Yan Etkileri</a:t>
            </a:r>
          </a:p>
          <a:p>
            <a:pPr algn="l" rtl="0"/>
            <a:r>
              <a:rPr lang="tr-TR" sz="2800" dirty="0" smtClean="0"/>
              <a:t>Bulantı, kusma ve</a:t>
            </a:r>
            <a:r>
              <a:rPr lang="en-US" sz="2800" dirty="0" smtClean="0"/>
              <a:t> GI </a:t>
            </a:r>
            <a:r>
              <a:rPr lang="tr-TR" sz="2800" dirty="0" smtClean="0"/>
              <a:t>bozukluklar</a:t>
            </a:r>
            <a:endParaRPr lang="en-US" sz="2800" dirty="0"/>
          </a:p>
          <a:p>
            <a:pPr algn="l" rtl="0"/>
            <a:r>
              <a:rPr lang="en-US" sz="2800" dirty="0"/>
              <a:t> </a:t>
            </a:r>
            <a:r>
              <a:rPr lang="tr-TR" sz="2800" dirty="0" smtClean="0"/>
              <a:t>İştah ve kilo artışı</a:t>
            </a:r>
            <a:r>
              <a:rPr lang="en-US" sz="2800" dirty="0" smtClean="0"/>
              <a:t> </a:t>
            </a:r>
            <a:endParaRPr lang="en-US" sz="2800" dirty="0"/>
          </a:p>
          <a:p>
            <a:pPr algn="l" rtl="0"/>
            <a:r>
              <a:rPr lang="tr-TR" sz="2800" dirty="0" smtClean="0"/>
              <a:t>Geçici saç kaybı</a:t>
            </a:r>
            <a:endParaRPr lang="en-US" sz="2800" dirty="0"/>
          </a:p>
          <a:p>
            <a:pPr algn="l" rtl="0"/>
            <a:r>
              <a:rPr lang="en-US" sz="2800" b="1" dirty="0" err="1" smtClean="0"/>
              <a:t>Hepatoto</a:t>
            </a:r>
            <a:r>
              <a:rPr lang="tr-TR" sz="2800" b="1" dirty="0" err="1" smtClean="0"/>
              <a:t>ksisite</a:t>
            </a:r>
            <a:r>
              <a:rPr lang="en-US" sz="2800" b="1" dirty="0" smtClean="0"/>
              <a:t> </a:t>
            </a:r>
            <a:endParaRPr lang="en-US" sz="2800" b="1" dirty="0"/>
          </a:p>
          <a:p>
            <a:pPr algn="l" rtl="0"/>
            <a:r>
              <a:rPr lang="en-US" sz="2800" dirty="0" smtClean="0"/>
              <a:t>T</a:t>
            </a:r>
            <a:r>
              <a:rPr lang="tr-TR" sz="2800" dirty="0" err="1" smtClean="0"/>
              <a:t>rombositopeni</a:t>
            </a:r>
            <a:endParaRPr lang="en-US" sz="2800" dirty="0"/>
          </a:p>
          <a:p>
            <a:pPr algn="l" rtl="0"/>
            <a:r>
              <a:rPr lang="en-US" sz="2800" b="1" dirty="0"/>
              <a:t>Neural </a:t>
            </a:r>
            <a:r>
              <a:rPr lang="en-US" sz="2800" b="1" dirty="0" smtClean="0"/>
              <a:t>T</a:t>
            </a:r>
            <a:r>
              <a:rPr lang="tr-TR" sz="2800" b="1" dirty="0" err="1" smtClean="0"/>
              <a:t>üp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defe</a:t>
            </a:r>
            <a:r>
              <a:rPr lang="tr-TR" sz="2800" b="1" dirty="0" err="1" smtClean="0"/>
              <a:t>kti</a:t>
            </a:r>
            <a:r>
              <a:rPr lang="en-US" sz="2800" dirty="0" smtClean="0"/>
              <a:t> ( </a:t>
            </a:r>
            <a:r>
              <a:rPr lang="en-US" sz="2800" dirty="0"/>
              <a:t>Spina bifida) </a:t>
            </a:r>
            <a:endParaRPr lang="tr-TR" sz="2800" dirty="0" smtClean="0"/>
          </a:p>
          <a:p>
            <a:pPr marL="0" indent="0" algn="l" rtl="0">
              <a:buNone/>
            </a:pPr>
            <a:r>
              <a:rPr lang="tr-TR" sz="2800" dirty="0"/>
              <a:t> </a:t>
            </a:r>
            <a:r>
              <a:rPr lang="tr-TR" sz="2800" dirty="0" smtClean="0"/>
              <a:t>  Hamilelikte </a:t>
            </a:r>
            <a:r>
              <a:rPr lang="tr-TR" sz="2800" dirty="0" err="1" smtClean="0"/>
              <a:t>kontrendike</a:t>
            </a:r>
            <a:r>
              <a:rPr lang="en-US" sz="2800" dirty="0" smtClean="0"/>
              <a:t> </a:t>
            </a:r>
            <a:endParaRPr lang="en-US" sz="2800" dirty="0"/>
          </a:p>
          <a:p>
            <a:pPr algn="l" rtl="0">
              <a:buFontTx/>
              <a:buNone/>
            </a:pPr>
            <a:endParaRPr lang="en-US" dirty="0"/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047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zh-CN" dirty="0" err="1" smtClean="0"/>
              <a:t>Epileptogenez’de</a:t>
            </a:r>
            <a:r>
              <a:rPr lang="tr-TR" altLang="zh-CN" dirty="0" smtClean="0"/>
              <a:t> </a:t>
            </a:r>
            <a:r>
              <a:rPr lang="tr-TR" altLang="zh-CN" dirty="0" err="1" smtClean="0"/>
              <a:t>eksitabilitenin</a:t>
            </a:r>
            <a:r>
              <a:rPr lang="tr-TR" altLang="zh-CN" dirty="0" smtClean="0"/>
              <a:t> artmasına neden olan faktörler</a:t>
            </a:r>
            <a:endParaRPr lang="en-US" altLang="zh-CN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827700" y="1752600"/>
            <a:ext cx="6711654" cy="4495806"/>
          </a:xfrm>
        </p:spPr>
        <p:txBody>
          <a:bodyPr>
            <a:noAutofit/>
          </a:bodyPr>
          <a:lstStyle/>
          <a:p>
            <a:pPr lvl="0"/>
            <a:r>
              <a:rPr lang="tr-TR" sz="2800" dirty="0" smtClean="0"/>
              <a:t>Nöron </a:t>
            </a:r>
            <a:r>
              <a:rPr lang="tr-TR" sz="2800" dirty="0" err="1" smtClean="0"/>
              <a:t>memebranında</a:t>
            </a:r>
            <a:r>
              <a:rPr lang="tr-TR" sz="2800" dirty="0" smtClean="0"/>
              <a:t> </a:t>
            </a:r>
            <a:r>
              <a:rPr lang="tr-TR" sz="2800" dirty="0" err="1" smtClean="0"/>
              <a:t>eksitatör</a:t>
            </a:r>
            <a:r>
              <a:rPr lang="tr-TR" sz="2800" dirty="0" smtClean="0"/>
              <a:t> nitelikte  </a:t>
            </a:r>
            <a:r>
              <a:rPr lang="tr-TR" sz="2800" dirty="0" err="1" smtClean="0"/>
              <a:t>Na</a:t>
            </a:r>
            <a:r>
              <a:rPr lang="tr-TR" sz="2800" baseline="30000" dirty="0" smtClean="0"/>
              <a:t>+</a:t>
            </a:r>
            <a:r>
              <a:rPr lang="tr-TR" sz="2800" dirty="0" smtClean="0"/>
              <a:t> ve </a:t>
            </a:r>
            <a:r>
              <a:rPr lang="tr-TR" sz="2800" dirty="0" err="1" smtClean="0"/>
              <a:t>Ca</a:t>
            </a:r>
            <a:r>
              <a:rPr lang="tr-TR" sz="2800" baseline="30000" dirty="0" smtClean="0"/>
              <a:t>+ +</a:t>
            </a:r>
            <a:r>
              <a:rPr lang="tr-TR" sz="2800" dirty="0" smtClean="0"/>
              <a:t> </a:t>
            </a:r>
            <a:r>
              <a:rPr lang="tr-TR" sz="2800" dirty="0" err="1" smtClean="0"/>
              <a:t>influksunun</a:t>
            </a:r>
            <a:r>
              <a:rPr lang="tr-TR" sz="2800" dirty="0" smtClean="0"/>
              <a:t> artması</a:t>
            </a:r>
          </a:p>
          <a:p>
            <a:pPr lvl="0"/>
            <a:r>
              <a:rPr lang="tr-TR" sz="2800" dirty="0" smtClean="0"/>
              <a:t>Nöron </a:t>
            </a:r>
            <a:r>
              <a:rPr lang="tr-TR" sz="2800" dirty="0" err="1" smtClean="0"/>
              <a:t>memebranında</a:t>
            </a:r>
            <a:r>
              <a:rPr lang="tr-TR" sz="2800" dirty="0" smtClean="0"/>
              <a:t> inhibitör nitelikte K</a:t>
            </a:r>
            <a:r>
              <a:rPr lang="tr-TR" sz="2800" baseline="30000" dirty="0" smtClean="0"/>
              <a:t>+ </a:t>
            </a:r>
            <a:r>
              <a:rPr lang="tr-TR" sz="2800" dirty="0" smtClean="0"/>
              <a:t> , CI</a:t>
            </a:r>
            <a:r>
              <a:rPr lang="tr-TR" sz="2800" baseline="30000" dirty="0" smtClean="0"/>
              <a:t>-</a:t>
            </a:r>
            <a:r>
              <a:rPr lang="tr-TR" sz="2800" dirty="0" smtClean="0"/>
              <a:t> </a:t>
            </a:r>
            <a:r>
              <a:rPr lang="tr-TR" sz="2800" dirty="0"/>
              <a:t> </a:t>
            </a:r>
            <a:r>
              <a:rPr lang="tr-TR" sz="2800" dirty="0" err="1" smtClean="0"/>
              <a:t>permeabilitesinin</a:t>
            </a:r>
            <a:r>
              <a:rPr lang="tr-TR" sz="2800" dirty="0" smtClean="0"/>
              <a:t> değişmesi</a:t>
            </a:r>
          </a:p>
          <a:p>
            <a:pPr lvl="0"/>
            <a:r>
              <a:rPr lang="tr-TR" sz="2800" dirty="0" err="1" smtClean="0"/>
              <a:t>Eksitatör</a:t>
            </a:r>
            <a:r>
              <a:rPr lang="tr-TR" sz="2800" dirty="0" smtClean="0"/>
              <a:t> </a:t>
            </a:r>
            <a:r>
              <a:rPr lang="tr-TR" sz="2800" dirty="0" err="1" smtClean="0"/>
              <a:t>Glutamerjik</a:t>
            </a:r>
            <a:r>
              <a:rPr lang="tr-TR" sz="2800" dirty="0" smtClean="0"/>
              <a:t> sistemin aktivasyonu</a:t>
            </a:r>
          </a:p>
          <a:p>
            <a:pPr lvl="0"/>
            <a:r>
              <a:rPr lang="tr-TR" sz="2800" dirty="0" smtClean="0"/>
              <a:t>İnhibitör </a:t>
            </a:r>
            <a:r>
              <a:rPr lang="tr-TR" sz="2800" dirty="0" err="1" smtClean="0"/>
              <a:t>GABAerjik</a:t>
            </a:r>
            <a:r>
              <a:rPr lang="tr-TR" sz="2800" dirty="0" smtClean="0"/>
              <a:t> ve </a:t>
            </a:r>
            <a:r>
              <a:rPr lang="tr-TR" sz="2800" dirty="0" err="1" smtClean="0"/>
              <a:t>Adenozinerjik</a:t>
            </a:r>
            <a:r>
              <a:rPr lang="tr-TR" sz="2800" dirty="0" smtClean="0"/>
              <a:t> sistemin </a:t>
            </a:r>
            <a:r>
              <a:rPr lang="tr-TR" sz="2800" dirty="0" err="1" smtClean="0"/>
              <a:t>inhibisyonu</a:t>
            </a:r>
            <a:endParaRPr lang="tr-TR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1838827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800" dirty="0" smtClean="0"/>
              <a:t>İLAÇ</a:t>
            </a:r>
            <a:r>
              <a:rPr lang="en-US" sz="3800" dirty="0" smtClean="0"/>
              <a:t> </a:t>
            </a:r>
            <a:r>
              <a:rPr lang="tr-TR" sz="3800" dirty="0" smtClean="0"/>
              <a:t>ETKİLEŞMELERİ</a:t>
            </a:r>
            <a:endParaRPr lang="en-US" sz="3800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8153400" cy="4911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3600" u="sng" dirty="0" smtClean="0"/>
              <a:t>Metabolizmasını artıranlar (</a:t>
            </a:r>
            <a:r>
              <a:rPr lang="tr-TR" sz="3600" dirty="0"/>
              <a:t>K</a:t>
            </a:r>
            <a:r>
              <a:rPr lang="en-US" sz="3600" dirty="0" err="1" smtClean="0"/>
              <a:t>arbamazepin</a:t>
            </a:r>
            <a:r>
              <a:rPr lang="tr-TR" sz="3600" dirty="0" smtClean="0"/>
              <a:t>)</a:t>
            </a:r>
            <a:endParaRPr lang="en-US" sz="3600" dirty="0"/>
          </a:p>
          <a:p>
            <a:pPr>
              <a:lnSpc>
                <a:spcPct val="90000"/>
              </a:lnSpc>
            </a:pPr>
            <a:r>
              <a:rPr lang="tr-TR" sz="3600" u="sng" dirty="0" smtClean="0"/>
              <a:t>Antiasitler </a:t>
            </a:r>
            <a:r>
              <a:rPr lang="tr-TR" sz="3600" u="sng" dirty="0" err="1" smtClean="0"/>
              <a:t>absorbsiyonunu</a:t>
            </a:r>
            <a:r>
              <a:rPr lang="tr-TR" sz="3600" u="sng" dirty="0" smtClean="0"/>
              <a:t> artırır.</a:t>
            </a:r>
            <a:r>
              <a:rPr lang="en-US" sz="3600" dirty="0" smtClean="0"/>
              <a:t> </a:t>
            </a:r>
            <a:endParaRPr lang="en-US" sz="3600" dirty="0"/>
          </a:p>
          <a:p>
            <a:pPr>
              <a:lnSpc>
                <a:spcPct val="90000"/>
              </a:lnSpc>
            </a:pPr>
            <a:r>
              <a:rPr lang="tr-TR" sz="3600" dirty="0"/>
              <a:t>S</a:t>
            </a:r>
            <a:r>
              <a:rPr lang="en-US" sz="3600" dirty="0" err="1" smtClean="0"/>
              <a:t>ali</a:t>
            </a:r>
            <a:r>
              <a:rPr lang="tr-TR" sz="3600" dirty="0" smtClean="0"/>
              <a:t>si</a:t>
            </a:r>
            <a:r>
              <a:rPr lang="en-US" sz="3600" dirty="0" err="1" smtClean="0"/>
              <a:t>lat</a:t>
            </a:r>
            <a:r>
              <a:rPr lang="tr-TR" sz="3600" dirty="0" err="1" smtClean="0"/>
              <a:t>lar</a:t>
            </a:r>
            <a:r>
              <a:rPr lang="en-US" sz="3600" dirty="0" smtClean="0"/>
              <a:t> </a:t>
            </a:r>
            <a:r>
              <a:rPr lang="tr-TR" sz="3600" dirty="0" smtClean="0"/>
              <a:t>plazma proteininden ayırır.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6354252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097601" y="457200"/>
            <a:ext cx="6589199" cy="128089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BENZODIAZEPIN</a:t>
            </a:r>
            <a:r>
              <a:rPr lang="tr-TR" b="1" dirty="0" smtClean="0">
                <a:solidFill>
                  <a:srgbClr val="C00000"/>
                </a:solidFill>
              </a:rPr>
              <a:t>LER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295400"/>
            <a:ext cx="7620000" cy="48355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/>
              <a:t>Diazepam,   lorazepam, clonazepam, </a:t>
            </a:r>
            <a:r>
              <a:rPr lang="en-US" sz="3600" dirty="0" err="1"/>
              <a:t>clorazepate</a:t>
            </a:r>
            <a:r>
              <a:rPr lang="en-US" sz="3600" dirty="0"/>
              <a:t>, </a:t>
            </a:r>
            <a:r>
              <a:rPr lang="en-US" sz="3600" dirty="0" err="1"/>
              <a:t>Nitrazepam</a:t>
            </a:r>
            <a:r>
              <a:rPr lang="en-US" sz="3600" dirty="0"/>
              <a:t>,  </a:t>
            </a:r>
            <a:r>
              <a:rPr lang="en-US" sz="3600" dirty="0" err="1"/>
              <a:t>clobazam</a:t>
            </a:r>
            <a:endParaRPr lang="en-US" sz="3600" dirty="0"/>
          </a:p>
          <a:p>
            <a:pPr>
              <a:lnSpc>
                <a:spcPct val="90000"/>
              </a:lnSpc>
            </a:pPr>
            <a:r>
              <a:rPr lang="tr-TR" sz="3600" dirty="0" smtClean="0"/>
              <a:t>Birçok aktif </a:t>
            </a:r>
            <a:r>
              <a:rPr lang="tr-TR" sz="3600" dirty="0" err="1" smtClean="0"/>
              <a:t>metabolite</a:t>
            </a:r>
            <a:r>
              <a:rPr lang="tr-TR" sz="3600" dirty="0" smtClean="0"/>
              <a:t> </a:t>
            </a:r>
            <a:r>
              <a:rPr lang="tr-TR" sz="3600" dirty="0" err="1" smtClean="0"/>
              <a:t>metabolize</a:t>
            </a:r>
            <a:r>
              <a:rPr lang="tr-TR" sz="3600" dirty="0" smtClean="0"/>
              <a:t> olurlar.</a:t>
            </a:r>
            <a:endParaRPr lang="en-US" sz="3600" dirty="0"/>
          </a:p>
          <a:p>
            <a:pPr>
              <a:lnSpc>
                <a:spcPct val="90000"/>
              </a:lnSpc>
            </a:pPr>
            <a:r>
              <a:rPr lang="tr-TR" sz="3600" dirty="0" err="1" smtClean="0"/>
              <a:t>Sedasyon</a:t>
            </a:r>
            <a:r>
              <a:rPr lang="tr-TR" sz="3600" dirty="0" smtClean="0"/>
              <a:t> ve tolerans gelişebilir.</a:t>
            </a:r>
            <a:endParaRPr lang="en-US" sz="3600" dirty="0"/>
          </a:p>
          <a:p>
            <a:pPr>
              <a:lnSpc>
                <a:spcPct val="90000"/>
              </a:lnSpc>
            </a:pPr>
            <a:r>
              <a:rPr lang="en-US" sz="3600" dirty="0"/>
              <a:t>DIAZEPAM: </a:t>
            </a:r>
            <a:r>
              <a:rPr lang="en-US" sz="3600" dirty="0" smtClean="0"/>
              <a:t>status epilepticus</a:t>
            </a:r>
            <a:r>
              <a:rPr lang="tr-TR" sz="3600" dirty="0" smtClean="0"/>
              <a:t>ta kullanılır.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1054915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ETOSU</a:t>
            </a:r>
            <a:r>
              <a:rPr lang="tr-TR" b="1" dirty="0" smtClean="0">
                <a:solidFill>
                  <a:srgbClr val="C00000"/>
                </a:solidFill>
              </a:rPr>
              <a:t>KS</a:t>
            </a:r>
            <a:r>
              <a:rPr lang="en-US" b="1" dirty="0" smtClean="0">
                <a:solidFill>
                  <a:srgbClr val="C00000"/>
                </a:solidFill>
              </a:rPr>
              <a:t>IMID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84523" y="1600200"/>
            <a:ext cx="7086600" cy="4911725"/>
          </a:xfrm>
        </p:spPr>
        <p:txBody>
          <a:bodyPr/>
          <a:lstStyle/>
          <a:p>
            <a:r>
              <a:rPr lang="tr-TR" sz="2800" dirty="0" smtClean="0"/>
              <a:t>Kalsiyum kanalları üzerine </a:t>
            </a:r>
            <a:r>
              <a:rPr lang="tr-TR" sz="2800" dirty="0" err="1" smtClean="0"/>
              <a:t>etklidir</a:t>
            </a:r>
            <a:r>
              <a:rPr lang="tr-TR" sz="2800" dirty="0" smtClean="0"/>
              <a:t>.</a:t>
            </a:r>
            <a:endParaRPr lang="en-US" sz="2800" dirty="0"/>
          </a:p>
          <a:p>
            <a:r>
              <a:rPr lang="en-US" sz="2800" dirty="0" smtClean="0"/>
              <a:t>GABA </a:t>
            </a:r>
            <a:r>
              <a:rPr lang="en-US" sz="2800" dirty="0" err="1" smtClean="0"/>
              <a:t>aminotransfera</a:t>
            </a:r>
            <a:r>
              <a:rPr lang="tr-TR" sz="2800" dirty="0" smtClean="0"/>
              <a:t>z enzimini </a:t>
            </a:r>
            <a:r>
              <a:rPr lang="tr-TR" sz="2800" dirty="0" err="1" smtClean="0"/>
              <a:t>inhibe</a:t>
            </a:r>
            <a:r>
              <a:rPr lang="tr-TR" sz="2800" dirty="0" smtClean="0"/>
              <a:t> eder.</a:t>
            </a:r>
            <a:endParaRPr lang="en-US" sz="2800" dirty="0"/>
          </a:p>
          <a:p>
            <a:r>
              <a:rPr lang="en-US" sz="2800" dirty="0" err="1" smtClean="0"/>
              <a:t>gastri</a:t>
            </a:r>
            <a:r>
              <a:rPr lang="tr-TR" sz="2800" dirty="0" smtClean="0"/>
              <a:t>k</a:t>
            </a:r>
            <a:r>
              <a:rPr lang="en-US" sz="2800" dirty="0" smtClean="0"/>
              <a:t> </a:t>
            </a:r>
            <a:r>
              <a:rPr lang="en-US" sz="2800" dirty="0"/>
              <a:t>distress, </a:t>
            </a:r>
            <a:r>
              <a:rPr lang="en-US" sz="2800" dirty="0" err="1" smtClean="0"/>
              <a:t>letar</a:t>
            </a:r>
            <a:r>
              <a:rPr lang="tr-TR" sz="2800" dirty="0" err="1" smtClean="0"/>
              <a:t>ji</a:t>
            </a:r>
            <a:r>
              <a:rPr lang="en-US" sz="2800" dirty="0" smtClean="0"/>
              <a:t> </a:t>
            </a:r>
            <a:r>
              <a:rPr lang="tr-TR" sz="2800" dirty="0" smtClean="0"/>
              <a:t>ve </a:t>
            </a:r>
            <a:r>
              <a:rPr lang="tr-TR" sz="2800" dirty="0" err="1" smtClean="0"/>
              <a:t>başağrısı</a:t>
            </a:r>
            <a:r>
              <a:rPr lang="tr-TR" sz="2800" dirty="0" smtClean="0"/>
              <a:t> yapabilir</a:t>
            </a:r>
            <a:endParaRPr lang="en-US" sz="2800" dirty="0"/>
          </a:p>
          <a:p>
            <a:r>
              <a:rPr lang="tr-TR" sz="2800" dirty="0" smtClean="0"/>
              <a:t>V</a:t>
            </a:r>
            <a:r>
              <a:rPr lang="en-US" sz="2800" dirty="0" err="1" smtClean="0"/>
              <a:t>alproi</a:t>
            </a:r>
            <a:r>
              <a:rPr lang="tr-TR" sz="2800" dirty="0" smtClean="0"/>
              <a:t>k</a:t>
            </a:r>
            <a:r>
              <a:rPr lang="en-US" sz="2800" dirty="0" smtClean="0"/>
              <a:t> a</a:t>
            </a:r>
            <a:r>
              <a:rPr lang="tr-TR" sz="2800" dirty="0" smtClean="0"/>
              <a:t>s</a:t>
            </a:r>
            <a:r>
              <a:rPr lang="en-US" sz="2800" dirty="0" smtClean="0"/>
              <a:t>id </a:t>
            </a:r>
            <a:r>
              <a:rPr lang="tr-TR" sz="2800" dirty="0" smtClean="0"/>
              <a:t>metabolizmasını </a:t>
            </a:r>
            <a:r>
              <a:rPr lang="tr-TR" sz="2800" dirty="0" err="1" smtClean="0"/>
              <a:t>inhibe</a:t>
            </a:r>
            <a:r>
              <a:rPr lang="tr-TR" sz="2800" dirty="0" smtClean="0"/>
              <a:t> eder.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15398186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tr-TR" sz="4000" b="1" dirty="0" smtClean="0">
                <a:solidFill>
                  <a:schemeClr val="tx1"/>
                </a:solidFill>
              </a:rPr>
              <a:t>Yeni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Antiepilepti</a:t>
            </a:r>
            <a:r>
              <a:rPr lang="tr-TR" sz="4000" b="1" dirty="0" smtClean="0">
                <a:solidFill>
                  <a:schemeClr val="tx1"/>
                </a:solidFill>
              </a:rPr>
              <a:t>k</a:t>
            </a:r>
            <a:r>
              <a:rPr lang="en-US" sz="4000" b="1" dirty="0" smtClean="0">
                <a:solidFill>
                  <a:schemeClr val="tx1"/>
                </a:solidFill>
              </a:rPr>
              <a:t>  </a:t>
            </a:r>
            <a:r>
              <a:rPr lang="tr-TR" sz="4000" b="1" dirty="0" smtClean="0">
                <a:solidFill>
                  <a:schemeClr val="tx1"/>
                </a:solidFill>
              </a:rPr>
              <a:t>İlaçlar</a:t>
            </a:r>
            <a:r>
              <a:rPr lang="en-US" sz="4000" b="1" dirty="0">
                <a:solidFill>
                  <a:schemeClr val="tx1"/>
                </a:solidFill>
              </a:rPr>
              <a:t/>
            </a:r>
            <a:br>
              <a:rPr lang="en-US" sz="4000" b="1" dirty="0">
                <a:solidFill>
                  <a:schemeClr val="tx1"/>
                </a:solidFill>
              </a:rPr>
            </a:br>
            <a:r>
              <a:rPr lang="en-US" sz="4000" b="1" dirty="0">
                <a:solidFill>
                  <a:schemeClr val="tx1"/>
                </a:solidFill>
              </a:rPr>
              <a:t>( </a:t>
            </a:r>
            <a:r>
              <a:rPr lang="tr-TR" sz="4000" b="1" dirty="0" smtClean="0">
                <a:solidFill>
                  <a:schemeClr val="tx1"/>
                </a:solidFill>
              </a:rPr>
              <a:t>İkinci Kuşak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905000"/>
            <a:ext cx="8991600" cy="5257800"/>
          </a:xfrm>
        </p:spPr>
        <p:txBody>
          <a:bodyPr/>
          <a:lstStyle/>
          <a:p>
            <a:pPr marL="609600" indent="-609600" algn="l" rtl="0">
              <a:lnSpc>
                <a:spcPct val="90000"/>
              </a:lnSpc>
              <a:buFontTx/>
              <a:buAutoNum type="arabicPeriod"/>
            </a:pPr>
            <a:r>
              <a:rPr lang="en-US" sz="2800" dirty="0" err="1"/>
              <a:t>Vigabatrin</a:t>
            </a:r>
            <a:r>
              <a:rPr lang="en-US" sz="2800" dirty="0"/>
              <a:t> 1989 </a:t>
            </a:r>
          </a:p>
          <a:p>
            <a:pPr marL="609600" indent="-609600" algn="l" rtl="0">
              <a:lnSpc>
                <a:spcPct val="90000"/>
              </a:lnSpc>
              <a:buFontTx/>
              <a:buAutoNum type="arabicPeriod"/>
            </a:pPr>
            <a:r>
              <a:rPr lang="en-US" sz="2800" dirty="0"/>
              <a:t>Gabapentin 1993** </a:t>
            </a:r>
          </a:p>
          <a:p>
            <a:pPr marL="609600" indent="-609600" algn="l" rtl="0">
              <a:lnSpc>
                <a:spcPct val="90000"/>
              </a:lnSpc>
              <a:buFontTx/>
              <a:buAutoNum type="arabicPeriod"/>
            </a:pPr>
            <a:r>
              <a:rPr lang="en-US" sz="2800" dirty="0" err="1" smtClean="0"/>
              <a:t>Lamotri</a:t>
            </a:r>
            <a:r>
              <a:rPr lang="tr-TR" sz="2800" dirty="0" smtClean="0"/>
              <a:t>j</a:t>
            </a:r>
            <a:r>
              <a:rPr lang="en-US" sz="2800" dirty="0" smtClean="0"/>
              <a:t>in </a:t>
            </a:r>
            <a:r>
              <a:rPr lang="en-US" sz="2800" dirty="0"/>
              <a:t>1994** </a:t>
            </a:r>
          </a:p>
          <a:p>
            <a:pPr marL="609600" indent="-609600" algn="l" rtl="0">
              <a:lnSpc>
                <a:spcPct val="90000"/>
              </a:lnSpc>
              <a:buFontTx/>
              <a:buAutoNum type="arabicPeriod"/>
            </a:pPr>
            <a:r>
              <a:rPr lang="en-US" sz="2800" dirty="0" err="1" smtClean="0"/>
              <a:t>Topiramat</a:t>
            </a:r>
            <a:r>
              <a:rPr lang="en-US" sz="2800" dirty="0" smtClean="0"/>
              <a:t> </a:t>
            </a:r>
            <a:r>
              <a:rPr lang="en-US" sz="2800" dirty="0"/>
              <a:t>1996** </a:t>
            </a:r>
          </a:p>
          <a:p>
            <a:pPr marL="609600" indent="-609600" algn="l" rtl="0">
              <a:lnSpc>
                <a:spcPct val="90000"/>
              </a:lnSpc>
              <a:buFontTx/>
              <a:buAutoNum type="arabicPeriod"/>
            </a:pPr>
            <a:r>
              <a:rPr lang="en-US" sz="2800" dirty="0" err="1" smtClean="0"/>
              <a:t>Tiagabin</a:t>
            </a:r>
            <a:r>
              <a:rPr lang="en-US" sz="2800" dirty="0" smtClean="0"/>
              <a:t> </a:t>
            </a:r>
            <a:r>
              <a:rPr lang="en-US" sz="2800" dirty="0"/>
              <a:t>1997</a:t>
            </a:r>
          </a:p>
          <a:p>
            <a:pPr marL="609600" indent="-609600" algn="l" rtl="0">
              <a:lnSpc>
                <a:spcPct val="90000"/>
              </a:lnSpc>
              <a:buFontTx/>
              <a:buAutoNum type="arabicPeriod"/>
            </a:pPr>
            <a:r>
              <a:rPr lang="en-US" sz="2800" dirty="0"/>
              <a:t> </a:t>
            </a:r>
            <a:r>
              <a:rPr lang="en-US" sz="2800" dirty="0" err="1" smtClean="0"/>
              <a:t>levetira</a:t>
            </a:r>
            <a:r>
              <a:rPr lang="tr-TR" sz="2800" dirty="0" smtClean="0"/>
              <a:t>s</a:t>
            </a:r>
            <a:r>
              <a:rPr lang="en-US" sz="2800" dirty="0" err="1" smtClean="0"/>
              <a:t>etam</a:t>
            </a:r>
            <a:r>
              <a:rPr lang="en-US" sz="2800" dirty="0" smtClean="0"/>
              <a:t> </a:t>
            </a:r>
            <a:r>
              <a:rPr lang="en-US" sz="2800" dirty="0"/>
              <a:t>1999</a:t>
            </a:r>
          </a:p>
          <a:p>
            <a:pPr marL="609600" indent="-609600" algn="l" rtl="0">
              <a:lnSpc>
                <a:spcPct val="90000"/>
              </a:lnSpc>
              <a:buFontTx/>
              <a:buAutoNum type="arabicPeriod"/>
            </a:pPr>
            <a:r>
              <a:rPr lang="en-US" sz="2800" dirty="0" smtClean="0"/>
              <a:t>O</a:t>
            </a:r>
            <a:r>
              <a:rPr lang="tr-TR" sz="2800" dirty="0" err="1" smtClean="0"/>
              <a:t>ksk</a:t>
            </a:r>
            <a:r>
              <a:rPr lang="en-US" sz="2800" dirty="0" err="1" smtClean="0"/>
              <a:t>arbazepin</a:t>
            </a:r>
            <a:r>
              <a:rPr lang="en-US" sz="2800" dirty="0" smtClean="0"/>
              <a:t> </a:t>
            </a:r>
            <a:r>
              <a:rPr lang="en-US" sz="2800" dirty="0"/>
              <a:t>2000 </a:t>
            </a:r>
            <a:r>
              <a:rPr lang="en-US" sz="2800" dirty="0" smtClean="0"/>
              <a:t>(</a:t>
            </a:r>
            <a:r>
              <a:rPr lang="tr-TR" sz="2800" dirty="0" smtClean="0"/>
              <a:t>ilaç etkileşme        problemi daha azdır</a:t>
            </a:r>
            <a:r>
              <a:rPr lang="en-US" sz="2800" dirty="0" smtClean="0"/>
              <a:t>). H</a:t>
            </a:r>
            <a:r>
              <a:rPr lang="tr-TR" sz="2800" dirty="0" smtClean="0"/>
              <a:t>i</a:t>
            </a:r>
            <a:r>
              <a:rPr lang="en-US" sz="2800" dirty="0" err="1" smtClean="0"/>
              <a:t>ponatremi</a:t>
            </a:r>
            <a:r>
              <a:rPr lang="en-US" sz="2800" dirty="0" smtClean="0"/>
              <a:t> </a:t>
            </a:r>
            <a:r>
              <a:rPr lang="tr-TR" sz="2800" dirty="0" smtClean="0"/>
              <a:t>yapar</a:t>
            </a:r>
            <a:r>
              <a:rPr lang="en-US" sz="2800" dirty="0" smtClean="0"/>
              <a:t>,.</a:t>
            </a:r>
            <a:endParaRPr lang="en-US" sz="2800" dirty="0"/>
          </a:p>
          <a:p>
            <a:pPr marL="609600" indent="-609600" algn="l" rtl="0">
              <a:lnSpc>
                <a:spcPct val="90000"/>
              </a:lnSpc>
              <a:buFontTx/>
              <a:buAutoNum type="arabicPeriod"/>
            </a:pPr>
            <a:r>
              <a:rPr lang="en-US" sz="2800" dirty="0" err="1" smtClean="0"/>
              <a:t>Zonisamid</a:t>
            </a:r>
            <a:r>
              <a:rPr lang="en-US" sz="2800" dirty="0" smtClean="0"/>
              <a:t> </a:t>
            </a:r>
            <a:r>
              <a:rPr lang="en-US" sz="2800" dirty="0"/>
              <a:t>2000 </a:t>
            </a:r>
          </a:p>
          <a:p>
            <a:pPr marL="609600" indent="-609600" algn="l" rtl="0">
              <a:lnSpc>
                <a:spcPct val="90000"/>
              </a:lnSpc>
              <a:buFontTx/>
              <a:buNone/>
            </a:pP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685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482" y="1828800"/>
            <a:ext cx="8229600" cy="4530725"/>
          </a:xfrm>
        </p:spPr>
        <p:txBody>
          <a:bodyPr/>
          <a:lstStyle/>
          <a:p>
            <a:pPr algn="l" rtl="0"/>
            <a:r>
              <a:rPr lang="tr-TR" sz="2800" dirty="0" smtClean="0"/>
              <a:t>Eski </a:t>
            </a:r>
            <a:r>
              <a:rPr lang="tr-TR" sz="2800" dirty="0" err="1" smtClean="0"/>
              <a:t>antiepileptiklere</a:t>
            </a:r>
            <a:r>
              <a:rPr lang="tr-TR" sz="2800" dirty="0" smtClean="0"/>
              <a:t> göre ilaç etkileşme potansiyelleri daha azdır ve daha iyi </a:t>
            </a:r>
            <a:r>
              <a:rPr lang="tr-TR" sz="2800" dirty="0" err="1" smtClean="0"/>
              <a:t>tolere</a:t>
            </a:r>
            <a:r>
              <a:rPr lang="tr-TR" sz="2800" dirty="0" smtClean="0"/>
              <a:t> edilebilirler.</a:t>
            </a:r>
            <a:r>
              <a:rPr lang="en-US" sz="2800" dirty="0" smtClean="0"/>
              <a:t> </a:t>
            </a:r>
            <a:endParaRPr lang="tr-TR" sz="2800" dirty="0" smtClean="0"/>
          </a:p>
          <a:p>
            <a:pPr algn="l" rtl="0"/>
            <a:endParaRPr lang="tr-TR" sz="2800" b="1" dirty="0"/>
          </a:p>
          <a:p>
            <a:pPr algn="l" rtl="0"/>
            <a:r>
              <a:rPr lang="tr-TR" sz="2800" dirty="0" smtClean="0"/>
              <a:t>Sınırlı klinik uygulaması olan pahalı ilaçlardır.</a:t>
            </a:r>
            <a:r>
              <a:rPr lang="en-US" sz="2800" dirty="0" smtClean="0"/>
              <a:t> </a:t>
            </a:r>
            <a:endParaRPr lang="en-US" sz="2800" dirty="0"/>
          </a:p>
          <a:p>
            <a:pPr marL="0" indent="0" algn="l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814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VIGABATRIN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 </a:t>
            </a:r>
            <a:r>
              <a:rPr lang="en-US" dirty="0"/>
              <a:t>GABA </a:t>
            </a:r>
            <a:r>
              <a:rPr lang="en-US" dirty="0" err="1" smtClean="0"/>
              <a:t>transamina</a:t>
            </a:r>
            <a:r>
              <a:rPr lang="tr-TR" dirty="0" err="1" smtClean="0"/>
              <a:t>zı</a:t>
            </a:r>
            <a:r>
              <a:rPr lang="tr-TR" dirty="0" smtClean="0"/>
              <a:t> </a:t>
            </a:r>
            <a:r>
              <a:rPr lang="tr-TR" dirty="0" err="1" smtClean="0"/>
              <a:t>inhibe</a:t>
            </a:r>
            <a:r>
              <a:rPr lang="tr-TR" dirty="0" smtClean="0"/>
              <a:t> eder.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tr-TR" dirty="0" smtClean="0"/>
              <a:t>Konvansiyonel ilaçlara yanıt vermeyen hastalarda kullanılır.</a:t>
            </a:r>
          </a:p>
          <a:p>
            <a:pPr>
              <a:lnSpc>
                <a:spcPct val="90000"/>
              </a:lnSpc>
            </a:pPr>
            <a:r>
              <a:rPr lang="tr-TR" dirty="0"/>
              <a:t> </a:t>
            </a:r>
            <a:r>
              <a:rPr lang="tr-TR" dirty="0" smtClean="0"/>
              <a:t>Plazma proteinine bağlanmaz, </a:t>
            </a:r>
            <a:r>
              <a:rPr lang="tr-TR" dirty="0" err="1" smtClean="0"/>
              <a:t>metabolize</a:t>
            </a:r>
            <a:r>
              <a:rPr lang="tr-TR" dirty="0" smtClean="0"/>
              <a:t> olmaz. </a:t>
            </a:r>
            <a:r>
              <a:rPr lang="tr-TR" dirty="0"/>
              <a:t>, idrarla değişmeden atılır.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tr-TR" dirty="0" smtClean="0"/>
              <a:t>Yarılanma süresi uzundur.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tr-TR" dirty="0" err="1" smtClean="0"/>
              <a:t>Başdönmesi</a:t>
            </a:r>
            <a:r>
              <a:rPr lang="en-US" dirty="0" smtClean="0"/>
              <a:t>, </a:t>
            </a:r>
            <a:r>
              <a:rPr lang="tr-TR" dirty="0" smtClean="0"/>
              <a:t>davranış değişiklikleri</a:t>
            </a:r>
            <a:r>
              <a:rPr lang="en-US" dirty="0" smtClean="0"/>
              <a:t>, </a:t>
            </a:r>
            <a:r>
              <a:rPr lang="tr-TR" dirty="0" smtClean="0"/>
              <a:t>kilo alımı</a:t>
            </a:r>
            <a:r>
              <a:rPr lang="en-US" dirty="0" smtClean="0"/>
              <a:t>, </a:t>
            </a:r>
            <a:r>
              <a:rPr lang="tr-TR" dirty="0" smtClean="0"/>
              <a:t>görme bozukluğuna neden olabilir.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676357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GABAPENTIN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835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dirty="0" smtClean="0"/>
              <a:t> Öteki </a:t>
            </a:r>
            <a:r>
              <a:rPr lang="tr-TR" dirty="0" err="1" smtClean="0"/>
              <a:t>antiepileptiklerle</a:t>
            </a:r>
            <a:r>
              <a:rPr lang="tr-TR" dirty="0" smtClean="0"/>
              <a:t> birlikte kullanılır.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GAB</a:t>
            </a:r>
            <a:r>
              <a:rPr lang="tr-TR" dirty="0" smtClean="0"/>
              <a:t>A’nın </a:t>
            </a:r>
            <a:r>
              <a:rPr lang="tr-TR" dirty="0" err="1" smtClean="0"/>
              <a:t>sinaptik</a:t>
            </a:r>
            <a:r>
              <a:rPr lang="tr-TR" dirty="0" smtClean="0"/>
              <a:t> salıverilmesini artırır. Voltaj duyarlı kalsiyum kanallarına bağlanır.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 </a:t>
            </a:r>
            <a:r>
              <a:rPr lang="tr-TR" dirty="0"/>
              <a:t>Plazma proteinine bağlanmaz, </a:t>
            </a:r>
            <a:r>
              <a:rPr lang="tr-TR" dirty="0" err="1"/>
              <a:t>metabolize</a:t>
            </a:r>
            <a:r>
              <a:rPr lang="tr-TR" dirty="0"/>
              <a:t> </a:t>
            </a:r>
            <a:r>
              <a:rPr lang="tr-TR" dirty="0" smtClean="0"/>
              <a:t>olmaz, idrarla değişmeden atılır.</a:t>
            </a:r>
          </a:p>
          <a:p>
            <a:pPr>
              <a:lnSpc>
                <a:spcPct val="90000"/>
              </a:lnSpc>
            </a:pPr>
            <a:r>
              <a:rPr lang="tr-TR" dirty="0"/>
              <a:t> Yarılanma süresi uzundur</a:t>
            </a:r>
            <a:r>
              <a:rPr lang="tr-TR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tr-TR" dirty="0"/>
              <a:t> </a:t>
            </a:r>
            <a:r>
              <a:rPr lang="tr-TR" dirty="0" smtClean="0"/>
              <a:t>KC enzimlerini etkilemez</a:t>
            </a:r>
          </a:p>
          <a:p>
            <a:pPr>
              <a:lnSpc>
                <a:spcPct val="90000"/>
              </a:lnSpc>
            </a:pPr>
            <a:r>
              <a:rPr lang="tr-TR" dirty="0"/>
              <a:t> </a:t>
            </a:r>
            <a:r>
              <a:rPr lang="en-US" dirty="0"/>
              <a:t>Somnolence</a:t>
            </a:r>
            <a:r>
              <a:rPr lang="tr-TR" dirty="0"/>
              <a:t> (uyku basması</a:t>
            </a:r>
            <a:r>
              <a:rPr lang="en-US" dirty="0"/>
              <a:t>, </a:t>
            </a:r>
            <a:r>
              <a:rPr lang="tr-TR" dirty="0" err="1"/>
              <a:t>başdönmesi</a:t>
            </a:r>
            <a:r>
              <a:rPr lang="en-US" dirty="0"/>
              <a:t>, </a:t>
            </a:r>
            <a:r>
              <a:rPr lang="en-US" dirty="0" err="1"/>
              <a:t>ata</a:t>
            </a:r>
            <a:r>
              <a:rPr lang="tr-TR" dirty="0" err="1"/>
              <a:t>ksi</a:t>
            </a:r>
            <a:r>
              <a:rPr lang="en-US" dirty="0"/>
              <a:t>, </a:t>
            </a:r>
            <a:r>
              <a:rPr lang="tr-TR" dirty="0"/>
              <a:t>yorgunluk</a:t>
            </a:r>
            <a:r>
              <a:rPr lang="en-US" dirty="0"/>
              <a:t> </a:t>
            </a:r>
            <a:r>
              <a:rPr lang="tr-TR" dirty="0"/>
              <a:t>ve</a:t>
            </a:r>
            <a:r>
              <a:rPr lang="en-US" dirty="0"/>
              <a:t> n</a:t>
            </a:r>
            <a:r>
              <a:rPr lang="tr-TR" dirty="0"/>
              <a:t>i</a:t>
            </a:r>
            <a:r>
              <a:rPr lang="en-US" dirty="0" err="1"/>
              <a:t>stagmus</a:t>
            </a:r>
            <a:r>
              <a:rPr lang="en-US" dirty="0"/>
              <a:t>.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72834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LAMOTRI</a:t>
            </a:r>
            <a:r>
              <a:rPr lang="tr-TR" dirty="0" smtClean="0"/>
              <a:t>J</a:t>
            </a:r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219200"/>
            <a:ext cx="8915400" cy="4911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dirty="0" smtClean="0"/>
              <a:t>Farmakolojik etkisi </a:t>
            </a:r>
            <a:r>
              <a:rPr lang="tr-TR" dirty="0" err="1" smtClean="0"/>
              <a:t>fenitoine</a:t>
            </a:r>
            <a:r>
              <a:rPr lang="tr-TR" dirty="0" smtClean="0"/>
              <a:t> benzer.</a:t>
            </a:r>
          </a:p>
          <a:p>
            <a:pPr>
              <a:lnSpc>
                <a:spcPct val="90000"/>
              </a:lnSpc>
            </a:pPr>
            <a:r>
              <a:rPr lang="tr-TR" dirty="0" err="1" smtClean="0"/>
              <a:t>Monoterapi</a:t>
            </a:r>
            <a:r>
              <a:rPr lang="tr-TR" dirty="0" smtClean="0"/>
              <a:t> ve kombine olarak kullanılır.</a:t>
            </a:r>
          </a:p>
          <a:p>
            <a:pPr>
              <a:lnSpc>
                <a:spcPct val="90000"/>
              </a:lnSpc>
            </a:pPr>
            <a:r>
              <a:rPr lang="tr-TR" dirty="0"/>
              <a:t>S</a:t>
            </a:r>
            <a:r>
              <a:rPr lang="en-US" dirty="0" smtClean="0"/>
              <a:t>od</a:t>
            </a:r>
            <a:r>
              <a:rPr lang="tr-TR" dirty="0" smtClean="0"/>
              <a:t>y</a:t>
            </a:r>
            <a:r>
              <a:rPr lang="en-US" dirty="0" smtClean="0"/>
              <a:t>um </a:t>
            </a:r>
            <a:r>
              <a:rPr lang="tr-TR" dirty="0" smtClean="0"/>
              <a:t>kanallarını </a:t>
            </a:r>
            <a:r>
              <a:rPr lang="tr-TR" dirty="0" err="1" smtClean="0"/>
              <a:t>inhibe</a:t>
            </a:r>
            <a:r>
              <a:rPr lang="tr-TR" dirty="0" smtClean="0"/>
              <a:t> ederek </a:t>
            </a:r>
            <a:r>
              <a:rPr lang="tr-TR" dirty="0" err="1" smtClean="0"/>
              <a:t>eksitatör</a:t>
            </a:r>
            <a:r>
              <a:rPr lang="tr-TR" dirty="0" smtClean="0"/>
              <a:t> aminoasit (</a:t>
            </a:r>
            <a:r>
              <a:rPr lang="tr-TR" dirty="0" err="1" smtClean="0"/>
              <a:t>glutamat</a:t>
            </a:r>
            <a:r>
              <a:rPr lang="tr-TR" dirty="0" smtClean="0"/>
              <a:t>, </a:t>
            </a:r>
            <a:r>
              <a:rPr lang="tr-TR" dirty="0" err="1" smtClean="0"/>
              <a:t>aspartat</a:t>
            </a:r>
            <a:r>
              <a:rPr lang="tr-TR" dirty="0" smtClean="0"/>
              <a:t>) salıverilmesini </a:t>
            </a:r>
            <a:r>
              <a:rPr lang="tr-TR" dirty="0" err="1" smtClean="0"/>
              <a:t>inhibe</a:t>
            </a:r>
            <a:r>
              <a:rPr lang="tr-TR" dirty="0" smtClean="0"/>
              <a:t> eder.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108069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685800"/>
            <a:ext cx="8229600" cy="1828800"/>
          </a:xfrm>
        </p:spPr>
        <p:txBody>
          <a:bodyPr/>
          <a:lstStyle/>
          <a:p>
            <a:r>
              <a:rPr lang="en-US" b="1" dirty="0" err="1" smtClean="0"/>
              <a:t>Lamotri</a:t>
            </a:r>
            <a:r>
              <a:rPr lang="tr-TR" b="1" dirty="0" smtClean="0"/>
              <a:t>j</a:t>
            </a:r>
            <a:r>
              <a:rPr lang="en-US" b="1" dirty="0" smtClean="0"/>
              <a:t>in</a:t>
            </a:r>
            <a:endParaRPr lang="en-US" b="1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6096000"/>
          </a:xfrm>
        </p:spPr>
        <p:txBody>
          <a:bodyPr/>
          <a:lstStyle/>
          <a:p>
            <a:pPr algn="l" rtl="0">
              <a:lnSpc>
                <a:spcPct val="80000"/>
              </a:lnSpc>
              <a:buFontTx/>
              <a:buNone/>
            </a:pPr>
            <a:r>
              <a:rPr lang="en-US" sz="2800" b="1" dirty="0">
                <a:solidFill>
                  <a:srgbClr val="FFFF00"/>
                </a:solidFill>
              </a:rPr>
              <a:t>   </a:t>
            </a:r>
            <a:r>
              <a:rPr lang="en-US" sz="2800" b="1" dirty="0" smtClean="0"/>
              <a:t>   </a:t>
            </a:r>
            <a:endParaRPr lang="en-US" sz="2400" dirty="0">
              <a:solidFill>
                <a:srgbClr val="0066FF"/>
              </a:solidFill>
            </a:endParaRPr>
          </a:p>
          <a:p>
            <a:pPr>
              <a:lnSpc>
                <a:spcPct val="90000"/>
              </a:lnSpc>
            </a:pPr>
            <a:r>
              <a:rPr lang="tr-TR" sz="2400" dirty="0"/>
              <a:t>Yarılanma süresi uzundur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tr-TR" sz="2400" dirty="0" err="1"/>
              <a:t>Terapotik</a:t>
            </a:r>
            <a:r>
              <a:rPr lang="tr-TR" sz="2400" dirty="0"/>
              <a:t> profili geniştir.</a:t>
            </a:r>
          </a:p>
          <a:p>
            <a:pPr>
              <a:lnSpc>
                <a:spcPct val="90000"/>
              </a:lnSpc>
            </a:pPr>
            <a:r>
              <a:rPr lang="tr-TR" sz="2400" dirty="0"/>
              <a:t> KC enzimlerini etkilemez. </a:t>
            </a:r>
            <a:r>
              <a:rPr lang="tr-TR" sz="2400" dirty="0" err="1"/>
              <a:t>Valproik</a:t>
            </a:r>
            <a:r>
              <a:rPr lang="tr-TR" sz="2400" dirty="0"/>
              <a:t> asit metabolizmasını </a:t>
            </a:r>
            <a:r>
              <a:rPr lang="tr-TR" sz="2400" dirty="0" err="1"/>
              <a:t>inhibe</a:t>
            </a:r>
            <a:r>
              <a:rPr lang="tr-TR" sz="2400" dirty="0"/>
              <a:t> eder.</a:t>
            </a:r>
            <a:endParaRPr lang="en-US" sz="2400" dirty="0"/>
          </a:p>
          <a:p>
            <a:pPr algn="l" rtl="0">
              <a:lnSpc>
                <a:spcPct val="80000"/>
              </a:lnSpc>
            </a:pPr>
            <a:r>
              <a:rPr lang="tr-TR" sz="2400" dirty="0" smtClean="0"/>
              <a:t>Ciltte kızarıklık</a:t>
            </a:r>
            <a:r>
              <a:rPr lang="en-US" sz="2400" dirty="0" smtClean="0"/>
              <a:t>, </a:t>
            </a:r>
            <a:r>
              <a:rPr lang="en-US" sz="2400" dirty="0" err="1" smtClean="0"/>
              <a:t>somnolen</a:t>
            </a:r>
            <a:r>
              <a:rPr lang="tr-TR" sz="2400" dirty="0" smtClean="0"/>
              <a:t>s</a:t>
            </a:r>
            <a:r>
              <a:rPr lang="en-US" sz="2400" dirty="0" smtClean="0"/>
              <a:t>, </a:t>
            </a:r>
            <a:r>
              <a:rPr lang="tr-TR" sz="2400" dirty="0" smtClean="0"/>
              <a:t>görme bozuklukları,</a:t>
            </a:r>
            <a:r>
              <a:rPr lang="en-US" sz="2400" dirty="0" smtClean="0"/>
              <a:t> </a:t>
            </a:r>
            <a:r>
              <a:rPr lang="en-US" sz="2400" dirty="0"/>
              <a:t>diplopia, </a:t>
            </a:r>
            <a:r>
              <a:rPr lang="en-US" sz="2400" dirty="0" err="1" smtClean="0"/>
              <a:t>ata</a:t>
            </a:r>
            <a:r>
              <a:rPr lang="tr-TR" sz="2400" dirty="0" err="1" smtClean="0"/>
              <a:t>ksi</a:t>
            </a:r>
            <a:r>
              <a:rPr lang="en-US" sz="2400" dirty="0" smtClean="0"/>
              <a:t>, </a:t>
            </a:r>
            <a:r>
              <a:rPr lang="tr-TR" sz="2400" dirty="0" err="1" smtClean="0"/>
              <a:t>başağrısı</a:t>
            </a:r>
            <a:r>
              <a:rPr lang="tr-TR" sz="2400" dirty="0"/>
              <a:t> </a:t>
            </a:r>
            <a:r>
              <a:rPr lang="tr-TR" sz="2400" dirty="0" smtClean="0"/>
              <a:t>yapabilir.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53831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</a:t>
            </a:r>
            <a:r>
              <a:rPr lang="tr-TR" dirty="0" smtClean="0"/>
              <a:t>İ</a:t>
            </a:r>
            <a:r>
              <a:rPr lang="en-US" dirty="0" smtClean="0"/>
              <a:t>RAMAT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11725"/>
          </a:xfrm>
        </p:spPr>
        <p:txBody>
          <a:bodyPr/>
          <a:lstStyle/>
          <a:p>
            <a:r>
              <a:rPr lang="tr-TR" sz="3600" dirty="0" smtClean="0"/>
              <a:t>Tek başına kullanılabilen en güvenli </a:t>
            </a:r>
            <a:r>
              <a:rPr lang="tr-TR" sz="3600" dirty="0" err="1" smtClean="0"/>
              <a:t>antiepileptiklerden</a:t>
            </a:r>
            <a:r>
              <a:rPr lang="tr-TR" sz="3600" dirty="0" smtClean="0"/>
              <a:t> biridir.</a:t>
            </a:r>
          </a:p>
          <a:p>
            <a:r>
              <a:rPr lang="en-US" sz="3600" dirty="0" smtClean="0"/>
              <a:t>GABA</a:t>
            </a:r>
            <a:r>
              <a:rPr lang="tr-TR" sz="3600" dirty="0" smtClean="0"/>
              <a:t>’</a:t>
            </a:r>
            <a:r>
              <a:rPr lang="tr-TR" sz="3600" dirty="0" err="1" smtClean="0"/>
              <a:t>nın</a:t>
            </a:r>
            <a:r>
              <a:rPr lang="tr-TR" sz="3600" dirty="0" smtClean="0"/>
              <a:t> inhibitör etkinliğini artırır. Voltaj bağımlı sodyum kanallarını </a:t>
            </a:r>
            <a:r>
              <a:rPr lang="tr-TR" sz="3600" dirty="0" err="1" smtClean="0"/>
              <a:t>inhibe</a:t>
            </a:r>
            <a:r>
              <a:rPr lang="tr-TR" sz="3600" dirty="0" smtClean="0"/>
              <a:t> eder.</a:t>
            </a:r>
            <a:endParaRPr lang="en-US" sz="3600" dirty="0"/>
          </a:p>
          <a:p>
            <a:r>
              <a:rPr lang="tr-TR" sz="3600" dirty="0" err="1" smtClean="0"/>
              <a:t>Fenitoine</a:t>
            </a:r>
            <a:r>
              <a:rPr lang="tr-TR" sz="3600" dirty="0" smtClean="0"/>
              <a:t> benzer ancak daha az yan etki oluşturur.</a:t>
            </a:r>
          </a:p>
        </p:txBody>
      </p:sp>
    </p:spTree>
    <p:extLst>
      <p:ext uri="{BB962C8B-B14F-4D97-AF65-F5344CB8AC3E}">
        <p14:creationId xmlns:p14="http://schemas.microsoft.com/office/powerpoint/2010/main" val="2003354688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1"/>
          <p:cNvSpPr>
            <a:spLocks noChangeArrowheads="1"/>
          </p:cNvSpPr>
          <p:nvPr/>
        </p:nvSpPr>
        <p:spPr bwMode="auto">
          <a:xfrm>
            <a:off x="1676400" y="2362200"/>
            <a:ext cx="76200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1" hangingPunct="1"/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Anormal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nöronal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deşarjın başlangıç yeri ve yayılımına bağlı olarak, nöbetler </a:t>
            </a:r>
            <a:r>
              <a:rPr lang="tr-TR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9933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parsiyel</a:t>
            </a:r>
            <a:r>
              <a:rPr lang="tr-TR" sz="3200" dirty="0" smtClean="0">
                <a:solidFill>
                  <a:srgbClr val="9933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ya da </a:t>
            </a: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jeneralize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olabilir. </a:t>
            </a:r>
            <a:endParaRPr kumimoji="0" lang="tr-T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20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tr-TR" sz="4000" b="1" i="1" dirty="0" smtClean="0">
                <a:solidFill>
                  <a:schemeClr val="tx1"/>
                </a:solidFill>
              </a:rPr>
              <a:t/>
            </a:r>
            <a:br>
              <a:rPr lang="tr-TR" sz="4000" b="1" i="1" dirty="0" smtClean="0">
                <a:solidFill>
                  <a:schemeClr val="tx1"/>
                </a:solidFill>
              </a:rPr>
            </a:br>
            <a:r>
              <a:rPr lang="en-US" sz="4000" b="1" i="1" dirty="0" err="1" smtClean="0">
                <a:solidFill>
                  <a:schemeClr val="tx1"/>
                </a:solidFill>
              </a:rPr>
              <a:t>Topiramat</a:t>
            </a:r>
            <a:endParaRPr lang="en-US" sz="4000" b="1" i="1" dirty="0">
              <a:solidFill>
                <a:schemeClr val="tx1"/>
              </a:solidFill>
            </a:endParaRP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6781800"/>
          </a:xfrm>
        </p:spPr>
        <p:txBody>
          <a:bodyPr/>
          <a:lstStyle/>
          <a:p>
            <a:pPr algn="l" rtl="0">
              <a:lnSpc>
                <a:spcPct val="90000"/>
              </a:lnSpc>
            </a:pPr>
            <a:r>
              <a:rPr lang="tr-TR" dirty="0" err="1" smtClean="0"/>
              <a:t>Mikrozomal</a:t>
            </a:r>
            <a:r>
              <a:rPr lang="tr-TR" dirty="0" smtClean="0"/>
              <a:t> enzimler üzerine etkisi yoktur</a:t>
            </a:r>
            <a:endParaRPr lang="en-US" i="1" dirty="0"/>
          </a:p>
          <a:p>
            <a:pPr algn="l" rtl="0">
              <a:lnSpc>
                <a:spcPct val="90000"/>
              </a:lnSpc>
            </a:pPr>
            <a:r>
              <a:rPr lang="tr-TR" dirty="0" smtClean="0"/>
              <a:t>Plazma proteinine düşük oranda bağlanır</a:t>
            </a:r>
            <a:endParaRPr lang="en-US" i="1" dirty="0"/>
          </a:p>
          <a:p>
            <a:pPr algn="l" rtl="0">
              <a:lnSpc>
                <a:spcPct val="90000"/>
              </a:lnSpc>
            </a:pPr>
            <a:r>
              <a:rPr lang="tr-TR" dirty="0" smtClean="0">
                <a:effectLst/>
              </a:rPr>
              <a:t>İdrardan değişmeden atılır.</a:t>
            </a:r>
            <a:endParaRPr lang="en-US" dirty="0">
              <a:effectLst/>
            </a:endParaRPr>
          </a:p>
          <a:p>
            <a:pPr algn="l" rtl="0">
              <a:lnSpc>
                <a:spcPct val="90000"/>
              </a:lnSpc>
            </a:pPr>
            <a:r>
              <a:rPr lang="tr-TR" dirty="0" smtClean="0">
                <a:effectLst/>
              </a:rPr>
              <a:t>Yarılanma süresi uzundur.</a:t>
            </a:r>
            <a:r>
              <a:rPr lang="en-US" i="1" dirty="0" smtClean="0"/>
              <a:t> </a:t>
            </a:r>
            <a:r>
              <a:rPr lang="en-US" b="1" i="1" dirty="0">
                <a:solidFill>
                  <a:srgbClr val="FFFF00"/>
                </a:solidFill>
              </a:rPr>
              <a:t>	</a:t>
            </a: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767612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4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6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b="1" i="1" dirty="0" err="1" smtClean="0">
                <a:solidFill>
                  <a:schemeClr val="tx1"/>
                </a:solidFill>
              </a:rPr>
              <a:t>Topiramat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448800" cy="5715000"/>
          </a:xfrm>
        </p:spPr>
        <p:txBody>
          <a:bodyPr/>
          <a:lstStyle/>
          <a:p>
            <a:pPr algn="l" rtl="0">
              <a:buFontTx/>
              <a:buNone/>
            </a:pPr>
            <a:r>
              <a:rPr lang="en-US" b="1" i="1" dirty="0"/>
              <a:t> </a:t>
            </a:r>
            <a:r>
              <a:rPr lang="tr-TR" sz="3600" b="1" i="1" dirty="0" smtClean="0"/>
              <a:t>Yan etkileri</a:t>
            </a:r>
            <a:r>
              <a:rPr lang="en-US" b="1" i="1" dirty="0" smtClean="0"/>
              <a:t>:</a:t>
            </a:r>
            <a:endParaRPr lang="en-US" b="1" i="1" dirty="0"/>
          </a:p>
          <a:p>
            <a:pPr algn="l" rtl="0"/>
            <a:r>
              <a:rPr lang="tr-TR" i="1" dirty="0" smtClean="0">
                <a:effectLst/>
              </a:rPr>
              <a:t>Kilo kaybı</a:t>
            </a:r>
            <a:endParaRPr lang="en-US" i="1" dirty="0">
              <a:effectLst/>
            </a:endParaRPr>
          </a:p>
          <a:p>
            <a:pPr algn="l" rtl="0"/>
            <a:r>
              <a:rPr lang="en-US" i="1" dirty="0"/>
              <a:t> </a:t>
            </a:r>
            <a:r>
              <a:rPr lang="en-US" i="1" dirty="0" err="1" smtClean="0"/>
              <a:t>Seda</a:t>
            </a:r>
            <a:r>
              <a:rPr lang="tr-TR" i="1" dirty="0" err="1" smtClean="0"/>
              <a:t>syon</a:t>
            </a:r>
            <a:endParaRPr lang="tr-TR" i="1" dirty="0" smtClean="0"/>
          </a:p>
          <a:p>
            <a:pPr algn="l" rtl="0"/>
            <a:r>
              <a:rPr lang="tr-TR" i="1" dirty="0"/>
              <a:t> </a:t>
            </a:r>
            <a:r>
              <a:rPr lang="tr-TR" i="1" dirty="0" err="1" smtClean="0"/>
              <a:t>Mental</a:t>
            </a:r>
            <a:r>
              <a:rPr lang="tr-TR" i="1" dirty="0" smtClean="0"/>
              <a:t> durgunluk</a:t>
            </a:r>
            <a:endParaRPr lang="en-US" i="1" dirty="0"/>
          </a:p>
          <a:p>
            <a:pPr algn="l" rtl="0"/>
            <a:r>
              <a:rPr lang="en-US" i="1" dirty="0"/>
              <a:t> </a:t>
            </a:r>
            <a:r>
              <a:rPr lang="tr-TR" i="1" dirty="0" smtClean="0"/>
              <a:t>Baş dönmesi</a:t>
            </a:r>
            <a:endParaRPr lang="en-US" i="1" dirty="0"/>
          </a:p>
          <a:p>
            <a:pPr algn="l" rtl="0"/>
            <a:r>
              <a:rPr lang="en-US" i="1" dirty="0"/>
              <a:t> </a:t>
            </a:r>
            <a:r>
              <a:rPr lang="tr-TR" i="1" dirty="0" smtClean="0"/>
              <a:t>Yorgunluk</a:t>
            </a:r>
            <a:endParaRPr lang="en-US" i="1" dirty="0"/>
          </a:p>
          <a:p>
            <a:pPr algn="l" rtl="0"/>
            <a:r>
              <a:rPr lang="en-US" i="1" dirty="0"/>
              <a:t> </a:t>
            </a:r>
            <a:r>
              <a:rPr lang="tr-TR" i="1" dirty="0" smtClean="0"/>
              <a:t>Böbrek taşı</a:t>
            </a:r>
            <a:endParaRPr lang="en-US" i="1" dirty="0"/>
          </a:p>
          <a:p>
            <a:pPr algn="l" rtl="0"/>
            <a:r>
              <a:rPr lang="en-US" i="1" dirty="0" err="1" smtClean="0"/>
              <a:t>Terato</a:t>
            </a:r>
            <a:r>
              <a:rPr lang="tr-TR" i="1" dirty="0" smtClean="0"/>
              <a:t>j</a:t>
            </a:r>
            <a:r>
              <a:rPr lang="en-US" i="1" dirty="0" err="1" smtClean="0"/>
              <a:t>ene</a:t>
            </a:r>
            <a:r>
              <a:rPr lang="tr-TR" i="1" dirty="0" err="1" smtClean="0"/>
              <a:t>zis</a:t>
            </a:r>
            <a:r>
              <a:rPr lang="en-US" i="1" dirty="0" smtClean="0"/>
              <a:t>(</a:t>
            </a:r>
            <a:r>
              <a:rPr lang="tr-TR" i="1" dirty="0" smtClean="0"/>
              <a:t>hayvanlarda</a:t>
            </a:r>
            <a:r>
              <a:rPr lang="en-US" i="1" dirty="0" smtClean="0"/>
              <a:t>)</a:t>
            </a:r>
            <a:endParaRPr lang="en-US" i="1" dirty="0"/>
          </a:p>
          <a:p>
            <a:pPr algn="l" rtl="0">
              <a:buFontTx/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18371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6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6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4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TIAGABIN</a:t>
            </a: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30725"/>
          </a:xfrm>
        </p:spPr>
        <p:txBody>
          <a:bodyPr/>
          <a:lstStyle/>
          <a:p>
            <a:r>
              <a:rPr lang="en-US" sz="3600" dirty="0" smtClean="0"/>
              <a:t>GABA </a:t>
            </a:r>
            <a:r>
              <a:rPr lang="en-US" sz="3600" dirty="0"/>
              <a:t>uptake </a:t>
            </a:r>
            <a:r>
              <a:rPr lang="en-US" sz="3600" dirty="0" smtClean="0"/>
              <a:t>inhibit</a:t>
            </a:r>
            <a:r>
              <a:rPr lang="tr-TR" sz="3600" dirty="0" smtClean="0"/>
              <a:t>örüdür.</a:t>
            </a:r>
          </a:p>
          <a:p>
            <a:r>
              <a:rPr lang="tr-TR" sz="3600" dirty="0"/>
              <a:t> </a:t>
            </a:r>
            <a:r>
              <a:rPr lang="tr-TR" sz="3600" dirty="0" smtClean="0"/>
              <a:t>Öteki ilaçlarla birlikte kullanılır.</a:t>
            </a:r>
          </a:p>
          <a:p>
            <a:r>
              <a:rPr lang="tr-TR" sz="3600" dirty="0"/>
              <a:t> </a:t>
            </a:r>
            <a:r>
              <a:rPr lang="tr-TR" sz="3600" dirty="0" smtClean="0"/>
              <a:t>Yüksek oranda proteine bağlanır.</a:t>
            </a:r>
          </a:p>
          <a:p>
            <a:r>
              <a:rPr lang="tr-TR" sz="3600" dirty="0"/>
              <a:t> </a:t>
            </a:r>
            <a:r>
              <a:rPr lang="tr-TR" sz="3600" dirty="0" smtClean="0"/>
              <a:t>KC de </a:t>
            </a:r>
            <a:r>
              <a:rPr lang="tr-TR" sz="3600" dirty="0" err="1" smtClean="0"/>
              <a:t>metabolize</a:t>
            </a:r>
            <a:r>
              <a:rPr lang="tr-TR" sz="3600" dirty="0" smtClean="0"/>
              <a:t> olur.</a:t>
            </a:r>
          </a:p>
          <a:p>
            <a:r>
              <a:rPr lang="tr-TR" sz="3600" dirty="0"/>
              <a:t> </a:t>
            </a:r>
            <a:r>
              <a:rPr lang="tr-TR" sz="3600" dirty="0" smtClean="0"/>
              <a:t>Baş dönmesi, tremor, psikoz, karın ağrısı yan etkileridir.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9413091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i="1" dirty="0">
                <a:solidFill>
                  <a:schemeClr val="tx1"/>
                </a:solidFill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effectLst/>
              </a:rPr>
              <a:t>Epilepsi tedavisinde ilaç kullanımında dikkat edilmesi gereken durumlar</a:t>
            </a:r>
            <a:endParaRPr lang="en-US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>
              <a:lnSpc>
                <a:spcPct val="80000"/>
              </a:lnSpc>
              <a:buNone/>
            </a:pPr>
            <a:endParaRPr lang="ar-SA" sz="2800" dirty="0"/>
          </a:p>
          <a:p>
            <a:pPr algn="l" rtl="0">
              <a:lnSpc>
                <a:spcPct val="80000"/>
              </a:lnSpc>
            </a:pPr>
            <a:r>
              <a:rPr lang="tr-TR" sz="2800" dirty="0" smtClean="0"/>
              <a:t>Doğru ve kapsamlı bir teşhis gereklidir.</a:t>
            </a:r>
            <a:endParaRPr lang="en-US" sz="2800" i="1" dirty="0"/>
          </a:p>
          <a:p>
            <a:pPr algn="l" rtl="0">
              <a:lnSpc>
                <a:spcPct val="80000"/>
              </a:lnSpc>
            </a:pPr>
            <a:r>
              <a:rPr lang="tr-TR" sz="2800" dirty="0" smtClean="0"/>
              <a:t>Hipoglisemi, </a:t>
            </a:r>
            <a:r>
              <a:rPr lang="tr-TR" sz="2800" dirty="0" err="1" smtClean="0"/>
              <a:t>infeksiyon</a:t>
            </a:r>
            <a:r>
              <a:rPr lang="tr-TR" sz="2800" dirty="0" smtClean="0"/>
              <a:t> ve tümör gibi faktörler tedavi edilmelidir.</a:t>
            </a:r>
            <a:endParaRPr lang="en-US" sz="2800" dirty="0"/>
          </a:p>
          <a:p>
            <a:pPr algn="l" rtl="0">
              <a:lnSpc>
                <a:spcPct val="80000"/>
              </a:lnSpc>
            </a:pPr>
            <a:r>
              <a:rPr lang="tr-TR" sz="2800" dirty="0" smtClean="0">
                <a:effectLst/>
              </a:rPr>
              <a:t>Teşhis </a:t>
            </a:r>
            <a:r>
              <a:rPr lang="en-US" sz="2800" dirty="0" smtClean="0">
                <a:effectLst/>
              </a:rPr>
              <a:t>EEG</a:t>
            </a:r>
            <a:r>
              <a:rPr lang="tr-TR" sz="2800" dirty="0" smtClean="0">
                <a:effectLst/>
              </a:rPr>
              <a:t> ile desteklenmelidir.</a:t>
            </a:r>
            <a:endParaRPr lang="en-US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1291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tr-TR" sz="3200" b="1" dirty="0" err="1" smtClean="0">
                <a:effectLst/>
              </a:rPr>
              <a:t>Antiepileptik</a:t>
            </a:r>
            <a:r>
              <a:rPr lang="tr-TR" sz="3200" b="1" dirty="0" smtClean="0">
                <a:effectLst/>
              </a:rPr>
              <a:t> tedavisinde başarısızlığa neden olan durumlar</a:t>
            </a:r>
            <a:endParaRPr lang="en-US" sz="3200" b="1" dirty="0">
              <a:effectLst/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l" rtl="0">
              <a:buFontTx/>
              <a:buAutoNum type="arabicPeriod"/>
            </a:pPr>
            <a:r>
              <a:rPr lang="tr-TR" dirty="0" smtClean="0"/>
              <a:t>Nöbet tipinin yanlış teşhisi</a:t>
            </a:r>
            <a:endParaRPr lang="en-US" dirty="0"/>
          </a:p>
          <a:p>
            <a:pPr marL="609600" indent="-609600" algn="l" rtl="0">
              <a:buFontTx/>
              <a:buAutoNum type="arabicPeriod"/>
            </a:pPr>
            <a:r>
              <a:rPr lang="en-US" dirty="0"/>
              <a:t> </a:t>
            </a:r>
            <a:r>
              <a:rPr lang="tr-TR" dirty="0" smtClean="0"/>
              <a:t>Yanlış ilaç seçimi</a:t>
            </a:r>
            <a:endParaRPr lang="en-US" dirty="0"/>
          </a:p>
          <a:p>
            <a:pPr marL="609600" indent="-609600" algn="l" rtl="0">
              <a:buFontTx/>
              <a:buAutoNum type="arabicPeriod"/>
            </a:pPr>
            <a:r>
              <a:rPr lang="en-US" dirty="0"/>
              <a:t> </a:t>
            </a:r>
            <a:r>
              <a:rPr lang="tr-TR" dirty="0" smtClean="0"/>
              <a:t>Yetersiz ya da aşırı doz</a:t>
            </a:r>
            <a:endParaRPr lang="en-US" dirty="0"/>
          </a:p>
          <a:p>
            <a:pPr marL="609600" indent="-609600" algn="l" rtl="0">
              <a:buFontTx/>
              <a:buAutoNum type="arabicPeriod"/>
            </a:pPr>
            <a:r>
              <a:rPr lang="en-US" dirty="0"/>
              <a:t> </a:t>
            </a:r>
            <a:r>
              <a:rPr lang="tr-TR" dirty="0" err="1" smtClean="0"/>
              <a:t>Uyunç</a:t>
            </a:r>
            <a:r>
              <a:rPr lang="tr-TR" dirty="0" smtClean="0"/>
              <a:t> eksikliği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730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0"/>
            <a:ext cx="8991600" cy="6553200"/>
          </a:xfrm>
        </p:spPr>
        <p:txBody>
          <a:bodyPr/>
          <a:lstStyle/>
          <a:p>
            <a:pPr algn="ctr" rtl="0">
              <a:buFontTx/>
              <a:buNone/>
            </a:pPr>
            <a:r>
              <a:rPr lang="en-US" sz="2800" b="1" dirty="0" err="1" smtClean="0">
                <a:solidFill>
                  <a:srgbClr val="800000"/>
                </a:solidFill>
                <a:effectLst/>
              </a:rPr>
              <a:t>Antie</a:t>
            </a:r>
            <a:r>
              <a:rPr lang="tr-TR" sz="2800" b="1" dirty="0" err="1" smtClean="0">
                <a:solidFill>
                  <a:srgbClr val="800000"/>
                </a:solidFill>
                <a:effectLst/>
              </a:rPr>
              <a:t>pileptikler</a:t>
            </a:r>
            <a:r>
              <a:rPr lang="tr-TR" sz="2800" b="1" dirty="0" smtClean="0">
                <a:solidFill>
                  <a:srgbClr val="800000"/>
                </a:solidFill>
                <a:effectLst/>
              </a:rPr>
              <a:t> ve</a:t>
            </a:r>
            <a:r>
              <a:rPr lang="en-US" sz="2800" b="1" dirty="0" smtClean="0">
                <a:solidFill>
                  <a:srgbClr val="800000"/>
                </a:solidFill>
                <a:effectLst/>
              </a:rPr>
              <a:t> </a:t>
            </a:r>
            <a:r>
              <a:rPr lang="tr-TR" sz="2800" b="1" dirty="0" smtClean="0">
                <a:solidFill>
                  <a:srgbClr val="800000"/>
                </a:solidFill>
                <a:effectLst/>
              </a:rPr>
              <a:t>Hamilelik</a:t>
            </a:r>
            <a:endParaRPr lang="en-US" sz="2800" b="1" dirty="0">
              <a:solidFill>
                <a:srgbClr val="800000"/>
              </a:solidFill>
              <a:effectLst/>
            </a:endParaRPr>
          </a:p>
          <a:p>
            <a:pPr algn="l" rtl="0">
              <a:buFontTx/>
              <a:buNone/>
            </a:pPr>
            <a:endParaRPr lang="en-US" b="1" dirty="0">
              <a:solidFill>
                <a:srgbClr val="0066FF"/>
              </a:solidFill>
            </a:endParaRPr>
          </a:p>
          <a:p>
            <a:pPr lvl="1" algn="l" rtl="0"/>
            <a:r>
              <a:rPr lang="tr-TR" dirty="0" smtClean="0"/>
              <a:t>Epilepsi nöbeti hamile kadın için çok tehlikelidir.</a:t>
            </a:r>
            <a:endParaRPr lang="en-US" dirty="0"/>
          </a:p>
          <a:p>
            <a:pPr lvl="1" algn="l" rtl="0"/>
            <a:r>
              <a:rPr lang="en-US" dirty="0" err="1" smtClean="0"/>
              <a:t>Monot</a:t>
            </a:r>
            <a:r>
              <a:rPr lang="tr-TR" dirty="0" err="1" smtClean="0"/>
              <a:t>erapi</a:t>
            </a:r>
            <a:r>
              <a:rPr lang="tr-TR" dirty="0" smtClean="0"/>
              <a:t> genellikle ilaç kombinasyonundan daha iyidir.</a:t>
            </a:r>
            <a:r>
              <a:rPr lang="en-US" dirty="0" smtClean="0"/>
              <a:t> </a:t>
            </a:r>
            <a:endParaRPr lang="en-US" dirty="0"/>
          </a:p>
          <a:p>
            <a:pPr lvl="1" algn="l" rtl="0"/>
            <a:r>
              <a:rPr lang="tr-TR" dirty="0" smtClean="0"/>
              <a:t>Hamilelerde f</a:t>
            </a:r>
            <a:r>
              <a:rPr lang="en-US" dirty="0" err="1" smtClean="0"/>
              <a:t>oli</a:t>
            </a:r>
            <a:r>
              <a:rPr lang="tr-TR" dirty="0" smtClean="0"/>
              <a:t>k</a:t>
            </a:r>
            <a:r>
              <a:rPr lang="en-US" dirty="0" smtClean="0"/>
              <a:t> a</a:t>
            </a:r>
            <a:r>
              <a:rPr lang="tr-TR" dirty="0" smtClean="0"/>
              <a:t>s</a:t>
            </a:r>
            <a:r>
              <a:rPr lang="en-US" dirty="0" smtClean="0"/>
              <a:t>id</a:t>
            </a:r>
            <a:r>
              <a:rPr lang="tr-TR" dirty="0" smtClean="0"/>
              <a:t> kullanımı önerilmelidir.</a:t>
            </a:r>
            <a:r>
              <a:rPr lang="en-US" dirty="0" smtClean="0"/>
              <a:t> </a:t>
            </a:r>
            <a:endParaRPr lang="en-US" dirty="0"/>
          </a:p>
          <a:p>
            <a:pPr lvl="1" algn="l" rtl="0"/>
            <a:r>
              <a:rPr lang="tr-TR" dirty="0" err="1" smtClean="0"/>
              <a:t>Fenitoin</a:t>
            </a:r>
            <a:r>
              <a:rPr lang="en-US" dirty="0" smtClean="0"/>
              <a:t>, sod</a:t>
            </a:r>
            <a:r>
              <a:rPr lang="tr-TR" dirty="0" smtClean="0"/>
              <a:t>yum</a:t>
            </a:r>
            <a:r>
              <a:rPr lang="en-US" dirty="0" smtClean="0"/>
              <a:t> </a:t>
            </a:r>
            <a:r>
              <a:rPr lang="en-US" dirty="0" err="1" smtClean="0"/>
              <a:t>valproat</a:t>
            </a:r>
            <a:r>
              <a:rPr lang="tr-TR" dirty="0" smtClean="0"/>
              <a:t> kesinlikle </a:t>
            </a:r>
            <a:r>
              <a:rPr lang="tr-TR" dirty="0" err="1" smtClean="0"/>
              <a:t>kontendikedir</a:t>
            </a:r>
            <a:r>
              <a:rPr lang="tr-TR" dirty="0" smtClean="0"/>
              <a:t>. </a:t>
            </a:r>
            <a:r>
              <a:rPr lang="tr-TR" dirty="0" err="1" smtClean="0"/>
              <a:t>Oksk</a:t>
            </a:r>
            <a:r>
              <a:rPr lang="en-US" dirty="0" err="1" smtClean="0"/>
              <a:t>arbamazepin</a:t>
            </a:r>
            <a:r>
              <a:rPr lang="tr-TR" dirty="0" smtClean="0"/>
              <a:t> </a:t>
            </a:r>
            <a:r>
              <a:rPr lang="tr-TR" dirty="0"/>
              <a:t>k</a:t>
            </a:r>
            <a:r>
              <a:rPr lang="en-US" dirty="0" err="1" smtClean="0"/>
              <a:t>arbamazepin</a:t>
            </a:r>
            <a:r>
              <a:rPr lang="tr-TR" dirty="0" smtClean="0"/>
              <a:t>d</a:t>
            </a:r>
            <a:r>
              <a:rPr lang="en-US" dirty="0" smtClean="0"/>
              <a:t>e</a:t>
            </a:r>
            <a:r>
              <a:rPr lang="tr-TR" dirty="0" smtClean="0"/>
              <a:t>n daha iyidir</a:t>
            </a:r>
            <a:r>
              <a:rPr lang="en-US" dirty="0" smtClean="0"/>
              <a:t>.</a:t>
            </a:r>
            <a:endParaRPr lang="en-US" dirty="0"/>
          </a:p>
          <a:p>
            <a:pPr lvl="1" algn="l" rtl="0"/>
            <a:r>
              <a:rPr lang="tr-TR" dirty="0" smtClean="0"/>
              <a:t>Yeni ilaçların eskilerden daha iyi olduğunu söylemek hala mümkün değildir.</a:t>
            </a:r>
            <a:endParaRPr lang="en-US" dirty="0"/>
          </a:p>
          <a:p>
            <a:pPr lvl="1" algn="l" rtl="0">
              <a:buFontTx/>
              <a:buNone/>
            </a:pP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45364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0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0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0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0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0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0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STATUS EPILPETICUS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/>
              <a:t>DIAZEPAM</a:t>
            </a:r>
          </a:p>
          <a:p>
            <a:r>
              <a:rPr lang="en-US" sz="4000" dirty="0"/>
              <a:t>LORAZEPAM</a:t>
            </a:r>
          </a:p>
          <a:p>
            <a:r>
              <a:rPr lang="tr-TR" sz="4000" dirty="0" smtClean="0"/>
              <a:t>FE</a:t>
            </a:r>
            <a:r>
              <a:rPr lang="en-US" sz="4000" dirty="0" smtClean="0"/>
              <a:t>EN</a:t>
            </a:r>
            <a:r>
              <a:rPr lang="tr-TR" sz="4000" dirty="0" smtClean="0"/>
              <a:t>İ</a:t>
            </a:r>
            <a:r>
              <a:rPr lang="en-US" sz="4000" dirty="0" smtClean="0"/>
              <a:t>TO</a:t>
            </a:r>
            <a:r>
              <a:rPr lang="tr-TR" sz="4000" dirty="0" smtClean="0"/>
              <a:t>İ</a:t>
            </a:r>
            <a:r>
              <a:rPr lang="en-US" sz="4000" dirty="0" smtClean="0"/>
              <a:t>N</a:t>
            </a:r>
            <a:endParaRPr lang="en-US" sz="4000" dirty="0"/>
          </a:p>
          <a:p>
            <a:r>
              <a:rPr lang="tr-TR" sz="4000" dirty="0"/>
              <a:t>F</a:t>
            </a:r>
            <a:r>
              <a:rPr lang="en-US" sz="4000" dirty="0" smtClean="0"/>
              <a:t>ENOBARB</a:t>
            </a:r>
            <a:r>
              <a:rPr lang="tr-TR" sz="4000" dirty="0" smtClean="0"/>
              <a:t>İ</a:t>
            </a:r>
            <a:r>
              <a:rPr lang="en-US" sz="4000" dirty="0" smtClean="0"/>
              <a:t>TAL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891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1"/>
          <p:cNvSpPr>
            <a:spLocks noChangeArrowheads="1"/>
          </p:cNvSpPr>
          <p:nvPr/>
        </p:nvSpPr>
        <p:spPr bwMode="auto">
          <a:xfrm>
            <a:off x="1447800" y="-941766"/>
            <a:ext cx="7696200" cy="8156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1" hangingPunct="1"/>
            <a:endParaRPr kumimoji="0" lang="tr-T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1" hangingPunct="1"/>
            <a:endParaRPr lang="tr-TR" sz="32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1" hangingPunct="1"/>
            <a:endParaRPr kumimoji="0" lang="tr-T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1" hangingPunct="1"/>
            <a:endParaRPr lang="tr-TR" sz="32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tr-TR" sz="32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Kısmi (</a:t>
            </a:r>
            <a:r>
              <a:rPr lang="tr-TR" sz="3200" b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Parsiyel</a:t>
            </a:r>
            <a:r>
              <a:rPr lang="tr-TR" sz="32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) nöbetler</a:t>
            </a:r>
            <a:endParaRPr lang="tr-TR" sz="320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Basit kısmi nöbetler (Bilinç kaybı yoktur)</a:t>
            </a:r>
          </a:p>
          <a:p>
            <a:pPr marL="342900" indent="-342900">
              <a:buAutoNum type="arabicPeriod"/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Karmaşık kısmi nöbetler (Bilinç kaybı vardır)</a:t>
            </a:r>
          </a:p>
          <a:p>
            <a:pPr marL="342900" indent="-342900">
              <a:buAutoNum type="arabicPeriod"/>
            </a:pP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Jeneralize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nöbetlere dönen kısmi  nöbetler (Bilinç kaybı vardır)</a:t>
            </a:r>
          </a:p>
          <a:p>
            <a:endParaRPr lang="tr-TR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Parsiyel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nöbetler genellikle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serebral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hasar sonucu  ortaya çıkmaktadır.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45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686800" cy="541020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None/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Kısmi (</a:t>
            </a:r>
            <a:r>
              <a:rPr lang="tr-TR" sz="2800" b="1" dirty="0" err="1">
                <a:latin typeface="Times New Roman" pitchFamily="18" charset="0"/>
                <a:cs typeface="Times New Roman" pitchFamily="18" charset="0"/>
              </a:rPr>
              <a:t>Parsiyel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 ) 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Epilepsi</a:t>
            </a:r>
            <a:r>
              <a:rPr lang="tr-TR" sz="2800" b="1" dirty="0" smtClean="0">
                <a:effectLst/>
                <a:latin typeface="Times New Roman" pitchFamily="18" charset="0"/>
                <a:cs typeface="Times New Roman" pitchFamily="18" charset="0"/>
              </a:rPr>
              <a:t> nöbetlerine neden olan faktörler</a:t>
            </a:r>
            <a:endParaRPr lang="tr-TR" sz="28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80000"/>
              </a:lnSpc>
              <a:buNone/>
            </a:pPr>
            <a:endParaRPr lang="en-US" sz="2800" b="1" dirty="0">
              <a:effectLst/>
            </a:endParaRPr>
          </a:p>
          <a:p>
            <a:pPr algn="l" rtl="0">
              <a:lnSpc>
                <a:spcPct val="80000"/>
              </a:lnSpc>
            </a:pPr>
            <a:r>
              <a:rPr lang="tr-TR" sz="2800" b="1" dirty="0" smtClean="0">
                <a:effectLst/>
                <a:latin typeface="Times New Roman" pitchFamily="18" charset="0"/>
                <a:cs typeface="Times New Roman" pitchFamily="18" charset="0"/>
              </a:rPr>
              <a:t>Doğum sırasında oluşan komplikasyonlar (kafa travması</a:t>
            </a:r>
            <a:r>
              <a:rPr lang="en-US" sz="2800" b="1" dirty="0" smtClean="0"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r>
              <a:rPr lang="tr-TR" sz="2800" b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effectLst/>
                <a:latin typeface="Times New Roman" pitchFamily="18" charset="0"/>
                <a:cs typeface="Times New Roman" pitchFamily="18" charset="0"/>
              </a:rPr>
              <a:t>hipoksi</a:t>
            </a:r>
            <a:r>
              <a:rPr lang="tr-TR" sz="2800" b="1" dirty="0" smtClean="0"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b="1" dirty="0" err="1" smtClean="0">
                <a:effectLst/>
                <a:latin typeface="Times New Roman" pitchFamily="18" charset="0"/>
                <a:cs typeface="Times New Roman" pitchFamily="18" charset="0"/>
              </a:rPr>
              <a:t>anoksi</a:t>
            </a:r>
            <a:r>
              <a:rPr lang="tr-TR" sz="2800" b="1" dirty="0" smtClean="0">
                <a:effectLst/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 rtl="0">
              <a:lnSpc>
                <a:spcPct val="80000"/>
              </a:lnSpc>
            </a:pPr>
            <a:r>
              <a:rPr lang="tr-TR" sz="2800" b="1" dirty="0" smtClean="0">
                <a:effectLst/>
                <a:latin typeface="Times New Roman" pitchFamily="18" charset="0"/>
                <a:cs typeface="Times New Roman" pitchFamily="18" charset="0"/>
              </a:rPr>
              <a:t>Kafa travmaları</a:t>
            </a:r>
            <a:endParaRPr lang="en-US" sz="2800" b="1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80000"/>
              </a:lnSpc>
            </a:pPr>
            <a:r>
              <a:rPr lang="tr-TR" sz="2800" b="1" dirty="0" smtClean="0">
                <a:effectLst/>
                <a:latin typeface="Times New Roman" pitchFamily="18" charset="0"/>
                <a:cs typeface="Times New Roman" pitchFamily="18" charset="0"/>
              </a:rPr>
              <a:t>Lokal dolaşım ve metabolizma bozuklukları</a:t>
            </a:r>
          </a:p>
          <a:p>
            <a:pPr algn="l" rtl="0">
              <a:lnSpc>
                <a:spcPct val="80000"/>
              </a:lnSpc>
            </a:pPr>
            <a:r>
              <a:rPr lang="tr-TR" sz="2800" b="1" dirty="0" err="1" smtClean="0">
                <a:effectLst/>
                <a:latin typeface="Times New Roman" pitchFamily="18" charset="0"/>
                <a:cs typeface="Times New Roman" pitchFamily="18" charset="0"/>
              </a:rPr>
              <a:t>İnfeksiyonlar</a:t>
            </a:r>
            <a:r>
              <a:rPr lang="en-US" sz="2800" b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smtClean="0"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dirty="0" smtClean="0">
                <a:effectLst/>
                <a:latin typeface="Times New Roman" pitchFamily="18" charset="0"/>
                <a:cs typeface="Times New Roman" pitchFamily="18" charset="0"/>
              </a:rPr>
              <a:t>men</a:t>
            </a:r>
            <a:r>
              <a:rPr lang="tr-TR" sz="2800" b="1" dirty="0" err="1" smtClean="0">
                <a:effectLst/>
                <a:latin typeface="Times New Roman" pitchFamily="18" charset="0"/>
                <a:cs typeface="Times New Roman" pitchFamily="18" charset="0"/>
              </a:rPr>
              <a:t>enjit</a:t>
            </a:r>
            <a:r>
              <a:rPr lang="en-US" sz="2800" b="1" dirty="0" smtClean="0">
                <a:effectLst/>
                <a:latin typeface="Times New Roman" pitchFamily="18" charset="0"/>
                <a:cs typeface="Times New Roman" pitchFamily="18" charset="0"/>
              </a:rPr>
              <a:t>, b</a:t>
            </a:r>
            <a:r>
              <a:rPr lang="tr-TR" sz="2800" b="1" dirty="0" err="1" smtClean="0">
                <a:effectLst/>
                <a:latin typeface="Times New Roman" pitchFamily="18" charset="0"/>
                <a:cs typeface="Times New Roman" pitchFamily="18" charset="0"/>
              </a:rPr>
              <a:t>eyin</a:t>
            </a:r>
            <a:r>
              <a:rPr lang="en-US" sz="2800" b="1" dirty="0" smtClean="0">
                <a:effectLst/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tr-TR" sz="2800" b="1" dirty="0" err="1" smtClean="0">
                <a:effectLst/>
                <a:latin typeface="Times New Roman" pitchFamily="18" charset="0"/>
                <a:cs typeface="Times New Roman" pitchFamily="18" charset="0"/>
              </a:rPr>
              <a:t>pseleri</a:t>
            </a:r>
            <a:r>
              <a:rPr lang="en-US" sz="2800" b="1" dirty="0" smtClean="0"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>
                <a:effectLst/>
                <a:latin typeface="Times New Roman" pitchFamily="18" charset="0"/>
                <a:cs typeface="Times New Roman" pitchFamily="18" charset="0"/>
              </a:rPr>
              <a:t>viral </a:t>
            </a:r>
            <a:r>
              <a:rPr lang="en-US" sz="2800" b="1" dirty="0" smtClean="0">
                <a:effectLst/>
                <a:latin typeface="Times New Roman" pitchFamily="18" charset="0"/>
                <a:cs typeface="Times New Roman" pitchFamily="18" charset="0"/>
              </a:rPr>
              <a:t>en</a:t>
            </a:r>
            <a:r>
              <a:rPr lang="tr-TR" sz="2800" b="1" dirty="0" err="1" smtClean="0">
                <a:effectLst/>
                <a:latin typeface="Times New Roman" pitchFamily="18" charset="0"/>
                <a:cs typeface="Times New Roman" pitchFamily="18" charset="0"/>
              </a:rPr>
              <a:t>sefalitis</a:t>
            </a:r>
            <a:r>
              <a:rPr lang="tr-TR" sz="2800" b="1" dirty="0" smtClean="0"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80000"/>
              </a:lnSpc>
            </a:pPr>
            <a:r>
              <a:rPr lang="en-US" sz="2800" b="1" dirty="0" smtClean="0">
                <a:effectLst/>
                <a:latin typeface="Times New Roman" pitchFamily="18" charset="0"/>
                <a:cs typeface="Times New Roman" pitchFamily="18" charset="0"/>
              </a:rPr>
              <a:t>B</a:t>
            </a:r>
            <a:r>
              <a:rPr lang="tr-TR" sz="2800" b="1" dirty="0" err="1" smtClean="0">
                <a:effectLst/>
                <a:latin typeface="Times New Roman" pitchFamily="18" charset="0"/>
                <a:cs typeface="Times New Roman" pitchFamily="18" charset="0"/>
              </a:rPr>
              <a:t>eyin</a:t>
            </a:r>
            <a:r>
              <a:rPr lang="en-US" sz="2800" b="1" dirty="0" smtClean="0">
                <a:effectLst/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tr-TR" sz="2800" b="1" dirty="0" err="1" smtClean="0">
                <a:effectLst/>
                <a:latin typeface="Times New Roman" pitchFamily="18" charset="0"/>
                <a:cs typeface="Times New Roman" pitchFamily="18" charset="0"/>
              </a:rPr>
              <a:t>ümörleri</a:t>
            </a:r>
            <a:endParaRPr lang="en-US" sz="2800" b="1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80000"/>
              </a:lnSpc>
            </a:pPr>
            <a:r>
              <a:rPr lang="tr-TR" sz="2800" b="1" dirty="0" smtClean="0">
                <a:effectLst/>
                <a:latin typeface="Times New Roman" pitchFamily="18" charset="0"/>
                <a:cs typeface="Times New Roman" pitchFamily="18" charset="0"/>
              </a:rPr>
              <a:t>İlaçların sonlandırılması</a:t>
            </a:r>
            <a:r>
              <a:rPr lang="en-US" sz="2800" b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smtClean="0">
                <a:effectLst/>
                <a:latin typeface="Times New Roman" pitchFamily="18" charset="0"/>
                <a:cs typeface="Times New Roman" pitchFamily="18" charset="0"/>
              </a:rPr>
              <a:t>(SS</a:t>
            </a:r>
            <a:r>
              <a:rPr lang="en-US" sz="2800" b="1" dirty="0" smtClean="0">
                <a:effectLst/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2800" b="1" dirty="0" err="1" smtClean="0">
                <a:effectLst/>
                <a:latin typeface="Times New Roman" pitchFamily="18" charset="0"/>
                <a:cs typeface="Times New Roman" pitchFamily="18" charset="0"/>
              </a:rPr>
              <a:t>depres</a:t>
            </a:r>
            <a:r>
              <a:rPr lang="tr-TR" sz="2800" b="1" dirty="0" smtClean="0">
                <a:effectLst/>
                <a:latin typeface="Times New Roman" pitchFamily="18" charset="0"/>
                <a:cs typeface="Times New Roman" pitchFamily="18" charset="0"/>
              </a:rPr>
              <a:t>anları)</a:t>
            </a:r>
            <a:endParaRPr lang="en-US" sz="2800" b="1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80000"/>
              </a:lnSpc>
            </a:pPr>
            <a:r>
              <a:rPr lang="tr-TR" sz="2800" b="1" dirty="0" smtClean="0">
                <a:effectLst/>
                <a:latin typeface="Times New Roman" pitchFamily="18" charset="0"/>
                <a:cs typeface="Times New Roman" pitchFamily="18" charset="0"/>
              </a:rPr>
              <a:t>Çocuklarda ateş (</a:t>
            </a:r>
            <a:r>
              <a:rPr lang="en-US" sz="2800" b="1" dirty="0" smtClean="0">
                <a:effectLst/>
                <a:latin typeface="Times New Roman" pitchFamily="18" charset="0"/>
                <a:cs typeface="Times New Roman" pitchFamily="18" charset="0"/>
              </a:rPr>
              <a:t>febrile </a:t>
            </a:r>
            <a:r>
              <a:rPr lang="en-US" sz="2800" b="1" dirty="0">
                <a:effectLst/>
                <a:latin typeface="Times New Roman" pitchFamily="18" charset="0"/>
                <a:cs typeface="Times New Roman" pitchFamily="18" charset="0"/>
              </a:rPr>
              <a:t>convulsion).</a:t>
            </a:r>
          </a:p>
          <a:p>
            <a:pPr algn="l" rtl="0">
              <a:lnSpc>
                <a:spcPct val="80000"/>
              </a:lnSpc>
            </a:pPr>
            <a:r>
              <a:rPr lang="en-US" sz="2800" b="1" dirty="0" smtClean="0"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lang="tr-TR" sz="2800" b="1" dirty="0" err="1" smtClean="0">
                <a:effectLst/>
                <a:latin typeface="Times New Roman" pitchFamily="18" charset="0"/>
                <a:cs typeface="Times New Roman" pitchFamily="18" charset="0"/>
              </a:rPr>
              <a:t>ipoglisemi</a:t>
            </a:r>
            <a:endParaRPr lang="en-US" sz="2800" b="1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32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1"/>
          <p:cNvSpPr>
            <a:spLocks noChangeArrowheads="1"/>
          </p:cNvSpPr>
          <p:nvPr/>
        </p:nvSpPr>
        <p:spPr bwMode="auto">
          <a:xfrm>
            <a:off x="1143000" y="903786"/>
            <a:ext cx="8001000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800" b="1" i="0" u="none" strike="noStrike" cap="none" normalizeH="0" baseline="0" dirty="0" err="1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Jeneralize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nöbetler</a:t>
            </a:r>
            <a:endParaRPr kumimoji="0" lang="tr-TR" sz="28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Tonik-</a:t>
            </a:r>
            <a:r>
              <a:rPr kumimoji="0" lang="tr-T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klonik</a:t>
            </a:r>
            <a:r>
              <a:rPr kumimoji="0" 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(Grand mal)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tr-T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Absans</a:t>
            </a:r>
            <a:r>
              <a:rPr kumimoji="0" 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tr-T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Petit</a:t>
            </a:r>
            <a:r>
              <a:rPr kumimoji="0" 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mal)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tr-T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Myoklonik</a:t>
            </a:r>
            <a:endParaRPr kumimoji="0" lang="tr-T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tr-T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Atonik</a:t>
            </a:r>
            <a:r>
              <a:rPr kumimoji="0" 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endParaRPr lang="tr-TR" sz="2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Her zaman bilinç kaybı olur. Belli bir nedene bağlı olmadan (</a:t>
            </a:r>
            <a:r>
              <a:rPr lang="tr-TR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primer</a:t>
            </a:r>
            <a:r>
              <a:rPr lang="tr-T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tr-TR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idiopatik</a:t>
            </a:r>
            <a:r>
              <a:rPr lang="tr-T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ortaya çıkar.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tr-T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seizure</a:t>
            </a:r>
          </a:p>
        </p:txBody>
      </p:sp>
      <p:pic>
        <p:nvPicPr>
          <p:cNvPr id="90116" name="Picture 4" descr="seizure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52600" y="1202295"/>
            <a:ext cx="7010400" cy="5650244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4780</TotalTime>
  <Words>2015</Words>
  <Application>Microsoft Office PowerPoint</Application>
  <PresentationFormat>Ekran Gösterisi (4:3)</PresentationFormat>
  <Paragraphs>431</Paragraphs>
  <Slides>56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56</vt:i4>
      </vt:variant>
    </vt:vector>
  </HeadingPairs>
  <TitlesOfParts>
    <vt:vector size="66" baseType="lpstr">
      <vt:lpstr>宋体</vt:lpstr>
      <vt:lpstr>Arial</vt:lpstr>
      <vt:lpstr>Calibri</vt:lpstr>
      <vt:lpstr>Century Gothic</vt:lpstr>
      <vt:lpstr>Tahoma</vt:lpstr>
      <vt:lpstr>Times New Roman</vt:lpstr>
      <vt:lpstr>Wingdings</vt:lpstr>
      <vt:lpstr>Wingdings 3</vt:lpstr>
      <vt:lpstr>幼圆</vt:lpstr>
      <vt:lpstr>Duman</vt:lpstr>
      <vt:lpstr>ANTİEPİLEPTİK İLAÇLAR</vt:lpstr>
      <vt:lpstr>PowerPoint Sunusu</vt:lpstr>
      <vt:lpstr>PowerPoint Sunusu</vt:lpstr>
      <vt:lpstr>Epileptogenez’de eksitabilitenin artmasına neden olan faktörler</vt:lpstr>
      <vt:lpstr>PowerPoint Sunusu</vt:lpstr>
      <vt:lpstr>PowerPoint Sunusu</vt:lpstr>
      <vt:lpstr>PowerPoint Sunusu</vt:lpstr>
      <vt:lpstr>PowerPoint Sunusu</vt:lpstr>
      <vt:lpstr>seizure</vt:lpstr>
      <vt:lpstr>PowerPoint Sunusu</vt:lpstr>
      <vt:lpstr>PowerPoint Sunusu</vt:lpstr>
      <vt:lpstr>PowerPoint Sunusu</vt:lpstr>
      <vt:lpstr>BAŞLICA İLAÇLAR</vt:lpstr>
      <vt:lpstr>Yeni Antiepileptic  İlaçlar </vt:lpstr>
      <vt:lpstr>ANTİEPİLEPTİK İLAÇLAR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Karbamazepin</vt:lpstr>
      <vt:lpstr>KARBAMAZEPIN İLAÇ ETKİLEŞMELERİ</vt:lpstr>
      <vt:lpstr>Barbituratlar </vt:lpstr>
      <vt:lpstr>PowerPoint Sunusu</vt:lpstr>
      <vt:lpstr>FENOBARBITAL İLAÇ ETKİLEŞMELERİ</vt:lpstr>
      <vt:lpstr>PRIMIDON</vt:lpstr>
      <vt:lpstr>PowerPoint Sunusu</vt:lpstr>
      <vt:lpstr>PowerPoint Sunusu</vt:lpstr>
      <vt:lpstr>PowerPoint Sunusu</vt:lpstr>
      <vt:lpstr>İLAÇ ETKİLEŞMELERİ</vt:lpstr>
      <vt:lpstr>BENZODIAZEPINLER</vt:lpstr>
      <vt:lpstr>ETOSUKSIMID</vt:lpstr>
      <vt:lpstr>Yeni Antiepileptik  İlaçlar ( İkinci Kuşak )</vt:lpstr>
      <vt:lpstr>PowerPoint Sunusu</vt:lpstr>
      <vt:lpstr>VIGABATRIN</vt:lpstr>
      <vt:lpstr>GABAPENTIN</vt:lpstr>
      <vt:lpstr>LAMOTRIJIN</vt:lpstr>
      <vt:lpstr>Lamotrijin</vt:lpstr>
      <vt:lpstr>TOPİRAMAT</vt:lpstr>
      <vt:lpstr> Topiramat</vt:lpstr>
      <vt:lpstr>Topiramat</vt:lpstr>
      <vt:lpstr>TIAGABIN</vt:lpstr>
      <vt:lpstr> Epilepsi tedavisinde ilaç kullanımında dikkat edilmesi gereken durumlar</vt:lpstr>
      <vt:lpstr>Antiepileptik tedavisinde başarısızlığa neden olan durumlar</vt:lpstr>
      <vt:lpstr>PowerPoint Sunusu</vt:lpstr>
      <vt:lpstr>STATUS EPILPETICUS</vt:lpstr>
    </vt:vector>
  </TitlesOfParts>
  <Company>*****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ANTISEIZURE DRUGS</dc:title>
  <dc:creator>Zenaida N. Maglaya M.D.</dc:creator>
  <cp:lastModifiedBy>Reviewer</cp:lastModifiedBy>
  <cp:revision>289</cp:revision>
  <dcterms:created xsi:type="dcterms:W3CDTF">2005-12-03T06:58:12Z</dcterms:created>
  <dcterms:modified xsi:type="dcterms:W3CDTF">2019-01-16T07:49:42Z</dcterms:modified>
</cp:coreProperties>
</file>