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7" r:id="rId3"/>
    <p:sldId id="319" r:id="rId4"/>
    <p:sldId id="304" r:id="rId5"/>
    <p:sldId id="303" r:id="rId6"/>
    <p:sldId id="258" r:id="rId7"/>
    <p:sldId id="260" r:id="rId8"/>
    <p:sldId id="261" r:id="rId9"/>
    <p:sldId id="262" r:id="rId10"/>
    <p:sldId id="321" r:id="rId11"/>
    <p:sldId id="265" r:id="rId12"/>
    <p:sldId id="297" r:id="rId13"/>
    <p:sldId id="302" r:id="rId14"/>
    <p:sldId id="329" r:id="rId15"/>
    <p:sldId id="331" r:id="rId16"/>
    <p:sldId id="330" r:id="rId17"/>
    <p:sldId id="332" r:id="rId18"/>
    <p:sldId id="326" r:id="rId19"/>
    <p:sldId id="301" r:id="rId20"/>
    <p:sldId id="311" r:id="rId21"/>
    <p:sldId id="312" r:id="rId22"/>
    <p:sldId id="317" r:id="rId23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0" autoAdjust="0"/>
    <p:restoredTop sz="94660"/>
  </p:normalViewPr>
  <p:slideViewPr>
    <p:cSldViewPr>
      <p:cViewPr varScale="1">
        <p:scale>
          <a:sx n="98" d="100"/>
          <a:sy n="98" d="100"/>
        </p:scale>
        <p:origin x="11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42002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42003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37ACA-02D0-498D-B9E6-5A424861E504}" type="datetimeFigureOut">
              <a:rPr lang="tr-TR"/>
              <a:pPr>
                <a:defRPr/>
              </a:pPr>
              <a:t>31.01.2017</a:t>
            </a:fld>
            <a:endParaRPr lang="tr-TR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452FD-240F-45F1-9435-F9CFC2DBF79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465AC-2569-4349-80CF-963DC19AF455}" type="datetimeFigureOut">
              <a:rPr lang="tr-TR"/>
              <a:pPr>
                <a:defRPr/>
              </a:pPr>
              <a:t>31.01.2017</a:t>
            </a:fld>
            <a:endParaRPr lang="tr-T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97B90-D15E-4DD4-8384-4B8234B48B0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1F50C-CFBB-400B-A663-A56FD34EF800}" type="datetimeFigureOut">
              <a:rPr lang="tr-TR"/>
              <a:pPr>
                <a:defRPr/>
              </a:pPr>
              <a:t>31.01.2017</a:t>
            </a:fld>
            <a:endParaRPr lang="tr-T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34CBB-987B-47CE-B4CB-2F130000872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33550-46E1-427C-B058-21AD02B87BC9}" type="datetimeFigureOut">
              <a:rPr lang="tr-TR"/>
              <a:pPr>
                <a:defRPr/>
              </a:pPr>
              <a:t>31.01.2017</a:t>
            </a:fld>
            <a:endParaRPr lang="tr-T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80CF9-6A16-4929-8B97-BD89C800739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E34C4-1125-4D78-A318-76DC17FACABB}" type="datetimeFigureOut">
              <a:rPr lang="tr-TR"/>
              <a:pPr>
                <a:defRPr/>
              </a:pPr>
              <a:t>31.01.2017</a:t>
            </a:fld>
            <a:endParaRPr lang="tr-TR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128F2-E108-48E4-9DD1-0DD4FDDFCAD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576B3-1E10-4CEA-875F-6067B846F842}" type="datetimeFigureOut">
              <a:rPr lang="tr-TR"/>
              <a:pPr>
                <a:defRPr/>
              </a:pPr>
              <a:t>31.01.2017</a:t>
            </a:fld>
            <a:endParaRPr lang="tr-TR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8E308-428D-4645-8248-0F15A7C409F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79B88-DD29-4C6B-BB51-DE2566886157}" type="datetimeFigureOut">
              <a:rPr lang="tr-TR"/>
              <a:pPr>
                <a:defRPr/>
              </a:pPr>
              <a:t>31.01.2017</a:t>
            </a:fld>
            <a:endParaRPr lang="tr-TR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E65E5D-5447-418D-8560-30E4A797214F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9DC5E-1B7C-4870-80D4-D6904840A535}" type="datetimeFigureOut">
              <a:rPr lang="tr-TR"/>
              <a:pPr>
                <a:defRPr/>
              </a:pPr>
              <a:t>31.01.2017</a:t>
            </a:fld>
            <a:endParaRPr lang="tr-TR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8E8B4-8143-44E5-BFF7-DE6FE829770C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8017E-BAB7-4DB1-B34C-DAE80C42FF18}" type="datetimeFigureOut">
              <a:rPr lang="tr-TR"/>
              <a:pPr>
                <a:defRPr/>
              </a:pPr>
              <a:t>31.01.2017</a:t>
            </a:fld>
            <a:endParaRPr lang="tr-TR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8A990-B654-479D-8520-28D62C4065D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B90CA-0F0A-460A-826E-1D365DED62F8}" type="datetimeFigureOut">
              <a:rPr lang="tr-TR"/>
              <a:pPr>
                <a:defRPr/>
              </a:pPr>
              <a:t>31.01.2017</a:t>
            </a:fld>
            <a:endParaRPr lang="tr-TR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96DC7-1080-468A-A6BB-4FE7DCAB7EC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C600B-0F94-4A34-AF0A-C580CDA6BD53}" type="datetimeFigureOut">
              <a:rPr lang="tr-TR"/>
              <a:pPr>
                <a:defRPr/>
              </a:pPr>
              <a:t>31.01.2017</a:t>
            </a:fld>
            <a:endParaRPr lang="tr-TR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5E170-110D-46BA-ADCF-1D54CCE41FC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40963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40964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40965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40966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40967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40968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40969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40970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40971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40972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40973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40974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40975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40976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  <p:sp>
          <p:nvSpPr>
            <p:cNvPr id="40977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r-TR"/>
            </a:p>
          </p:txBody>
        </p:sp>
      </p:grpSp>
      <p:sp>
        <p:nvSpPr>
          <p:cNvPr id="40978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40979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9F43966-6BC5-4DB6-9D84-B015389EF3C1}" type="datetimeFigureOut">
              <a:rPr lang="tr-TR"/>
              <a:pPr>
                <a:defRPr/>
              </a:pPr>
              <a:t>31.01.2017</a:t>
            </a:fld>
            <a:endParaRPr lang="tr-TR"/>
          </a:p>
        </p:txBody>
      </p:sp>
      <p:sp>
        <p:nvSpPr>
          <p:cNvPr id="40980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0981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634759CC-6F69-4AD3-BC64-B13410F9DB9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4098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nstantia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nstantia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nstantia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nstantia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Başlık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tr-TR" sz="5700" b="1" smtClean="0"/>
              <a:t>TBS’de DEPOLAMA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İçerik Yer Tutucusu" descr="altı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573190"/>
            <a:ext cx="9144000" cy="60961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Başlık"/>
          <p:cNvSpPr>
            <a:spLocks noGrp="1"/>
          </p:cNvSpPr>
          <p:nvPr>
            <p:ph type="title" idx="4294967295"/>
          </p:nvPr>
        </p:nvSpPr>
        <p:spPr>
          <a:xfrm>
            <a:off x="571500" y="2357438"/>
            <a:ext cx="8229600" cy="1143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tr-TR" b="1" dirty="0" smtClean="0"/>
              <a:t>DEPO ÇEŞİTLERİ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692150"/>
            <a:ext cx="7931150" cy="5434013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tx2"/>
                </a:solidFill>
                <a:effectLst/>
              </a:rPr>
              <a:t>KULLANIM AMACINA GÖRE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1.Ana Depo (ambar)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2.Ara Depo (koltuk altı depo)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endParaRPr lang="tr-TR" dirty="0" smtClean="0">
              <a:solidFill>
                <a:schemeClr val="bg1">
                  <a:lumMod val="10000"/>
                </a:schemeClr>
              </a:solidFill>
              <a:effectLst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tx2"/>
                </a:solidFill>
                <a:effectLst/>
              </a:rPr>
              <a:t>YİYECEKLERİN TÜRÜNE GÖRE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tr-TR" dirty="0" smtClean="0">
                <a:effectLst/>
              </a:rPr>
              <a:t> </a:t>
            </a: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1. Kuru Depolar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 2.Soğuk Depolar (ön soğutucular - serin hava deposu, soğuk hava deposu)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 3. Derin Dondurucu Deposu</a:t>
            </a:r>
            <a:endParaRPr lang="tr-TR" dirty="0" smtClean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4213" y="620688"/>
            <a:ext cx="7920037" cy="5510237"/>
          </a:xfrm>
        </p:spPr>
        <p:txBody>
          <a:bodyPr/>
          <a:lstStyle/>
          <a:p>
            <a:pPr eaLnBrk="1" hangingPunct="1">
              <a:defRPr/>
            </a:pPr>
            <a:r>
              <a:rPr lang="tr-TR" sz="28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DEPOLARIN ÖZELLİKLERİ (ısı, nem, temizlik vb.), GEREKLİ MALZEMELER, KULLANIM AMAÇLARI,YİYECEKLERİNDEPOLANMA KURALLARI,</a:t>
            </a:r>
            <a:endParaRPr lang="tr-TR" sz="2800" dirty="0" smtClean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SAM_155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476672"/>
            <a:ext cx="4499992" cy="5881286"/>
          </a:xfrm>
        </p:spPr>
      </p:pic>
      <p:pic>
        <p:nvPicPr>
          <p:cNvPr id="5" name="3 İçerik Yer Tutucusu" descr="SAM_15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99992" y="260648"/>
            <a:ext cx="453650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Resim" descr="SAM_15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140968"/>
            <a:ext cx="4644008" cy="3717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C1017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980728"/>
            <a:ext cx="4039985" cy="4464496"/>
          </a:xfrm>
          <a:noFill/>
        </p:spPr>
      </p:pic>
      <p:pic>
        <p:nvPicPr>
          <p:cNvPr id="5" name="Picture 11" descr="SDC101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8024" y="1988840"/>
            <a:ext cx="4038600" cy="4465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C1016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340768"/>
            <a:ext cx="4039985" cy="4752528"/>
          </a:xfrm>
          <a:noFill/>
        </p:spPr>
      </p:pic>
      <p:pic>
        <p:nvPicPr>
          <p:cNvPr id="5" name="Picture 11" descr="SDC101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70463" y="1340768"/>
            <a:ext cx="3394075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DC1017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6" y="692696"/>
            <a:ext cx="4039985" cy="3816424"/>
          </a:xfrm>
          <a:noFill/>
        </p:spPr>
      </p:pic>
      <p:pic>
        <p:nvPicPr>
          <p:cNvPr id="5" name="Picture 11" descr="SDC101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644008" y="2780928"/>
            <a:ext cx="4038600" cy="37453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SAM_143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5148064" cy="6120680"/>
          </a:xfrm>
        </p:spPr>
      </p:pic>
      <p:pic>
        <p:nvPicPr>
          <p:cNvPr id="5" name="3 İçerik Yer Tutucusu" descr="SAM_14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23928" y="1679203"/>
            <a:ext cx="5220072" cy="517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57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rgbClr val="FF3300"/>
                </a:solidFill>
                <a:effectLst/>
              </a:rPr>
              <a:t>İçeceklerin Depolanması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En çok kiler ve Mahzenlerden yararlanılır.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Mahzenler gün ışığı alamayan tercihen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Binaların bodrumları veya alt katları olabilir</a:t>
            </a:r>
            <a:r>
              <a:rPr lang="tr-TR" dirty="0" smtClean="0">
                <a:effectLst/>
              </a:rPr>
              <a:t>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rgbClr val="FF0000"/>
                </a:solidFill>
                <a:effectLst/>
              </a:rPr>
              <a:t>Mahzenler;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ANA BÖLÜM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10 </a:t>
            </a:r>
            <a:r>
              <a:rPr lang="tr-TR" baseline="300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0</a:t>
            </a: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 C SOĞUTULMUŞ BÖLÜM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6-8 </a:t>
            </a:r>
            <a:r>
              <a:rPr lang="tr-TR" baseline="300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0</a:t>
            </a: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 C SOĞUTULMUŞ BÖLÜM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DİĞER BÖLÜM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dirty="0" smtClean="0"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Başlık"/>
          <p:cNvSpPr>
            <a:spLocks noGrp="1"/>
          </p:cNvSpPr>
          <p:nvPr>
            <p:ph type="ctrTitle" idx="4294967295"/>
          </p:nvPr>
        </p:nvSpPr>
        <p:spPr>
          <a:xfrm>
            <a:off x="642938" y="357188"/>
            <a:ext cx="7772400" cy="14700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tr-TR" sz="4000" b="1" dirty="0" smtClean="0"/>
              <a:t>Depolama-Depo Nedir?</a:t>
            </a:r>
          </a:p>
        </p:txBody>
      </p:sp>
      <p:sp>
        <p:nvSpPr>
          <p:cNvPr id="3075" name="2 Alt Başlık"/>
          <p:cNvSpPr>
            <a:spLocks noGrp="1"/>
          </p:cNvSpPr>
          <p:nvPr>
            <p:ph type="subTitle" idx="4294967295"/>
          </p:nvPr>
        </p:nvSpPr>
        <p:spPr>
          <a:xfrm>
            <a:off x="684213" y="1916113"/>
            <a:ext cx="7704137" cy="36734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tr-TR" sz="36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Depolama; belirli nokta/noktalardan gelen ürünlerin / yüklerin teslim alınıp, belirli bir süre korunup, belirli noktalara gönderilmek üzere hazırlanmasıdır. </a:t>
            </a: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tr-TR" sz="28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4000" dirty="0" smtClean="0">
                <a:solidFill>
                  <a:srgbClr val="C00000"/>
                </a:solidFill>
              </a:rPr>
              <a:t>Bazı Besinleri Soğukta Saklama </a:t>
            </a:r>
            <a:br>
              <a:rPr lang="tr-TR" sz="4000" dirty="0" smtClean="0">
                <a:solidFill>
                  <a:srgbClr val="C00000"/>
                </a:solidFill>
              </a:rPr>
            </a:br>
            <a:r>
              <a:rPr lang="tr-TR" sz="4000" dirty="0" smtClean="0">
                <a:solidFill>
                  <a:srgbClr val="C00000"/>
                </a:solidFill>
              </a:rPr>
              <a:t>Derece ve Süreleri</a:t>
            </a:r>
            <a:endParaRPr lang="tr-TR" sz="4000" dirty="0" smtClean="0"/>
          </a:p>
        </p:txBody>
      </p:sp>
      <p:sp>
        <p:nvSpPr>
          <p:cNvPr id="5" name="4 İçerik Yer Tutucusu"/>
          <p:cNvSpPr>
            <a:spLocks noGrp="1"/>
          </p:cNvSpPr>
          <p:nvPr>
            <p:ph sz="half" idx="1"/>
          </p:nvPr>
        </p:nvSpPr>
        <p:spPr>
          <a:xfrm>
            <a:off x="1116013" y="1484313"/>
            <a:ext cx="3462337" cy="45307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Et  ;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Kıyma;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Yumurta ;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Balık ;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Pastörize Süt ;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Yumuşak Meyveler ;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Sert Meyveler ;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Soğan–Patates ;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Yeşil Sebzeler ;  </a:t>
            </a:r>
          </a:p>
          <a:p>
            <a:pPr eaLnBrk="1" hangingPunct="1">
              <a:defRPr/>
            </a:pPr>
            <a:endParaRPr lang="tr-TR" dirty="0" smtClean="0"/>
          </a:p>
        </p:txBody>
      </p:sp>
      <p:sp>
        <p:nvSpPr>
          <p:cNvPr id="6" name="5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452813" cy="45307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0-2</a:t>
            </a: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  <a:cs typeface="Times New Roman" pitchFamily="18" charset="0"/>
              </a:rPr>
              <a:t> </a:t>
            </a: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°C     3-5  Gün 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0-2 °C     1-2Gün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4-7 °C     1 Hafta        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-1-0°C     1-2 Gün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3-4 °C     1 Gün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4-7 °C     2 Gün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4-7 °C     2 Hafta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15-20°C   2-3 Hafta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4-7 °C     5 Gün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dirty="0" smtClean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600" dirty="0" smtClean="0"/>
              <a:t>Ambar Kayıtları/Ambardan mal çıkarma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417638"/>
            <a:ext cx="8147050" cy="5107706"/>
          </a:xfrm>
        </p:spPr>
        <p:txBody>
          <a:bodyPr/>
          <a:lstStyle/>
          <a:p>
            <a:pPr algn="just" eaLnBrk="1" hangingPunct="1">
              <a:defRPr/>
            </a:pPr>
            <a:r>
              <a:rPr lang="tr-TR" sz="28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Teslim alınan mallar “</a:t>
            </a:r>
            <a:r>
              <a:rPr lang="tr-TR" sz="2800" dirty="0" smtClean="0">
                <a:solidFill>
                  <a:srgbClr val="FF0000"/>
                </a:solidFill>
                <a:effectLst/>
              </a:rPr>
              <a:t>mal alındı </a:t>
            </a:r>
            <a:r>
              <a:rPr lang="tr-TR" sz="2800" dirty="0" err="1" smtClean="0">
                <a:solidFill>
                  <a:srgbClr val="FF0000"/>
                </a:solidFill>
                <a:effectLst/>
              </a:rPr>
              <a:t>formu</a:t>
            </a:r>
            <a:r>
              <a:rPr lang="tr-TR" sz="2800" dirty="0" err="1" smtClean="0">
                <a:solidFill>
                  <a:schemeClr val="bg1">
                    <a:lumMod val="10000"/>
                  </a:schemeClr>
                </a:solidFill>
                <a:effectLst/>
              </a:rPr>
              <a:t>”na</a:t>
            </a:r>
            <a:r>
              <a:rPr lang="tr-TR" sz="28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 işlendikten sonra ambar memuru bu malların her biri için “</a:t>
            </a:r>
            <a:r>
              <a:rPr lang="tr-TR" sz="2800" dirty="0" smtClean="0">
                <a:solidFill>
                  <a:srgbClr val="FF0000"/>
                </a:solidFill>
                <a:effectLst/>
              </a:rPr>
              <a:t>ambar stok kartı” </a:t>
            </a:r>
            <a:r>
              <a:rPr lang="tr-TR" sz="28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oluşturur</a:t>
            </a:r>
            <a:r>
              <a:rPr lang="tr-TR" sz="2800" dirty="0" smtClean="0">
                <a:solidFill>
                  <a:schemeClr val="bg1">
                    <a:lumMod val="10000"/>
                  </a:schemeClr>
                </a:solidFill>
                <a:effectLst/>
              </a:rPr>
              <a:t>.</a:t>
            </a:r>
          </a:p>
          <a:p>
            <a:pPr lvl="0" algn="just" eaLnBrk="1" hangingPunct="1">
              <a:buClr>
                <a:srgbClr val="EEC85E"/>
              </a:buClr>
              <a:buNone/>
              <a:defRPr/>
            </a:pPr>
            <a:r>
              <a:rPr lang="tr-TR" sz="2800" dirty="0">
                <a:solidFill>
                  <a:srgbClr val="EAEAEA">
                    <a:lumMod val="10000"/>
                  </a:srgbClr>
                </a:solidFill>
                <a:effectLst/>
              </a:rPr>
              <a:t>Malzemelerin depodan çıkışının titiz biçimde</a:t>
            </a:r>
          </a:p>
          <a:p>
            <a:pPr lvl="0" algn="just" eaLnBrk="1" hangingPunct="1">
              <a:buClr>
                <a:srgbClr val="EEC85E"/>
              </a:buClr>
              <a:buNone/>
              <a:defRPr/>
            </a:pPr>
            <a:r>
              <a:rPr lang="tr-TR" sz="2800" dirty="0">
                <a:solidFill>
                  <a:srgbClr val="EAEAEA">
                    <a:lumMod val="10000"/>
                  </a:srgbClr>
                </a:solidFill>
                <a:effectLst/>
              </a:rPr>
              <a:t>yapılması (ilk giren-ilk çıkar. FIFO </a:t>
            </a:r>
            <a:r>
              <a:rPr lang="tr-TR" sz="2800" dirty="0" err="1">
                <a:solidFill>
                  <a:srgbClr val="EAEAEA">
                    <a:lumMod val="10000"/>
                  </a:srgbClr>
                </a:solidFill>
                <a:effectLst/>
              </a:rPr>
              <a:t>first</a:t>
            </a:r>
            <a:r>
              <a:rPr lang="tr-TR" sz="2800" dirty="0">
                <a:solidFill>
                  <a:srgbClr val="EAEAEA">
                    <a:lumMod val="10000"/>
                  </a:srgbClr>
                </a:solidFill>
                <a:effectLst/>
              </a:rPr>
              <a:t> in-</a:t>
            </a:r>
            <a:r>
              <a:rPr lang="tr-TR" sz="2800" dirty="0" err="1">
                <a:solidFill>
                  <a:srgbClr val="EAEAEA">
                    <a:lumMod val="10000"/>
                  </a:srgbClr>
                </a:solidFill>
                <a:effectLst/>
              </a:rPr>
              <a:t>first</a:t>
            </a:r>
            <a:r>
              <a:rPr lang="tr-TR" sz="2800" dirty="0">
                <a:solidFill>
                  <a:srgbClr val="EAEAEA">
                    <a:lumMod val="10000"/>
                  </a:srgbClr>
                </a:solidFill>
                <a:effectLst/>
              </a:rPr>
              <a:t> </a:t>
            </a:r>
            <a:r>
              <a:rPr lang="tr-TR" sz="2800" dirty="0" err="1">
                <a:solidFill>
                  <a:srgbClr val="EAEAEA">
                    <a:lumMod val="10000"/>
                  </a:srgbClr>
                </a:solidFill>
                <a:effectLst/>
              </a:rPr>
              <a:t>out</a:t>
            </a:r>
            <a:r>
              <a:rPr lang="tr-TR" sz="2800" dirty="0">
                <a:solidFill>
                  <a:srgbClr val="EAEAEA">
                    <a:lumMod val="10000"/>
                  </a:srgbClr>
                </a:solidFill>
                <a:effectLst/>
              </a:rPr>
              <a:t>) </a:t>
            </a:r>
          </a:p>
          <a:p>
            <a:pPr lvl="0" algn="just" eaLnBrk="1" hangingPunct="1">
              <a:buClr>
                <a:srgbClr val="EEC85E"/>
              </a:buClr>
              <a:buNone/>
              <a:defRPr/>
            </a:pPr>
            <a:r>
              <a:rPr lang="tr-TR" sz="2800" dirty="0">
                <a:solidFill>
                  <a:srgbClr val="EAEAEA">
                    <a:lumMod val="10000"/>
                  </a:srgbClr>
                </a:solidFill>
                <a:effectLst/>
              </a:rPr>
              <a:t>departmanlara istenen miktarda dağıtımı </a:t>
            </a:r>
            <a:r>
              <a:rPr lang="tr-TR" sz="2800" dirty="0" smtClean="0">
                <a:solidFill>
                  <a:srgbClr val="EAEAEA">
                    <a:lumMod val="10000"/>
                  </a:srgbClr>
                </a:solidFill>
                <a:effectLst/>
              </a:rPr>
              <a:t>önem</a:t>
            </a:r>
          </a:p>
          <a:p>
            <a:pPr lvl="0" algn="just" eaLnBrk="1" hangingPunct="1">
              <a:buClr>
                <a:srgbClr val="EEC85E"/>
              </a:buClr>
              <a:buNone/>
              <a:defRPr/>
            </a:pPr>
            <a:r>
              <a:rPr lang="tr-TR" sz="2800" dirty="0" smtClean="0">
                <a:solidFill>
                  <a:srgbClr val="EAEAEA">
                    <a:lumMod val="10000"/>
                  </a:srgbClr>
                </a:solidFill>
                <a:effectLst/>
              </a:rPr>
              <a:t>taşır.</a:t>
            </a:r>
          </a:p>
          <a:p>
            <a:pPr lvl="0" algn="just" eaLnBrk="1" hangingPunct="1">
              <a:buClr>
                <a:srgbClr val="EEC85E"/>
              </a:buClr>
              <a:defRPr/>
            </a:pPr>
            <a:r>
              <a:rPr lang="tr-TR" sz="2800" dirty="0">
                <a:solidFill>
                  <a:srgbClr val="EAEAEA">
                    <a:lumMod val="10000"/>
                  </a:srgbClr>
                </a:solidFill>
                <a:effectLst/>
              </a:rPr>
              <a:t>Sayımlar yapılır ve </a:t>
            </a:r>
            <a:r>
              <a:rPr lang="tr-TR" sz="2800" dirty="0">
                <a:solidFill>
                  <a:srgbClr val="FF0000"/>
                </a:solidFill>
                <a:effectLst/>
              </a:rPr>
              <a:t>“Envanter </a:t>
            </a:r>
            <a:r>
              <a:rPr lang="tr-TR" sz="2800" dirty="0" err="1">
                <a:solidFill>
                  <a:srgbClr val="FF0000"/>
                </a:solidFill>
                <a:effectLst/>
              </a:rPr>
              <a:t>Listeleri”</a:t>
            </a:r>
            <a:r>
              <a:rPr lang="tr-TR" sz="2800" dirty="0" err="1">
                <a:solidFill>
                  <a:srgbClr val="EAEAEA">
                    <a:lumMod val="10000"/>
                  </a:srgbClr>
                </a:solidFill>
                <a:effectLst/>
              </a:rPr>
              <a:t>ne</a:t>
            </a:r>
            <a:r>
              <a:rPr lang="tr-TR" sz="2800" dirty="0">
                <a:solidFill>
                  <a:srgbClr val="EAEAEA">
                    <a:lumMod val="10000"/>
                  </a:srgbClr>
                </a:solidFill>
                <a:effectLst/>
              </a:rPr>
              <a:t> kayıt edilir.</a:t>
            </a:r>
          </a:p>
          <a:p>
            <a:pPr lvl="0" algn="just" eaLnBrk="1" hangingPunct="1">
              <a:buClr>
                <a:srgbClr val="EEC85E"/>
              </a:buClr>
              <a:buNone/>
              <a:defRPr/>
            </a:pPr>
            <a:endParaRPr lang="tr-TR" sz="2800" dirty="0">
              <a:solidFill>
                <a:schemeClr val="bg1">
                  <a:lumMod val="10000"/>
                </a:schemeClr>
              </a:solidFill>
              <a:effectLst/>
            </a:endParaRPr>
          </a:p>
          <a:p>
            <a:pPr algn="just" eaLnBrk="1" hangingPunct="1">
              <a:defRPr/>
            </a:pPr>
            <a:endParaRPr lang="tr-TR" sz="2800" dirty="0" smtClean="0">
              <a:solidFill>
                <a:schemeClr val="bg1">
                  <a:lumMod val="1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r-TR" sz="3600" dirty="0" smtClean="0"/>
              <a:t>Depolamada Envanter Kontrolü /</a:t>
            </a:r>
            <a:br>
              <a:rPr lang="tr-TR" sz="3600" dirty="0" smtClean="0"/>
            </a:br>
            <a:r>
              <a:rPr lang="tr-TR" sz="3600" dirty="0" smtClean="0"/>
              <a:t>Ambar Sayımı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4312"/>
            <a:ext cx="8229600" cy="4969023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AMAÇ</a:t>
            </a:r>
          </a:p>
          <a:p>
            <a:pPr algn="just" eaLnBrk="1" hangingPunct="1"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Stokta bulunan malzemelerin değerini saptamak</a:t>
            </a:r>
          </a:p>
          <a:p>
            <a:pPr algn="just" eaLnBrk="1" hangingPunct="1"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Stok devir hızını saptamak</a:t>
            </a:r>
          </a:p>
          <a:p>
            <a:pPr algn="just" eaLnBrk="1" hangingPunct="1"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Malzemelerin tüketim maliyet oranını belirlemek</a:t>
            </a:r>
          </a:p>
          <a:p>
            <a:pPr algn="just" eaLnBrk="1" hangingPunct="1"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Stok kayıtlarının doğruluğunu kontrol etmek</a:t>
            </a:r>
          </a:p>
          <a:p>
            <a:pPr algn="just" eaLnBrk="1" hangingPunct="1"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Varsa ambar açık ve fazlalığını tespit etmek</a:t>
            </a:r>
          </a:p>
          <a:p>
            <a:pPr algn="just" eaLnBrk="1" hangingPunct="1">
              <a:defRPr/>
            </a:pPr>
            <a:endParaRPr lang="tr-TR" sz="2800" dirty="0" smtClean="0"/>
          </a:p>
          <a:p>
            <a:pPr eaLnBrk="1" hangingPunct="1">
              <a:defRPr/>
            </a:pPr>
            <a:endParaRPr lang="tr-TR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899592" y="2132856"/>
            <a:ext cx="7920038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None/>
              <a:defRPr/>
            </a:pPr>
            <a:r>
              <a:rPr lang="tr-TR" sz="36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Depo, ürünlerin düzenli bir biçimde türlerine göre farklı derecelerde muhafaza edildikleri yerdir</a:t>
            </a:r>
            <a:r>
              <a:rPr lang="tr-TR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. </a:t>
            </a:r>
            <a:endParaRPr lang="tr-TR" b="1" dirty="0"/>
          </a:p>
          <a:p>
            <a:pPr algn="just">
              <a:buFont typeface="Wingdings" pitchFamily="2" charset="2"/>
              <a:buNone/>
              <a:defRPr/>
            </a:pPr>
            <a:endParaRPr lang="tr-TR" b="1" dirty="0"/>
          </a:p>
          <a:p>
            <a:pPr algn="just">
              <a:buFont typeface="Wingdings" pitchFamily="2" charset="2"/>
              <a:buNone/>
              <a:defRPr/>
            </a:pPr>
            <a:endParaRPr lang="tr-TR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3 Başlık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8165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tr-TR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Deponun planlanması ve inşasında;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rgbClr val="FF0000"/>
                </a:solidFill>
                <a:effectLst/>
              </a:rPr>
              <a:t>¤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Yapısı,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rgbClr val="FF0000"/>
                </a:solidFill>
                <a:effectLst/>
              </a:rPr>
              <a:t>¤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dayanıklılığı,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rgbClr val="FF0000"/>
                </a:solidFill>
                <a:effectLst/>
              </a:rPr>
              <a:t>¤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taşıma araçlarının rahat hareket edebileceği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koridorların bulunması,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rgbClr val="FF0000"/>
                </a:solidFill>
                <a:effectLst/>
              </a:rPr>
              <a:t>¤ 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yangına karşı önlem alınması,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rgbClr val="FF0000"/>
                </a:solidFill>
                <a:effectLst/>
              </a:rPr>
              <a:t>¤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taşıma uzaklıklarının kısa tutulması,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rgbClr val="FF0000"/>
                </a:solidFill>
                <a:effectLst/>
              </a:rPr>
              <a:t>¤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basit-etkili bir kayıt sisteminin kurulması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gibi konulara özen gösterilmelidir. </a:t>
            </a:r>
          </a:p>
          <a:p>
            <a:pPr eaLnBrk="1" hangingPunct="1">
              <a:defRPr/>
            </a:pPr>
            <a:endParaRPr lang="tr-TR" dirty="0" smtClean="0">
              <a:effectLst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2 İçerik Yer Tutucusu"/>
          <p:cNvSpPr>
            <a:spLocks noGrp="1"/>
          </p:cNvSpPr>
          <p:nvPr>
            <p:ph idx="1"/>
          </p:nvPr>
        </p:nvSpPr>
        <p:spPr>
          <a:xfrm>
            <a:off x="539750" y="765175"/>
            <a:ext cx="8147050" cy="5365750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Depolama süresinin uzunluğu depoları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farklılaştırır. </a:t>
            </a:r>
          </a:p>
          <a:p>
            <a:pPr algn="just" eaLnBrk="1" hangingPunct="1">
              <a:defRPr/>
            </a:pPr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Depolama süresinin uzun olduğu yerlere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rgbClr val="FF0000"/>
                </a:solidFill>
                <a:effectLst/>
              </a:rPr>
              <a:t>depo/ambar</a:t>
            </a:r>
            <a:r>
              <a:rPr lang="tr-TR" dirty="0" smtClean="0">
                <a:effectLst/>
              </a:rPr>
              <a:t> 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denirken, </a:t>
            </a:r>
          </a:p>
          <a:p>
            <a:pPr algn="just" eaLnBrk="1" hangingPunct="1">
              <a:defRPr/>
            </a:pPr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süre kısaldıkça bu yerlere  </a:t>
            </a:r>
            <a:r>
              <a:rPr lang="tr-TR" dirty="0" smtClean="0">
                <a:solidFill>
                  <a:srgbClr val="FF0000"/>
                </a:solidFill>
                <a:effectLst/>
              </a:rPr>
              <a:t>Dağıtım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rgbClr val="FF0000"/>
                </a:solidFill>
                <a:effectLst/>
              </a:rPr>
              <a:t>Merkezi(DC), </a:t>
            </a:r>
          </a:p>
          <a:p>
            <a:pPr algn="just" eaLnBrk="1" hangingPunct="1">
              <a:defRPr/>
            </a:pPr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daha da kısaldıkça  </a:t>
            </a:r>
            <a:r>
              <a:rPr lang="tr-TR" dirty="0" smtClean="0">
                <a:solidFill>
                  <a:srgbClr val="FF0000"/>
                </a:solidFill>
                <a:effectLst/>
              </a:rPr>
              <a:t>Aktarma Merkezi</a:t>
            </a:r>
            <a:endParaRPr lang="tr-TR" dirty="0" smtClean="0">
              <a:effectLst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denir.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 idx="4294967295"/>
          </p:nvPr>
        </p:nvSpPr>
        <p:spPr>
          <a:xfrm>
            <a:off x="500063" y="714375"/>
            <a:ext cx="8229600" cy="3429000"/>
          </a:xfrm>
        </p:spPr>
        <p:txBody>
          <a:bodyPr anchorCtr="0">
            <a:normAutofit/>
          </a:bodyPr>
          <a:lstStyle/>
          <a:p>
            <a:pPr eaLnBrk="1" hangingPunct="1">
              <a:defRPr/>
            </a:pP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Gıda maddelerinin depolanmasını gerektiren nedenler 5 grupta toplanabilir</a:t>
            </a:r>
            <a:br>
              <a:rPr lang="tr-TR" sz="40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endParaRPr lang="tr-TR" sz="4000" dirty="0" smtClean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Başlık"/>
          <p:cNvSpPr>
            <a:spLocks noGrp="1"/>
          </p:cNvSpPr>
          <p:nvPr>
            <p:ph type="title" idx="4294967295"/>
          </p:nvPr>
        </p:nvSpPr>
        <p:spPr>
          <a:xfrm>
            <a:off x="285750" y="2000250"/>
            <a:ext cx="8229600" cy="15716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tr-TR" b="1" dirty="0" smtClean="0"/>
              <a:t>DEPOLAMANIN BESİN         HİJYENİNDE ÖNEMİ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2 İçerik Yer Tutucusu"/>
          <p:cNvSpPr>
            <a:spLocks noGrp="1"/>
          </p:cNvSpPr>
          <p:nvPr>
            <p:ph idx="4294967295"/>
          </p:nvPr>
        </p:nvSpPr>
        <p:spPr>
          <a:xfrm>
            <a:off x="714375" y="1500188"/>
            <a:ext cx="8015288" cy="4521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dirty="0" smtClean="0">
                <a:effectLst/>
              </a:rPr>
              <a:t> 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tr-TR" dirty="0" smtClean="0">
                <a:effectLst/>
              </a:rPr>
              <a:t>    </a:t>
            </a:r>
            <a:r>
              <a:rPr lang="tr-TR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Besinlerin satın alındıktan sonra depolanmaları bozulmalarını ve zararlı hale gelmelerini önleme ve kontrolleri açısından büyük önem taşır.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r-TR" dirty="0" smtClean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İçerik Yer Tutucusu"/>
          <p:cNvSpPr>
            <a:spLocks noGrp="1"/>
          </p:cNvSpPr>
          <p:nvPr>
            <p:ph idx="4294967295"/>
          </p:nvPr>
        </p:nvSpPr>
        <p:spPr>
          <a:xfrm>
            <a:off x="1258888" y="2708275"/>
            <a:ext cx="6697662" cy="30972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r-TR" dirty="0" smtClean="0"/>
              <a:t>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   bozulur,                besin </a:t>
            </a:r>
            <a:r>
              <a:rPr lang="tr-TR" dirty="0" err="1" smtClean="0">
                <a:solidFill>
                  <a:schemeClr val="bg1">
                    <a:lumMod val="10000"/>
                  </a:schemeClr>
                </a:solidFill>
                <a:effectLst/>
              </a:rPr>
              <a:t>ögesi</a:t>
            </a: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                                kayıpları oluşur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      </a:t>
            </a: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tr-TR" dirty="0" smtClean="0">
                <a:solidFill>
                  <a:schemeClr val="bg1">
                    <a:lumMod val="10000"/>
                  </a:schemeClr>
                </a:solidFill>
                <a:effectLst/>
              </a:rPr>
              <a:t>             sağlığı bozucu hale gelebilir.</a:t>
            </a:r>
          </a:p>
        </p:txBody>
      </p:sp>
      <p:sp>
        <p:nvSpPr>
          <p:cNvPr id="3" name="2 Oval"/>
          <p:cNvSpPr/>
          <p:nvPr/>
        </p:nvSpPr>
        <p:spPr>
          <a:xfrm>
            <a:off x="1619250" y="620713"/>
            <a:ext cx="5329238" cy="19224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buFont typeface="Wingdings" pitchFamily="2" charset="2"/>
              <a:buNone/>
              <a:defRPr/>
            </a:pPr>
            <a:r>
              <a:rPr lang="tr-TR" sz="2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Uygun koşullarda</a:t>
            </a:r>
          </a:p>
          <a:p>
            <a:pPr algn="just">
              <a:buFont typeface="Wingdings" pitchFamily="2" charset="2"/>
              <a:buNone/>
              <a:defRPr/>
            </a:pPr>
            <a:r>
              <a:rPr lang="tr-TR" sz="28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depolanmayan besinler   </a:t>
            </a:r>
          </a:p>
        </p:txBody>
      </p:sp>
      <p:sp>
        <p:nvSpPr>
          <p:cNvPr id="4" name="3 Sağa Bükülü Ok"/>
          <p:cNvSpPr/>
          <p:nvPr/>
        </p:nvSpPr>
        <p:spPr>
          <a:xfrm rot="1688807">
            <a:off x="1287463" y="2089150"/>
            <a:ext cx="731837" cy="12160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5" name="4 Sağa Bükülü Ok"/>
          <p:cNvSpPr/>
          <p:nvPr/>
        </p:nvSpPr>
        <p:spPr>
          <a:xfrm rot="496494">
            <a:off x="4022725" y="2520950"/>
            <a:ext cx="731838" cy="121602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5 Aşağı Ok"/>
          <p:cNvSpPr/>
          <p:nvPr/>
        </p:nvSpPr>
        <p:spPr>
          <a:xfrm rot="20397088">
            <a:off x="3260725" y="2705100"/>
            <a:ext cx="750888" cy="25288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çurum">
  <a:themeElements>
    <a:clrScheme name="Uçurum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çurum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çurum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çurum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çurum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çurum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çurum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çurum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886</TotalTime>
  <Words>413</Words>
  <Application>Microsoft Office PowerPoint</Application>
  <PresentationFormat>Ekran Gösterisi (4:3)</PresentationFormat>
  <Paragraphs>84</Paragraphs>
  <Slides>22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8" baseType="lpstr">
      <vt:lpstr>Arial</vt:lpstr>
      <vt:lpstr>Constantia</vt:lpstr>
      <vt:lpstr>Times New Roman</vt:lpstr>
      <vt:lpstr>Verdana</vt:lpstr>
      <vt:lpstr>Wingdings</vt:lpstr>
      <vt:lpstr>Uçurum</vt:lpstr>
      <vt:lpstr>TBS’de DEPOLAMA</vt:lpstr>
      <vt:lpstr>Depolama-Depo Nedir?</vt:lpstr>
      <vt:lpstr>PowerPoint Sunusu</vt:lpstr>
      <vt:lpstr>PowerPoint Sunusu</vt:lpstr>
      <vt:lpstr>PowerPoint Sunusu</vt:lpstr>
      <vt:lpstr> Gıda maddelerinin depolanmasını gerektiren nedenler 5 grupta toplanabilir </vt:lpstr>
      <vt:lpstr>DEPOLAMANIN BESİN         HİJYENİNDE ÖNEMİ </vt:lpstr>
      <vt:lpstr>PowerPoint Sunusu</vt:lpstr>
      <vt:lpstr>PowerPoint Sunusu</vt:lpstr>
      <vt:lpstr>PowerPoint Sunusu</vt:lpstr>
      <vt:lpstr>DEPO ÇEŞİTLERİ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Bazı Besinleri Soğukta Saklama  Derece ve Süreleri</vt:lpstr>
      <vt:lpstr>Ambar Kayıtları/Ambardan mal çıkarma</vt:lpstr>
      <vt:lpstr>Depolamada Envanter Kontrolü / Ambar Sayımı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pc</dc:creator>
  <cp:lastModifiedBy>exper</cp:lastModifiedBy>
  <cp:revision>131</cp:revision>
  <dcterms:created xsi:type="dcterms:W3CDTF">2009-05-05T17:53:01Z</dcterms:created>
  <dcterms:modified xsi:type="dcterms:W3CDTF">2017-01-31T08:03:03Z</dcterms:modified>
</cp:coreProperties>
</file>