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6" r:id="rId3"/>
    <p:sldId id="257" r:id="rId4"/>
    <p:sldId id="256" r:id="rId5"/>
    <p:sldId id="282" r:id="rId6"/>
    <p:sldId id="283" r:id="rId7"/>
    <p:sldId id="258" r:id="rId8"/>
    <p:sldId id="278" r:id="rId9"/>
    <p:sldId id="279" r:id="rId10"/>
    <p:sldId id="277" r:id="rId11"/>
    <p:sldId id="280" r:id="rId12"/>
    <p:sldId id="281" r:id="rId13"/>
    <p:sldId id="273" r:id="rId14"/>
    <p:sldId id="274" r:id="rId15"/>
    <p:sldId id="262" r:id="rId16"/>
    <p:sldId id="284" r:id="rId17"/>
    <p:sldId id="285" r:id="rId18"/>
    <p:sldId id="263" r:id="rId19"/>
    <p:sldId id="264" r:id="rId20"/>
    <p:sldId id="286" r:id="rId21"/>
    <p:sldId id="287" r:id="rId22"/>
    <p:sldId id="288" r:id="rId23"/>
    <p:sldId id="289" r:id="rId24"/>
    <p:sldId id="290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66FFF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1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9CB4FB-4870-7832-9A43-3C7D5FA507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44D18F-6D48-37E6-32A3-DBCF1A30C2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491A89-68CF-46B2-C8CE-177DF9454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3F386-E834-4AEB-927B-8B934B82D34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6981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F20A8C-3E5E-4F95-AA4A-1EAC202227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BB4F7C-25CC-56AF-8F01-940C12BF27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165226-5C95-F818-3DEC-646AB528E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6EF5E-F718-4248-9B6F-9F39100F915B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3340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6FD227-FE92-8BED-3185-22C72C008A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A3FFA8-6188-916F-D32F-0B0A14CD9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628D42-5DF4-881B-21C8-D043BEC7BE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29DC3-28FE-4C48-A0CD-D37F825047D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0240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B27446-6C5C-A1D1-6833-02FF18AD0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6412D7-A3AA-EAA2-2B74-14C8D7F98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21E6BF-2A14-5876-D9CB-48BB039B9E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33B7A-E14E-49F9-9834-BB443F34FFF6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8086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73A9E8-97F3-2870-7A3A-75634DB5C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A3758E-4407-30C6-96D4-58778B869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032F54-7FD7-BE0F-F00A-81D74B62CD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ADAF3-312C-4704-BFCD-E35B991694C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2232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AB9B8-C78F-0B23-F485-1D43502943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E64BE2-0AFB-32EC-4337-06EF1B742A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6A9E1-0791-70D1-60F7-06E72D0DA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2CA75-0A02-44EF-BB8A-7F50E90CB52B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1582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CF63E16-09DA-3A5B-B3F0-7095A3DEE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63F244-9415-E16E-BD5A-B80C775B93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C84839-829D-DC96-4758-C197E97B9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31390-EB25-4FAA-9CA7-11A5B1EC955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164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69A18B-E220-27B7-FC15-CF12F8DFDD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697E78-0DE7-9AC0-AE89-553F45ECE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7C3EC8-C63B-B05A-DBD5-A2E0F7B418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B212B-A003-4221-85CD-B23E867FF31F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1345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521A3C-79A9-AA7E-32BB-2D6B820A9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7FBE5A-D7E3-0184-7F93-F0533D381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872DC2C-41F6-0719-A957-43684297B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A4D68-DB2A-4167-B56A-C9A3F174CAB6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2858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522D64-D7DE-CA19-F588-14C13237F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9970A-F22B-CBA6-36A3-8CC506C86D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FBC10-611E-EB0F-D27B-D10D06EF4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B24B2-B2DD-43BB-A4D9-970E1C1567E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167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D3D141-A775-0E99-0437-9FAC2F3A99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797A7A-F349-5FE9-D89B-9BE661F1E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835FB-3B31-8096-D177-A85CDE123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5FBFE-3EC3-46B9-8594-861BBBA4D20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9623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9E394F-2834-6734-421B-1D742650C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768474-F0D2-0E3A-D9FA-3EFD68452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960190-9236-E6B8-4D9A-ED729D8E14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30F67F-2BA6-8254-B47D-DA95768DC3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8739A0-DE7F-2D76-A874-48FBC4C78C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95BAE10-C6AE-4046-8F67-7E50359EC9B7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4_solarsystem">
            <a:extLst>
              <a:ext uri="{FF2B5EF4-FFF2-40B4-BE49-F238E27FC236}">
                <a16:creationId xmlns:a16="http://schemas.microsoft.com/office/drawing/2014/main" id="{8AD5FE0A-8132-76A8-563B-D1EF5AE34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243013"/>
            <a:ext cx="91249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>
            <a:extLst>
              <a:ext uri="{FF2B5EF4-FFF2-40B4-BE49-F238E27FC236}">
                <a16:creationId xmlns:a16="http://schemas.microsoft.com/office/drawing/2014/main" id="{F47B7297-CADE-4AFA-D313-A7EE3C0C3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60350"/>
            <a:ext cx="6624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4000">
                <a:solidFill>
                  <a:srgbClr val="FFFF00"/>
                </a:solidFill>
                <a:latin typeface="Arial Black" panose="020B0A04020102020204" pitchFamily="34" charset="0"/>
              </a:rPr>
              <a:t>AST219 Güneş Sistemi</a:t>
            </a:r>
          </a:p>
        </p:txBody>
      </p:sp>
      <p:sp>
        <p:nvSpPr>
          <p:cNvPr id="2052" name="Text Box 6">
            <a:extLst>
              <a:ext uri="{FF2B5EF4-FFF2-40B4-BE49-F238E27FC236}">
                <a16:creationId xmlns:a16="http://schemas.microsoft.com/office/drawing/2014/main" id="{C65A4557-5770-9B8F-B363-5E51EE679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651500"/>
            <a:ext cx="59769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66FFFF"/>
                </a:solidFill>
              </a:rPr>
              <a:t>Prof. Dr. Selim O. SELAM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600">
                <a:solidFill>
                  <a:srgbClr val="66FFFF"/>
                </a:solidFill>
              </a:rPr>
              <a:t>Ankara Üniversitesi Fen Fakültesi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600">
                <a:solidFill>
                  <a:srgbClr val="66FFFF"/>
                </a:solidFill>
              </a:rPr>
              <a:t>Astronomi ve Uzay Bilimleri Bölümü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EF593A5-8200-528D-7748-9DE86C4BC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333375"/>
            <a:ext cx="6924675" cy="561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CDA8CB5A-0C2C-D653-C9C4-EAA46715C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379413"/>
            <a:ext cx="6843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rgbClr val="CCECFF"/>
                </a:solidFill>
                <a:latin typeface="Albertus Medium" pitchFamily="34" charset="0"/>
              </a:rPr>
              <a:t>Sınıflandırma</a:t>
            </a:r>
            <a:endParaRPr lang="en-US" altLang="tr-TR" sz="2400">
              <a:solidFill>
                <a:srgbClr val="CCECFF"/>
              </a:solidFill>
              <a:latin typeface="Albertus Medium" pitchFamily="34" charset="0"/>
            </a:endParaRPr>
          </a:p>
        </p:txBody>
      </p:sp>
      <p:pic>
        <p:nvPicPr>
          <p:cNvPr id="11268" name="Picture 4" descr="Classification1">
            <a:extLst>
              <a:ext uri="{FF2B5EF4-FFF2-40B4-BE49-F238E27FC236}">
                <a16:creationId xmlns:a16="http://schemas.microsoft.com/office/drawing/2014/main" id="{A6BFCA4D-1693-EE19-7AB6-0AB95EA4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844675"/>
            <a:ext cx="8424862" cy="4103688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800px-TheKuiperBelt_75AU_Large_svg">
            <a:extLst>
              <a:ext uri="{FF2B5EF4-FFF2-40B4-BE49-F238E27FC236}">
                <a16:creationId xmlns:a16="http://schemas.microsoft.com/office/drawing/2014/main" id="{8CF5E6E9-5372-CA1E-C6E9-E3F68A217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19463"/>
            <a:ext cx="6402387" cy="3201987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A3A7C265-DFA5-288F-87CC-77881F430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63" y="1358900"/>
            <a:ext cx="6011862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solidFill>
                  <a:srgbClr val="66FFFF"/>
                </a:solidFill>
              </a:rPr>
              <a:t>1992’den bu yana kızılöte gözlem araçlarındaki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solidFill>
                  <a:srgbClr val="66FFFF"/>
                </a:solidFill>
              </a:rPr>
              <a:t>ilerlemeler Neptün ötesi cisimlerin doğrudan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solidFill>
                  <a:srgbClr val="66FFFF"/>
                </a:solidFill>
              </a:rPr>
              <a:t>gözlenmesine olanak sağladı.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800">
              <a:solidFill>
                <a:srgbClr val="66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0000"/>
                </a:solidFill>
              </a:rPr>
              <a:t>Kuiper Kuşağı’nda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0000"/>
                </a:solidFill>
              </a:rPr>
              <a:t>1000’den fazla cisim keşfedildi !</a:t>
            </a:r>
            <a:endParaRPr lang="en-US" altLang="tr-TR" sz="2400">
              <a:solidFill>
                <a:srgbClr val="FF0000"/>
              </a:solidFill>
            </a:endParaRPr>
          </a:p>
        </p:txBody>
      </p:sp>
      <p:pic>
        <p:nvPicPr>
          <p:cNvPr id="12292" name="Picture 4" descr="180px-Animation_showing_movement_of_2003_UB313">
            <a:extLst>
              <a:ext uri="{FF2B5EF4-FFF2-40B4-BE49-F238E27FC236}">
                <a16:creationId xmlns:a16="http://schemas.microsoft.com/office/drawing/2014/main" id="{BD2335A1-B449-0C27-2401-D75644C555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79901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5F26F375-7894-C8D5-5117-5F8917A5B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497638"/>
            <a:ext cx="917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000">
                <a:solidFill>
                  <a:srgbClr val="FFFF66"/>
                </a:solidFill>
              </a:rPr>
              <a:t>Eris (2003)</a:t>
            </a:r>
            <a:endParaRPr lang="en-US" altLang="tr-TR" sz="1000">
              <a:solidFill>
                <a:srgbClr val="FFFF66"/>
              </a:solidFill>
            </a:endParaRPr>
          </a:p>
        </p:txBody>
      </p:sp>
      <p:pic>
        <p:nvPicPr>
          <p:cNvPr id="12294" name="Picture 6" descr="2000wr106_an">
            <a:extLst>
              <a:ext uri="{FF2B5EF4-FFF2-40B4-BE49-F238E27FC236}">
                <a16:creationId xmlns:a16="http://schemas.microsoft.com/office/drawing/2014/main" id="{3DABF4F0-781C-48F1-50AD-B620311EA9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69988"/>
            <a:ext cx="14827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>
            <a:extLst>
              <a:ext uri="{FF2B5EF4-FFF2-40B4-BE49-F238E27FC236}">
                <a16:creationId xmlns:a16="http://schemas.microsoft.com/office/drawing/2014/main" id="{4E2B5C9B-1676-99C8-A236-F468C1183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2609850"/>
            <a:ext cx="1152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000">
                <a:solidFill>
                  <a:srgbClr val="FFFF66"/>
                </a:solidFill>
              </a:rPr>
              <a:t>Varuna (2000)</a:t>
            </a:r>
            <a:endParaRPr lang="en-US" altLang="tr-TR" sz="1000">
              <a:solidFill>
                <a:srgbClr val="FFFF66"/>
              </a:solidFill>
            </a:endParaRPr>
          </a:p>
        </p:txBody>
      </p:sp>
      <p:pic>
        <p:nvPicPr>
          <p:cNvPr id="12296" name="Picture 8" descr="quaoar_gps">
            <a:extLst>
              <a:ext uri="{FF2B5EF4-FFF2-40B4-BE49-F238E27FC236}">
                <a16:creationId xmlns:a16="http://schemas.microsoft.com/office/drawing/2014/main" id="{24AF0FAC-DA5B-AC30-B7E6-7FD68B57D2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041650"/>
            <a:ext cx="19050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9">
            <a:extLst>
              <a:ext uri="{FF2B5EF4-FFF2-40B4-BE49-F238E27FC236}">
                <a16:creationId xmlns:a16="http://schemas.microsoft.com/office/drawing/2014/main" id="{DECF43EB-AFE3-82AC-13F4-42EFDAE49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376738"/>
            <a:ext cx="1152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000">
                <a:solidFill>
                  <a:srgbClr val="FFFF66"/>
                </a:solidFill>
              </a:rPr>
              <a:t>Quaoar (2002)</a:t>
            </a:r>
            <a:endParaRPr lang="en-US" altLang="tr-TR" sz="1000">
              <a:solidFill>
                <a:srgbClr val="FFFF66"/>
              </a:solidFill>
            </a:endParaRPr>
          </a:p>
        </p:txBody>
      </p:sp>
      <p:sp>
        <p:nvSpPr>
          <p:cNvPr id="12298" name="Oval 10">
            <a:extLst>
              <a:ext uri="{FF2B5EF4-FFF2-40B4-BE49-F238E27FC236}">
                <a16:creationId xmlns:a16="http://schemas.microsoft.com/office/drawing/2014/main" id="{012F3C06-B329-7B24-39C9-645448986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755775"/>
            <a:ext cx="288925" cy="288925"/>
          </a:xfrm>
          <a:prstGeom prst="ellips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sp>
        <p:nvSpPr>
          <p:cNvPr id="12299" name="Oval 11">
            <a:extLst>
              <a:ext uri="{FF2B5EF4-FFF2-40B4-BE49-F238E27FC236}">
                <a16:creationId xmlns:a16="http://schemas.microsoft.com/office/drawing/2014/main" id="{EF674DE1-6FB0-523A-9E80-0CC7EF5D6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5321300"/>
            <a:ext cx="288925" cy="288925"/>
          </a:xfrm>
          <a:prstGeom prst="ellips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pic>
        <p:nvPicPr>
          <p:cNvPr id="26636" name="Picture 12" descr="800px-TheKuiperBelt_75AU_All_svg">
            <a:extLst>
              <a:ext uri="{FF2B5EF4-FFF2-40B4-BE49-F238E27FC236}">
                <a16:creationId xmlns:a16="http://schemas.microsoft.com/office/drawing/2014/main" id="{D149A77C-519D-BDBE-A18F-1E87C18F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3322638"/>
            <a:ext cx="6402387" cy="3201987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Rectangle 13">
            <a:extLst>
              <a:ext uri="{FF2B5EF4-FFF2-40B4-BE49-F238E27FC236}">
                <a16:creationId xmlns:a16="http://schemas.microsoft.com/office/drawing/2014/main" id="{803777F4-138F-DC10-0CD7-3945CE88C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333375"/>
            <a:ext cx="6924675" cy="561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CC084543-CDB2-E68A-F3F0-EB73490D7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379413"/>
            <a:ext cx="6843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rgbClr val="CCECFF"/>
                </a:solidFill>
                <a:latin typeface="Albertus Medium" pitchFamily="34" charset="0"/>
              </a:rPr>
              <a:t>Neptün Ötesi Küçük Cisimler</a:t>
            </a:r>
            <a:endParaRPr lang="en-US" altLang="tr-TR" sz="2400">
              <a:solidFill>
                <a:srgbClr val="CCECFF"/>
              </a:solidFill>
              <a:latin typeface="Albertus Medium" pitchFamily="34" charset="0"/>
            </a:endParaRPr>
          </a:p>
        </p:txBody>
      </p:sp>
      <p:sp>
        <p:nvSpPr>
          <p:cNvPr id="12303" name="Rectangle 15">
            <a:extLst>
              <a:ext uri="{FF2B5EF4-FFF2-40B4-BE49-F238E27FC236}">
                <a16:creationId xmlns:a16="http://schemas.microsoft.com/office/drawing/2014/main" id="{7FA4674B-67FD-4E29-6436-ABBDDEA9F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25538"/>
            <a:ext cx="1584325" cy="172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sp>
        <p:nvSpPr>
          <p:cNvPr id="12304" name="Rectangle 16">
            <a:extLst>
              <a:ext uri="{FF2B5EF4-FFF2-40B4-BE49-F238E27FC236}">
                <a16:creationId xmlns:a16="http://schemas.microsoft.com/office/drawing/2014/main" id="{8A12702F-EC68-31A6-9EE1-222AD80A6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987675"/>
            <a:ext cx="2001837" cy="162242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sp>
        <p:nvSpPr>
          <p:cNvPr id="12305" name="Rectangle 17">
            <a:extLst>
              <a:ext uri="{FF2B5EF4-FFF2-40B4-BE49-F238E27FC236}">
                <a16:creationId xmlns:a16="http://schemas.microsoft.com/office/drawing/2014/main" id="{CC0DF162-75D0-0CF6-7B85-34055325D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4743450"/>
            <a:ext cx="1825625" cy="199866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sp>
        <p:nvSpPr>
          <p:cNvPr id="26642" name="Oval 18">
            <a:extLst>
              <a:ext uri="{FF2B5EF4-FFF2-40B4-BE49-F238E27FC236}">
                <a16:creationId xmlns:a16="http://schemas.microsoft.com/office/drawing/2014/main" id="{540F8B96-B161-F3B2-57E5-AA0CDA20C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4221163"/>
            <a:ext cx="720725" cy="7207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02ACEC03-0AAB-CC93-BE01-FEFC8CB62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88913"/>
            <a:ext cx="6192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b="1">
                <a:solidFill>
                  <a:srgbClr val="66FFFF"/>
                </a:solidFill>
                <a:latin typeface="Arial" panose="020B0604020202020204" pitchFamily="34" charset="0"/>
              </a:rPr>
              <a:t>ERIS  ve  uydusu </a:t>
            </a:r>
            <a:r>
              <a:rPr lang="en-US" altLang="tr-TR" b="1">
                <a:solidFill>
                  <a:srgbClr val="66FFFF"/>
                </a:solidFill>
                <a:latin typeface="Arial" panose="020B0604020202020204" pitchFamily="34" charset="0"/>
              </a:rPr>
              <a:t>D</a:t>
            </a:r>
            <a:r>
              <a:rPr lang="tr-TR" altLang="tr-TR" b="1">
                <a:solidFill>
                  <a:srgbClr val="66FFFF"/>
                </a:solidFill>
                <a:latin typeface="Arial" panose="020B0604020202020204" pitchFamily="34" charset="0"/>
              </a:rPr>
              <a:t>YSNOMIA</a:t>
            </a:r>
            <a:endParaRPr lang="en-US" altLang="tr-TR" b="1">
              <a:solidFill>
                <a:srgbClr val="66FFFF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45036C44-D83A-7E32-11AE-5CCD183CA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27225"/>
            <a:ext cx="6481762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b="1">
                <a:solidFill>
                  <a:srgbClr val="FFFF00"/>
                </a:solidFill>
                <a:latin typeface="Arial" panose="020B0604020202020204" pitchFamily="34" charset="0"/>
              </a:rPr>
              <a:t>Plüto ile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b="1">
                <a:solidFill>
                  <a:srgbClr val="FFFF00"/>
                </a:solidFill>
                <a:latin typeface="Arial" panose="020B0604020202020204" pitchFamily="34" charset="0"/>
              </a:rPr>
              <a:t>özdeş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b="1">
                <a:solidFill>
                  <a:srgbClr val="FFFF00"/>
                </a:solidFill>
                <a:latin typeface="Arial" panose="020B0604020202020204" pitchFamily="34" charset="0"/>
              </a:rPr>
              <a:t>boyutlarda !...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5400" b="1">
                <a:solidFill>
                  <a:srgbClr val="FF0000"/>
                </a:solidFill>
                <a:latin typeface="Arial" panose="020B0604020202020204" pitchFamily="34" charset="0"/>
              </a:rPr>
              <a:t>     10. </a:t>
            </a:r>
            <a:r>
              <a:rPr lang="tr-TR" altLang="tr-TR" b="1">
                <a:solidFill>
                  <a:srgbClr val="FF0000"/>
                </a:solidFill>
                <a:latin typeface="Arial" panose="020B0604020202020204" pitchFamily="34" charset="0"/>
              </a:rPr>
              <a:t>GEZEGEN  </a:t>
            </a:r>
            <a:r>
              <a:rPr lang="tr-TR" altLang="tr-TR" sz="9600" b="1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r>
              <a:rPr lang="tr-TR" altLang="tr-TR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tr-TR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>
            <a:extLst>
              <a:ext uri="{FF2B5EF4-FFF2-40B4-BE49-F238E27FC236}">
                <a16:creationId xmlns:a16="http://schemas.microsoft.com/office/drawing/2014/main" id="{BB3CD505-8C37-121D-4EA5-B716D9654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04813"/>
            <a:ext cx="7991475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 indent="-111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71475" indent="-1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563563" indent="-12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3321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7893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2465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7037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1609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>
                <a:solidFill>
                  <a:srgbClr val="FFFF00"/>
                </a:solidFill>
              </a:rPr>
              <a:t>Uluslararası Astronomi Birliği (IAU)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1600">
                <a:solidFill>
                  <a:srgbClr val="FFFF00"/>
                </a:solidFill>
              </a:rPr>
              <a:t>14-25 Ağustos 2006 – 26.Genel Kurul Toplantısı</a:t>
            </a:r>
          </a:p>
          <a:p>
            <a:pPr algn="ctr" eaLnBrk="1" hangingPunct="1">
              <a:spcBef>
                <a:spcPct val="50000"/>
              </a:spcBef>
            </a:pPr>
            <a:endParaRPr lang="tr-TR" altLang="tr-TR" sz="160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1800">
                <a:solidFill>
                  <a:srgbClr val="FF3300"/>
                </a:solidFill>
              </a:rPr>
              <a:t>GEZEGEN TANIMI:</a:t>
            </a:r>
          </a:p>
          <a:p>
            <a:pPr lvl="3" eaLnBrk="1" hangingPunct="1">
              <a:spcBef>
                <a:spcPct val="50000"/>
              </a:spcBef>
            </a:pPr>
            <a:r>
              <a:rPr lang="tr-TR" altLang="tr-TR" sz="1800">
                <a:solidFill>
                  <a:schemeClr val="bg1"/>
                </a:solidFill>
              </a:rPr>
              <a:t>a) Güneş etrafında yörüngede dolanan ve </a:t>
            </a:r>
            <a:r>
              <a:rPr lang="de-DE" altLang="tr-TR" sz="1800">
                <a:solidFill>
                  <a:schemeClr val="bg1"/>
                </a:solidFill>
              </a:rPr>
              <a:t>diğer bir nesnenin uydusu olmayan,</a:t>
            </a:r>
            <a:endParaRPr lang="tr-TR" altLang="tr-TR" sz="1800">
              <a:solidFill>
                <a:schemeClr val="bg1"/>
              </a:solidFill>
            </a:endParaRPr>
          </a:p>
          <a:p>
            <a:pPr lvl="3" eaLnBrk="1" hangingPunct="1">
              <a:spcBef>
                <a:spcPct val="50000"/>
              </a:spcBef>
            </a:pPr>
            <a:r>
              <a:rPr lang="tr-TR" altLang="tr-TR" sz="1800">
                <a:solidFill>
                  <a:schemeClr val="bg1"/>
                </a:solidFill>
              </a:rPr>
              <a:t>b) Kendi kütle çekimi altında yuvarlaklaşabilecek kadar kütleye sahip</a:t>
            </a:r>
          </a:p>
          <a:p>
            <a:pPr lvl="3" eaLnBrk="1" hangingPunct="1">
              <a:spcBef>
                <a:spcPct val="50000"/>
              </a:spcBef>
            </a:pPr>
            <a:r>
              <a:rPr lang="tr-TR" altLang="tr-TR" sz="1800">
                <a:solidFill>
                  <a:schemeClr val="bg1"/>
                </a:solidFill>
              </a:rPr>
              <a:t>c) Yörüngesinin yakın komşuluğunu </a:t>
            </a:r>
            <a:r>
              <a:rPr lang="tr-TR" altLang="tr-TR" sz="1800">
                <a:solidFill>
                  <a:srgbClr val="00FFFF"/>
                </a:solidFill>
              </a:rPr>
              <a:t>“temizlemiş”</a:t>
            </a:r>
            <a:r>
              <a:rPr lang="tr-TR" altLang="tr-TR" sz="1800">
                <a:solidFill>
                  <a:schemeClr val="bg1"/>
                </a:solidFill>
              </a:rPr>
              <a:t> olan 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1800">
                <a:solidFill>
                  <a:schemeClr val="bg1"/>
                </a:solidFill>
              </a:rPr>
              <a:t>GÜNEŞ SİSTEMİ ÜYELERİNE GEZEGEN DENİR</a:t>
            </a:r>
          </a:p>
          <a:p>
            <a:pPr eaLnBrk="1" hangingPunct="1">
              <a:spcBef>
                <a:spcPct val="50000"/>
              </a:spcBef>
            </a:pPr>
            <a:endParaRPr lang="tr-TR" altLang="tr-TR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1800">
                <a:solidFill>
                  <a:srgbClr val="FF3300"/>
                </a:solidFill>
              </a:rPr>
              <a:t>CÜCE GEZEGEN TANIMI:</a:t>
            </a:r>
          </a:p>
          <a:p>
            <a:pPr lvl="3" eaLnBrk="1" hangingPunct="1">
              <a:spcBef>
                <a:spcPct val="50000"/>
              </a:spcBef>
            </a:pPr>
            <a:r>
              <a:rPr lang="tr-TR" altLang="tr-TR" sz="1800">
                <a:solidFill>
                  <a:schemeClr val="bg1"/>
                </a:solidFill>
              </a:rPr>
              <a:t>a) Güneş etrafında yörüngede dolanan ve diğer bir nesnenin uydusu olmayan,</a:t>
            </a:r>
          </a:p>
          <a:p>
            <a:pPr lvl="3" eaLnBrk="1" hangingPunct="1">
              <a:spcBef>
                <a:spcPct val="50000"/>
              </a:spcBef>
            </a:pPr>
            <a:r>
              <a:rPr lang="tr-TR" altLang="tr-TR" sz="1800">
                <a:solidFill>
                  <a:schemeClr val="bg1"/>
                </a:solidFill>
              </a:rPr>
              <a:t>b) Kendi kütle çekimi altında yuvarlaklaşabilecek kadar kütleye sahip</a:t>
            </a:r>
          </a:p>
          <a:p>
            <a:pPr lvl="3" eaLnBrk="1" hangingPunct="1">
              <a:spcBef>
                <a:spcPct val="50000"/>
              </a:spcBef>
            </a:pPr>
            <a:r>
              <a:rPr lang="tr-TR" altLang="tr-TR" sz="1800">
                <a:solidFill>
                  <a:schemeClr val="bg1"/>
                </a:solidFill>
              </a:rPr>
              <a:t>c) Yörüngesinin yakın komşuluğunu </a:t>
            </a:r>
            <a:r>
              <a:rPr lang="tr-TR" altLang="tr-TR" sz="1800">
                <a:solidFill>
                  <a:srgbClr val="00FFFF"/>
                </a:solidFill>
              </a:rPr>
              <a:t>“temizlememiş”</a:t>
            </a:r>
            <a:r>
              <a:rPr lang="tr-TR" altLang="tr-TR" sz="1800">
                <a:solidFill>
                  <a:schemeClr val="bg1"/>
                </a:solidFill>
              </a:rPr>
              <a:t> olan 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1800">
                <a:solidFill>
                  <a:schemeClr val="bg1"/>
                </a:solidFill>
              </a:rPr>
              <a:t>GÜNEŞ SİSTEMİ ÜYELERİNE CÜCE GEZEGEN DENİR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YeniGunesSistemi">
            <a:extLst>
              <a:ext uri="{FF2B5EF4-FFF2-40B4-BE49-F238E27FC236}">
                <a16:creationId xmlns:a16="http://schemas.microsoft.com/office/drawing/2014/main" id="{B22814F9-4EC3-D5AD-DE57-24ED85541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43038"/>
            <a:ext cx="8856662" cy="3937000"/>
          </a:xfrm>
          <a:prstGeom prst="rect">
            <a:avLst/>
          </a:prstGeom>
          <a:noFill/>
          <a:ln w="127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selim\Dersler\A207\sekiller\04_kucukaci.jpg">
            <a:extLst>
              <a:ext uri="{FF2B5EF4-FFF2-40B4-BE49-F238E27FC236}">
                <a16:creationId xmlns:a16="http://schemas.microsoft.com/office/drawing/2014/main" id="{18C96E67-956C-6061-82CA-FA8240A7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6868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:\selim\Dersler\A207\sekiller\04_kucukaci.jpg">
            <a:extLst>
              <a:ext uri="{FF2B5EF4-FFF2-40B4-BE49-F238E27FC236}">
                <a16:creationId xmlns:a16="http://schemas.microsoft.com/office/drawing/2014/main" id="{D8FD10D3-ED86-4FEA-5FB0-2BAAD72A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085850"/>
            <a:ext cx="70072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5">
            <a:extLst>
              <a:ext uri="{FF2B5EF4-FFF2-40B4-BE49-F238E27FC236}">
                <a16:creationId xmlns:a16="http://schemas.microsoft.com/office/drawing/2014/main" id="{6746DF73-BC70-8568-5806-10FE427DF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3933825"/>
            <a:ext cx="74771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/>
              <a:t>Trigonometri: Küçük Açılar Formülü</a:t>
            </a:r>
          </a:p>
          <a:p>
            <a:pPr algn="ctr"/>
            <a:r>
              <a:rPr lang="tr-TR" altLang="tr-TR" sz="2000">
                <a:solidFill>
                  <a:srgbClr val="C00000"/>
                </a:solidFill>
              </a:rPr>
              <a:t>Küçük açıların tanjantı yerine </a:t>
            </a:r>
            <a:r>
              <a:rPr lang="tr-TR" altLang="tr-TR" sz="2000" u="sng">
                <a:solidFill>
                  <a:srgbClr val="C00000"/>
                </a:solidFill>
              </a:rPr>
              <a:t>radyan cinsinden</a:t>
            </a:r>
            <a:r>
              <a:rPr lang="tr-TR" altLang="tr-TR" sz="2000">
                <a:solidFill>
                  <a:srgbClr val="C00000"/>
                </a:solidFill>
              </a:rPr>
              <a:t> kendi değeri alınabilir: </a:t>
            </a:r>
          </a:p>
        </p:txBody>
      </p:sp>
      <p:grpSp>
        <p:nvGrpSpPr>
          <p:cNvPr id="17412" name="Group 40">
            <a:extLst>
              <a:ext uri="{FF2B5EF4-FFF2-40B4-BE49-F238E27FC236}">
                <a16:creationId xmlns:a16="http://schemas.microsoft.com/office/drawing/2014/main" id="{30C13DE2-352C-567F-E4CC-D08B04424C84}"/>
              </a:ext>
            </a:extLst>
          </p:cNvPr>
          <p:cNvGrpSpPr>
            <a:grpSpLocks/>
          </p:cNvGrpSpPr>
          <p:nvPr/>
        </p:nvGrpSpPr>
        <p:grpSpPr bwMode="auto">
          <a:xfrm>
            <a:off x="366713" y="5084763"/>
            <a:ext cx="2620962" cy="1443037"/>
            <a:chOff x="221252" y="5270200"/>
            <a:chExt cx="2621856" cy="14431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743CE7-6D7E-89E1-31DC-21806716216C}"/>
                </a:ext>
              </a:extLst>
            </p:cNvPr>
            <p:cNvSpPr/>
            <p:nvPr/>
          </p:nvSpPr>
          <p:spPr>
            <a:xfrm>
              <a:off x="683372" y="5301953"/>
              <a:ext cx="863895" cy="86368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D65FCA-EC0B-C8EB-9EF5-643D44AA2670}"/>
                </a:ext>
              </a:extLst>
            </p:cNvPr>
            <p:cNvCxnSpPr>
              <a:stCxn id="7" idx="4"/>
              <a:endCxn id="7" idx="0"/>
            </p:cNvCxnSpPr>
            <p:nvPr/>
          </p:nvCxnSpPr>
          <p:spPr>
            <a:xfrm flipV="1">
              <a:off x="1115319" y="5301953"/>
              <a:ext cx="0" cy="86368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41D6333-35FA-19BE-3B16-89B983E6ACE4}"/>
                </a:ext>
              </a:extLst>
            </p:cNvPr>
            <p:cNvCxnSpPr/>
            <p:nvPr/>
          </p:nvCxnSpPr>
          <p:spPr>
            <a:xfrm>
              <a:off x="1115319" y="5733798"/>
              <a:ext cx="15118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0808D2-FE92-B53B-0DDA-EBB2CBF227CD}"/>
                </a:ext>
              </a:extLst>
            </p:cNvPr>
            <p:cNvCxnSpPr/>
            <p:nvPr/>
          </p:nvCxnSpPr>
          <p:spPr>
            <a:xfrm flipH="1" flipV="1">
              <a:off x="1236010" y="5317830"/>
              <a:ext cx="1391124" cy="4159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8F4264-FE3D-ED46-CD05-BA88656AA972}"/>
                </a:ext>
              </a:extLst>
            </p:cNvPr>
            <p:cNvCxnSpPr/>
            <p:nvPr/>
          </p:nvCxnSpPr>
          <p:spPr>
            <a:xfrm flipH="1">
              <a:off x="1236010" y="5733798"/>
              <a:ext cx="1391124" cy="4159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934010-14AF-6AD5-9DF9-94F97700DCE6}"/>
                </a:ext>
              </a:extLst>
            </p:cNvPr>
            <p:cNvCxnSpPr/>
            <p:nvPr/>
          </p:nvCxnSpPr>
          <p:spPr>
            <a:xfrm>
              <a:off x="1115319" y="6237087"/>
              <a:ext cx="0" cy="21592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DFEB4D8-E06D-E4F5-247D-288CCCBB6490}"/>
                </a:ext>
              </a:extLst>
            </p:cNvPr>
            <p:cNvCxnSpPr/>
            <p:nvPr/>
          </p:nvCxnSpPr>
          <p:spPr>
            <a:xfrm>
              <a:off x="2623958" y="5805242"/>
              <a:ext cx="0" cy="647767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9472F7B-ED76-A796-CCD5-81BA20EC5948}"/>
                </a:ext>
              </a:extLst>
            </p:cNvPr>
            <p:cNvCxnSpPr/>
            <p:nvPr/>
          </p:nvCxnSpPr>
          <p:spPr>
            <a:xfrm>
              <a:off x="1158196" y="6352987"/>
              <a:ext cx="1440353" cy="0"/>
            </a:xfrm>
            <a:prstGeom prst="straightConnector1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426" name="TextBox 24">
              <a:extLst>
                <a:ext uri="{FF2B5EF4-FFF2-40B4-BE49-F238E27FC236}">
                  <a16:creationId xmlns:a16="http://schemas.microsoft.com/office/drawing/2014/main" id="{E9753B97-29BE-A2DF-326B-5576E1A0D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105" y="6313276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tr-TR" altLang="tr-TR" sz="2000" i="1">
                  <a:solidFill>
                    <a:schemeClr val="accent2"/>
                  </a:solidFill>
                </a:rPr>
                <a:t>d</a:t>
              </a:r>
              <a:endParaRPr lang="tr-TR" altLang="tr-TR" i="1">
                <a:solidFill>
                  <a:schemeClr val="accent2"/>
                </a:solidFill>
              </a:endParaRPr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A0B3A3DF-A43E-06C7-6E91-85163468D9CF}"/>
                </a:ext>
              </a:extLst>
            </p:cNvPr>
            <p:cNvSpPr/>
            <p:nvPr/>
          </p:nvSpPr>
          <p:spPr>
            <a:xfrm rot="10800000">
              <a:off x="2153898" y="5581382"/>
              <a:ext cx="312845" cy="288955"/>
            </a:xfrm>
            <a:prstGeom prst="arc">
              <a:avLst>
                <a:gd name="adj1" fmla="val 18170397"/>
                <a:gd name="adj2" fmla="val 21331469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3ADD3896-DD10-655F-182A-C43F0A46AF87}"/>
                </a:ext>
              </a:extLst>
            </p:cNvPr>
            <p:cNvSpPr/>
            <p:nvPr/>
          </p:nvSpPr>
          <p:spPr>
            <a:xfrm rot="10800000">
              <a:off x="2233300" y="5590908"/>
              <a:ext cx="312845" cy="288955"/>
            </a:xfrm>
            <a:prstGeom prst="arc">
              <a:avLst>
                <a:gd name="adj1" fmla="val 59408"/>
                <a:gd name="adj2" fmla="val 2668498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F92E55-9A04-C21A-ABC2-BC3A35B9F51E}"/>
                </a:ext>
              </a:extLst>
            </p:cNvPr>
            <p:cNvSpPr/>
            <p:nvPr/>
          </p:nvSpPr>
          <p:spPr>
            <a:xfrm>
              <a:off x="1115319" y="5660765"/>
              <a:ext cx="73050" cy="730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A39F82C3-6558-198B-6346-38D121534882}"/>
                </a:ext>
              </a:extLst>
            </p:cNvPr>
            <p:cNvSpPr/>
            <p:nvPr/>
          </p:nvSpPr>
          <p:spPr>
            <a:xfrm rot="10800000">
              <a:off x="2034795" y="5332118"/>
              <a:ext cx="808313" cy="743027"/>
            </a:xfrm>
            <a:prstGeom prst="arc">
              <a:avLst>
                <a:gd name="adj1" fmla="val 19889733"/>
                <a:gd name="adj2" fmla="val 1210932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912C90-42EC-99FC-FEC5-FD34856DA8D9}"/>
                </a:ext>
              </a:extLst>
            </p:cNvPr>
            <p:cNvSpPr txBox="1"/>
            <p:nvPr/>
          </p:nvSpPr>
          <p:spPr>
            <a:xfrm>
              <a:off x="2045911" y="5270200"/>
              <a:ext cx="509762" cy="369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1800" i="1" dirty="0">
                  <a:solidFill>
                    <a:schemeClr val="accent1">
                      <a:lumMod val="75000"/>
                    </a:schemeClr>
                  </a:solidFill>
                  <a:latin typeface="Symbol" panose="05050102010706020507" pitchFamily="18" charset="2"/>
                </a:rPr>
                <a:t>a/2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4DB1B4-1413-053C-CB91-70815D375396}"/>
                </a:ext>
              </a:extLst>
            </p:cNvPr>
            <p:cNvSpPr txBox="1"/>
            <p:nvPr/>
          </p:nvSpPr>
          <p:spPr>
            <a:xfrm>
              <a:off x="2036383" y="5775077"/>
              <a:ext cx="509762" cy="369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1800" i="1" dirty="0">
                  <a:solidFill>
                    <a:schemeClr val="accent1">
                      <a:lumMod val="75000"/>
                    </a:schemeClr>
                  </a:solidFill>
                  <a:latin typeface="Symbol" panose="05050102010706020507" pitchFamily="18" charset="2"/>
                </a:rPr>
                <a:t>a/2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948623-3BC7-7A2C-A151-561A7406CCF1}"/>
                </a:ext>
              </a:extLst>
            </p:cNvPr>
            <p:cNvSpPr txBox="1"/>
            <p:nvPr/>
          </p:nvSpPr>
          <p:spPr>
            <a:xfrm>
              <a:off x="1706070" y="5532164"/>
              <a:ext cx="330313" cy="369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1800" i="1" dirty="0">
                  <a:solidFill>
                    <a:schemeClr val="accent1">
                      <a:lumMod val="75000"/>
                    </a:schemeClr>
                  </a:solidFill>
                  <a:latin typeface="Symbol" panose="05050102010706020507" pitchFamily="18" charset="2"/>
                </a:rPr>
                <a:t>a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56EE93D-848B-D743-3510-51C4FE732D77}"/>
                </a:ext>
              </a:extLst>
            </p:cNvPr>
            <p:cNvCxnSpPr/>
            <p:nvPr/>
          </p:nvCxnSpPr>
          <p:spPr>
            <a:xfrm flipH="1">
              <a:off x="467398" y="5290839"/>
              <a:ext cx="512938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0EF86DB-56E2-B316-8B23-DF20717F2B00}"/>
                </a:ext>
              </a:extLst>
            </p:cNvPr>
            <p:cNvCxnSpPr/>
            <p:nvPr/>
          </p:nvCxnSpPr>
          <p:spPr>
            <a:xfrm flipH="1">
              <a:off x="467398" y="6165642"/>
              <a:ext cx="512938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BCF26E2-64FB-B03D-07C7-42ECB4E02501}"/>
                </a:ext>
              </a:extLst>
            </p:cNvPr>
            <p:cNvCxnSpPr/>
            <p:nvPr/>
          </p:nvCxnSpPr>
          <p:spPr>
            <a:xfrm>
              <a:off x="538860" y="5332118"/>
              <a:ext cx="0" cy="797007"/>
            </a:xfrm>
            <a:prstGeom prst="straightConnector1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437" name="TextBox 41">
              <a:extLst>
                <a:ext uri="{FF2B5EF4-FFF2-40B4-BE49-F238E27FC236}">
                  <a16:creationId xmlns:a16="http://schemas.microsoft.com/office/drawing/2014/main" id="{72C443FC-1896-5C52-0B2B-43C6AD449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52" y="5517078"/>
              <a:ext cx="3706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tr-TR" altLang="tr-TR" sz="2000" i="1">
                  <a:solidFill>
                    <a:schemeClr val="accent2"/>
                  </a:solidFill>
                </a:rPr>
                <a:t>D</a:t>
              </a:r>
              <a:endParaRPr lang="tr-TR" altLang="tr-TR" i="1">
                <a:solidFill>
                  <a:schemeClr val="accent2"/>
                </a:solidFill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37944D3-ED4D-BB27-B11A-96E4E6C88CA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47864" y="5043002"/>
            <a:ext cx="5269135" cy="69025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9F0147-A89A-59B5-2841-716A42081C5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22840" y="2932255"/>
            <a:ext cx="2298321" cy="93878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E9092EB-3A75-22E3-E816-6AEF1DF907E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03089" y="3244914"/>
            <a:ext cx="2241319" cy="400110"/>
          </a:xfrm>
          <a:prstGeom prst="rect">
            <a:avLst/>
          </a:prstGeom>
          <a:blipFill>
            <a:blip r:embed="rId5"/>
            <a:stretch>
              <a:fillRect l="-2997" t="-7576" b="-25758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B938C70-190A-4383-9885-969E275C134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42833" y="5864534"/>
            <a:ext cx="4261615" cy="67672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  <p:sp>
        <p:nvSpPr>
          <p:cNvPr id="17417" name="TextBox 30">
            <a:extLst>
              <a:ext uri="{FF2B5EF4-FFF2-40B4-BE49-F238E27FC236}">
                <a16:creationId xmlns:a16="http://schemas.microsoft.com/office/drawing/2014/main" id="{035BBCFA-51CD-4297-CB5D-C141A8D04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2738"/>
            <a:ext cx="8382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sz="3200"/>
              <a:t>Çap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B89D8F-378F-A775-04C8-1F1EB17E70C9}"/>
              </a:ext>
            </a:extLst>
          </p:cNvPr>
          <p:cNvSpPr txBox="1"/>
          <p:nvPr/>
        </p:nvSpPr>
        <p:spPr>
          <a:xfrm>
            <a:off x="366713" y="425450"/>
            <a:ext cx="838200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dirty="0"/>
              <a:t>Kütle</a:t>
            </a:r>
          </a:p>
          <a:p>
            <a:pPr algn="just">
              <a:defRPr/>
            </a:pPr>
            <a:r>
              <a:rPr lang="tr-TR" sz="1800" dirty="0">
                <a:solidFill>
                  <a:srgbClr val="C00000"/>
                </a:solidFill>
              </a:rPr>
              <a:t>Bir uyduya sahip olması halinde bir gezegenin kütlesi; etrafında dolanan uydunun yörünge dönemi P ve yörünge yarı-büyük ekseni a ölçülerek, bunların aşağıda verilen Kepler’in 3. kanunu ifadesinde yerine konması ile bulunabilmektedir (</a:t>
            </a:r>
            <a:r>
              <a:rPr lang="tr-TR" sz="1800" i="1" dirty="0">
                <a:solidFill>
                  <a:srgbClr val="C00000"/>
                </a:solidFill>
              </a:rPr>
              <a:t>m</a:t>
            </a:r>
            <a:r>
              <a:rPr lang="tr-TR" sz="1800" dirty="0">
                <a:solidFill>
                  <a:srgbClr val="C00000"/>
                </a:solidFill>
              </a:rPr>
              <a:t> [kg], </a:t>
            </a:r>
            <a:r>
              <a:rPr lang="tr-TR" sz="1800" i="1" dirty="0">
                <a:solidFill>
                  <a:srgbClr val="C00000"/>
                </a:solidFill>
              </a:rPr>
              <a:t>a</a:t>
            </a:r>
            <a:r>
              <a:rPr lang="tr-TR" sz="1800" dirty="0">
                <a:solidFill>
                  <a:srgbClr val="C00000"/>
                </a:solidFill>
              </a:rPr>
              <a:t> [m], </a:t>
            </a:r>
            <a:br>
              <a:rPr lang="tr-TR" sz="1800" dirty="0">
                <a:solidFill>
                  <a:srgbClr val="C00000"/>
                </a:solidFill>
              </a:rPr>
            </a:br>
            <a:r>
              <a:rPr lang="tr-TR" sz="1800" i="1" dirty="0">
                <a:solidFill>
                  <a:srgbClr val="C00000"/>
                </a:solidFill>
              </a:rPr>
              <a:t>P</a:t>
            </a:r>
            <a:r>
              <a:rPr lang="tr-TR" sz="1800" dirty="0">
                <a:solidFill>
                  <a:srgbClr val="C00000"/>
                </a:solidFill>
              </a:rPr>
              <a:t> [sn], </a:t>
            </a:r>
            <a:r>
              <a:rPr lang="tr-TR" sz="1800" i="1" dirty="0">
                <a:solidFill>
                  <a:srgbClr val="C00000"/>
                </a:solidFill>
              </a:rPr>
              <a:t>G</a:t>
            </a:r>
            <a:r>
              <a:rPr lang="tr-TR" sz="1800" dirty="0">
                <a:solidFill>
                  <a:srgbClr val="C00000"/>
                </a:solidFill>
              </a:rPr>
              <a:t>[</a:t>
            </a:r>
            <a:r>
              <a:rPr lang="tr-TR" sz="1800" dirty="0">
                <a:solidFill>
                  <a:schemeClr val="accent2"/>
                </a:solidFill>
              </a:rPr>
              <a:t>mks</a:t>
            </a:r>
            <a:r>
              <a:rPr lang="tr-TR" sz="1800" dirty="0">
                <a:solidFill>
                  <a:srgbClr val="C00000"/>
                </a:solidFill>
              </a:rPr>
              <a:t>] = 6.67</a:t>
            </a:r>
            <a:r>
              <a:rPr lang="tr-TR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tr-TR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10</a:t>
            </a:r>
            <a:r>
              <a:rPr lang="tr-TR" sz="1800" baseline="300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-11 </a:t>
            </a:r>
            <a:r>
              <a:rPr lang="tr-TR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)</a:t>
            </a:r>
            <a:endParaRPr lang="tr-TR" sz="18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tr-TR" sz="2000" dirty="0">
              <a:solidFill>
                <a:srgbClr val="C00000"/>
              </a:solidFill>
            </a:endParaRPr>
          </a:p>
        </p:txBody>
      </p:sp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2DD7E65D-C065-6877-A237-9D58036930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2588" y="2005013"/>
          <a:ext cx="32988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419040" progId="Equation.3">
                  <p:embed/>
                </p:oleObj>
              </mc:Choice>
              <mc:Fallback>
                <p:oleObj name="Equation" r:id="rId2" imgW="146016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2005013"/>
                        <a:ext cx="32988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Box 34">
            <a:extLst>
              <a:ext uri="{FF2B5EF4-FFF2-40B4-BE49-F238E27FC236}">
                <a16:creationId xmlns:a16="http://schemas.microsoft.com/office/drawing/2014/main" id="{B5238952-5BC9-CBB8-1246-9BBAE6C6A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3505200"/>
            <a:ext cx="8382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sz="3200"/>
              <a:t>Ortalama Yoğunluk</a:t>
            </a:r>
          </a:p>
          <a:p>
            <a:pPr algn="just"/>
            <a:r>
              <a:rPr lang="tr-TR" altLang="tr-TR" sz="1800">
                <a:solidFill>
                  <a:srgbClr val="C00000"/>
                </a:solidFill>
              </a:rPr>
              <a:t>Bir gezegenin çapı ve kütlesinin bilinmesi halinde ortalama yoğunluğu, kütlesinin hacmine bölümü ile hemen elde edilebilir (</a:t>
            </a:r>
            <a:r>
              <a:rPr lang="tr-TR" altLang="tr-TR" sz="1800" i="1">
                <a:solidFill>
                  <a:srgbClr val="C00000"/>
                </a:solidFill>
              </a:rPr>
              <a:t>m</a:t>
            </a:r>
            <a:r>
              <a:rPr lang="tr-TR" altLang="tr-TR" sz="1800">
                <a:solidFill>
                  <a:srgbClr val="C00000"/>
                </a:solidFill>
              </a:rPr>
              <a:t> [kg], </a:t>
            </a:r>
            <a:r>
              <a:rPr lang="tr-TR" altLang="tr-TR" sz="1800" i="1">
                <a:solidFill>
                  <a:srgbClr val="C00000"/>
                </a:solidFill>
              </a:rPr>
              <a:t>D</a:t>
            </a:r>
            <a:r>
              <a:rPr lang="tr-TR" altLang="tr-TR" sz="1800">
                <a:solidFill>
                  <a:srgbClr val="C00000"/>
                </a:solidFill>
              </a:rPr>
              <a:t> [m],    [kg/m</a:t>
            </a:r>
            <a:r>
              <a:rPr lang="tr-TR" altLang="tr-TR" sz="1800" baseline="30000">
                <a:solidFill>
                  <a:srgbClr val="C00000"/>
                </a:solidFill>
              </a:rPr>
              <a:t>3</a:t>
            </a:r>
            <a:r>
              <a:rPr lang="tr-TR" altLang="tr-TR" sz="1800">
                <a:solidFill>
                  <a:srgbClr val="C00000"/>
                </a:solidFill>
              </a:rPr>
              <a:t>] )</a:t>
            </a:r>
            <a:endParaRPr lang="tr-TR" altLang="tr-TR" sz="2000">
              <a:solidFill>
                <a:srgbClr val="C00000"/>
              </a:solidFill>
            </a:endParaRPr>
          </a:p>
        </p:txBody>
      </p:sp>
      <p:graphicFrame>
        <p:nvGraphicFramePr>
          <p:cNvPr id="18437" name="Object 7">
            <a:extLst>
              <a:ext uri="{FF2B5EF4-FFF2-40B4-BE49-F238E27FC236}">
                <a16:creationId xmlns:a16="http://schemas.microsoft.com/office/drawing/2014/main" id="{6A9770AC-1AD2-6322-5FEA-B46D4B01BF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7738" y="4724400"/>
          <a:ext cx="2168525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660240" progId="Equation.3">
                  <p:embed/>
                </p:oleObj>
              </mc:Choice>
              <mc:Fallback>
                <p:oleObj name="Equation" r:id="rId4" imgW="927000" imgH="660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38" y="4724400"/>
                        <a:ext cx="2168525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577D0CB-B3CC-0FEA-6496-7CF0E3D11D2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39777" y="4293096"/>
            <a:ext cx="200375" cy="307777"/>
          </a:xfrm>
          <a:prstGeom prst="rect">
            <a:avLst/>
          </a:prstGeom>
          <a:blipFill>
            <a:blip r:embed="rId6"/>
            <a:stretch>
              <a:fillRect l="-31250" r="-37500" b="-25490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selim\Dersler\A207\sekiller\05_SPTitan.jpg">
            <a:extLst>
              <a:ext uri="{FF2B5EF4-FFF2-40B4-BE49-F238E27FC236}">
                <a16:creationId xmlns:a16="http://schemas.microsoft.com/office/drawing/2014/main" id="{E36C0568-8854-8D3E-D298-CF0687EB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0"/>
            <a:ext cx="6513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06_SPEuropa">
            <a:extLst>
              <a:ext uri="{FF2B5EF4-FFF2-40B4-BE49-F238E27FC236}">
                <a16:creationId xmlns:a16="http://schemas.microsoft.com/office/drawing/2014/main" id="{DBB619C5-67DB-D6E6-CC45-2B7CCC56C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457200"/>
            <a:ext cx="7621587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larSystemGeneral">
            <a:extLst>
              <a:ext uri="{FF2B5EF4-FFF2-40B4-BE49-F238E27FC236}">
                <a16:creationId xmlns:a16="http://schemas.microsoft.com/office/drawing/2014/main" id="{50BBE383-E333-5F86-33EB-EA8A8D191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635000"/>
            <a:ext cx="9575800" cy="750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>
            <a:extLst>
              <a:ext uri="{FF2B5EF4-FFF2-40B4-BE49-F238E27FC236}">
                <a16:creationId xmlns:a16="http://schemas.microsoft.com/office/drawing/2014/main" id="{E48429B4-BCB3-CAEC-D451-FB2A69C6C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417513"/>
            <a:ext cx="7850188" cy="6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r-TR" sz="2400" b="1">
                <a:solidFill>
                  <a:schemeClr val="bg1"/>
                </a:solidFill>
              </a:rPr>
              <a:t>Güneş </a:t>
            </a:r>
            <a:r>
              <a:rPr lang="tr-TR" altLang="tr-TR" sz="2400" b="1">
                <a:solidFill>
                  <a:schemeClr val="bg1"/>
                </a:solidFill>
              </a:rPr>
              <a:t>s</a:t>
            </a:r>
            <a:r>
              <a:rPr lang="en-US" altLang="tr-TR" sz="2400" b="1">
                <a:solidFill>
                  <a:schemeClr val="bg1"/>
                </a:solidFill>
              </a:rPr>
              <a:t>istemimiz, birbirlerine dinamik olarak bağlı</a:t>
            </a:r>
            <a:endParaRPr lang="tr-TR" altLang="tr-TR" sz="24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400" b="1">
              <a:solidFill>
                <a:srgbClr val="D1FFF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400" b="1">
                <a:solidFill>
                  <a:srgbClr val="D1FFFF"/>
                </a:solidFill>
              </a:rPr>
              <a:t> </a:t>
            </a:r>
            <a:r>
              <a:rPr lang="tr-TR" altLang="tr-TR" sz="2000" b="1">
                <a:solidFill>
                  <a:srgbClr val="FFFF66"/>
                </a:solidFill>
              </a:rPr>
              <a:t>Yıldızımız </a:t>
            </a:r>
            <a:r>
              <a:rPr lang="en-US" altLang="tr-TR" sz="2000" b="1">
                <a:solidFill>
                  <a:srgbClr val="FFFF66"/>
                </a:solidFill>
              </a:rPr>
              <a:t>Güneş,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000" b="1">
                <a:solidFill>
                  <a:srgbClr val="D1FFFF"/>
                </a:solidFill>
              </a:rPr>
              <a:t> </a:t>
            </a:r>
            <a:r>
              <a:rPr lang="en-US" altLang="tr-TR" sz="2000" b="1">
                <a:solidFill>
                  <a:srgbClr val="FFFF66"/>
                </a:solidFill>
              </a:rPr>
              <a:t>8 gezegen ve bunların uyduları,</a:t>
            </a:r>
            <a:r>
              <a:rPr lang="en-US" altLang="tr-TR" sz="2000" b="1">
                <a:solidFill>
                  <a:srgbClr val="D1FFFF"/>
                </a:solidFill>
              </a:rPr>
              <a:t> </a:t>
            </a:r>
            <a:endParaRPr lang="en-US" altLang="tr-TR" sz="2000">
              <a:solidFill>
                <a:srgbClr val="D1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>
                <a:solidFill>
                  <a:srgbClr val="D1FFFF"/>
                </a:solidFill>
              </a:rPr>
              <a:t>	</a:t>
            </a:r>
            <a:r>
              <a:rPr lang="en-US" altLang="tr-TR" sz="2000" i="1">
                <a:solidFill>
                  <a:srgbClr val="D1FFFF"/>
                </a:solidFill>
              </a:rPr>
              <a:t>- Güneş’ten uzaklık sırasına göre: Merkür, Venüs, Yer, Mars, </a:t>
            </a:r>
            <a:endParaRPr lang="tr-TR" altLang="tr-TR" sz="2000" i="1">
              <a:solidFill>
                <a:srgbClr val="D1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i="1">
                <a:solidFill>
                  <a:srgbClr val="D1FFFF"/>
                </a:solidFill>
              </a:rPr>
              <a:t>	   </a:t>
            </a:r>
            <a:r>
              <a:rPr lang="en-US" altLang="tr-TR" sz="2000" i="1">
                <a:solidFill>
                  <a:srgbClr val="D1FFFF"/>
                </a:solidFill>
              </a:rPr>
              <a:t>Jüpiter, Satürn, Uranüs, Neptün</a:t>
            </a:r>
            <a:endParaRPr lang="en-US" altLang="tr-TR" sz="2000" b="1">
              <a:solidFill>
                <a:srgbClr val="D1FF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tr-TR" sz="2000" b="1">
                <a:solidFill>
                  <a:srgbClr val="D1FFFF"/>
                </a:solidFill>
              </a:rPr>
              <a:t> </a:t>
            </a:r>
            <a:r>
              <a:rPr lang="tr-TR" altLang="tr-TR" sz="2000" b="1">
                <a:solidFill>
                  <a:srgbClr val="FFFF66"/>
                </a:solidFill>
              </a:rPr>
              <a:t>C</a:t>
            </a:r>
            <a:r>
              <a:rPr lang="en-US" altLang="tr-TR" sz="2000" b="1">
                <a:solidFill>
                  <a:srgbClr val="FFFF66"/>
                </a:solidFill>
              </a:rPr>
              <a:t>üce gezegenler ve bunların uyduları,</a:t>
            </a:r>
            <a:endParaRPr lang="en-US" altLang="tr-TR" sz="2000">
              <a:solidFill>
                <a:srgbClr val="FFFF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>
                <a:solidFill>
                  <a:srgbClr val="D1FFFF"/>
                </a:solidFill>
              </a:rPr>
              <a:t>	</a:t>
            </a:r>
            <a:r>
              <a:rPr lang="de-DE" altLang="tr-TR" sz="2000" i="1">
                <a:solidFill>
                  <a:srgbClr val="D1FFFF"/>
                </a:solidFill>
              </a:rPr>
              <a:t>- şimdilik bu kategoriye girenler: </a:t>
            </a:r>
            <a:endParaRPr lang="tr-TR" altLang="tr-TR" sz="2000" i="1">
              <a:solidFill>
                <a:srgbClr val="D1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i="1">
                <a:solidFill>
                  <a:srgbClr val="D1FFFF"/>
                </a:solidFill>
              </a:rPr>
              <a:t>	                  </a:t>
            </a:r>
            <a:r>
              <a:rPr lang="de-DE" altLang="tr-TR" sz="2000" i="1">
                <a:solidFill>
                  <a:srgbClr val="D1FFFF"/>
                </a:solidFill>
              </a:rPr>
              <a:t>Ceres, Plüto, Eris</a:t>
            </a:r>
            <a:r>
              <a:rPr lang="tr-TR" altLang="tr-TR" sz="2000" i="1">
                <a:solidFill>
                  <a:srgbClr val="D1FFFF"/>
                </a:solidFill>
              </a:rPr>
              <a:t>, </a:t>
            </a:r>
            <a:r>
              <a:rPr lang="de-DE" altLang="tr-TR" sz="2000" i="1">
                <a:solidFill>
                  <a:srgbClr val="D1FFFF"/>
                </a:solidFill>
              </a:rPr>
              <a:t>Haumea</a:t>
            </a:r>
            <a:r>
              <a:rPr lang="tr-TR" altLang="tr-TR" sz="2000" i="1">
                <a:solidFill>
                  <a:srgbClr val="D1FFFF"/>
                </a:solidFill>
              </a:rPr>
              <a:t>, </a:t>
            </a:r>
            <a:r>
              <a:rPr lang="de-DE" altLang="tr-TR" sz="2000" i="1">
                <a:solidFill>
                  <a:srgbClr val="D1FFFF"/>
                </a:solidFill>
              </a:rPr>
              <a:t>Makemake</a:t>
            </a:r>
            <a:endParaRPr lang="de-DE" altLang="tr-TR" sz="2000" b="1">
              <a:solidFill>
                <a:srgbClr val="D1FF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tr-TR" sz="2000" b="1">
                <a:solidFill>
                  <a:srgbClr val="D1FFFF"/>
                </a:solidFill>
              </a:rPr>
              <a:t> </a:t>
            </a:r>
            <a:r>
              <a:rPr lang="de-DE" altLang="tr-TR" sz="2000" b="1">
                <a:solidFill>
                  <a:srgbClr val="FFFF66"/>
                </a:solidFill>
              </a:rPr>
              <a:t>Güneş sisteminin küçük nesneleri:</a:t>
            </a:r>
            <a:r>
              <a:rPr lang="de-DE" altLang="tr-TR" sz="2000" b="1">
                <a:solidFill>
                  <a:srgbClr val="D1FFFF"/>
                </a:solidFill>
              </a:rPr>
              <a:t> </a:t>
            </a:r>
            <a:endParaRPr lang="de-DE" altLang="tr-TR" sz="2000">
              <a:solidFill>
                <a:srgbClr val="D1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tr-TR" sz="2000">
                <a:solidFill>
                  <a:srgbClr val="D1FFFF"/>
                </a:solidFill>
              </a:rPr>
              <a:t>	</a:t>
            </a:r>
            <a:r>
              <a:rPr lang="de-DE" altLang="tr-TR" sz="2000" i="1">
                <a:solidFill>
                  <a:srgbClr val="D1FFFF"/>
                </a:solidFill>
              </a:rPr>
              <a:t>- </a:t>
            </a:r>
            <a:r>
              <a:rPr lang="tr-TR" altLang="tr-TR" sz="2000" i="1">
                <a:solidFill>
                  <a:srgbClr val="D1FFFF"/>
                </a:solidFill>
              </a:rPr>
              <a:t>A</a:t>
            </a:r>
            <a:r>
              <a:rPr lang="de-DE" altLang="tr-TR" sz="2000" i="1">
                <a:solidFill>
                  <a:srgbClr val="D1FFFF"/>
                </a:solidFill>
              </a:rPr>
              <a:t>steroidler (küçük gezegenler),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tr-TR" sz="2000" i="1">
                <a:solidFill>
                  <a:srgbClr val="D1FFFF"/>
                </a:solidFill>
              </a:rPr>
              <a:t>	- Neptün ötesi küçük cisimler</a:t>
            </a:r>
            <a:r>
              <a:rPr lang="tr-TR" altLang="tr-TR" sz="2000" i="1">
                <a:solidFill>
                  <a:srgbClr val="D1FFFF"/>
                </a:solidFill>
              </a:rPr>
              <a:t> (Kuiper Kuşağı ve Oort Bulutu)</a:t>
            </a:r>
            <a:r>
              <a:rPr lang="de-DE" altLang="tr-TR" sz="2000" i="1">
                <a:solidFill>
                  <a:srgbClr val="D1FFFF"/>
                </a:solidFill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tr-TR" sz="2000" i="1">
                <a:solidFill>
                  <a:srgbClr val="D1FFFF"/>
                </a:solidFill>
              </a:rPr>
              <a:t>	- </a:t>
            </a:r>
            <a:r>
              <a:rPr lang="tr-TR" altLang="tr-TR" sz="2000" i="1">
                <a:solidFill>
                  <a:srgbClr val="D1FFFF"/>
                </a:solidFill>
              </a:rPr>
              <a:t>K</a:t>
            </a:r>
            <a:r>
              <a:rPr lang="de-DE" altLang="tr-TR" sz="2000" i="1">
                <a:solidFill>
                  <a:srgbClr val="D1FFFF"/>
                </a:solidFill>
              </a:rPr>
              <a:t>uyruklu yıldızlar,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tr-TR" sz="2000" i="1">
                <a:solidFill>
                  <a:srgbClr val="D1FFFF"/>
                </a:solidFill>
              </a:rPr>
              <a:t>	- </a:t>
            </a:r>
            <a:r>
              <a:rPr lang="tr-TR" altLang="tr-TR" sz="2000" i="1">
                <a:solidFill>
                  <a:srgbClr val="D1FFFF"/>
                </a:solidFill>
              </a:rPr>
              <a:t>M</a:t>
            </a:r>
            <a:r>
              <a:rPr lang="en-US" altLang="tr-TR" sz="2000" i="1">
                <a:solidFill>
                  <a:srgbClr val="D1FFFF"/>
                </a:solidFill>
              </a:rPr>
              <a:t>eteorlar,</a:t>
            </a:r>
            <a:endParaRPr lang="en-US" altLang="tr-TR" sz="2000" b="1">
              <a:solidFill>
                <a:srgbClr val="D1FF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tr-TR" sz="2000" b="1">
                <a:solidFill>
                  <a:srgbClr val="D1FFFF"/>
                </a:solidFill>
              </a:rPr>
              <a:t> </a:t>
            </a:r>
            <a:r>
              <a:rPr lang="tr-TR" altLang="tr-TR" sz="2000" b="1">
                <a:solidFill>
                  <a:srgbClr val="FFFF66"/>
                </a:solidFill>
              </a:rPr>
              <a:t>G</a:t>
            </a:r>
            <a:r>
              <a:rPr lang="en-US" altLang="tr-TR" sz="2000" b="1">
                <a:solidFill>
                  <a:srgbClr val="FFFF66"/>
                </a:solidFill>
              </a:rPr>
              <a:t>ezegenlerarası gaz ve tozdan</a:t>
            </a:r>
            <a:endParaRPr lang="tr-TR" altLang="tr-TR" sz="2000">
              <a:solidFill>
                <a:srgbClr val="FFFF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400">
              <a:solidFill>
                <a:srgbClr val="D1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oluşmuş bir organizasyondur.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75A8A1E-D031-8CA2-7340-B394A84BC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333375"/>
            <a:ext cx="8455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sz="2800"/>
              <a:t>Bir Gezegen veya Uydunun Atmosfer Barındırma Koşulu</a:t>
            </a:r>
          </a:p>
          <a:p>
            <a:pPr algn="ctr"/>
            <a:r>
              <a:rPr lang="tr-TR" altLang="tr-TR" sz="2000"/>
              <a:t>(Kurtulma Hızı – Kaçma Hızı)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042E3AC7-12D9-DB87-4171-08E7C9608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70025"/>
            <a:ext cx="15843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A99DA-9F57-B11F-CE94-0AE5B7491DAF}"/>
              </a:ext>
            </a:extLst>
          </p:cNvPr>
          <p:cNvSpPr txBox="1"/>
          <p:nvPr/>
        </p:nvSpPr>
        <p:spPr>
          <a:xfrm>
            <a:off x="2339975" y="1412875"/>
            <a:ext cx="6264275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tr-TR" sz="1600" b="1" dirty="0">
                <a:solidFill>
                  <a:srgbClr val="C00000"/>
                </a:solidFill>
              </a:rPr>
              <a:t>KURTULMA HIZI:</a:t>
            </a:r>
            <a:r>
              <a:rPr lang="tr-TR" sz="1600" dirty="0"/>
              <a:t> Bir gezegen veya uydunun yüzeyinden dik olarak atılan bir cismin, gezegenin çekim etkisinden kurtularak sonsuz uzaklığa gidebilmesi için ona verilmesi gereken en düşük hız değeridir.</a:t>
            </a:r>
          </a:p>
          <a:p>
            <a:pPr algn="just">
              <a:defRPr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tr-TR" sz="1600" i="1" dirty="0"/>
              <a:t>v </a:t>
            </a:r>
            <a:r>
              <a:rPr lang="tr-TR" sz="1600" dirty="0"/>
              <a:t>hızı ile atılan </a:t>
            </a:r>
            <a:r>
              <a:rPr lang="tr-TR" sz="1600" i="1" dirty="0"/>
              <a:t>m</a:t>
            </a:r>
            <a:r>
              <a:rPr lang="tr-TR" sz="1600" dirty="0"/>
              <a:t> kütleli cismin kinetik enerjisi: ½ </a:t>
            </a:r>
            <a:r>
              <a:rPr lang="tr-TR" sz="1600" i="1" dirty="0"/>
              <a:t>mv</a:t>
            </a:r>
            <a:r>
              <a:rPr lang="tr-TR" sz="1600" baseline="30000" dirty="0"/>
              <a:t>2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tr-TR" sz="1600" dirty="0"/>
              <a:t>sonsuza doğru giderken gezegenin çekim alanı altında kazanacağı potansiyel enerji: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1600" dirty="0"/>
          </a:p>
        </p:txBody>
      </p:sp>
      <p:graphicFrame>
        <p:nvGraphicFramePr>
          <p:cNvPr id="21509" name="Object 4">
            <a:extLst>
              <a:ext uri="{FF2B5EF4-FFF2-40B4-BE49-F238E27FC236}">
                <a16:creationId xmlns:a16="http://schemas.microsoft.com/office/drawing/2014/main" id="{2F9C7F8E-18E8-17BE-F047-188C49DA8E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9763" y="3179763"/>
          <a:ext cx="19224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0948" imgH="469696" progId="Equation.3">
                  <p:embed/>
                </p:oleObj>
              </mc:Choice>
              <mc:Fallback>
                <p:oleObj name="Equation" r:id="rId3" imgW="1040948" imgH="46969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3179763"/>
                        <a:ext cx="192246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Box 7">
            <a:extLst>
              <a:ext uri="{FF2B5EF4-FFF2-40B4-BE49-F238E27FC236}">
                <a16:creationId xmlns:a16="http://schemas.microsoft.com/office/drawing/2014/main" id="{9F3A6AAD-2980-4FC7-6BF3-6C80A03B8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4040188"/>
            <a:ext cx="84550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tr-TR" altLang="tr-TR" sz="1600"/>
              <a:t>E</a:t>
            </a:r>
            <a:r>
              <a:rPr lang="en-US" altLang="tr-TR" sz="1600"/>
              <a:t>nerjinin korunumu ilkesi</a:t>
            </a:r>
            <a:r>
              <a:rPr lang="tr-TR" altLang="tr-TR" sz="1600"/>
              <a:t> gereği, h</a:t>
            </a:r>
            <a:r>
              <a:rPr lang="en-US" altLang="tr-TR" sz="1600"/>
              <a:t>areket boyunca, kinetik enerji ile çekimsel potansiyel enerjinin toplamı daima sabittir. Cismin sonsuza gidiyor olması yörüngesinin bir </a:t>
            </a:r>
            <a:r>
              <a:rPr lang="en-US" altLang="tr-TR" sz="1600" b="1" u="sng">
                <a:solidFill>
                  <a:srgbClr val="C00000"/>
                </a:solidFill>
              </a:rPr>
              <a:t>parabol</a:t>
            </a:r>
            <a:r>
              <a:rPr lang="en-US" altLang="tr-TR" sz="1600"/>
              <a:t> olmasını gerektirmektedir. Parabolik yörüngelerde toplam enerji sıfıra eşittir. Bu koşul altında kinetik ve potansiyel enerjiler birbirine eşit olacağından</a:t>
            </a:r>
            <a:r>
              <a:rPr lang="tr-TR" altLang="tr-TR" sz="1600"/>
              <a:t>:</a:t>
            </a:r>
            <a:endParaRPr lang="tr-TR" altLang="tr-TR" sz="1100"/>
          </a:p>
        </p:txBody>
      </p:sp>
      <p:graphicFrame>
        <p:nvGraphicFramePr>
          <p:cNvPr id="21511" name="Object 6">
            <a:extLst>
              <a:ext uri="{FF2B5EF4-FFF2-40B4-BE49-F238E27FC236}">
                <a16:creationId xmlns:a16="http://schemas.microsoft.com/office/drawing/2014/main" id="{B8ED8C32-9C0D-3A22-7134-708A9BCC47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2250" y="5229225"/>
          <a:ext cx="36195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700" imgH="381000" progId="Equation.3">
                  <p:embed/>
                </p:oleObj>
              </mc:Choice>
              <mc:Fallback>
                <p:oleObj name="Equation" r:id="rId5" imgW="1917700" imgH="381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5229225"/>
                        <a:ext cx="36195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Box 12">
            <a:extLst>
              <a:ext uri="{FF2B5EF4-FFF2-40B4-BE49-F238E27FC236}">
                <a16:creationId xmlns:a16="http://schemas.microsoft.com/office/drawing/2014/main" id="{6CD96B45-8745-2ED1-42F6-3225A0346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092825"/>
            <a:ext cx="7993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tr-TR" altLang="tr-TR" sz="1600">
                <a:solidFill>
                  <a:srgbClr val="C00000"/>
                </a:solidFill>
              </a:rPr>
              <a:t>Kurtulma Hızı:</a:t>
            </a:r>
            <a:r>
              <a:rPr lang="tr-TR" altLang="tr-TR" sz="1600"/>
              <a:t> </a:t>
            </a:r>
            <a:r>
              <a:rPr lang="tr-TR" altLang="tr-TR" sz="1600" i="1"/>
              <a:t>v</a:t>
            </a:r>
            <a:r>
              <a:rPr lang="tr-TR" altLang="tr-TR" sz="1600" i="1" baseline="-25000"/>
              <a:t>k</a:t>
            </a:r>
            <a:r>
              <a:rPr lang="tr-TR" altLang="tr-TR" sz="1600"/>
              <a:t> [m/sn] bir limit hız değeridir. (</a:t>
            </a:r>
            <a:r>
              <a:rPr lang="tr-TR" altLang="tr-TR" sz="1600" i="1">
                <a:solidFill>
                  <a:srgbClr val="C00000"/>
                </a:solidFill>
              </a:rPr>
              <a:t>M </a:t>
            </a:r>
            <a:r>
              <a:rPr lang="tr-TR" altLang="tr-TR" sz="1600">
                <a:solidFill>
                  <a:srgbClr val="C00000"/>
                </a:solidFill>
              </a:rPr>
              <a:t>[kg], </a:t>
            </a:r>
            <a:r>
              <a:rPr lang="tr-TR" altLang="tr-TR" sz="1600" i="1">
                <a:solidFill>
                  <a:srgbClr val="C00000"/>
                </a:solidFill>
              </a:rPr>
              <a:t>a</a:t>
            </a:r>
            <a:r>
              <a:rPr lang="tr-TR" altLang="tr-TR" sz="1600">
                <a:solidFill>
                  <a:srgbClr val="C00000"/>
                </a:solidFill>
              </a:rPr>
              <a:t> [m], </a:t>
            </a:r>
            <a:r>
              <a:rPr lang="tr-TR" altLang="tr-TR" sz="1600" i="1">
                <a:solidFill>
                  <a:srgbClr val="C00000"/>
                </a:solidFill>
              </a:rPr>
              <a:t>G </a:t>
            </a:r>
            <a:r>
              <a:rPr lang="tr-TR" altLang="tr-TR" sz="1600">
                <a:solidFill>
                  <a:srgbClr val="C00000"/>
                </a:solidFill>
              </a:rPr>
              <a:t>[</a:t>
            </a:r>
            <a:r>
              <a:rPr lang="tr-TR" altLang="tr-TR" sz="1600">
                <a:solidFill>
                  <a:schemeClr val="accent2"/>
                </a:solidFill>
              </a:rPr>
              <a:t>mks</a:t>
            </a:r>
            <a:r>
              <a:rPr lang="tr-TR" altLang="tr-TR" sz="1600">
                <a:solidFill>
                  <a:srgbClr val="C00000"/>
                </a:solidFill>
              </a:rPr>
              <a:t>] = 6.67</a:t>
            </a:r>
            <a:r>
              <a:rPr lang="tr-TR" altLang="tr-TR" sz="16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tr-TR" altLang="tr-TR" sz="1600">
                <a:solidFill>
                  <a:srgbClr val="C00000"/>
                </a:solidFill>
                <a:cs typeface="Calibri" panose="020F0502020204030204" pitchFamily="34" charset="0"/>
              </a:rPr>
              <a:t>10</a:t>
            </a:r>
            <a:r>
              <a:rPr lang="tr-TR" altLang="tr-TR" sz="1600" baseline="30000">
                <a:solidFill>
                  <a:srgbClr val="C00000"/>
                </a:solidFill>
                <a:cs typeface="Calibri" panose="020F0502020204030204" pitchFamily="34" charset="0"/>
              </a:rPr>
              <a:t>-11 </a:t>
            </a:r>
            <a:r>
              <a:rPr lang="tr-TR" altLang="tr-TR" sz="1600">
                <a:cs typeface="Calibri" panose="020F0502020204030204" pitchFamily="34" charset="0"/>
              </a:rPr>
              <a:t>)</a:t>
            </a:r>
            <a:endParaRPr lang="tr-TR" altLang="tr-TR"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3892763-AD15-B3E8-022E-0BC7071AA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333375"/>
            <a:ext cx="8455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sz="2800"/>
              <a:t>Bir Gezegen veya Uydunun Atmosfer Barındırma Koşulu</a:t>
            </a:r>
          </a:p>
          <a:p>
            <a:pPr algn="ctr"/>
            <a:r>
              <a:rPr lang="tr-TR" altLang="tr-TR" sz="2000"/>
              <a:t>(Kurtulma Hızı – Kaçma Hızı)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69D8AB-A16F-5109-2CD3-803F2CBEE28B}"/>
              </a:ext>
            </a:extLst>
          </p:cNvPr>
          <p:cNvSpPr txBox="1"/>
          <p:nvPr/>
        </p:nvSpPr>
        <p:spPr>
          <a:xfrm>
            <a:off x="344488" y="1484313"/>
            <a:ext cx="8455025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i="1" dirty="0" err="1"/>
              <a:t>v</a:t>
            </a:r>
            <a:r>
              <a:rPr lang="en-US" sz="2000" i="1" baseline="-25000" dirty="0" err="1"/>
              <a:t>k</a:t>
            </a:r>
            <a:r>
              <a:rPr lang="en-US" sz="2000" dirty="0"/>
              <a:t> </a:t>
            </a:r>
            <a:r>
              <a:rPr lang="en-US" sz="2000" dirty="0" err="1"/>
              <a:t>hızı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limit </a:t>
            </a:r>
            <a:r>
              <a:rPr lang="en-US" sz="2000" dirty="0" err="1"/>
              <a:t>değerdir</a:t>
            </a:r>
            <a:r>
              <a:rPr lang="en-US" sz="2000" dirty="0"/>
              <a:t>, </a:t>
            </a:r>
            <a:r>
              <a:rPr lang="en-US" sz="2000" dirty="0" err="1"/>
              <a:t>yani</a:t>
            </a:r>
            <a:r>
              <a:rPr lang="en-US" sz="2000" dirty="0"/>
              <a:t> </a:t>
            </a:r>
            <a:r>
              <a:rPr lang="en-US" sz="2000" dirty="0" err="1"/>
              <a:t>hızı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değere</a:t>
            </a:r>
            <a:r>
              <a:rPr lang="en-US" sz="2000" dirty="0"/>
              <a:t> </a:t>
            </a:r>
            <a:r>
              <a:rPr lang="en-US" sz="2000" dirty="0" err="1"/>
              <a:t>eşit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yüksek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gaz</a:t>
            </a:r>
            <a:r>
              <a:rPr lang="en-US" sz="2000" dirty="0"/>
              <a:t> </a:t>
            </a:r>
            <a:r>
              <a:rPr lang="en-US" sz="2000" dirty="0" err="1"/>
              <a:t>atomları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molekülleri</a:t>
            </a:r>
            <a:r>
              <a:rPr lang="en-US" sz="2000" dirty="0"/>
              <a:t> </a:t>
            </a:r>
            <a:r>
              <a:rPr lang="en-US" sz="2000" dirty="0" err="1"/>
              <a:t>gezegen</a:t>
            </a:r>
            <a:r>
              <a:rPr lang="en-US" sz="2000" dirty="0"/>
              <a:t> </a:t>
            </a:r>
            <a:r>
              <a:rPr lang="en-US" sz="2000" dirty="0" err="1"/>
              <a:t>atmosferinde</a:t>
            </a:r>
            <a:r>
              <a:rPr lang="en-US" sz="2000" dirty="0"/>
              <a:t> </a:t>
            </a:r>
            <a:r>
              <a:rPr lang="en-US" sz="2000" dirty="0" err="1"/>
              <a:t>tutulamayacaklar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uzaya</a:t>
            </a:r>
            <a:r>
              <a:rPr lang="en-US" sz="2000" dirty="0"/>
              <a:t> </a:t>
            </a:r>
            <a:r>
              <a:rPr lang="en-US" sz="2000" dirty="0" err="1"/>
              <a:t>kaçacaklardır</a:t>
            </a:r>
            <a:r>
              <a:rPr lang="en-US" sz="2000" dirty="0"/>
              <a:t>. </a:t>
            </a:r>
            <a:r>
              <a:rPr lang="en-US" sz="2000" dirty="0" err="1"/>
              <a:t>Gazların</a:t>
            </a:r>
            <a:r>
              <a:rPr lang="en-US" sz="2000" dirty="0"/>
              <a:t> </a:t>
            </a:r>
            <a:r>
              <a:rPr lang="en-US" sz="2000" dirty="0" err="1"/>
              <a:t>kinetik</a:t>
            </a:r>
            <a:r>
              <a:rPr lang="en-US" sz="2000" dirty="0"/>
              <a:t> </a:t>
            </a:r>
            <a:r>
              <a:rPr lang="en-US" sz="2000" dirty="0" err="1"/>
              <a:t>kuramından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gaz</a:t>
            </a:r>
            <a:r>
              <a:rPr lang="en-US" sz="2000" dirty="0"/>
              <a:t> </a:t>
            </a:r>
            <a:r>
              <a:rPr lang="en-US" sz="2000" dirty="0" err="1"/>
              <a:t>atomunun</a:t>
            </a:r>
            <a:r>
              <a:rPr lang="en-US" sz="2000" dirty="0"/>
              <a:t> </a:t>
            </a:r>
            <a:r>
              <a:rPr lang="en-US" sz="2000" dirty="0" err="1"/>
              <a:t>sahip</a:t>
            </a:r>
            <a:r>
              <a:rPr lang="en-US" sz="2000" dirty="0"/>
              <a:t> </a:t>
            </a:r>
            <a:r>
              <a:rPr lang="en-US" sz="2000" dirty="0" err="1"/>
              <a:t>olabileceği</a:t>
            </a:r>
            <a:r>
              <a:rPr lang="en-US" sz="2000" dirty="0"/>
              <a:t> </a:t>
            </a:r>
            <a:r>
              <a:rPr lang="en-US" sz="2000" dirty="0" err="1"/>
              <a:t>kinetik</a:t>
            </a:r>
            <a:r>
              <a:rPr lang="en-US" sz="2000" dirty="0"/>
              <a:t> </a:t>
            </a:r>
            <a:r>
              <a:rPr lang="en-US" sz="2000" dirty="0" err="1"/>
              <a:t>enerjinin</a:t>
            </a:r>
            <a:r>
              <a:rPr lang="en-US" sz="2000" dirty="0"/>
              <a:t> </a:t>
            </a:r>
            <a:r>
              <a:rPr lang="en-US" sz="2000" dirty="0" err="1"/>
              <a:t>aynı</a:t>
            </a:r>
            <a:r>
              <a:rPr lang="en-US" sz="2000" dirty="0"/>
              <a:t> </a:t>
            </a:r>
            <a:r>
              <a:rPr lang="en-US" sz="2000" dirty="0" err="1"/>
              <a:t>zamanda</a:t>
            </a:r>
            <a:r>
              <a:rPr lang="en-US" sz="2000" dirty="0"/>
              <a:t> (3/2)</a:t>
            </a:r>
            <a:r>
              <a:rPr lang="en-US" sz="2000" i="1" dirty="0" err="1"/>
              <a:t>kT</a:t>
            </a:r>
            <a:r>
              <a:rPr lang="en-US" sz="2000" i="1" dirty="0"/>
              <a:t> </a:t>
            </a:r>
            <a:r>
              <a:rPr lang="en-US" sz="2000" dirty="0" err="1"/>
              <a:t>değerine</a:t>
            </a:r>
            <a:r>
              <a:rPr lang="en-US" sz="2000" dirty="0"/>
              <a:t> </a:t>
            </a:r>
            <a:r>
              <a:rPr lang="en-US" sz="2000" dirty="0" err="1"/>
              <a:t>eşit</a:t>
            </a:r>
            <a:r>
              <a:rPr lang="en-US" sz="2000" dirty="0"/>
              <a:t> </a:t>
            </a:r>
            <a:r>
              <a:rPr lang="en-US" sz="2000" dirty="0" err="1"/>
              <a:t>olduğunu</a:t>
            </a:r>
            <a:r>
              <a:rPr lang="en-US" sz="2000" dirty="0"/>
              <a:t> </a:t>
            </a:r>
            <a:r>
              <a:rPr lang="tr-TR" sz="2000" dirty="0"/>
              <a:t>da </a:t>
            </a:r>
            <a:r>
              <a:rPr lang="en-US" sz="2000" dirty="0" err="1"/>
              <a:t>biliyoruz</a:t>
            </a:r>
            <a:r>
              <a:rPr lang="en-US" sz="2000" dirty="0"/>
              <a:t>. </a:t>
            </a:r>
            <a:r>
              <a:rPr lang="en-US" sz="2000" dirty="0" err="1"/>
              <a:t>Burada</a:t>
            </a:r>
            <a:r>
              <a:rPr lang="en-US" sz="2000" dirty="0"/>
              <a:t> </a:t>
            </a:r>
            <a:r>
              <a:rPr lang="en-US" sz="2000" i="1" dirty="0"/>
              <a:t>k</a:t>
            </a:r>
            <a:r>
              <a:rPr lang="en-US" sz="2000" dirty="0"/>
              <a:t> Boltzmann </a:t>
            </a:r>
            <a:r>
              <a:rPr lang="en-US" sz="2000" dirty="0" err="1"/>
              <a:t>sabiti</a:t>
            </a:r>
            <a:r>
              <a:rPr lang="en-US" sz="2000" dirty="0"/>
              <a:t> (</a:t>
            </a:r>
            <a:r>
              <a:rPr lang="en-US" sz="2000" i="1" dirty="0"/>
              <a:t>k</a:t>
            </a:r>
            <a:r>
              <a:rPr lang="tr-TR" sz="2000" i="1" dirty="0"/>
              <a:t> </a:t>
            </a:r>
            <a:r>
              <a:rPr lang="en-US" sz="2000" dirty="0"/>
              <a:t>=1.38x10</a:t>
            </a:r>
            <a:r>
              <a:rPr lang="en-US" sz="2000" baseline="30000" dirty="0"/>
              <a:t>-23</a:t>
            </a:r>
            <a:r>
              <a:rPr lang="en-US" sz="2000" dirty="0"/>
              <a:t> joule/kelvin)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i="1" dirty="0"/>
              <a:t>T</a:t>
            </a:r>
            <a:r>
              <a:rPr lang="en-US" sz="2000" dirty="0"/>
              <a:t> </a:t>
            </a:r>
            <a:r>
              <a:rPr lang="en-US" sz="2000" dirty="0" err="1"/>
              <a:t>ise</a:t>
            </a:r>
            <a:r>
              <a:rPr lang="en-US" sz="2000" dirty="0"/>
              <a:t> kelvin (K) </a:t>
            </a:r>
            <a:r>
              <a:rPr lang="en-US" sz="2000" dirty="0" err="1"/>
              <a:t>biriminde</a:t>
            </a:r>
            <a:r>
              <a:rPr lang="en-US" sz="2000" dirty="0"/>
              <a:t> </a:t>
            </a:r>
            <a:r>
              <a:rPr lang="en-US" sz="2000" dirty="0" err="1"/>
              <a:t>gaz</a:t>
            </a:r>
            <a:r>
              <a:rPr lang="en-US" sz="2000" dirty="0"/>
              <a:t> </a:t>
            </a:r>
            <a:r>
              <a:rPr lang="en-US" sz="2000" dirty="0" err="1"/>
              <a:t>ortamının</a:t>
            </a:r>
            <a:r>
              <a:rPr lang="en-US" sz="2000" dirty="0"/>
              <a:t> </a:t>
            </a:r>
            <a:r>
              <a:rPr lang="en-US" sz="2000" dirty="0" err="1"/>
              <a:t>sıcaklığıdır</a:t>
            </a:r>
            <a:r>
              <a:rPr lang="en-US" sz="2000" dirty="0"/>
              <a:t>. Bu </a:t>
            </a:r>
            <a:r>
              <a:rPr lang="en-US" sz="2000" dirty="0" err="1"/>
              <a:t>durumda</a:t>
            </a:r>
            <a:r>
              <a:rPr lang="en-US" sz="2000" dirty="0"/>
              <a:t> </a:t>
            </a:r>
            <a:r>
              <a:rPr lang="en-US" sz="2000" dirty="0" err="1"/>
              <a:t>iki</a:t>
            </a:r>
            <a:r>
              <a:rPr lang="en-US" sz="2000" dirty="0"/>
              <a:t> </a:t>
            </a:r>
            <a:r>
              <a:rPr lang="en-US" sz="2000" dirty="0" err="1"/>
              <a:t>ayrı</a:t>
            </a:r>
            <a:r>
              <a:rPr lang="en-US" sz="2000" dirty="0"/>
              <a:t> </a:t>
            </a:r>
            <a:r>
              <a:rPr lang="en-US" sz="2000" dirty="0" err="1"/>
              <a:t>formda</a:t>
            </a:r>
            <a:r>
              <a:rPr lang="en-US" sz="2000" dirty="0"/>
              <a:t> </a:t>
            </a:r>
            <a:r>
              <a:rPr lang="en-US" sz="2000" dirty="0" err="1"/>
              <a:t>gördüğümüz</a:t>
            </a:r>
            <a:r>
              <a:rPr lang="en-US" sz="2000" dirty="0"/>
              <a:t> </a:t>
            </a:r>
            <a:r>
              <a:rPr lang="en-US" sz="2000" dirty="0" err="1"/>
              <a:t>kinetik</a:t>
            </a:r>
            <a:r>
              <a:rPr lang="en-US" sz="2000" dirty="0"/>
              <a:t> </a:t>
            </a:r>
            <a:r>
              <a:rPr lang="en-US" sz="2000" dirty="0" err="1"/>
              <a:t>enerjileri</a:t>
            </a:r>
            <a:r>
              <a:rPr lang="en-US" sz="2000" dirty="0"/>
              <a:t> </a:t>
            </a:r>
            <a:r>
              <a:rPr lang="en-US" sz="2000" dirty="0" err="1"/>
              <a:t>birbirine</a:t>
            </a:r>
            <a:r>
              <a:rPr lang="en-US" sz="2000" dirty="0"/>
              <a:t> </a:t>
            </a:r>
            <a:r>
              <a:rPr lang="en-US" sz="2000" dirty="0" err="1"/>
              <a:t>eşitleyerek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gaz</a:t>
            </a:r>
            <a:r>
              <a:rPr lang="en-US" sz="2000" dirty="0"/>
              <a:t> </a:t>
            </a:r>
            <a:r>
              <a:rPr lang="en-US" sz="2000" dirty="0" err="1"/>
              <a:t>atomu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molekülünün</a:t>
            </a:r>
            <a:r>
              <a:rPr lang="en-US" sz="2000" dirty="0"/>
              <a:t> “</a:t>
            </a:r>
            <a:r>
              <a:rPr lang="en-US" sz="2000" i="1" dirty="0" err="1"/>
              <a:t>ortalama</a:t>
            </a:r>
            <a:r>
              <a:rPr lang="en-US" sz="2000" i="1" dirty="0"/>
              <a:t> </a:t>
            </a:r>
            <a:r>
              <a:rPr lang="en-US" sz="2000" i="1" dirty="0" err="1"/>
              <a:t>hızı</a:t>
            </a:r>
            <a:r>
              <a:rPr lang="en-US" sz="2000" dirty="0" err="1"/>
              <a:t>”nı</a:t>
            </a:r>
            <a:r>
              <a:rPr lang="tr-TR" sz="2000" dirty="0"/>
              <a:t> hesaplayabiliriz:</a:t>
            </a:r>
            <a:endParaRPr lang="tr-TR" sz="1050" dirty="0"/>
          </a:p>
        </p:txBody>
      </p:sp>
      <p:graphicFrame>
        <p:nvGraphicFramePr>
          <p:cNvPr id="22532" name="Object 5">
            <a:extLst>
              <a:ext uri="{FF2B5EF4-FFF2-40B4-BE49-F238E27FC236}">
                <a16:creationId xmlns:a16="http://schemas.microsoft.com/office/drawing/2014/main" id="{3510BF52-83A8-7404-BD00-7EC424B9BA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4149725"/>
          <a:ext cx="36004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700" imgH="393700" progId="Equation.3">
                  <p:embed/>
                </p:oleObj>
              </mc:Choice>
              <mc:Fallback>
                <p:oleObj name="Equation" r:id="rId2" imgW="16637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149725"/>
                        <a:ext cx="360045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E99C0B3-11A1-9238-C69E-D1662EA12283}"/>
              </a:ext>
            </a:extLst>
          </p:cNvPr>
          <p:cNvSpPr txBox="1"/>
          <p:nvPr/>
        </p:nvSpPr>
        <p:spPr>
          <a:xfrm>
            <a:off x="344488" y="5057775"/>
            <a:ext cx="84550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Böylece</a:t>
            </a:r>
            <a:r>
              <a:rPr lang="en-US" sz="2000" dirty="0"/>
              <a:t> </a:t>
            </a:r>
            <a:r>
              <a:rPr lang="en-US" sz="2000" dirty="0" err="1"/>
              <a:t>gezegenlerin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uyduların</a:t>
            </a:r>
            <a:r>
              <a:rPr lang="en-US" sz="2000" dirty="0"/>
              <a:t> </a:t>
            </a:r>
            <a:r>
              <a:rPr lang="en-US" sz="2000" dirty="0" err="1"/>
              <a:t>gözlenen</a:t>
            </a:r>
            <a:r>
              <a:rPr lang="en-US" sz="2000" dirty="0"/>
              <a:t> </a:t>
            </a:r>
            <a:r>
              <a:rPr lang="en-US" sz="2000" dirty="0" err="1"/>
              <a:t>parametrelerini</a:t>
            </a:r>
            <a:r>
              <a:rPr lang="en-US" sz="2000" dirty="0"/>
              <a:t> </a:t>
            </a:r>
            <a:r>
              <a:rPr lang="en-US" sz="2000" dirty="0" err="1"/>
              <a:t>kullanarak</a:t>
            </a:r>
            <a:r>
              <a:rPr lang="en-US" sz="2000" dirty="0"/>
              <a:t>,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atmosfere</a:t>
            </a:r>
            <a:r>
              <a:rPr lang="en-US" sz="2000" dirty="0"/>
              <a:t> </a:t>
            </a:r>
            <a:r>
              <a:rPr lang="en-US" sz="2000" dirty="0" err="1"/>
              <a:t>sahip</a:t>
            </a:r>
            <a:r>
              <a:rPr lang="en-US" sz="2000" dirty="0"/>
              <a:t> </a:t>
            </a:r>
            <a:r>
              <a:rPr lang="en-US" sz="2000" dirty="0" err="1"/>
              <a:t>olup</a:t>
            </a:r>
            <a:r>
              <a:rPr lang="en-US" sz="2000" dirty="0"/>
              <a:t> </a:t>
            </a:r>
            <a:r>
              <a:rPr lang="en-US" sz="2000" dirty="0" err="1"/>
              <a:t>olamayacakları</a:t>
            </a:r>
            <a:r>
              <a:rPr lang="en-US" sz="2000" dirty="0"/>
              <a:t>, </a:t>
            </a:r>
            <a:r>
              <a:rPr lang="en-US" sz="2000" dirty="0" err="1"/>
              <a:t>eğer</a:t>
            </a:r>
            <a:r>
              <a:rPr lang="en-US" sz="2000" dirty="0"/>
              <a:t> </a:t>
            </a:r>
            <a:r>
              <a:rPr lang="en-US" sz="2000" dirty="0" err="1"/>
              <a:t>atmosfer</a:t>
            </a:r>
            <a:r>
              <a:rPr lang="en-US" sz="2000" dirty="0"/>
              <a:t> </a:t>
            </a:r>
            <a:r>
              <a:rPr lang="en-US" sz="2000" dirty="0" err="1"/>
              <a:t>sahibi</a:t>
            </a:r>
            <a:r>
              <a:rPr lang="en-US" sz="2000" dirty="0"/>
              <a:t> </a:t>
            </a:r>
            <a:r>
              <a:rPr lang="en-US" sz="2000" dirty="0" err="1"/>
              <a:t>olabiliyorlarsa</a:t>
            </a:r>
            <a:r>
              <a:rPr lang="en-US" sz="2000" dirty="0"/>
              <a:t> </a:t>
            </a:r>
            <a:r>
              <a:rPr lang="en-US" sz="2000" dirty="0" err="1"/>
              <a:t>hangi</a:t>
            </a:r>
            <a:r>
              <a:rPr lang="en-US" sz="2000" dirty="0"/>
              <a:t> </a:t>
            </a:r>
            <a:r>
              <a:rPr lang="en-US" sz="2000" dirty="0" err="1"/>
              <a:t>tür</a:t>
            </a:r>
            <a:r>
              <a:rPr lang="en-US" sz="2000" dirty="0"/>
              <a:t> </a:t>
            </a:r>
            <a:r>
              <a:rPr lang="en-US" sz="2000" dirty="0" err="1"/>
              <a:t>gaz</a:t>
            </a:r>
            <a:r>
              <a:rPr lang="en-US" sz="2000" dirty="0"/>
              <a:t> </a:t>
            </a:r>
            <a:r>
              <a:rPr lang="en-US" sz="2000" dirty="0" err="1"/>
              <a:t>atomlarını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moleküllerini</a:t>
            </a:r>
            <a:r>
              <a:rPr lang="en-US" sz="2000" dirty="0"/>
              <a:t> </a:t>
            </a:r>
            <a:r>
              <a:rPr lang="en-US" sz="2000" dirty="0" err="1"/>
              <a:t>tutabilecekleri</a:t>
            </a:r>
            <a:r>
              <a:rPr lang="en-US" sz="2000" dirty="0"/>
              <a:t> </a:t>
            </a:r>
            <a:r>
              <a:rPr lang="en-US" sz="2000" dirty="0" err="1"/>
              <a:t>tahmin</a:t>
            </a:r>
            <a:r>
              <a:rPr lang="en-US" sz="2000" dirty="0"/>
              <a:t> </a:t>
            </a:r>
            <a:r>
              <a:rPr lang="en-US" sz="2000" dirty="0" err="1"/>
              <a:t>edilebilmektedir</a:t>
            </a:r>
            <a:r>
              <a:rPr lang="en-US" sz="2000" dirty="0"/>
              <a:t>.</a:t>
            </a:r>
            <a:endParaRPr lang="tr-TR" sz="10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58DD84C-CE52-1936-F755-5336DF26B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813" y="333375"/>
            <a:ext cx="6556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sz="2800"/>
              <a:t>Bir Gezegen veya Uydunun Yüzey Sıcaklığı</a:t>
            </a:r>
          </a:p>
        </p:txBody>
      </p:sp>
      <p:sp>
        <p:nvSpPr>
          <p:cNvPr id="23555" name="TextBox 7">
            <a:extLst>
              <a:ext uri="{FF2B5EF4-FFF2-40B4-BE49-F238E27FC236}">
                <a16:creationId xmlns:a16="http://schemas.microsoft.com/office/drawing/2014/main" id="{FD8FB3F3-576B-46E8-0C0B-543656146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08050"/>
            <a:ext cx="8455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tr-TR" altLang="tr-TR" sz="2000"/>
              <a:t>Yansımış </a:t>
            </a:r>
            <a:r>
              <a:rPr lang="en-US" altLang="tr-TR" sz="2000"/>
              <a:t>Güneş ışığının analizi ile dolaylı yoldan elde edilebilmektedir</a:t>
            </a:r>
            <a:r>
              <a:rPr lang="tr-TR" altLang="tr-TR" sz="2000"/>
              <a:t> (</a:t>
            </a:r>
            <a:r>
              <a:rPr lang="en-US" altLang="tr-TR" sz="2000"/>
              <a:t>“</a:t>
            </a:r>
            <a:r>
              <a:rPr lang="en-US" altLang="tr-TR" sz="2000" i="1">
                <a:solidFill>
                  <a:srgbClr val="C00000"/>
                </a:solidFill>
              </a:rPr>
              <a:t>etkin sıcaklık</a:t>
            </a:r>
            <a:r>
              <a:rPr lang="en-US" altLang="tr-TR" sz="2000"/>
              <a:t>”</a:t>
            </a:r>
            <a:r>
              <a:rPr lang="tr-TR" altLang="tr-TR" sz="2000"/>
              <a:t>)</a:t>
            </a:r>
            <a:r>
              <a:rPr lang="en-US" altLang="tr-TR" sz="2000"/>
              <a:t> Güneş’in bir “</a:t>
            </a:r>
            <a:r>
              <a:rPr lang="en-US" altLang="tr-TR" sz="2000" i="1">
                <a:solidFill>
                  <a:srgbClr val="C00000"/>
                </a:solidFill>
              </a:rPr>
              <a:t>kara cisim</a:t>
            </a:r>
            <a:r>
              <a:rPr lang="en-US" altLang="tr-TR" sz="2000"/>
              <a:t>” gibi ışınım yaptığı kabul edilirse, birim yüzeyinden birim zamanda saldığı toplam ışınım akısı</a:t>
            </a:r>
            <a:r>
              <a:rPr lang="tr-TR" altLang="tr-TR" sz="200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tr-TR" altLang="tr-TR" sz="1600"/>
          </a:p>
          <a:p>
            <a:pPr algn="just">
              <a:buFont typeface="Arial" panose="020B0604020202020204" pitchFamily="34" charset="0"/>
              <a:buChar char="•"/>
            </a:pPr>
            <a:endParaRPr lang="tr-TR" altLang="tr-TR" sz="1600"/>
          </a:p>
          <a:p>
            <a:pPr algn="just">
              <a:buFont typeface="Arial" panose="020B0604020202020204" pitchFamily="34" charset="0"/>
              <a:buChar char="•"/>
            </a:pPr>
            <a:endParaRPr lang="tr-TR" altLang="tr-TR" sz="160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tr-TR" sz="2000"/>
              <a:t>Güneş’in tüm yüzeyinden birim zamanda çıkan </a:t>
            </a:r>
            <a:r>
              <a:rPr lang="en-US" altLang="tr-TR" sz="2000" i="1"/>
              <a:t>L</a:t>
            </a:r>
            <a:r>
              <a:rPr lang="en-US" altLang="tr-TR" sz="2000" baseline="-25000">
                <a:sym typeface="Wingdings" panose="05000000000000000000" pitchFamily="2" charset="2"/>
              </a:rPr>
              <a:t></a:t>
            </a:r>
            <a:r>
              <a:rPr lang="en-US" altLang="tr-TR" sz="2000"/>
              <a:t> toplam ışınım miktarı</a:t>
            </a:r>
            <a:r>
              <a:rPr lang="tr-TR" altLang="tr-TR" sz="200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tr-TR" altLang="tr-TR" sz="1600"/>
          </a:p>
          <a:p>
            <a:pPr algn="just">
              <a:buFont typeface="Arial" panose="020B0604020202020204" pitchFamily="34" charset="0"/>
              <a:buChar char="•"/>
            </a:pPr>
            <a:endParaRPr lang="tr-TR" altLang="tr-TR" sz="1600"/>
          </a:p>
          <a:p>
            <a:pPr algn="just">
              <a:buFont typeface="Arial" panose="020B0604020202020204" pitchFamily="34" charset="0"/>
              <a:buChar char="•"/>
            </a:pPr>
            <a:endParaRPr lang="tr-TR" altLang="tr-TR" sz="160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tr-TR" sz="2000"/>
              <a:t>Bu durumda </a:t>
            </a:r>
            <a:r>
              <a:rPr lang="en-US" altLang="tr-TR" sz="2000" i="1"/>
              <a:t>d</a:t>
            </a:r>
            <a:r>
              <a:rPr lang="en-US" altLang="tr-TR" sz="2000"/>
              <a:t> Yer-Güneş arası uzaklık olmak üzere, Yer’de birim alana birim zamanda gelecek Güneş enerjisi miktarı </a:t>
            </a:r>
            <a:r>
              <a:rPr lang="en-US" altLang="tr-TR" sz="2000" i="1"/>
              <a:t>E</a:t>
            </a:r>
            <a:r>
              <a:rPr lang="en-US" altLang="tr-TR" sz="2000" baseline="-25000">
                <a:sym typeface="Wingdings" panose="05000000000000000000" pitchFamily="2" charset="2"/>
              </a:rPr>
              <a:t></a:t>
            </a:r>
            <a:r>
              <a:rPr lang="en-US" altLang="tr-TR" sz="2000"/>
              <a:t>, Güneş’in toplam ışınım gücü </a:t>
            </a:r>
            <a:r>
              <a:rPr lang="en-US" altLang="tr-TR" sz="2000" i="1"/>
              <a:t>L</a:t>
            </a:r>
            <a:r>
              <a:rPr lang="en-US" altLang="tr-TR" sz="2000" baseline="-25000">
                <a:sym typeface="Wingdings" panose="05000000000000000000" pitchFamily="2" charset="2"/>
              </a:rPr>
              <a:t></a:t>
            </a:r>
            <a:r>
              <a:rPr lang="en-US" altLang="tr-TR" sz="2000"/>
              <a:t> değerinin </a:t>
            </a:r>
            <a:r>
              <a:rPr lang="en-US" altLang="tr-TR" sz="2000" i="1"/>
              <a:t>d</a:t>
            </a:r>
            <a:r>
              <a:rPr lang="en-US" altLang="tr-TR" sz="2000"/>
              <a:t> yarıçaplı kürenin yüzey alanına bölümü ile elde edilir</a:t>
            </a:r>
            <a:r>
              <a:rPr lang="tr-TR" altLang="tr-TR" sz="200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4C2B7-7D7C-643F-C998-83B06219E086}"/>
              </a:ext>
            </a:extLst>
          </p:cNvPr>
          <p:cNvSpPr txBox="1"/>
          <p:nvPr/>
        </p:nvSpPr>
        <p:spPr>
          <a:xfrm>
            <a:off x="4716463" y="2082800"/>
            <a:ext cx="18716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tr-TR" sz="1600" i="1" dirty="0">
                <a:solidFill>
                  <a:srgbClr val="C00000"/>
                </a:solidFill>
              </a:rPr>
              <a:t>(Stefan Yasası)</a:t>
            </a:r>
            <a:endParaRPr lang="tr-TR" sz="1050" i="1" dirty="0">
              <a:solidFill>
                <a:srgbClr val="C00000"/>
              </a:solidFill>
            </a:endParaRPr>
          </a:p>
        </p:txBody>
      </p:sp>
      <p:graphicFrame>
        <p:nvGraphicFramePr>
          <p:cNvPr id="23557" name="Object 4">
            <a:extLst>
              <a:ext uri="{FF2B5EF4-FFF2-40B4-BE49-F238E27FC236}">
                <a16:creationId xmlns:a16="http://schemas.microsoft.com/office/drawing/2014/main" id="{E0F01960-4F3A-EE91-B6C6-1ED9A1A49C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2613" y="1989138"/>
          <a:ext cx="13366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693" imgH="215713" progId="Equation.3">
                  <p:embed/>
                </p:oleObj>
              </mc:Choice>
              <mc:Fallback>
                <p:oleObj name="Equation" r:id="rId2" imgW="583693" imgH="2157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1989138"/>
                        <a:ext cx="13366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8">
            <a:extLst>
              <a:ext uri="{FF2B5EF4-FFF2-40B4-BE49-F238E27FC236}">
                <a16:creationId xmlns:a16="http://schemas.microsoft.com/office/drawing/2014/main" id="{572F6DC8-66E2-51AF-2E1B-A5CE4E3688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3057525"/>
          <a:ext cx="37449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6811" imgH="215806" progId="Equation.3">
                  <p:embed/>
                </p:oleObj>
              </mc:Choice>
              <mc:Fallback>
                <p:oleObj name="Equation" r:id="rId4" imgW="1586811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057525"/>
                        <a:ext cx="37449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1D31A29-F121-51F4-4267-F98FAE427ECC}"/>
              </a:ext>
            </a:extLst>
          </p:cNvPr>
          <p:cNvSpPr txBox="1"/>
          <p:nvPr/>
        </p:nvSpPr>
        <p:spPr>
          <a:xfrm>
            <a:off x="5673725" y="3140075"/>
            <a:ext cx="242728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tr-TR" sz="1600" i="1" dirty="0">
                <a:solidFill>
                  <a:srgbClr val="C00000"/>
                </a:solidFill>
              </a:rPr>
              <a:t>(Işınım Gücü - Lüminosite)</a:t>
            </a:r>
            <a:endParaRPr lang="tr-TR" sz="1050" i="1" dirty="0">
              <a:solidFill>
                <a:srgbClr val="C00000"/>
              </a:solidFill>
            </a:endParaRPr>
          </a:p>
        </p:txBody>
      </p:sp>
      <p:graphicFrame>
        <p:nvGraphicFramePr>
          <p:cNvPr id="23560" name="Object 11">
            <a:extLst>
              <a:ext uri="{FF2B5EF4-FFF2-40B4-BE49-F238E27FC236}">
                <a16:creationId xmlns:a16="http://schemas.microsoft.com/office/drawing/2014/main" id="{D7FFE0C2-C53F-AF90-232F-E1D5FF3B1B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4686300"/>
          <a:ext cx="46672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71700" imgH="431800" progId="Equation.3">
                  <p:embed/>
                </p:oleObj>
              </mc:Choice>
              <mc:Fallback>
                <p:oleObj name="Equation" r:id="rId6" imgW="2171700" imgH="431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686300"/>
                        <a:ext cx="46672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DC54020-CBFD-7697-1081-CDD7ADA59260}"/>
              </a:ext>
            </a:extLst>
          </p:cNvPr>
          <p:cNvSpPr txBox="1"/>
          <p:nvPr/>
        </p:nvSpPr>
        <p:spPr>
          <a:xfrm>
            <a:off x="6443663" y="4960938"/>
            <a:ext cx="18732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tr-TR" sz="1600" i="1" dirty="0">
                <a:solidFill>
                  <a:srgbClr val="C00000"/>
                </a:solidFill>
              </a:rPr>
              <a:t>(Güneş Sabiti)</a:t>
            </a:r>
            <a:endParaRPr lang="tr-TR" sz="1050" i="1" dirty="0">
              <a:solidFill>
                <a:srgbClr val="C00000"/>
              </a:solidFill>
            </a:endParaRPr>
          </a:p>
        </p:txBody>
      </p:sp>
      <p:graphicFrame>
        <p:nvGraphicFramePr>
          <p:cNvPr id="23562" name="Object 15">
            <a:extLst>
              <a:ext uri="{FF2B5EF4-FFF2-40B4-BE49-F238E27FC236}">
                <a16:creationId xmlns:a16="http://schemas.microsoft.com/office/drawing/2014/main" id="{26B1CB2A-4CE5-EA90-2844-D781334F26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2613" y="5670550"/>
          <a:ext cx="217011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032" imgH="495085" progId="Equation.3">
                  <p:embed/>
                </p:oleObj>
              </mc:Choice>
              <mc:Fallback>
                <p:oleObj name="Equation" r:id="rId8" imgW="1079032" imgH="495085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5670550"/>
                        <a:ext cx="2170112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D30F068-0A9F-0852-ADC8-95A47B42D120}"/>
              </a:ext>
            </a:extLst>
          </p:cNvPr>
          <p:cNvSpPr txBox="1"/>
          <p:nvPr/>
        </p:nvSpPr>
        <p:spPr>
          <a:xfrm>
            <a:off x="5508625" y="6000750"/>
            <a:ext cx="18716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tr-TR" sz="1600" i="1" dirty="0">
                <a:solidFill>
                  <a:srgbClr val="C00000"/>
                </a:solidFill>
              </a:rPr>
              <a:t>(Etkin Sıcaklık)</a:t>
            </a:r>
            <a:endParaRPr lang="tr-TR" sz="105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1995E44-EDFD-E8F4-4B7D-17610EBF0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813" y="333375"/>
            <a:ext cx="6556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sz="2800"/>
              <a:t>Bir Gezegen veya Uydunun Yüzey Sıcaklığı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CD390-060F-9379-0994-609D18369202}"/>
              </a:ext>
            </a:extLst>
          </p:cNvPr>
          <p:cNvSpPr txBox="1"/>
          <p:nvPr/>
        </p:nvSpPr>
        <p:spPr>
          <a:xfrm>
            <a:off x="344488" y="1128713"/>
            <a:ext cx="8455025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Gezegenler</a:t>
            </a:r>
            <a:r>
              <a:rPr lang="en-US" sz="2000" dirty="0"/>
              <a:t>, </a:t>
            </a:r>
            <a:r>
              <a:rPr lang="en-US" sz="2000" dirty="0" err="1"/>
              <a:t>Güneş’ten</a:t>
            </a:r>
            <a:r>
              <a:rPr lang="en-US" sz="2000" dirty="0"/>
              <a:t> </a:t>
            </a:r>
            <a:r>
              <a:rPr lang="en-US" sz="2000" dirty="0" err="1"/>
              <a:t>aldıkları</a:t>
            </a:r>
            <a:r>
              <a:rPr lang="en-US" sz="2000" dirty="0"/>
              <a:t> </a:t>
            </a:r>
            <a:r>
              <a:rPr lang="en-US" sz="2000" dirty="0" err="1"/>
              <a:t>ışınımın</a:t>
            </a:r>
            <a:r>
              <a:rPr lang="en-US" sz="2000" dirty="0"/>
              <a:t> </a:t>
            </a:r>
            <a:r>
              <a:rPr lang="en-US" sz="2000" dirty="0" err="1"/>
              <a:t>tamamını</a:t>
            </a:r>
            <a:r>
              <a:rPr lang="en-US" sz="2000" dirty="0"/>
              <a:t> </a:t>
            </a:r>
            <a:r>
              <a:rPr lang="en-US" sz="2000" dirty="0" err="1"/>
              <a:t>geri</a:t>
            </a:r>
            <a:r>
              <a:rPr lang="en-US" sz="2000" dirty="0"/>
              <a:t> </a:t>
            </a:r>
            <a:r>
              <a:rPr lang="en-US" sz="2000" dirty="0" err="1"/>
              <a:t>yansıtamazlar</a:t>
            </a:r>
            <a:r>
              <a:rPr lang="en-US" sz="2000" dirty="0"/>
              <a:t>,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nedenle</a:t>
            </a:r>
            <a:r>
              <a:rPr lang="en-US" sz="2000" dirty="0"/>
              <a:t> </a:t>
            </a:r>
            <a:r>
              <a:rPr lang="en-US" sz="2000" dirty="0" err="1"/>
              <a:t>etkin</a:t>
            </a:r>
            <a:r>
              <a:rPr lang="en-US" sz="2000" dirty="0"/>
              <a:t> </a:t>
            </a:r>
            <a:r>
              <a:rPr lang="en-US" sz="2000" dirty="0" err="1"/>
              <a:t>sıcaklıklarının</a:t>
            </a:r>
            <a:r>
              <a:rPr lang="en-US" sz="2000" dirty="0"/>
              <a:t> </a:t>
            </a:r>
            <a:r>
              <a:rPr lang="en-US" sz="2000" dirty="0" err="1"/>
              <a:t>bulunabilmesi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toplam</a:t>
            </a:r>
            <a:r>
              <a:rPr lang="en-US" sz="2000" dirty="0"/>
              <a:t> </a:t>
            </a:r>
            <a:r>
              <a:rPr lang="en-US" sz="2000" dirty="0" err="1"/>
              <a:t>ışınım</a:t>
            </a:r>
            <a:r>
              <a:rPr lang="en-US" sz="2000" dirty="0"/>
              <a:t> </a:t>
            </a:r>
            <a:r>
              <a:rPr lang="en-US" sz="2000" dirty="0" err="1"/>
              <a:t>gücü</a:t>
            </a:r>
            <a:r>
              <a:rPr lang="en-US" sz="2000" dirty="0"/>
              <a:t> </a:t>
            </a:r>
            <a:r>
              <a:rPr lang="en-US" sz="2000" dirty="0" err="1"/>
              <a:t>yerine</a:t>
            </a:r>
            <a:r>
              <a:rPr lang="en-US" sz="2000" dirty="0"/>
              <a:t> </a:t>
            </a:r>
            <a:r>
              <a:rPr lang="en-US" sz="2000" dirty="0" err="1"/>
              <a:t>toplam</a:t>
            </a:r>
            <a:r>
              <a:rPr lang="en-US" sz="2000" dirty="0"/>
              <a:t> </a:t>
            </a:r>
            <a:r>
              <a:rPr lang="en-US" sz="2000" dirty="0" err="1"/>
              <a:t>yansıtma</a:t>
            </a:r>
            <a:r>
              <a:rPr lang="en-US" sz="2000" dirty="0"/>
              <a:t> </a:t>
            </a:r>
            <a:r>
              <a:rPr lang="en-US" sz="2000" dirty="0" err="1"/>
              <a:t>güçlerinin</a:t>
            </a:r>
            <a:r>
              <a:rPr lang="en-US" sz="2000" dirty="0"/>
              <a:t> </a:t>
            </a:r>
            <a:r>
              <a:rPr lang="en-US" sz="2000" dirty="0" err="1"/>
              <a:t>bilinmesi</a:t>
            </a:r>
            <a:r>
              <a:rPr lang="en-US" sz="2000" dirty="0"/>
              <a:t> </a:t>
            </a:r>
            <a:r>
              <a:rPr lang="en-US" sz="2000" dirty="0" err="1"/>
              <a:t>gerekmektedir</a:t>
            </a:r>
            <a:r>
              <a:rPr lang="en-US" sz="2000" dirty="0"/>
              <a:t>.</a:t>
            </a:r>
            <a:r>
              <a:rPr lang="tr-TR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gezegen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, 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yörünge</a:t>
            </a:r>
            <a:r>
              <a:rPr lang="en-US" sz="2000" dirty="0"/>
              <a:t> </a:t>
            </a:r>
            <a:r>
              <a:rPr lang="en-US" sz="2000" dirty="0" err="1"/>
              <a:t>yarı-büyük</a:t>
            </a:r>
            <a:r>
              <a:rPr lang="en-US" sz="2000" dirty="0"/>
              <a:t> </a:t>
            </a:r>
            <a:r>
              <a:rPr lang="en-US" sz="2000" dirty="0" err="1"/>
              <a:t>eksen</a:t>
            </a:r>
            <a:r>
              <a:rPr lang="en-US" sz="2000" dirty="0"/>
              <a:t> </a:t>
            </a:r>
            <a:r>
              <a:rPr lang="en-US" sz="2000" dirty="0" err="1"/>
              <a:t>uzunluğu</a:t>
            </a:r>
            <a:r>
              <a:rPr lang="en-US" sz="2000" dirty="0"/>
              <a:t> </a:t>
            </a:r>
            <a:r>
              <a:rPr lang="en-US" sz="2000" dirty="0" err="1"/>
              <a:t>olmak</a:t>
            </a:r>
            <a:r>
              <a:rPr lang="en-US" sz="2000" dirty="0"/>
              <a:t> </a:t>
            </a:r>
            <a:r>
              <a:rPr lang="en-US" sz="2000" dirty="0" err="1"/>
              <a:t>üzere</a:t>
            </a:r>
            <a:r>
              <a:rPr lang="en-US" sz="2000" dirty="0"/>
              <a:t>, </a:t>
            </a:r>
            <a:r>
              <a:rPr lang="en-US" sz="2000" dirty="0" err="1"/>
              <a:t>gezegenin</a:t>
            </a:r>
            <a:r>
              <a:rPr lang="en-US" sz="2000" dirty="0"/>
              <a:t> </a:t>
            </a:r>
            <a:r>
              <a:rPr lang="en-US" sz="2000" dirty="0" err="1"/>
              <a:t>birim</a:t>
            </a:r>
            <a:r>
              <a:rPr lang="en-US" sz="2000" dirty="0"/>
              <a:t> </a:t>
            </a:r>
            <a:r>
              <a:rPr lang="en-US" sz="2000" dirty="0" err="1"/>
              <a:t>yüzeyine</a:t>
            </a:r>
            <a:r>
              <a:rPr lang="en-US" sz="2000" dirty="0"/>
              <a:t> </a:t>
            </a:r>
            <a:r>
              <a:rPr lang="en-US" sz="2000" dirty="0" err="1"/>
              <a:t>düşen</a:t>
            </a:r>
            <a:r>
              <a:rPr lang="en-US" sz="2000" dirty="0"/>
              <a:t> </a:t>
            </a:r>
            <a:r>
              <a:rPr lang="en-US" sz="2000" dirty="0" err="1"/>
              <a:t>Güneş</a:t>
            </a:r>
            <a:r>
              <a:rPr lang="en-US" sz="2000" dirty="0"/>
              <a:t> </a:t>
            </a:r>
            <a:r>
              <a:rPr lang="en-US" sz="2000" dirty="0" err="1"/>
              <a:t>enerjisi</a:t>
            </a:r>
            <a:r>
              <a:rPr lang="en-US" sz="2000" dirty="0"/>
              <a:t> </a:t>
            </a:r>
            <a:r>
              <a:rPr lang="en-US" sz="2000" dirty="0" err="1"/>
              <a:t>miktarı</a:t>
            </a:r>
            <a:r>
              <a:rPr lang="tr-TR" sz="2000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Gezegenin</a:t>
            </a:r>
            <a:r>
              <a:rPr lang="en-US" sz="2000" dirty="0"/>
              <a:t> </a:t>
            </a:r>
            <a:r>
              <a:rPr lang="en-US" sz="2000" dirty="0" err="1"/>
              <a:t>ortalama</a:t>
            </a:r>
            <a:r>
              <a:rPr lang="en-US" sz="2000" dirty="0"/>
              <a:t> </a:t>
            </a:r>
            <a:r>
              <a:rPr lang="en-US" sz="2000" dirty="0" err="1"/>
              <a:t>yarıçapı</a:t>
            </a:r>
            <a:r>
              <a:rPr lang="en-US" sz="2000" dirty="0"/>
              <a:t> </a:t>
            </a:r>
            <a:r>
              <a:rPr lang="en-US" sz="2000" i="1" dirty="0" err="1"/>
              <a:t>R</a:t>
            </a:r>
            <a:r>
              <a:rPr lang="en-US" sz="2000" i="1" baseline="-25000" dirty="0" err="1"/>
              <a:t>g</a:t>
            </a:r>
            <a:r>
              <a:rPr lang="en-US" sz="2000" dirty="0"/>
              <a:t> </a:t>
            </a:r>
            <a:r>
              <a:rPr lang="en-US" sz="2000" dirty="0" err="1"/>
              <a:t>olmak</a:t>
            </a:r>
            <a:r>
              <a:rPr lang="en-US" sz="2000" dirty="0"/>
              <a:t> </a:t>
            </a:r>
            <a:r>
              <a:rPr lang="en-US" sz="2000" dirty="0" err="1"/>
              <a:t>üzere</a:t>
            </a:r>
            <a:r>
              <a:rPr lang="en-US" sz="2000" dirty="0"/>
              <a:t>, </a:t>
            </a:r>
            <a:r>
              <a:rPr lang="en-US" sz="2000" dirty="0" err="1"/>
              <a:t>Güneş’e</a:t>
            </a:r>
            <a:r>
              <a:rPr lang="en-US" sz="2000" dirty="0"/>
              <a:t> </a:t>
            </a:r>
            <a:r>
              <a:rPr lang="en-US" sz="2000" dirty="0" err="1"/>
              <a:t>bakan</a:t>
            </a:r>
            <a:r>
              <a:rPr lang="en-US" sz="2000" dirty="0"/>
              <a:t> </a:t>
            </a:r>
            <a:r>
              <a:rPr lang="en-US" sz="2000" dirty="0" err="1"/>
              <a:t>yüzeyine</a:t>
            </a:r>
            <a:r>
              <a:rPr lang="en-US" sz="2000" dirty="0"/>
              <a:t> (</a:t>
            </a:r>
            <a:r>
              <a:rPr lang="en-US" sz="2000" dirty="0" err="1"/>
              <a:t>alanı</a:t>
            </a:r>
            <a:r>
              <a:rPr lang="en-US" sz="2000" dirty="0"/>
              <a:t> </a:t>
            </a:r>
            <a:r>
              <a:rPr lang="en-US" sz="2000" dirty="0">
                <a:latin typeface="Symbol" panose="05050102010706020507" pitchFamily="18" charset="2"/>
              </a:rPr>
              <a:t>p</a:t>
            </a:r>
            <a:r>
              <a:rPr lang="en-US" sz="2000" i="1" dirty="0"/>
              <a:t>R</a:t>
            </a:r>
            <a:r>
              <a:rPr lang="en-US" sz="2000" i="1" baseline="-25000" dirty="0"/>
              <a:t>g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disk) </a:t>
            </a:r>
            <a:r>
              <a:rPr lang="en-US" sz="2000" dirty="0" err="1"/>
              <a:t>ulaşan</a:t>
            </a:r>
            <a:r>
              <a:rPr lang="en-US" sz="2000" dirty="0"/>
              <a:t> </a:t>
            </a:r>
            <a:r>
              <a:rPr lang="en-US" sz="2000" dirty="0" err="1"/>
              <a:t>toplam</a:t>
            </a:r>
            <a:r>
              <a:rPr lang="en-US" sz="2000" dirty="0"/>
              <a:t> </a:t>
            </a:r>
            <a:r>
              <a:rPr lang="en-US" sz="2000" dirty="0" err="1"/>
              <a:t>Güneş</a:t>
            </a:r>
            <a:r>
              <a:rPr lang="en-US" sz="2000" dirty="0"/>
              <a:t> </a:t>
            </a:r>
            <a:r>
              <a:rPr lang="en-US" sz="2000" dirty="0" err="1"/>
              <a:t>enerjisi</a:t>
            </a:r>
            <a:r>
              <a:rPr lang="en-US" sz="2000" dirty="0"/>
              <a:t> </a:t>
            </a:r>
            <a:r>
              <a:rPr lang="en-US" sz="2000" dirty="0" err="1"/>
              <a:t>miktarı</a:t>
            </a:r>
            <a:r>
              <a:rPr lang="en-US" sz="2000" dirty="0"/>
              <a:t> </a:t>
            </a:r>
            <a:r>
              <a:rPr lang="tr-TR" sz="2000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1600" dirty="0"/>
          </a:p>
          <a:p>
            <a:pPr algn="just">
              <a:defRPr/>
            </a:pPr>
            <a:r>
              <a:rPr lang="en-US" sz="2000" dirty="0" err="1"/>
              <a:t>Gezegen</a:t>
            </a:r>
            <a:r>
              <a:rPr lang="en-US" sz="2000" dirty="0"/>
              <a:t> </a:t>
            </a:r>
            <a:r>
              <a:rPr lang="en-US" sz="2000" dirty="0" err="1"/>
              <a:t>Güneş’ten</a:t>
            </a:r>
            <a:r>
              <a:rPr lang="en-US" sz="2000" dirty="0"/>
              <a:t> </a:t>
            </a:r>
            <a:r>
              <a:rPr lang="en-US" sz="2000" dirty="0" err="1"/>
              <a:t>ulaşan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ışınım</a:t>
            </a:r>
            <a:r>
              <a:rPr lang="en-US" sz="2000" dirty="0"/>
              <a:t> </a:t>
            </a:r>
            <a:r>
              <a:rPr lang="en-US" sz="2000" dirty="0" err="1"/>
              <a:t>miktarının</a:t>
            </a:r>
            <a:r>
              <a:rPr lang="en-US" sz="2000" dirty="0"/>
              <a:t> </a:t>
            </a:r>
            <a:r>
              <a:rPr lang="en-US" sz="2000" dirty="0" err="1"/>
              <a:t>tamamını</a:t>
            </a:r>
            <a:r>
              <a:rPr lang="en-US" sz="2000" dirty="0"/>
              <a:t> </a:t>
            </a:r>
            <a:r>
              <a:rPr lang="en-US" sz="2000" dirty="0" err="1"/>
              <a:t>alamaz</a:t>
            </a:r>
            <a:r>
              <a:rPr lang="en-US" sz="2000" dirty="0"/>
              <a:t>. </a:t>
            </a:r>
            <a:r>
              <a:rPr lang="en-US" sz="2000" dirty="0" err="1"/>
              <a:t>Alabileceği</a:t>
            </a:r>
            <a:r>
              <a:rPr lang="en-US" sz="2000" dirty="0"/>
              <a:t> </a:t>
            </a:r>
            <a:r>
              <a:rPr lang="en-US" sz="2000" dirty="0" err="1"/>
              <a:t>miktar</a:t>
            </a:r>
            <a:r>
              <a:rPr lang="en-US" sz="2000" dirty="0"/>
              <a:t> </a:t>
            </a:r>
            <a:r>
              <a:rPr lang="en-US" sz="2000" dirty="0" err="1"/>
              <a:t>onun</a:t>
            </a:r>
            <a:r>
              <a:rPr lang="en-US" sz="2000" dirty="0"/>
              <a:t> “</a:t>
            </a:r>
            <a:r>
              <a:rPr lang="en-US" sz="2000" i="1" dirty="0" err="1">
                <a:solidFill>
                  <a:srgbClr val="C00000"/>
                </a:solidFill>
              </a:rPr>
              <a:t>yansıtma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gücü</a:t>
            </a:r>
            <a:r>
              <a:rPr lang="en-US" sz="2000" i="1" dirty="0">
                <a:solidFill>
                  <a:srgbClr val="C00000"/>
                </a:solidFill>
              </a:rPr>
              <a:t> (Albedo)</a:t>
            </a:r>
            <a:r>
              <a:rPr lang="en-US" sz="2000" dirty="0"/>
              <a:t>”ne </a:t>
            </a:r>
            <a:r>
              <a:rPr lang="en-US" sz="2000" dirty="0" err="1"/>
              <a:t>bağlıdır</a:t>
            </a:r>
            <a:r>
              <a:rPr lang="en-US" sz="2000" dirty="0"/>
              <a:t>.</a:t>
            </a:r>
            <a:endParaRPr lang="tr-TR" sz="2000" dirty="0"/>
          </a:p>
        </p:txBody>
      </p:sp>
      <p:graphicFrame>
        <p:nvGraphicFramePr>
          <p:cNvPr id="24580" name="Object 3">
            <a:extLst>
              <a:ext uri="{FF2B5EF4-FFF2-40B4-BE49-F238E27FC236}">
                <a16:creationId xmlns:a16="http://schemas.microsoft.com/office/drawing/2014/main" id="{7911470E-03AA-F6DB-D1E3-B8E1E9D09B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8275" y="2905125"/>
          <a:ext cx="37274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400" imgH="431800" progId="Equation.3">
                  <p:embed/>
                </p:oleObj>
              </mc:Choice>
              <mc:Fallback>
                <p:oleObj name="Equation" r:id="rId2" imgW="18034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2905125"/>
                        <a:ext cx="372745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6">
            <a:extLst>
              <a:ext uri="{FF2B5EF4-FFF2-40B4-BE49-F238E27FC236}">
                <a16:creationId xmlns:a16="http://schemas.microsoft.com/office/drawing/2014/main" id="{0490D0DF-12CE-DFC2-614E-255B5FED78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8275" y="4729163"/>
          <a:ext cx="34559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500" imgH="431800" progId="Equation.3">
                  <p:embed/>
                </p:oleObj>
              </mc:Choice>
              <mc:Fallback>
                <p:oleObj name="Equation" r:id="rId4" imgW="17145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4729163"/>
                        <a:ext cx="34559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52F031D-6987-EAFE-0CF3-7BADAF7AB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813" y="333375"/>
            <a:ext cx="6556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sz="2800"/>
              <a:t>Bir Gezegen veya Uydunun Yüzey Sıcaklığı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D60D5-BFAF-9C87-38B0-927E3B6A9A47}"/>
              </a:ext>
            </a:extLst>
          </p:cNvPr>
          <p:cNvSpPr txBox="1"/>
          <p:nvPr/>
        </p:nvSpPr>
        <p:spPr>
          <a:xfrm>
            <a:off x="344488" y="1128713"/>
            <a:ext cx="8455025" cy="3570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gezegen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uydu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tr-TR" sz="2000" i="1" dirty="0">
                <a:solidFill>
                  <a:srgbClr val="C00000"/>
                </a:solidFill>
              </a:rPr>
              <a:t>Y</a:t>
            </a:r>
            <a:r>
              <a:rPr lang="en-US" sz="2000" i="1" dirty="0" err="1">
                <a:solidFill>
                  <a:srgbClr val="C00000"/>
                </a:solidFill>
              </a:rPr>
              <a:t>ansıtma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tr-TR" sz="2000" i="1" dirty="0">
                <a:solidFill>
                  <a:srgbClr val="C00000"/>
                </a:solidFill>
              </a:rPr>
              <a:t>G</a:t>
            </a:r>
            <a:r>
              <a:rPr lang="en-US" sz="2000" i="1" dirty="0" err="1">
                <a:solidFill>
                  <a:srgbClr val="C00000"/>
                </a:solidFill>
              </a:rPr>
              <a:t>ücü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tr-TR" sz="2000" i="1" dirty="0">
                <a:solidFill>
                  <a:srgbClr val="C00000"/>
                </a:solidFill>
              </a:rPr>
              <a:t>(Albedo) A</a:t>
            </a:r>
            <a:r>
              <a:rPr lang="tr-TR" sz="2000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600" dirty="0"/>
          </a:p>
          <a:p>
            <a:pPr algn="ctr">
              <a:defRPr/>
            </a:pPr>
            <a:r>
              <a:rPr lang="tr-TR" sz="1600" dirty="0"/>
              <a:t>Yansıtılan toplam enerji miktarı</a:t>
            </a:r>
          </a:p>
          <a:p>
            <a:pPr algn="ctr">
              <a:defRPr/>
            </a:pPr>
            <a:r>
              <a:rPr lang="tr-TR" sz="1800" i="1" dirty="0"/>
              <a:t>A</a:t>
            </a:r>
            <a:r>
              <a:rPr lang="tr-TR" sz="1600" dirty="0"/>
              <a:t> = </a:t>
            </a:r>
            <a:r>
              <a:rPr lang="tr-TR" sz="2000" baseline="30000" dirty="0"/>
              <a:t>_____________________________________________</a:t>
            </a:r>
          </a:p>
          <a:p>
            <a:pPr algn="ctr">
              <a:defRPr/>
            </a:pPr>
            <a:r>
              <a:rPr lang="tr-TR" sz="1600" dirty="0"/>
              <a:t>Güneş’ten ulaşan toplam enerji miktarı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/>
              <a:t>Bu durumda gezegen tarafından soğurulan enerji miktarı: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tr-TR" sz="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/>
              <a:t>Isısal dengenin sürekli sağlanması için soğurulan bu enerjinin tekrar salınması gerekir. Eğer gezegenin, ideal bir ısı iletkenliğine sahip olduğu varsayılırsa, yaydığı enerjinin soğurduğu enerjiye eşit olması gerekir:</a:t>
            </a:r>
          </a:p>
        </p:txBody>
      </p:sp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660F49FA-3821-4212-EA59-90A9675B01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0088" y="2924175"/>
          <a:ext cx="52038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431800" progId="Equation.3">
                  <p:embed/>
                </p:oleObj>
              </mc:Choice>
              <mc:Fallback>
                <p:oleObj name="Equation" r:id="rId2" imgW="2578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2924175"/>
                        <a:ext cx="520382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9">
            <a:extLst>
              <a:ext uri="{FF2B5EF4-FFF2-40B4-BE49-F238E27FC236}">
                <a16:creationId xmlns:a16="http://schemas.microsoft.com/office/drawing/2014/main" id="{B63B0257-62C6-32B5-7459-C4EBA9912A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4667250"/>
          <a:ext cx="27368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200" imgH="419100" progId="Equation.3">
                  <p:embed/>
                </p:oleObj>
              </mc:Choice>
              <mc:Fallback>
                <p:oleObj name="Equation" r:id="rId4" imgW="13462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667250"/>
                        <a:ext cx="27368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11">
            <a:extLst>
              <a:ext uri="{FF2B5EF4-FFF2-40B4-BE49-F238E27FC236}">
                <a16:creationId xmlns:a16="http://schemas.microsoft.com/office/drawing/2014/main" id="{ADD27F16-2FEF-183B-1262-E852D6DA2A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163" y="4652963"/>
          <a:ext cx="455453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09800" imgH="431800" progId="Equation.3">
                  <p:embed/>
                </p:oleObj>
              </mc:Choice>
              <mc:Fallback>
                <p:oleObj name="Equation" r:id="rId6" imgW="2209800" imgH="431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4652963"/>
                        <a:ext cx="4554537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15">
            <a:extLst>
              <a:ext uri="{FF2B5EF4-FFF2-40B4-BE49-F238E27FC236}">
                <a16:creationId xmlns:a16="http://schemas.microsoft.com/office/drawing/2014/main" id="{EF60DE2E-3803-6893-4A60-69F58988D8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1688" y="5661025"/>
          <a:ext cx="27273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46200" imgH="419100" progId="Equation.3">
                  <p:embed/>
                </p:oleObj>
              </mc:Choice>
              <mc:Fallback>
                <p:oleObj name="Equation" r:id="rId8" imgW="1346200" imgH="4191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688" y="5661025"/>
                        <a:ext cx="27273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17">
            <a:extLst>
              <a:ext uri="{FF2B5EF4-FFF2-40B4-BE49-F238E27FC236}">
                <a16:creationId xmlns:a16="http://schemas.microsoft.com/office/drawing/2014/main" id="{944ED842-12F6-E0CD-05E0-E51DADD2B6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488" y="5865813"/>
          <a:ext cx="1109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419" imgH="253890" progId="Equation.3">
                  <p:embed/>
                </p:oleObj>
              </mc:Choice>
              <mc:Fallback>
                <p:oleObj name="Equation" r:id="rId10" imgW="647419" imgH="25389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5865813"/>
                        <a:ext cx="11096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8127A6-DE07-6587-179D-546DB33D8483}"/>
              </a:ext>
            </a:extLst>
          </p:cNvPr>
          <p:cNvCxnSpPr/>
          <p:nvPr/>
        </p:nvCxnSpPr>
        <p:spPr>
          <a:xfrm flipV="1">
            <a:off x="1258888" y="5445125"/>
            <a:ext cx="0" cy="4318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A5D02B-0482-76A1-16F0-1B76E57EE0AD}"/>
              </a:ext>
            </a:extLst>
          </p:cNvPr>
          <p:cNvCxnSpPr/>
          <p:nvPr/>
        </p:nvCxnSpPr>
        <p:spPr>
          <a:xfrm>
            <a:off x="1970088" y="6092825"/>
            <a:ext cx="3825875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08_antares_mloss">
            <a:extLst>
              <a:ext uri="{FF2B5EF4-FFF2-40B4-BE49-F238E27FC236}">
                <a16:creationId xmlns:a16="http://schemas.microsoft.com/office/drawing/2014/main" id="{D76CE974-6E70-EA9C-63CE-8F0B3A28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15975"/>
            <a:ext cx="7467600" cy="5203825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07_yengec_snr">
            <a:extLst>
              <a:ext uri="{FF2B5EF4-FFF2-40B4-BE49-F238E27FC236}">
                <a16:creationId xmlns:a16="http://schemas.microsoft.com/office/drawing/2014/main" id="{22F1EFE3-45ED-CF0E-2D05-D421386F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7488"/>
            <a:ext cx="8458200" cy="6364287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09_Orion_olusum">
            <a:extLst>
              <a:ext uri="{FF2B5EF4-FFF2-40B4-BE49-F238E27FC236}">
                <a16:creationId xmlns:a16="http://schemas.microsoft.com/office/drawing/2014/main" id="{F52ED7C2-EEB9-13A0-27AE-7182388F8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3075"/>
            <a:ext cx="6477000" cy="570865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E:\selim\Dersler\A207\sekiller\10_bolluklar.jpg">
            <a:extLst>
              <a:ext uri="{FF2B5EF4-FFF2-40B4-BE49-F238E27FC236}">
                <a16:creationId xmlns:a16="http://schemas.microsoft.com/office/drawing/2014/main" id="{4B1D0F1E-F51C-4A7A-EA71-118AE16D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645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547" name="Group 211">
            <a:extLst>
              <a:ext uri="{FF2B5EF4-FFF2-40B4-BE49-F238E27FC236}">
                <a16:creationId xmlns:a16="http://schemas.microsoft.com/office/drawing/2014/main" id="{AAA6F311-6FE7-C553-D125-0A58D3AE8665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3527425"/>
          <a:ext cx="6019800" cy="2797175"/>
        </p:xfrm>
        <a:graphic>
          <a:graphicData uri="http://schemas.openxmlformats.org/drawingml/2006/table">
            <a:tbl>
              <a:tblPr/>
              <a:tblGrid>
                <a:gridCol w="1504950">
                  <a:extLst>
                    <a:ext uri="{9D8B030D-6E8A-4147-A177-3AD203B41FA5}">
                      <a16:colId xmlns:a16="http://schemas.microsoft.com/office/drawing/2014/main" val="4104462534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490899344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3699167286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3435295227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Atom No</a:t>
                      </a:r>
                      <a:endParaRPr kumimoji="0" lang="en-US" altLang="tr-T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Element</a:t>
                      </a:r>
                      <a:endParaRPr kumimoji="0" lang="en-US" altLang="tr-T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Sembol</a:t>
                      </a:r>
                      <a:endParaRPr kumimoji="0" lang="en-US" altLang="tr-T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Göreli bolluk</a:t>
                      </a:r>
                      <a:endParaRPr kumimoji="0" lang="en-US" altLang="tr-T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353554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hidrojen</a:t>
                      </a:r>
                      <a:endParaRPr kumimoji="0" lang="en-US" altLang="tr-T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1x10</a:t>
                      </a:r>
                      <a:r>
                        <a:rPr kumimoji="0" lang="tr-TR" altLang="tr-TR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n-US" altLang="tr-TR" sz="9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28802"/>
                  </a:ext>
                </a:extLst>
              </a:tr>
              <a:tr h="25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helyum</a:t>
                      </a:r>
                      <a:endParaRPr kumimoji="0" lang="en-US" altLang="tr-T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He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7x10</a:t>
                      </a:r>
                      <a:r>
                        <a:rPr kumimoji="0" lang="tr-TR" altLang="tr-TR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tr-TR" sz="9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442450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karbon</a:t>
                      </a:r>
                      <a:endParaRPr kumimoji="0" lang="en-US" altLang="tr-T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4x10</a:t>
                      </a:r>
                      <a:r>
                        <a:rPr kumimoji="0" lang="tr-TR" altLang="tr-TR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tr-TR" sz="9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52594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azot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9x10</a:t>
                      </a:r>
                      <a:r>
                        <a:rPr kumimoji="0" lang="tr-TR" altLang="tr-TR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altLang="tr-TR" sz="9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750041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oksijen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7x10</a:t>
                      </a:r>
                      <a:r>
                        <a:rPr kumimoji="0" lang="tr-TR" altLang="tr-TR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tr-TR" sz="9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72706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neon</a:t>
                      </a:r>
                      <a:endParaRPr kumimoji="0" lang="en-US" altLang="tr-T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Ne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1x10</a:t>
                      </a:r>
                      <a:r>
                        <a:rPr kumimoji="0" lang="tr-TR" altLang="tr-TR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tr-TR" sz="9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773819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magnezyum</a:t>
                      </a:r>
                      <a:endParaRPr kumimoji="0" lang="en-US" altLang="tr-T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Mg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4x10</a:t>
                      </a:r>
                      <a:r>
                        <a:rPr kumimoji="0" lang="tr-TR" altLang="tr-TR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altLang="tr-TR" sz="9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227659"/>
                  </a:ext>
                </a:extLst>
              </a:tr>
              <a:tr h="25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silisyum</a:t>
                      </a:r>
                      <a:endParaRPr kumimoji="0" lang="en-US" altLang="tr-T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4x10</a:t>
                      </a:r>
                      <a:r>
                        <a:rPr kumimoji="0" lang="tr-TR" altLang="tr-TR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altLang="tr-TR" sz="9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387166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kükürt</a:t>
                      </a:r>
                      <a:endParaRPr kumimoji="0" lang="en-US" altLang="tr-T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2x10</a:t>
                      </a:r>
                      <a:r>
                        <a:rPr kumimoji="0" lang="tr-TR" altLang="tr-TR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altLang="tr-TR" sz="9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516370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demir</a:t>
                      </a:r>
                      <a:endParaRPr kumimoji="0" lang="en-US" altLang="tr-T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Fe</a:t>
                      </a:r>
                      <a:endParaRPr kumimoji="0" lang="en-US" alt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3x10</a:t>
                      </a:r>
                      <a:r>
                        <a:rPr kumimoji="0" lang="tr-TR" altLang="tr-TR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altLang="tr-TR" sz="9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5097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5" descr="11_olusum1">
            <a:extLst>
              <a:ext uri="{FF2B5EF4-FFF2-40B4-BE49-F238E27FC236}">
                <a16:creationId xmlns:a16="http://schemas.microsoft.com/office/drawing/2014/main" id="{66A103D5-A2DD-4BFC-FA90-7EA0C3701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"/>
            <a:ext cx="4635500" cy="6553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:\selim\Dersler\A207\sekiller\02_caplar.jpg">
            <a:extLst>
              <a:ext uri="{FF2B5EF4-FFF2-40B4-BE49-F238E27FC236}">
                <a16:creationId xmlns:a16="http://schemas.microsoft.com/office/drawing/2014/main" id="{AF896161-ECD8-1395-1CAB-52BE1ADD4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050925"/>
            <a:ext cx="914400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E:\selim\Dersler\A207\sekiller\12_HST_Proplyds.jpg">
            <a:extLst>
              <a:ext uri="{FF2B5EF4-FFF2-40B4-BE49-F238E27FC236}">
                <a16:creationId xmlns:a16="http://schemas.microsoft.com/office/drawing/2014/main" id="{132E20C9-923F-C8E4-10C5-643C60D00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20000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E:\selim\Dersler\A207\sekiller\13_mikrobuz.jpg">
            <a:extLst>
              <a:ext uri="{FF2B5EF4-FFF2-40B4-BE49-F238E27FC236}">
                <a16:creationId xmlns:a16="http://schemas.microsoft.com/office/drawing/2014/main" id="{1953F7FA-4E0B-F5DF-4FEE-00CDFED2E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3434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E:\selim\Dersler\A207\sekiller\14_Tdagılım.jpg">
            <a:extLst>
              <a:ext uri="{FF2B5EF4-FFF2-40B4-BE49-F238E27FC236}">
                <a16:creationId xmlns:a16="http://schemas.microsoft.com/office/drawing/2014/main" id="{DE49C866-2E29-65C7-9080-8524C1F68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588962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15_olusum2">
            <a:extLst>
              <a:ext uri="{FF2B5EF4-FFF2-40B4-BE49-F238E27FC236}">
                <a16:creationId xmlns:a16="http://schemas.microsoft.com/office/drawing/2014/main" id="{A151CE98-2318-4193-8363-FDDBAA889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28600"/>
            <a:ext cx="4160837" cy="64404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E:\selim\Dersler\A207\sekiller\01_yorungeler.jpg">
            <a:extLst>
              <a:ext uri="{FF2B5EF4-FFF2-40B4-BE49-F238E27FC236}">
                <a16:creationId xmlns:a16="http://schemas.microsoft.com/office/drawing/2014/main" id="{81D857F4-5395-6B48-DF64-D2C69BE11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15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1EA5FA16-14C1-294C-0E2F-055B379BE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04813"/>
            <a:ext cx="74787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800" b="1">
                <a:latin typeface="Arial" panose="020B0604020202020204" pitchFamily="34" charset="0"/>
              </a:rPr>
              <a:t>Yörüngelerin biçimi bir elipstir</a:t>
            </a:r>
            <a:endParaRPr lang="en-US" altLang="tr-TR" sz="2800" b="1">
              <a:latin typeface="Arial" panose="020B0604020202020204" pitchFamily="34" charset="0"/>
            </a:endParaRPr>
          </a:p>
        </p:txBody>
      </p:sp>
      <p:sp>
        <p:nvSpPr>
          <p:cNvPr id="6147" name="Text Box 16">
            <a:extLst>
              <a:ext uri="{FF2B5EF4-FFF2-40B4-BE49-F238E27FC236}">
                <a16:creationId xmlns:a16="http://schemas.microsoft.com/office/drawing/2014/main" id="{AD0F4028-DA2B-7CD6-04FF-9B79100C3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549900"/>
            <a:ext cx="71596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/>
              <a:t>Ay yörüngesinin dışmerkezliği (basıklığı - eksantristesi)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/>
              <a:t>e = c / a = c / ((</a:t>
            </a:r>
            <a:r>
              <a:rPr lang="tr-TR" altLang="tr-TR" sz="2400">
                <a:latin typeface="Symbol" panose="05050102010706020507" pitchFamily="18" charset="2"/>
              </a:rPr>
              <a:t>D</a:t>
            </a:r>
            <a:r>
              <a:rPr lang="tr-TR" altLang="tr-TR" sz="2400" baseline="-25000">
                <a:sym typeface="Wingdings 2" panose="05020102010507070707" pitchFamily="18" charset="2"/>
              </a:rPr>
              <a:t></a:t>
            </a:r>
            <a:r>
              <a:rPr lang="tr-TR" altLang="tr-TR" sz="2400" baseline="-25000"/>
              <a:t>min</a:t>
            </a:r>
            <a:r>
              <a:rPr lang="tr-TR" altLang="tr-TR" sz="2400"/>
              <a:t>+</a:t>
            </a:r>
            <a:r>
              <a:rPr lang="tr-TR" altLang="tr-TR" sz="2400">
                <a:latin typeface="Symbol" panose="05050102010706020507" pitchFamily="18" charset="2"/>
              </a:rPr>
              <a:t>D</a:t>
            </a:r>
            <a:r>
              <a:rPr lang="tr-TR" altLang="tr-TR" sz="2400" baseline="-25000">
                <a:sym typeface="Wingdings 2" panose="05020102010507070707" pitchFamily="18" charset="2"/>
              </a:rPr>
              <a:t></a:t>
            </a:r>
            <a:r>
              <a:rPr lang="tr-TR" altLang="tr-TR" sz="2400" baseline="-25000"/>
              <a:t>max</a:t>
            </a:r>
            <a:r>
              <a:rPr lang="tr-TR" altLang="tr-TR" sz="2400"/>
              <a:t>)/2) = 0.0549</a:t>
            </a:r>
          </a:p>
        </p:txBody>
      </p:sp>
      <p:grpSp>
        <p:nvGrpSpPr>
          <p:cNvPr id="6148" name="Group 1">
            <a:extLst>
              <a:ext uri="{FF2B5EF4-FFF2-40B4-BE49-F238E27FC236}">
                <a16:creationId xmlns:a16="http://schemas.microsoft.com/office/drawing/2014/main" id="{5CDF7923-03BC-7125-A742-E1E1F42FDAC8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1025525"/>
            <a:ext cx="8677275" cy="4275138"/>
            <a:chOff x="145153" y="1025721"/>
            <a:chExt cx="8676523" cy="4275487"/>
          </a:xfrm>
        </p:grpSpPr>
        <p:pic>
          <p:nvPicPr>
            <p:cNvPr id="6149" name="Picture 15" descr="07_ay_yorunge_genel">
              <a:extLst>
                <a:ext uri="{FF2B5EF4-FFF2-40B4-BE49-F238E27FC236}">
                  <a16:creationId xmlns:a16="http://schemas.microsoft.com/office/drawing/2014/main" id="{88982F4C-03AC-3D41-CC33-411173398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624558"/>
              <a:ext cx="6985000" cy="367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Oval 17">
              <a:extLst>
                <a:ext uri="{FF2B5EF4-FFF2-40B4-BE49-F238E27FC236}">
                  <a16:creationId xmlns:a16="http://schemas.microsoft.com/office/drawing/2014/main" id="{0145E30A-90BC-2BC7-3EB9-E6CDCB080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1396" y="3439071"/>
              <a:ext cx="73025" cy="7302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2400">
                <a:latin typeface="Arial" panose="020B0604020202020204" pitchFamily="34" charset="0"/>
              </a:endParaRPr>
            </a:p>
          </p:txBody>
        </p:sp>
        <p:sp>
          <p:nvSpPr>
            <p:cNvPr id="6151" name="Oval 18">
              <a:extLst>
                <a:ext uri="{FF2B5EF4-FFF2-40B4-BE49-F238E27FC236}">
                  <a16:creationId xmlns:a16="http://schemas.microsoft.com/office/drawing/2014/main" id="{165A4562-AAC6-5A8F-485D-F79E41F92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108" y="3439071"/>
              <a:ext cx="73025" cy="730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2400">
                <a:latin typeface="Arial" panose="020B0604020202020204" pitchFamily="34" charset="0"/>
              </a:endParaRPr>
            </a:p>
          </p:txBody>
        </p:sp>
        <p:sp>
          <p:nvSpPr>
            <p:cNvPr id="6152" name="Oval 19">
              <a:extLst>
                <a:ext uri="{FF2B5EF4-FFF2-40B4-BE49-F238E27FC236}">
                  <a16:creationId xmlns:a16="http://schemas.microsoft.com/office/drawing/2014/main" id="{3A9DE06E-A9E8-2BDE-2CB4-4A30D2F0E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808" y="3439071"/>
              <a:ext cx="73025" cy="7302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2400">
                <a:latin typeface="Arial" panose="020B0604020202020204" pitchFamily="34" charset="0"/>
              </a:endParaRPr>
            </a:p>
          </p:txBody>
        </p:sp>
        <p:sp>
          <p:nvSpPr>
            <p:cNvPr id="6153" name="AutoShape 21">
              <a:extLst>
                <a:ext uri="{FF2B5EF4-FFF2-40B4-BE49-F238E27FC236}">
                  <a16:creationId xmlns:a16="http://schemas.microsoft.com/office/drawing/2014/main" id="{8A966CB5-4EE2-70BF-0FDC-107A77B43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950446" y="2865983"/>
              <a:ext cx="144463" cy="898525"/>
            </a:xfrm>
            <a:prstGeom prst="leftBrace">
              <a:avLst>
                <a:gd name="adj1" fmla="val 51831"/>
                <a:gd name="adj2" fmla="val 50000"/>
              </a:avLst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2400">
                <a:latin typeface="Arial" panose="020B0604020202020204" pitchFamily="34" charset="0"/>
              </a:endParaRPr>
            </a:p>
          </p:txBody>
        </p:sp>
        <p:sp>
          <p:nvSpPr>
            <p:cNvPr id="6154" name="Text Box 22">
              <a:extLst>
                <a:ext uri="{FF2B5EF4-FFF2-40B4-BE49-F238E27FC236}">
                  <a16:creationId xmlns:a16="http://schemas.microsoft.com/office/drawing/2014/main" id="{2F180BF4-CB78-F3EF-A3AC-21F5450D5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8468" y="2356424"/>
              <a:ext cx="949299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>
                  <a:solidFill>
                    <a:srgbClr val="FF3300"/>
                  </a:solidFill>
                </a:rPr>
                <a:t>odak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>
                  <a:solidFill>
                    <a:srgbClr val="FF3300"/>
                  </a:solidFill>
                </a:rPr>
                <a:t>uzunluğu</a:t>
              </a:r>
              <a:endParaRPr lang="tr-TR" altLang="tr-TR" sz="2400">
                <a:solidFill>
                  <a:srgbClr val="FF33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solidFill>
                    <a:srgbClr val="FF3300"/>
                  </a:solidFill>
                </a:rPr>
                <a:t>c</a:t>
              </a:r>
            </a:p>
          </p:txBody>
        </p:sp>
        <p:sp>
          <p:nvSpPr>
            <p:cNvPr id="6155" name="Line 23">
              <a:extLst>
                <a:ext uri="{FF2B5EF4-FFF2-40B4-BE49-F238E27FC236}">
                  <a16:creationId xmlns:a16="http://schemas.microsoft.com/office/drawing/2014/main" id="{722156E0-1E6D-2658-1CCF-6C76D051F3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430" y="3462089"/>
              <a:ext cx="795847" cy="794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56" name="Line 24">
              <a:extLst>
                <a:ext uri="{FF2B5EF4-FFF2-40B4-BE49-F238E27FC236}">
                  <a16:creationId xmlns:a16="http://schemas.microsoft.com/office/drawing/2014/main" id="{FFCAEB32-1A4E-0A25-0625-0C412DFA5C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5278" y="1536870"/>
              <a:ext cx="9155" cy="1834356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57" name="Line 26">
              <a:extLst>
                <a:ext uri="{FF2B5EF4-FFF2-40B4-BE49-F238E27FC236}">
                  <a16:creationId xmlns:a16="http://schemas.microsoft.com/office/drawing/2014/main" id="{DFCBB753-CF51-32E4-DC13-5B9F746CBC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3462" y="1697583"/>
              <a:ext cx="2736850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58" name="Oval 27">
              <a:extLst>
                <a:ext uri="{FF2B5EF4-FFF2-40B4-BE49-F238E27FC236}">
                  <a16:creationId xmlns:a16="http://schemas.microsoft.com/office/drawing/2014/main" id="{83441ACA-2EE9-92A2-C0B6-CEE4C420B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808" y="3439071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2400">
                <a:latin typeface="Arial" panose="020B0604020202020204" pitchFamily="34" charset="0"/>
              </a:endParaRPr>
            </a:p>
          </p:txBody>
        </p:sp>
        <p:sp>
          <p:nvSpPr>
            <p:cNvPr id="6159" name="Oval 28">
              <a:extLst>
                <a:ext uri="{FF2B5EF4-FFF2-40B4-BE49-F238E27FC236}">
                  <a16:creationId xmlns:a16="http://schemas.microsoft.com/office/drawing/2014/main" id="{1772CBC6-47FB-48E6-CE89-D9FF3F4DD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1546" y="3429546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2400">
                <a:latin typeface="Arial" panose="020B0604020202020204" pitchFamily="34" charset="0"/>
              </a:endParaRPr>
            </a:p>
          </p:txBody>
        </p:sp>
        <p:sp>
          <p:nvSpPr>
            <p:cNvPr id="6160" name="Line 30">
              <a:extLst>
                <a:ext uri="{FF2B5EF4-FFF2-40B4-BE49-F238E27FC236}">
                  <a16:creationId xmlns:a16="http://schemas.microsoft.com/office/drawing/2014/main" id="{0FDC0D8B-0E9F-F820-0F57-C3EF8A0AC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5971" y="3713708"/>
              <a:ext cx="1439863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61" name="Line 31">
              <a:extLst>
                <a:ext uri="{FF2B5EF4-FFF2-40B4-BE49-F238E27FC236}">
                  <a16:creationId xmlns:a16="http://schemas.microsoft.com/office/drawing/2014/main" id="{094ECEB0-3ACE-173B-FF85-8463046974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3946" y="3713708"/>
              <a:ext cx="1296988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62" name="Line 32">
              <a:extLst>
                <a:ext uri="{FF2B5EF4-FFF2-40B4-BE49-F238E27FC236}">
                  <a16:creationId xmlns:a16="http://schemas.microsoft.com/office/drawing/2014/main" id="{8966C144-8BCE-AFBF-D203-D511F42ECA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6383" y="3713708"/>
              <a:ext cx="431800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63" name="Line 33">
              <a:extLst>
                <a:ext uri="{FF2B5EF4-FFF2-40B4-BE49-F238E27FC236}">
                  <a16:creationId xmlns:a16="http://schemas.microsoft.com/office/drawing/2014/main" id="{66828C78-142B-EBE6-6A40-06195F890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1783" y="3713708"/>
              <a:ext cx="720725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64" name="Text Box 29">
              <a:extLst>
                <a:ext uri="{FF2B5EF4-FFF2-40B4-BE49-F238E27FC236}">
                  <a16:creationId xmlns:a16="http://schemas.microsoft.com/office/drawing/2014/main" id="{9F65E7F0-B11F-B40B-F4D0-5918C1058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076" y="3650922"/>
              <a:ext cx="1261884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solidFill>
                    <a:srgbClr val="FF3300"/>
                  </a:solidFill>
                </a:rPr>
                <a:t>Enberi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>
                  <a:solidFill>
                    <a:srgbClr val="FF3300"/>
                  </a:solidFill>
                </a:rPr>
                <a:t>(periastron)</a:t>
              </a:r>
            </a:p>
          </p:txBody>
        </p:sp>
        <p:sp>
          <p:nvSpPr>
            <p:cNvPr id="6165" name="Line 23">
              <a:extLst>
                <a:ext uri="{FF2B5EF4-FFF2-40B4-BE49-F238E27FC236}">
                  <a16:creationId xmlns:a16="http://schemas.microsoft.com/office/drawing/2014/main" id="{FE884D93-6CDA-BE50-86AF-8E745B27DA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000" y="1553121"/>
              <a:ext cx="16496" cy="187960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66" name="Line 23">
              <a:extLst>
                <a:ext uri="{FF2B5EF4-FFF2-40B4-BE49-F238E27FC236}">
                  <a16:creationId xmlns:a16="http://schemas.microsoft.com/office/drawing/2014/main" id="{959ED5A9-5749-2435-837B-8F2D97CB0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5125" y="1791502"/>
              <a:ext cx="491" cy="1661856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67" name="Line 26">
              <a:extLst>
                <a:ext uri="{FF2B5EF4-FFF2-40B4-BE49-F238E27FC236}">
                  <a16:creationId xmlns:a16="http://schemas.microsoft.com/office/drawing/2014/main" id="{66AFE3E6-02CF-337A-8534-C5B648469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255" y="1791502"/>
              <a:ext cx="417911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68" name="Text Box 29">
              <a:extLst>
                <a:ext uri="{FF2B5EF4-FFF2-40B4-BE49-F238E27FC236}">
                  <a16:creationId xmlns:a16="http://schemas.microsoft.com/office/drawing/2014/main" id="{DB5ACCC9-F2E8-1F09-65C2-4CC05E017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062" y="2358399"/>
              <a:ext cx="33855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6169" name="Text Box 29">
              <a:extLst>
                <a:ext uri="{FF2B5EF4-FFF2-40B4-BE49-F238E27FC236}">
                  <a16:creationId xmlns:a16="http://schemas.microsoft.com/office/drawing/2014/main" id="{410E5900-EF97-7D47-3AA3-B2C0EAE9A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0855" y="3650922"/>
              <a:ext cx="1120821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solidFill>
                    <a:srgbClr val="FF3300"/>
                  </a:solidFill>
                </a:rPr>
                <a:t>Enöte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>
                  <a:solidFill>
                    <a:srgbClr val="FF3300"/>
                  </a:solidFill>
                </a:rPr>
                <a:t>(apastron)</a:t>
              </a:r>
            </a:p>
          </p:txBody>
        </p:sp>
        <p:sp>
          <p:nvSpPr>
            <p:cNvPr id="6170" name="Line 23">
              <a:extLst>
                <a:ext uri="{FF2B5EF4-FFF2-40B4-BE49-F238E27FC236}">
                  <a16:creationId xmlns:a16="http://schemas.microsoft.com/office/drawing/2014/main" id="{926F79A3-85A6-E551-5C46-8107072F53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34421" y="3518107"/>
              <a:ext cx="641675" cy="934541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71" name="Line 23">
              <a:extLst>
                <a:ext uri="{FF2B5EF4-FFF2-40B4-BE49-F238E27FC236}">
                  <a16:creationId xmlns:a16="http://schemas.microsoft.com/office/drawing/2014/main" id="{C75053B8-7B5C-F4DE-758A-1FE4D32A9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8104" y="3533644"/>
              <a:ext cx="684835" cy="90346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72" name="Text Box 29">
              <a:extLst>
                <a:ext uri="{FF2B5EF4-FFF2-40B4-BE49-F238E27FC236}">
                  <a16:creationId xmlns:a16="http://schemas.microsoft.com/office/drawing/2014/main" id="{3953FFAC-915A-24AF-84C4-1BFEE2EAD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0815" y="4375339"/>
              <a:ext cx="78258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solidFill>
                    <a:srgbClr val="FF3300"/>
                  </a:solidFill>
                </a:rPr>
                <a:t>odak</a:t>
              </a:r>
            </a:p>
          </p:txBody>
        </p:sp>
        <p:sp>
          <p:nvSpPr>
            <p:cNvPr id="6173" name="Line 23">
              <a:extLst>
                <a:ext uri="{FF2B5EF4-FFF2-40B4-BE49-F238E27FC236}">
                  <a16:creationId xmlns:a16="http://schemas.microsoft.com/office/drawing/2014/main" id="{7D1F177A-3611-68EC-3061-6BA472494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03002" y="2485765"/>
              <a:ext cx="641675" cy="934541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74" name="Text Box 29">
              <a:extLst>
                <a:ext uri="{FF2B5EF4-FFF2-40B4-BE49-F238E27FC236}">
                  <a16:creationId xmlns:a16="http://schemas.microsoft.com/office/drawing/2014/main" id="{BFA156B8-7885-ABDF-AF12-6BC04C495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0637" y="2101409"/>
              <a:ext cx="10887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solidFill>
                    <a:srgbClr val="FF3300"/>
                  </a:solidFill>
                </a:rPr>
                <a:t>merkez</a:t>
              </a:r>
            </a:p>
          </p:txBody>
        </p:sp>
        <p:sp>
          <p:nvSpPr>
            <p:cNvPr id="6175" name="Text Box 29">
              <a:extLst>
                <a:ext uri="{FF2B5EF4-FFF2-40B4-BE49-F238E27FC236}">
                  <a16:creationId xmlns:a16="http://schemas.microsoft.com/office/drawing/2014/main" id="{A4D06C9D-A29A-A6F2-7307-3ECD36479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7881" y="1025721"/>
              <a:ext cx="160653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>
                  <a:solidFill>
                    <a:srgbClr val="FF3300"/>
                  </a:solidFill>
                </a:rPr>
                <a:t>y</a:t>
              </a:r>
              <a:r>
                <a:rPr lang="tr-TR" altLang="tr-TR" sz="1600">
                  <a:solidFill>
                    <a:srgbClr val="FF0000"/>
                  </a:solidFill>
                </a:rPr>
                <a:t>arı-büyük eksen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6176" name="Text Box 29">
              <a:extLst>
                <a:ext uri="{FF2B5EF4-FFF2-40B4-BE49-F238E27FC236}">
                  <a16:creationId xmlns:a16="http://schemas.microsoft.com/office/drawing/2014/main" id="{538AD71A-6446-D06C-364F-549145823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153" y="2173732"/>
              <a:ext cx="68640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>
                  <a:solidFill>
                    <a:srgbClr val="FF3300"/>
                  </a:solidFill>
                </a:rPr>
                <a:t>y</a:t>
              </a:r>
              <a:r>
                <a:rPr lang="tr-TR" altLang="tr-TR" sz="1600">
                  <a:solidFill>
                    <a:srgbClr val="FF0000"/>
                  </a:solidFill>
                </a:rPr>
                <a:t>arı-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>
                  <a:solidFill>
                    <a:srgbClr val="FF0000"/>
                  </a:solidFill>
                </a:rPr>
                <a:t>küçük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>
                  <a:solidFill>
                    <a:srgbClr val="FF0000"/>
                  </a:solidFill>
                </a:rPr>
                <a:t>eksen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A55ABFA3-FB0E-7F53-A18C-C3251283C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04813"/>
            <a:ext cx="74787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800" b="1">
                <a:latin typeface="Arial" panose="020B0604020202020204" pitchFamily="34" charset="0"/>
              </a:rPr>
              <a:t>Gezegenlerin yörünge eğim açıları</a:t>
            </a:r>
            <a:endParaRPr lang="en-US" altLang="tr-TR" sz="2800" b="1">
              <a:latin typeface="Arial" panose="020B0604020202020204" pitchFamily="34" charset="0"/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9F2ED80F-B7EB-129E-642C-2D3BC48B2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73238"/>
            <a:ext cx="85328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:\selim\Dersler\A207\sekiller\03_uzaklıklar.jpg">
            <a:extLst>
              <a:ext uri="{FF2B5EF4-FFF2-40B4-BE49-F238E27FC236}">
                <a16:creationId xmlns:a16="http://schemas.microsoft.com/office/drawing/2014/main" id="{A7A0CE1A-64A6-031E-57B4-42641891E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3200"/>
            <a:ext cx="7543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C6B92FE-6B9B-ED93-761F-CEFFE94CA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333375"/>
            <a:ext cx="6924675" cy="561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7DFE5548-43E5-7522-8B90-B7534C773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379413"/>
            <a:ext cx="6843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rgbClr val="CCECFF"/>
                </a:solidFill>
                <a:latin typeface="Albertus Medium" pitchFamily="34" charset="0"/>
              </a:rPr>
              <a:t>Fiziksel özellikler</a:t>
            </a:r>
            <a:endParaRPr lang="en-US" altLang="tr-TR" sz="2400">
              <a:solidFill>
                <a:srgbClr val="CCECFF"/>
              </a:solidFill>
              <a:latin typeface="Albertus Medium" pitchFamily="34" charset="0"/>
            </a:endParaRPr>
          </a:p>
        </p:txBody>
      </p:sp>
      <p:pic>
        <p:nvPicPr>
          <p:cNvPr id="9220" name="Picture 4" descr="terrestails">
            <a:extLst>
              <a:ext uri="{FF2B5EF4-FFF2-40B4-BE49-F238E27FC236}">
                <a16:creationId xmlns:a16="http://schemas.microsoft.com/office/drawing/2014/main" id="{9FF9BD41-CCE9-02B0-EBB5-A7A9769B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1" name="Group 5">
            <a:extLst>
              <a:ext uri="{FF2B5EF4-FFF2-40B4-BE49-F238E27FC236}">
                <a16:creationId xmlns:a16="http://schemas.microsoft.com/office/drawing/2014/main" id="{1D8AD621-54D2-BCB0-CC94-71D3BA7C6156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835150"/>
          <a:ext cx="1485900" cy="2201917"/>
        </p:xfrm>
        <a:graphic>
          <a:graphicData uri="http://schemas.openxmlformats.org/drawingml/2006/table">
            <a:tbl>
              <a:tblPr/>
              <a:tblGrid>
                <a:gridCol w="801688">
                  <a:extLst>
                    <a:ext uri="{9D8B030D-6E8A-4147-A177-3AD203B41FA5}">
                      <a16:colId xmlns:a16="http://schemas.microsoft.com/office/drawing/2014/main" val="4363335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1817164270"/>
                    </a:ext>
                  </a:extLst>
                </a:gridCol>
              </a:tblGrid>
              <a:tr h="349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</a:t>
                      </a:r>
                      <a:endParaRPr kumimoji="0" lang="en-US" altLang="tr-TR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578774"/>
                  </a:ext>
                </a:extLst>
              </a:tr>
              <a:tr h="276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Çap (km)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12756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49290"/>
                  </a:ext>
                </a:extLst>
              </a:tr>
              <a:tr h="2946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Kütle (kg)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974×10</a:t>
                      </a:r>
                      <a:r>
                        <a:rPr kumimoji="0" lang="en-US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463263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Yoğunluk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(g/cm</a:t>
                      </a:r>
                      <a:r>
                        <a:rPr kumimoji="0" lang="tr-TR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457756"/>
                  </a:ext>
                </a:extLst>
              </a:tr>
              <a:tr h="276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Uydu sayısı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618119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Yörünge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dönemi (gün)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365.25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188168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Dönme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dönemi (gün)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825469"/>
                  </a:ext>
                </a:extLst>
              </a:tr>
            </a:tbl>
          </a:graphicData>
        </a:graphic>
      </p:graphicFrame>
      <p:graphicFrame>
        <p:nvGraphicFramePr>
          <p:cNvPr id="24609" name="Group 33">
            <a:extLst>
              <a:ext uri="{FF2B5EF4-FFF2-40B4-BE49-F238E27FC236}">
                <a16:creationId xmlns:a16="http://schemas.microsoft.com/office/drawing/2014/main" id="{AE9FD074-BCC6-386E-91C8-3D56D726FAD7}"/>
              </a:ext>
            </a:extLst>
          </p:cNvPr>
          <p:cNvGraphicFramePr>
            <a:graphicFrameLocks noGrp="1"/>
          </p:cNvGraphicFramePr>
          <p:nvPr/>
        </p:nvGraphicFramePr>
        <p:xfrm>
          <a:off x="7407275" y="1844675"/>
          <a:ext cx="1485900" cy="2201917"/>
        </p:xfrm>
        <a:graphic>
          <a:graphicData uri="http://schemas.openxmlformats.org/drawingml/2006/table">
            <a:tbl>
              <a:tblPr/>
              <a:tblGrid>
                <a:gridCol w="801688">
                  <a:extLst>
                    <a:ext uri="{9D8B030D-6E8A-4147-A177-3AD203B41FA5}">
                      <a16:colId xmlns:a16="http://schemas.microsoft.com/office/drawing/2014/main" val="556991364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3573107191"/>
                    </a:ext>
                  </a:extLst>
                </a:gridCol>
              </a:tblGrid>
              <a:tr h="349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VENÜS</a:t>
                      </a:r>
                      <a:endParaRPr kumimoji="0" lang="en-US" altLang="tr-TR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333935"/>
                  </a:ext>
                </a:extLst>
              </a:tr>
              <a:tr h="276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Çap (km)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12104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400240"/>
                  </a:ext>
                </a:extLst>
              </a:tr>
              <a:tr h="2946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Kütle (kg)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869</a:t>
                      </a: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×10</a:t>
                      </a:r>
                      <a:r>
                        <a:rPr kumimoji="0" lang="en-US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360347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Yoğunluk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(g/cm</a:t>
                      </a:r>
                      <a:r>
                        <a:rPr kumimoji="0" lang="tr-TR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281899"/>
                  </a:ext>
                </a:extLst>
              </a:tr>
              <a:tr h="276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Uydu sayısı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965443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Yörünge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dönemi (gün)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224.70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329981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Dönme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dönemi (gün)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243.02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952453"/>
                  </a:ext>
                </a:extLst>
              </a:tr>
            </a:tbl>
          </a:graphicData>
        </a:graphic>
      </p:graphicFrame>
      <p:graphicFrame>
        <p:nvGraphicFramePr>
          <p:cNvPr id="24637" name="Group 61">
            <a:extLst>
              <a:ext uri="{FF2B5EF4-FFF2-40B4-BE49-F238E27FC236}">
                <a16:creationId xmlns:a16="http://schemas.microsoft.com/office/drawing/2014/main" id="{35D249A7-11AA-FA46-6BC7-1C6B20825114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4437063"/>
          <a:ext cx="1485900" cy="2201915"/>
        </p:xfrm>
        <a:graphic>
          <a:graphicData uri="http://schemas.openxmlformats.org/drawingml/2006/table">
            <a:tbl>
              <a:tblPr/>
              <a:tblGrid>
                <a:gridCol w="801688">
                  <a:extLst>
                    <a:ext uri="{9D8B030D-6E8A-4147-A177-3AD203B41FA5}">
                      <a16:colId xmlns:a16="http://schemas.microsoft.com/office/drawing/2014/main" val="193163116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3565229227"/>
                    </a:ext>
                  </a:extLst>
                </a:gridCol>
              </a:tblGrid>
              <a:tr h="349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MARS</a:t>
                      </a:r>
                      <a:endParaRPr kumimoji="0" lang="en-US" altLang="tr-TR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103307"/>
                  </a:ext>
                </a:extLst>
              </a:tr>
              <a:tr h="276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Çap (km)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6794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436178"/>
                  </a:ext>
                </a:extLst>
              </a:tr>
              <a:tr h="2946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Kütle (kg)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6.418</a:t>
                      </a: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×10</a:t>
                      </a:r>
                      <a:r>
                        <a:rPr kumimoji="0" lang="en-US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tr-TR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altLang="tr-TR" sz="800" b="0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175499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Yoğunluk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(g/cm</a:t>
                      </a:r>
                      <a:r>
                        <a:rPr kumimoji="0" lang="tr-TR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018565"/>
                  </a:ext>
                </a:extLst>
              </a:tr>
              <a:tr h="276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Uydu sayısı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61672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Yörünge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dönemi (gün)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686.98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407840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Dönme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dönemi (gün)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343659"/>
                  </a:ext>
                </a:extLst>
              </a:tr>
            </a:tbl>
          </a:graphicData>
        </a:graphic>
      </p:graphicFrame>
      <p:graphicFrame>
        <p:nvGraphicFramePr>
          <p:cNvPr id="24665" name="Group 89">
            <a:extLst>
              <a:ext uri="{FF2B5EF4-FFF2-40B4-BE49-F238E27FC236}">
                <a16:creationId xmlns:a16="http://schemas.microsoft.com/office/drawing/2014/main" id="{46FAA4AE-D96F-99EA-B517-D5988166EF58}"/>
              </a:ext>
            </a:extLst>
          </p:cNvPr>
          <p:cNvGraphicFramePr>
            <a:graphicFrameLocks noGrp="1"/>
          </p:cNvGraphicFramePr>
          <p:nvPr/>
        </p:nvGraphicFramePr>
        <p:xfrm>
          <a:off x="4067175" y="3117850"/>
          <a:ext cx="1485900" cy="2201917"/>
        </p:xfrm>
        <a:graphic>
          <a:graphicData uri="http://schemas.openxmlformats.org/drawingml/2006/table">
            <a:tbl>
              <a:tblPr/>
              <a:tblGrid>
                <a:gridCol w="801688">
                  <a:extLst>
                    <a:ext uri="{9D8B030D-6E8A-4147-A177-3AD203B41FA5}">
                      <a16:colId xmlns:a16="http://schemas.microsoft.com/office/drawing/2014/main" val="603377706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562077436"/>
                    </a:ext>
                  </a:extLst>
                </a:gridCol>
              </a:tblGrid>
              <a:tr h="349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MERKÜR</a:t>
                      </a:r>
                      <a:endParaRPr kumimoji="0" lang="en-US" altLang="tr-TR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96701"/>
                  </a:ext>
                </a:extLst>
              </a:tr>
              <a:tr h="276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Çap (km)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4880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163829"/>
                  </a:ext>
                </a:extLst>
              </a:tr>
              <a:tr h="2946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Kütle (kg)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3.302</a:t>
                      </a: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×10</a:t>
                      </a:r>
                      <a:r>
                        <a:rPr kumimoji="0" lang="en-US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tr-TR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altLang="tr-TR" sz="800" b="0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604824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Yoğunluk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(g/cm</a:t>
                      </a:r>
                      <a:r>
                        <a:rPr kumimoji="0" lang="tr-TR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76694"/>
                  </a:ext>
                </a:extLst>
              </a:tr>
              <a:tr h="276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Uydu sayısı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139710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Yörünge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dönemi (gün)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87.97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390772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Dönme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dönemi (gün)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58.65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335490"/>
                  </a:ext>
                </a:extLst>
              </a:tr>
            </a:tbl>
          </a:graphicData>
        </a:graphic>
      </p:graphicFrame>
      <p:graphicFrame>
        <p:nvGraphicFramePr>
          <p:cNvPr id="24693" name="Group 117">
            <a:extLst>
              <a:ext uri="{FF2B5EF4-FFF2-40B4-BE49-F238E27FC236}">
                <a16:creationId xmlns:a16="http://schemas.microsoft.com/office/drawing/2014/main" id="{A9C084C0-7571-1AF7-67BF-4D1B0D8E165B}"/>
              </a:ext>
            </a:extLst>
          </p:cNvPr>
          <p:cNvGraphicFramePr>
            <a:graphicFrameLocks noGrp="1"/>
          </p:cNvGraphicFramePr>
          <p:nvPr/>
        </p:nvGraphicFramePr>
        <p:xfrm>
          <a:off x="7164388" y="5373688"/>
          <a:ext cx="1304925" cy="1255712"/>
        </p:xfrm>
        <a:graphic>
          <a:graphicData uri="http://schemas.openxmlformats.org/drawingml/2006/table">
            <a:tbl>
              <a:tblPr/>
              <a:tblGrid>
                <a:gridCol w="620712">
                  <a:extLst>
                    <a:ext uri="{9D8B030D-6E8A-4147-A177-3AD203B41FA5}">
                      <a16:colId xmlns:a16="http://schemas.microsoft.com/office/drawing/2014/main" val="2815015740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3678495622"/>
                    </a:ext>
                  </a:extLst>
                </a:gridCol>
              </a:tblGrid>
              <a:tr h="349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2" marB="4573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</a:t>
                      </a:r>
                      <a:endParaRPr kumimoji="0" lang="en-US" altLang="tr-TR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679040"/>
                  </a:ext>
                </a:extLst>
              </a:tr>
              <a:tr h="2762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Çap (km)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3476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212366"/>
                  </a:ext>
                </a:extLst>
              </a:tr>
              <a:tr h="294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Kütle (kg)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7.348</a:t>
                      </a: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×10</a:t>
                      </a:r>
                      <a:r>
                        <a:rPr kumimoji="0" lang="en-US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tr-TR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altLang="tr-TR" sz="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261215"/>
                  </a:ext>
                </a:extLst>
              </a:tr>
              <a:tr h="3353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Yoğunluk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(g/cm</a:t>
                      </a:r>
                      <a:r>
                        <a:rPr kumimoji="0" lang="tr-TR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614035"/>
                  </a:ext>
                </a:extLst>
              </a:tr>
            </a:tbl>
          </a:graphicData>
        </a:graphic>
      </p:graphicFrame>
      <p:sp>
        <p:nvSpPr>
          <p:cNvPr id="9342" name="Text Box 138">
            <a:extLst>
              <a:ext uri="{FF2B5EF4-FFF2-40B4-BE49-F238E27FC236}">
                <a16:creationId xmlns:a16="http://schemas.microsoft.com/office/drawing/2014/main" id="{E4361FA3-1D95-9B5F-64C5-5AB058B48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981075"/>
            <a:ext cx="87487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" indent="-9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000">
                <a:solidFill>
                  <a:srgbClr val="CCECFF"/>
                </a:solidFill>
              </a:rPr>
              <a:t>Güneş’e ve birbirlerine yakın gezegenler:</a:t>
            </a:r>
          </a:p>
          <a:p>
            <a:pPr algn="ctr" eaLnBrk="1" hangingPunct="1"/>
            <a:r>
              <a:rPr lang="tr-TR" altLang="tr-TR" sz="1200">
                <a:solidFill>
                  <a:srgbClr val="66FFFF"/>
                </a:solidFill>
              </a:rPr>
              <a:t>ORTAK ÖZELLİKLERİ:</a:t>
            </a:r>
            <a:r>
              <a:rPr lang="tr-TR" altLang="tr-TR" sz="1200">
                <a:solidFill>
                  <a:srgbClr val="FFFF66"/>
                </a:solidFill>
              </a:rPr>
              <a:t> metalik çekirdek, sıvı-katı arası manto, katılaşmış kayalık yüzey, aktif veya sönmüş volkanlar, çarpma kraterleri, ağır elementlerin baskın olduğu temel kimyasal bileşim, atmosfer (Merkür hariç)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EB19E87-76C8-A8A5-6518-78874AC0A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333375"/>
            <a:ext cx="6924675" cy="561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146569B6-A7A9-4DA5-EED0-4B8989B60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379413"/>
            <a:ext cx="6843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rgbClr val="CCECFF"/>
                </a:solidFill>
                <a:latin typeface="Albertus Medium" pitchFamily="34" charset="0"/>
              </a:rPr>
              <a:t>Fiziksel özellikler</a:t>
            </a:r>
            <a:endParaRPr lang="en-US" altLang="tr-TR" sz="2400">
              <a:solidFill>
                <a:srgbClr val="CCECFF"/>
              </a:solidFill>
              <a:latin typeface="Albertus Medium" pitchFamily="34" charset="0"/>
            </a:endParaRPr>
          </a:p>
        </p:txBody>
      </p:sp>
      <p:pic>
        <p:nvPicPr>
          <p:cNvPr id="10244" name="Picture 4" descr="jovian">
            <a:extLst>
              <a:ext uri="{FF2B5EF4-FFF2-40B4-BE49-F238E27FC236}">
                <a16:creationId xmlns:a16="http://schemas.microsoft.com/office/drawing/2014/main" id="{AD34E3F0-D315-5E85-92C2-BBA27A69D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91440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5" name="Group 5">
            <a:extLst>
              <a:ext uri="{FF2B5EF4-FFF2-40B4-BE49-F238E27FC236}">
                <a16:creationId xmlns:a16="http://schemas.microsoft.com/office/drawing/2014/main" id="{7C8D882E-1E8F-42DC-9700-47DFB7ADC26F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844675"/>
          <a:ext cx="1508125" cy="2201863"/>
        </p:xfrm>
        <a:graphic>
          <a:graphicData uri="http://schemas.openxmlformats.org/drawingml/2006/table">
            <a:tbl>
              <a:tblPr/>
              <a:tblGrid>
                <a:gridCol w="823913">
                  <a:extLst>
                    <a:ext uri="{9D8B030D-6E8A-4147-A177-3AD203B41FA5}">
                      <a16:colId xmlns:a16="http://schemas.microsoft.com/office/drawing/2014/main" val="3289123120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3953335386"/>
                    </a:ext>
                  </a:extLst>
                </a:gridCol>
              </a:tblGrid>
              <a:tr h="349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JÜPİTER</a:t>
                      </a:r>
                      <a:endParaRPr kumimoji="0" lang="en-US" altLang="tr-TR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417718"/>
                  </a:ext>
                </a:extLst>
              </a:tr>
              <a:tr h="276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Çap (km)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142984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614872"/>
                  </a:ext>
                </a:extLst>
              </a:tr>
              <a:tr h="2946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Kütle (kg)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1.899</a:t>
                      </a: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×10</a:t>
                      </a:r>
                      <a:r>
                        <a:rPr kumimoji="0" lang="en-US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tr-TR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kumimoji="0" lang="en-US" altLang="tr-TR" sz="800" b="0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173148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Yoğunluk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(g/cm</a:t>
                      </a:r>
                      <a:r>
                        <a:rPr kumimoji="0" lang="tr-TR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985704"/>
                  </a:ext>
                </a:extLst>
              </a:tr>
              <a:tr h="276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Uydu sayısı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826095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Yörünge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dönemi (yıl)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11.86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880188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Dönme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dönemi (saat)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9.84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507276"/>
                  </a:ext>
                </a:extLst>
              </a:tr>
            </a:tbl>
          </a:graphicData>
        </a:graphic>
      </p:graphicFrame>
      <p:sp>
        <p:nvSpPr>
          <p:cNvPr id="10271" name="Text Box 33">
            <a:extLst>
              <a:ext uri="{FF2B5EF4-FFF2-40B4-BE49-F238E27FC236}">
                <a16:creationId xmlns:a16="http://schemas.microsoft.com/office/drawing/2014/main" id="{6F246665-E598-A7B1-4E20-ADFB5C3C4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981075"/>
            <a:ext cx="87487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" indent="-9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000">
                <a:solidFill>
                  <a:srgbClr val="CCECFF"/>
                </a:solidFill>
              </a:rPr>
              <a:t>Güneş’e ve birbirlerine uzak gezegenler:</a:t>
            </a:r>
          </a:p>
          <a:p>
            <a:pPr algn="ctr" eaLnBrk="1" hangingPunct="1"/>
            <a:r>
              <a:rPr lang="tr-TR" altLang="tr-TR" sz="1200">
                <a:solidFill>
                  <a:srgbClr val="66FFFF"/>
                </a:solidFill>
              </a:rPr>
              <a:t>ORTAK ÖZELLİKLERİ:</a:t>
            </a:r>
            <a:r>
              <a:rPr lang="tr-TR" altLang="tr-TR" sz="1200">
                <a:solidFill>
                  <a:srgbClr val="FFFF66"/>
                </a:solidFill>
              </a:rPr>
              <a:t> kayalık çekirdek, sıvı manto, dış katmanlar gaz, görünen yüzeyleri kalın bulutlar, temel kimyasal bileşim: hafif elementler, çevresel halkalar, çok uydulu</a:t>
            </a:r>
          </a:p>
        </p:txBody>
      </p:sp>
      <p:graphicFrame>
        <p:nvGraphicFramePr>
          <p:cNvPr id="25634" name="Group 34">
            <a:extLst>
              <a:ext uri="{FF2B5EF4-FFF2-40B4-BE49-F238E27FC236}">
                <a16:creationId xmlns:a16="http://schemas.microsoft.com/office/drawing/2014/main" id="{1851C549-9B33-A09D-0EC1-450DB9E42633}"/>
              </a:ext>
            </a:extLst>
          </p:cNvPr>
          <p:cNvGraphicFramePr>
            <a:graphicFrameLocks noGrp="1"/>
          </p:cNvGraphicFramePr>
          <p:nvPr/>
        </p:nvGraphicFramePr>
        <p:xfrm>
          <a:off x="7380288" y="1844675"/>
          <a:ext cx="1508125" cy="2201863"/>
        </p:xfrm>
        <a:graphic>
          <a:graphicData uri="http://schemas.openxmlformats.org/drawingml/2006/table">
            <a:tbl>
              <a:tblPr/>
              <a:tblGrid>
                <a:gridCol w="823912">
                  <a:extLst>
                    <a:ext uri="{9D8B030D-6E8A-4147-A177-3AD203B41FA5}">
                      <a16:colId xmlns:a16="http://schemas.microsoft.com/office/drawing/2014/main" val="3386838010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1739031691"/>
                    </a:ext>
                  </a:extLst>
                </a:gridCol>
              </a:tblGrid>
              <a:tr h="349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SATÜRN</a:t>
                      </a:r>
                      <a:endParaRPr kumimoji="0" lang="en-US" altLang="tr-TR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624215"/>
                  </a:ext>
                </a:extLst>
              </a:tr>
              <a:tr h="276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Çap (km)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120536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277521"/>
                  </a:ext>
                </a:extLst>
              </a:tr>
              <a:tr h="2946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Kütle (kg)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5.685</a:t>
                      </a: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×10</a:t>
                      </a:r>
                      <a:r>
                        <a:rPr kumimoji="0" lang="en-US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tr-TR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en-US" altLang="tr-TR" sz="800" b="0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857556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Yoğunluk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(g/cm</a:t>
                      </a:r>
                      <a:r>
                        <a:rPr kumimoji="0" lang="tr-TR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039411"/>
                  </a:ext>
                </a:extLst>
              </a:tr>
              <a:tr h="276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Uydu sayısı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781827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Yörünge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dönemi (yıl)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29.37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881660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Dönme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dönemi (saat)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10.66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172111"/>
                  </a:ext>
                </a:extLst>
              </a:tr>
            </a:tbl>
          </a:graphicData>
        </a:graphic>
      </p:graphicFrame>
      <p:graphicFrame>
        <p:nvGraphicFramePr>
          <p:cNvPr id="25662" name="Group 62">
            <a:extLst>
              <a:ext uri="{FF2B5EF4-FFF2-40B4-BE49-F238E27FC236}">
                <a16:creationId xmlns:a16="http://schemas.microsoft.com/office/drawing/2014/main" id="{813A1505-A6D9-0FDA-62E8-E5912D05710E}"/>
              </a:ext>
            </a:extLst>
          </p:cNvPr>
          <p:cNvGraphicFramePr>
            <a:graphicFrameLocks noGrp="1"/>
          </p:cNvGraphicFramePr>
          <p:nvPr/>
        </p:nvGraphicFramePr>
        <p:xfrm>
          <a:off x="1258888" y="4581525"/>
          <a:ext cx="1508125" cy="2201863"/>
        </p:xfrm>
        <a:graphic>
          <a:graphicData uri="http://schemas.openxmlformats.org/drawingml/2006/table">
            <a:tbl>
              <a:tblPr/>
              <a:tblGrid>
                <a:gridCol w="823912">
                  <a:extLst>
                    <a:ext uri="{9D8B030D-6E8A-4147-A177-3AD203B41FA5}">
                      <a16:colId xmlns:a16="http://schemas.microsoft.com/office/drawing/2014/main" val="1373585461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807641451"/>
                    </a:ext>
                  </a:extLst>
                </a:gridCol>
              </a:tblGrid>
              <a:tr h="349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URANÜS</a:t>
                      </a:r>
                      <a:endParaRPr kumimoji="0" lang="en-US" altLang="tr-TR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779266"/>
                  </a:ext>
                </a:extLst>
              </a:tr>
              <a:tr h="276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Çap (km)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51118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77666"/>
                  </a:ext>
                </a:extLst>
              </a:tr>
              <a:tr h="2946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Kütle (kg)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8.682</a:t>
                      </a: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×10</a:t>
                      </a:r>
                      <a:r>
                        <a:rPr kumimoji="0" lang="en-US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tr-TR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en-US" altLang="tr-TR" sz="800" b="0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450097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Yoğunluk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(g/cm</a:t>
                      </a:r>
                      <a:r>
                        <a:rPr kumimoji="0" lang="tr-TR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490649"/>
                  </a:ext>
                </a:extLst>
              </a:tr>
              <a:tr h="276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Uydu sayısı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64647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Yörünge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dönemi (yıl)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84.10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624554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Dönme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dönemi (saat)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16.00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011763"/>
                  </a:ext>
                </a:extLst>
              </a:tr>
            </a:tbl>
          </a:graphicData>
        </a:graphic>
      </p:graphicFrame>
      <p:graphicFrame>
        <p:nvGraphicFramePr>
          <p:cNvPr id="25690" name="Group 90">
            <a:extLst>
              <a:ext uri="{FF2B5EF4-FFF2-40B4-BE49-F238E27FC236}">
                <a16:creationId xmlns:a16="http://schemas.microsoft.com/office/drawing/2014/main" id="{3C056089-FAFF-737F-C144-F928E6C194B7}"/>
              </a:ext>
            </a:extLst>
          </p:cNvPr>
          <p:cNvGraphicFramePr>
            <a:graphicFrameLocks noGrp="1"/>
          </p:cNvGraphicFramePr>
          <p:nvPr/>
        </p:nvGraphicFramePr>
        <p:xfrm>
          <a:off x="6732588" y="4581525"/>
          <a:ext cx="1508125" cy="2201863"/>
        </p:xfrm>
        <a:graphic>
          <a:graphicData uri="http://schemas.openxmlformats.org/drawingml/2006/table">
            <a:tbl>
              <a:tblPr/>
              <a:tblGrid>
                <a:gridCol w="823912">
                  <a:extLst>
                    <a:ext uri="{9D8B030D-6E8A-4147-A177-3AD203B41FA5}">
                      <a16:colId xmlns:a16="http://schemas.microsoft.com/office/drawing/2014/main" val="3866833907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66031587"/>
                    </a:ext>
                  </a:extLst>
                </a:gridCol>
              </a:tblGrid>
              <a:tr h="349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NEPTÜN</a:t>
                      </a:r>
                      <a:endParaRPr kumimoji="0" lang="en-US" altLang="tr-TR" sz="24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350396"/>
                  </a:ext>
                </a:extLst>
              </a:tr>
              <a:tr h="276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Çap (km)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49528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927053"/>
                  </a:ext>
                </a:extLst>
              </a:tr>
              <a:tr h="2946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Kütle (kg)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1.024</a:t>
                      </a:r>
                      <a:r>
                        <a:rPr kumimoji="0" lang="en-US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×10</a:t>
                      </a:r>
                      <a:r>
                        <a:rPr kumimoji="0" lang="en-US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tr-TR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en-US" altLang="tr-TR" sz="800" b="0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900579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Yoğunluk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(g/cm</a:t>
                      </a:r>
                      <a:r>
                        <a:rPr kumimoji="0" lang="tr-TR" altLang="tr-TR" sz="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67161"/>
                  </a:ext>
                </a:extLst>
              </a:tr>
              <a:tr h="276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Uydu sayısı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704267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Yörünge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dönemi (yıl)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164.86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373453"/>
                  </a:ext>
                </a:extLst>
              </a:tr>
              <a:tr h="335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Dönme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dönemi (saat)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16.11</a:t>
                      </a:r>
                      <a:endParaRPr kumimoji="0" lang="en-US" altLang="tr-TR" sz="24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25229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1459</Words>
  <Application>Microsoft Office PowerPoint</Application>
  <PresentationFormat>On-screen Show (4:3)</PresentationFormat>
  <Paragraphs>336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Times New Roman</vt:lpstr>
      <vt:lpstr>Arial</vt:lpstr>
      <vt:lpstr>Calibri</vt:lpstr>
      <vt:lpstr>Albertus Medium</vt:lpstr>
      <vt:lpstr>Symbol</vt:lpstr>
      <vt:lpstr>Wingdings 2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astpc7</dc:creator>
  <cp:lastModifiedBy>Selim.Selam</cp:lastModifiedBy>
  <cp:revision>25</cp:revision>
  <dcterms:created xsi:type="dcterms:W3CDTF">2002-09-24T06:32:53Z</dcterms:created>
  <dcterms:modified xsi:type="dcterms:W3CDTF">2023-09-13T08:14:24Z</dcterms:modified>
</cp:coreProperties>
</file>