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0"/>
  </p:notesMasterIdLst>
  <p:sldIdLst>
    <p:sldId id="256" r:id="rId2"/>
    <p:sldId id="316" r:id="rId3"/>
    <p:sldId id="317" r:id="rId4"/>
    <p:sldId id="31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95" r:id="rId14"/>
    <p:sldId id="267" r:id="rId15"/>
    <p:sldId id="268" r:id="rId16"/>
    <p:sldId id="271" r:id="rId17"/>
    <p:sldId id="287" r:id="rId18"/>
    <p:sldId id="275" r:id="rId19"/>
    <p:sldId id="297" r:id="rId20"/>
    <p:sldId id="298" r:id="rId21"/>
    <p:sldId id="299" r:id="rId22"/>
    <p:sldId id="300" r:id="rId23"/>
    <p:sldId id="301" r:id="rId24"/>
    <p:sldId id="302" r:id="rId25"/>
    <p:sldId id="315" r:id="rId26"/>
    <p:sldId id="303" r:id="rId27"/>
    <p:sldId id="304" r:id="rId28"/>
    <p:sldId id="305" r:id="rId29"/>
    <p:sldId id="306" r:id="rId30"/>
    <p:sldId id="307" r:id="rId31"/>
    <p:sldId id="276" r:id="rId32"/>
    <p:sldId id="277" r:id="rId33"/>
    <p:sldId id="278" r:id="rId34"/>
    <p:sldId id="308" r:id="rId35"/>
    <p:sldId id="281" r:id="rId36"/>
    <p:sldId id="282" r:id="rId37"/>
    <p:sldId id="283" r:id="rId38"/>
    <p:sldId id="284" r:id="rId39"/>
    <p:sldId id="313" r:id="rId40"/>
    <p:sldId id="285" r:id="rId41"/>
    <p:sldId id="309" r:id="rId42"/>
    <p:sldId id="310" r:id="rId43"/>
    <p:sldId id="311" r:id="rId44"/>
    <p:sldId id="312" r:id="rId45"/>
    <p:sldId id="286" r:id="rId46"/>
    <p:sldId id="279" r:id="rId47"/>
    <p:sldId id="269" r:id="rId48"/>
    <p:sldId id="272" r:id="rId49"/>
    <p:sldId id="273" r:id="rId50"/>
    <p:sldId id="270" r:id="rId51"/>
    <p:sldId id="288" r:id="rId52"/>
    <p:sldId id="289" r:id="rId53"/>
    <p:sldId id="290" r:id="rId54"/>
    <p:sldId id="291" r:id="rId55"/>
    <p:sldId id="292" r:id="rId56"/>
    <p:sldId id="293" r:id="rId57"/>
    <p:sldId id="294" r:id="rId58"/>
    <p:sldId id="314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05" autoAdjust="0"/>
  </p:normalViewPr>
  <p:slideViewPr>
    <p:cSldViewPr snapToGrid="0">
      <p:cViewPr varScale="1">
        <p:scale>
          <a:sx n="64" d="100"/>
          <a:sy n="64" d="100"/>
        </p:scale>
        <p:origin x="78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C18BB3-DDD3-4731-A30E-DA03BD1EB2A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5FB817A-5345-4A60-A00D-8A7D92C3EE03}">
      <dgm:prSet phldrT="[Metin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tr-TR" sz="1400" dirty="0" smtClean="0">
              <a:solidFill>
                <a:schemeClr val="tx1"/>
              </a:solidFill>
            </a:rPr>
            <a:t>Gereksinim belirleme</a:t>
          </a:r>
          <a:endParaRPr lang="tr-TR" sz="1400" dirty="0">
            <a:solidFill>
              <a:schemeClr val="tx1"/>
            </a:solidFill>
          </a:endParaRPr>
        </a:p>
      </dgm:t>
    </dgm:pt>
    <dgm:pt modelId="{EE854B18-828D-4F70-8FE4-CC3C2A75283A}" type="parTrans" cxnId="{FE9B197F-B736-402D-958B-90F27EADEA93}">
      <dgm:prSet/>
      <dgm:spPr/>
      <dgm:t>
        <a:bodyPr/>
        <a:lstStyle/>
        <a:p>
          <a:endParaRPr lang="tr-TR" sz="1800"/>
        </a:p>
      </dgm:t>
    </dgm:pt>
    <dgm:pt modelId="{EF2A65ED-0470-4ABA-92FA-8C54DC5C52D7}" type="sibTrans" cxnId="{FE9B197F-B736-402D-958B-90F27EADEA93}">
      <dgm:prSet custT="1"/>
      <dgm:spPr/>
      <dgm:t>
        <a:bodyPr/>
        <a:lstStyle/>
        <a:p>
          <a:endParaRPr lang="tr-TR" sz="1400"/>
        </a:p>
      </dgm:t>
    </dgm:pt>
    <dgm:pt modelId="{185EF19D-D050-44E3-94A6-1BBFBA5940FD}">
      <dgm:prSet phldrT="[Metin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tr-TR" sz="1600" dirty="0" smtClean="0">
              <a:solidFill>
                <a:schemeClr val="tx1"/>
              </a:solidFill>
            </a:rPr>
            <a:t>Planlama</a:t>
          </a:r>
          <a:endParaRPr lang="tr-TR" sz="1600" dirty="0">
            <a:solidFill>
              <a:schemeClr val="tx1"/>
            </a:solidFill>
          </a:endParaRPr>
        </a:p>
      </dgm:t>
    </dgm:pt>
    <dgm:pt modelId="{F346DF9B-1A1A-44C3-9AF2-0FB7A7334E50}" type="parTrans" cxnId="{2D3B116A-AEC4-43D7-92A3-EC9A3528965A}">
      <dgm:prSet/>
      <dgm:spPr/>
      <dgm:t>
        <a:bodyPr/>
        <a:lstStyle/>
        <a:p>
          <a:endParaRPr lang="tr-TR" sz="1800"/>
        </a:p>
      </dgm:t>
    </dgm:pt>
    <dgm:pt modelId="{1D8F9FF3-49B8-412A-843A-F63D8C005B1A}" type="sibTrans" cxnId="{2D3B116A-AEC4-43D7-92A3-EC9A3528965A}">
      <dgm:prSet custT="1"/>
      <dgm:spPr/>
      <dgm:t>
        <a:bodyPr/>
        <a:lstStyle/>
        <a:p>
          <a:endParaRPr lang="tr-TR" sz="1400"/>
        </a:p>
      </dgm:t>
    </dgm:pt>
    <dgm:pt modelId="{BD7B99FF-5818-4375-A4ED-47FC9C9EA3F3}">
      <dgm:prSet phldrT="[Metin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tr-TR" sz="1600" dirty="0" smtClean="0">
              <a:solidFill>
                <a:schemeClr val="tx1"/>
              </a:solidFill>
            </a:rPr>
            <a:t>Uygulama</a:t>
          </a:r>
          <a:endParaRPr lang="tr-TR" sz="1600" dirty="0">
            <a:solidFill>
              <a:schemeClr val="tx1"/>
            </a:solidFill>
          </a:endParaRPr>
        </a:p>
      </dgm:t>
    </dgm:pt>
    <dgm:pt modelId="{35DF1491-0FC8-42A9-A180-0FB3C97BBF0F}" type="parTrans" cxnId="{EA72E628-B036-415E-9F0B-BDBD77C01354}">
      <dgm:prSet/>
      <dgm:spPr/>
      <dgm:t>
        <a:bodyPr/>
        <a:lstStyle/>
        <a:p>
          <a:endParaRPr lang="tr-TR" sz="1800"/>
        </a:p>
      </dgm:t>
    </dgm:pt>
    <dgm:pt modelId="{75FB3CFB-CC8A-4772-A6A5-201C2D9890BA}" type="sibTrans" cxnId="{EA72E628-B036-415E-9F0B-BDBD77C01354}">
      <dgm:prSet custT="1"/>
      <dgm:spPr/>
      <dgm:t>
        <a:bodyPr/>
        <a:lstStyle/>
        <a:p>
          <a:endParaRPr lang="tr-TR" sz="1400"/>
        </a:p>
      </dgm:t>
    </dgm:pt>
    <dgm:pt modelId="{68E1E317-3EC0-4991-9B6B-64ED2F6B4EB2}">
      <dgm:prSet phldrT="[Metin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tr-TR" sz="1600" dirty="0" smtClean="0">
              <a:solidFill>
                <a:schemeClr val="tx1"/>
              </a:solidFill>
            </a:rPr>
            <a:t>Değerlendirme</a:t>
          </a:r>
          <a:endParaRPr lang="tr-TR" sz="1600" dirty="0">
            <a:solidFill>
              <a:schemeClr val="tx1"/>
            </a:solidFill>
          </a:endParaRPr>
        </a:p>
      </dgm:t>
    </dgm:pt>
    <dgm:pt modelId="{89F74FB0-7213-4BCB-BFDE-A0F7A3E51075}" type="parTrans" cxnId="{C68650AE-940C-477A-8D5E-87934E91CF24}">
      <dgm:prSet/>
      <dgm:spPr/>
      <dgm:t>
        <a:bodyPr/>
        <a:lstStyle/>
        <a:p>
          <a:endParaRPr lang="tr-TR" sz="1800"/>
        </a:p>
      </dgm:t>
    </dgm:pt>
    <dgm:pt modelId="{C1242EA0-E82D-49BA-AB55-878D8B0FC51C}" type="sibTrans" cxnId="{C68650AE-940C-477A-8D5E-87934E91CF24}">
      <dgm:prSet custT="1"/>
      <dgm:spPr/>
      <dgm:t>
        <a:bodyPr/>
        <a:lstStyle/>
        <a:p>
          <a:endParaRPr lang="tr-TR" sz="1400"/>
        </a:p>
      </dgm:t>
    </dgm:pt>
    <dgm:pt modelId="{225F41E3-A315-4F08-A36D-D0645E2D88E6}">
      <dgm:prSet phldrT="[Metin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tr-TR" sz="1600" dirty="0" smtClean="0">
              <a:solidFill>
                <a:schemeClr val="tx1"/>
              </a:solidFill>
            </a:rPr>
            <a:t>Kayıt etme</a:t>
          </a:r>
          <a:endParaRPr lang="tr-TR" sz="1600" dirty="0">
            <a:solidFill>
              <a:schemeClr val="tx1"/>
            </a:solidFill>
          </a:endParaRPr>
        </a:p>
      </dgm:t>
    </dgm:pt>
    <dgm:pt modelId="{A372E9CD-CF3B-42DB-A568-DC26A60544E7}" type="parTrans" cxnId="{3EDFBC33-D25B-43C6-9C7B-E999D2CC850E}">
      <dgm:prSet/>
      <dgm:spPr/>
      <dgm:t>
        <a:bodyPr/>
        <a:lstStyle/>
        <a:p>
          <a:endParaRPr lang="tr-TR" sz="1800"/>
        </a:p>
      </dgm:t>
    </dgm:pt>
    <dgm:pt modelId="{CDF149F4-3BAB-4433-809F-81284FE9532D}" type="sibTrans" cxnId="{3EDFBC33-D25B-43C6-9C7B-E999D2CC850E}">
      <dgm:prSet custT="1"/>
      <dgm:spPr/>
      <dgm:t>
        <a:bodyPr/>
        <a:lstStyle/>
        <a:p>
          <a:endParaRPr lang="tr-TR" sz="1400"/>
        </a:p>
      </dgm:t>
    </dgm:pt>
    <dgm:pt modelId="{B459FC5C-5D80-497F-AEA4-4E5B645F7025}" type="pres">
      <dgm:prSet presAssocID="{73C18BB3-DDD3-4731-A30E-DA03BD1EB2A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52BCA14-7E1F-4599-AD2F-3798844998BA}" type="pres">
      <dgm:prSet presAssocID="{A5FB817A-5345-4A60-A00D-8A7D92C3EE03}" presName="node" presStyleLbl="node1" presStyleIdx="0" presStyleCnt="5" custScaleX="114814" custRadScaleRad="102154" custRadScaleInc="-83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BE6842-1D0F-4F41-B663-E468F2205DC6}" type="pres">
      <dgm:prSet presAssocID="{EF2A65ED-0470-4ABA-92FA-8C54DC5C52D7}" presName="sibTrans" presStyleLbl="sibTrans2D1" presStyleIdx="0" presStyleCnt="5"/>
      <dgm:spPr/>
      <dgm:t>
        <a:bodyPr/>
        <a:lstStyle/>
        <a:p>
          <a:endParaRPr lang="tr-TR"/>
        </a:p>
      </dgm:t>
    </dgm:pt>
    <dgm:pt modelId="{4BFE25C9-FA6D-4E1A-88CC-AD3ADBC41676}" type="pres">
      <dgm:prSet presAssocID="{EF2A65ED-0470-4ABA-92FA-8C54DC5C52D7}" presName="connectorText" presStyleLbl="sibTrans2D1" presStyleIdx="0" presStyleCnt="5"/>
      <dgm:spPr/>
      <dgm:t>
        <a:bodyPr/>
        <a:lstStyle/>
        <a:p>
          <a:endParaRPr lang="tr-TR"/>
        </a:p>
      </dgm:t>
    </dgm:pt>
    <dgm:pt modelId="{969F6206-04D2-4715-84BE-36BA5054941C}" type="pres">
      <dgm:prSet presAssocID="{185EF19D-D050-44E3-94A6-1BBFBA5940FD}" presName="node" presStyleLbl="node1" presStyleIdx="1" presStyleCnt="5" custScaleX="114814" custRadScaleRad="100178" custRadScaleInc="-351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CCDBF24-154E-472F-A29C-57DD0DE7012F}" type="pres">
      <dgm:prSet presAssocID="{1D8F9FF3-49B8-412A-843A-F63D8C005B1A}" presName="sibTrans" presStyleLbl="sibTrans2D1" presStyleIdx="1" presStyleCnt="5"/>
      <dgm:spPr/>
      <dgm:t>
        <a:bodyPr/>
        <a:lstStyle/>
        <a:p>
          <a:endParaRPr lang="tr-TR"/>
        </a:p>
      </dgm:t>
    </dgm:pt>
    <dgm:pt modelId="{875004A7-9E44-4B4B-802E-8BB2545904C2}" type="pres">
      <dgm:prSet presAssocID="{1D8F9FF3-49B8-412A-843A-F63D8C005B1A}" presName="connectorText" presStyleLbl="sibTrans2D1" presStyleIdx="1" presStyleCnt="5"/>
      <dgm:spPr/>
      <dgm:t>
        <a:bodyPr/>
        <a:lstStyle/>
        <a:p>
          <a:endParaRPr lang="tr-TR"/>
        </a:p>
      </dgm:t>
    </dgm:pt>
    <dgm:pt modelId="{94605DF6-1EB4-43E3-9994-1C11E97F8C7B}" type="pres">
      <dgm:prSet presAssocID="{BD7B99FF-5818-4375-A4ED-47FC9C9EA3F3}" presName="node" presStyleLbl="node1" presStyleIdx="2" presStyleCnt="5" custScaleX="114814" custRadScaleRad="97946" custRadScaleInc="-134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CF2F84-1763-40D8-89A3-72E2397FE63F}" type="pres">
      <dgm:prSet presAssocID="{75FB3CFB-CC8A-4772-A6A5-201C2D9890BA}" presName="sibTrans" presStyleLbl="sibTrans2D1" presStyleIdx="2" presStyleCnt="5"/>
      <dgm:spPr/>
      <dgm:t>
        <a:bodyPr/>
        <a:lstStyle/>
        <a:p>
          <a:endParaRPr lang="tr-TR"/>
        </a:p>
      </dgm:t>
    </dgm:pt>
    <dgm:pt modelId="{8500CEBB-44DF-4600-90CB-12D9FB240672}" type="pres">
      <dgm:prSet presAssocID="{75FB3CFB-CC8A-4772-A6A5-201C2D9890BA}" presName="connectorText" presStyleLbl="sibTrans2D1" presStyleIdx="2" presStyleCnt="5"/>
      <dgm:spPr/>
      <dgm:t>
        <a:bodyPr/>
        <a:lstStyle/>
        <a:p>
          <a:endParaRPr lang="tr-TR"/>
        </a:p>
      </dgm:t>
    </dgm:pt>
    <dgm:pt modelId="{A38CB9A8-CC82-4439-BBAA-DF46359137D9}" type="pres">
      <dgm:prSet presAssocID="{68E1E317-3EC0-4991-9B6B-64ED2F6B4EB2}" presName="node" presStyleLbl="node1" presStyleIdx="3" presStyleCnt="5" custScaleX="114814" custRadScaleRad="98590" custRadScaleInc="274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FE906F1-CCA7-46F4-B56F-28B08260B320}" type="pres">
      <dgm:prSet presAssocID="{C1242EA0-E82D-49BA-AB55-878D8B0FC51C}" presName="sibTrans" presStyleLbl="sibTrans2D1" presStyleIdx="3" presStyleCnt="5"/>
      <dgm:spPr/>
      <dgm:t>
        <a:bodyPr/>
        <a:lstStyle/>
        <a:p>
          <a:endParaRPr lang="tr-TR"/>
        </a:p>
      </dgm:t>
    </dgm:pt>
    <dgm:pt modelId="{7B08728B-ACA1-4DCC-B5E3-C0BC626527CE}" type="pres">
      <dgm:prSet presAssocID="{C1242EA0-E82D-49BA-AB55-878D8B0FC51C}" presName="connectorText" presStyleLbl="sibTrans2D1" presStyleIdx="3" presStyleCnt="5"/>
      <dgm:spPr/>
      <dgm:t>
        <a:bodyPr/>
        <a:lstStyle/>
        <a:p>
          <a:endParaRPr lang="tr-TR"/>
        </a:p>
      </dgm:t>
    </dgm:pt>
    <dgm:pt modelId="{3447EA5D-EF1F-4DD6-B0CB-F74FAE3B66A8}" type="pres">
      <dgm:prSet presAssocID="{225F41E3-A315-4F08-A36D-D0645E2D88E6}" presName="node" presStyleLbl="node1" presStyleIdx="4" presStyleCnt="5" custScaleX="114814" custRadScaleRad="92305" custRadScaleInc="-1122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23DD43-7471-43E5-8D53-2200BAF7F39A}" type="pres">
      <dgm:prSet presAssocID="{CDF149F4-3BAB-4433-809F-81284FE9532D}" presName="sibTrans" presStyleLbl="sibTrans2D1" presStyleIdx="4" presStyleCnt="5"/>
      <dgm:spPr/>
      <dgm:t>
        <a:bodyPr/>
        <a:lstStyle/>
        <a:p>
          <a:endParaRPr lang="tr-TR"/>
        </a:p>
      </dgm:t>
    </dgm:pt>
    <dgm:pt modelId="{DE05FB8C-5E58-4DD3-B2E2-F531E67D426B}" type="pres">
      <dgm:prSet presAssocID="{CDF149F4-3BAB-4433-809F-81284FE9532D}" presName="connectorText" presStyleLbl="sibTrans2D1" presStyleIdx="4" presStyleCnt="5"/>
      <dgm:spPr/>
      <dgm:t>
        <a:bodyPr/>
        <a:lstStyle/>
        <a:p>
          <a:endParaRPr lang="tr-TR"/>
        </a:p>
      </dgm:t>
    </dgm:pt>
  </dgm:ptLst>
  <dgm:cxnLst>
    <dgm:cxn modelId="{B06C0706-27A8-4941-8039-AB98E0B7B3BA}" type="presOf" srcId="{225F41E3-A315-4F08-A36D-D0645E2D88E6}" destId="{3447EA5D-EF1F-4DD6-B0CB-F74FAE3B66A8}" srcOrd="0" destOrd="0" presId="urn:microsoft.com/office/officeart/2005/8/layout/cycle2"/>
    <dgm:cxn modelId="{826B698E-3F2A-47BB-AB96-2B0E27066CA6}" type="presOf" srcId="{73C18BB3-DDD3-4731-A30E-DA03BD1EB2AC}" destId="{B459FC5C-5D80-497F-AEA4-4E5B645F7025}" srcOrd="0" destOrd="0" presId="urn:microsoft.com/office/officeart/2005/8/layout/cycle2"/>
    <dgm:cxn modelId="{EA72E628-B036-415E-9F0B-BDBD77C01354}" srcId="{73C18BB3-DDD3-4731-A30E-DA03BD1EB2AC}" destId="{BD7B99FF-5818-4375-A4ED-47FC9C9EA3F3}" srcOrd="2" destOrd="0" parTransId="{35DF1491-0FC8-42A9-A180-0FB3C97BBF0F}" sibTransId="{75FB3CFB-CC8A-4772-A6A5-201C2D9890BA}"/>
    <dgm:cxn modelId="{5FA9B9A9-0595-409A-A7FF-F6AABA185F05}" type="presOf" srcId="{1D8F9FF3-49B8-412A-843A-F63D8C005B1A}" destId="{2CCDBF24-154E-472F-A29C-57DD0DE7012F}" srcOrd="0" destOrd="0" presId="urn:microsoft.com/office/officeart/2005/8/layout/cycle2"/>
    <dgm:cxn modelId="{4C5B104F-4970-44E1-B406-E48468E28BC7}" type="presOf" srcId="{CDF149F4-3BAB-4433-809F-81284FE9532D}" destId="{B723DD43-7471-43E5-8D53-2200BAF7F39A}" srcOrd="0" destOrd="0" presId="urn:microsoft.com/office/officeart/2005/8/layout/cycle2"/>
    <dgm:cxn modelId="{3756D9CE-CE5D-4180-B709-FA5685EF0AA5}" type="presOf" srcId="{C1242EA0-E82D-49BA-AB55-878D8B0FC51C}" destId="{7B08728B-ACA1-4DCC-B5E3-C0BC626527CE}" srcOrd="1" destOrd="0" presId="urn:microsoft.com/office/officeart/2005/8/layout/cycle2"/>
    <dgm:cxn modelId="{6351F577-7ACD-4155-BA13-7C55A2404EFC}" type="presOf" srcId="{185EF19D-D050-44E3-94A6-1BBFBA5940FD}" destId="{969F6206-04D2-4715-84BE-36BA5054941C}" srcOrd="0" destOrd="0" presId="urn:microsoft.com/office/officeart/2005/8/layout/cycle2"/>
    <dgm:cxn modelId="{7EA62004-4C4B-4359-BB3D-6058CCADDCB8}" type="presOf" srcId="{1D8F9FF3-49B8-412A-843A-F63D8C005B1A}" destId="{875004A7-9E44-4B4B-802E-8BB2545904C2}" srcOrd="1" destOrd="0" presId="urn:microsoft.com/office/officeart/2005/8/layout/cycle2"/>
    <dgm:cxn modelId="{59040150-A6F5-4B5F-BA7C-3ABC47364DB5}" type="presOf" srcId="{CDF149F4-3BAB-4433-809F-81284FE9532D}" destId="{DE05FB8C-5E58-4DD3-B2E2-F531E67D426B}" srcOrd="1" destOrd="0" presId="urn:microsoft.com/office/officeart/2005/8/layout/cycle2"/>
    <dgm:cxn modelId="{3EDFBC33-D25B-43C6-9C7B-E999D2CC850E}" srcId="{73C18BB3-DDD3-4731-A30E-DA03BD1EB2AC}" destId="{225F41E3-A315-4F08-A36D-D0645E2D88E6}" srcOrd="4" destOrd="0" parTransId="{A372E9CD-CF3B-42DB-A568-DC26A60544E7}" sibTransId="{CDF149F4-3BAB-4433-809F-81284FE9532D}"/>
    <dgm:cxn modelId="{604062DD-1C03-47B4-BDEF-5B42B78DC8CD}" type="presOf" srcId="{BD7B99FF-5818-4375-A4ED-47FC9C9EA3F3}" destId="{94605DF6-1EB4-43E3-9994-1C11E97F8C7B}" srcOrd="0" destOrd="0" presId="urn:microsoft.com/office/officeart/2005/8/layout/cycle2"/>
    <dgm:cxn modelId="{011A1137-252F-4A73-A9E3-803033C74CFC}" type="presOf" srcId="{C1242EA0-E82D-49BA-AB55-878D8B0FC51C}" destId="{3FE906F1-CCA7-46F4-B56F-28B08260B320}" srcOrd="0" destOrd="0" presId="urn:microsoft.com/office/officeart/2005/8/layout/cycle2"/>
    <dgm:cxn modelId="{6525F0B7-2728-4FC3-84B4-1E6B924D0618}" type="presOf" srcId="{68E1E317-3EC0-4991-9B6B-64ED2F6B4EB2}" destId="{A38CB9A8-CC82-4439-BBAA-DF46359137D9}" srcOrd="0" destOrd="0" presId="urn:microsoft.com/office/officeart/2005/8/layout/cycle2"/>
    <dgm:cxn modelId="{7473CFE4-FBE8-421F-B932-E01A8F59DB35}" type="presOf" srcId="{A5FB817A-5345-4A60-A00D-8A7D92C3EE03}" destId="{752BCA14-7E1F-4599-AD2F-3798844998BA}" srcOrd="0" destOrd="0" presId="urn:microsoft.com/office/officeart/2005/8/layout/cycle2"/>
    <dgm:cxn modelId="{2D3B116A-AEC4-43D7-92A3-EC9A3528965A}" srcId="{73C18BB3-DDD3-4731-A30E-DA03BD1EB2AC}" destId="{185EF19D-D050-44E3-94A6-1BBFBA5940FD}" srcOrd="1" destOrd="0" parTransId="{F346DF9B-1A1A-44C3-9AF2-0FB7A7334E50}" sibTransId="{1D8F9FF3-49B8-412A-843A-F63D8C005B1A}"/>
    <dgm:cxn modelId="{D19AE2A7-9392-45D8-BF8A-F5B0BF3A4D4F}" type="presOf" srcId="{EF2A65ED-0470-4ABA-92FA-8C54DC5C52D7}" destId="{4BFE25C9-FA6D-4E1A-88CC-AD3ADBC41676}" srcOrd="1" destOrd="0" presId="urn:microsoft.com/office/officeart/2005/8/layout/cycle2"/>
    <dgm:cxn modelId="{74563B35-C381-4E4F-A8DF-41E0DADA09F9}" type="presOf" srcId="{75FB3CFB-CC8A-4772-A6A5-201C2D9890BA}" destId="{8500CEBB-44DF-4600-90CB-12D9FB240672}" srcOrd="1" destOrd="0" presId="urn:microsoft.com/office/officeart/2005/8/layout/cycle2"/>
    <dgm:cxn modelId="{C6F79040-6950-48BB-9E5B-D6E24B3A7485}" type="presOf" srcId="{EF2A65ED-0470-4ABA-92FA-8C54DC5C52D7}" destId="{89BE6842-1D0F-4F41-B663-E468F2205DC6}" srcOrd="0" destOrd="0" presId="urn:microsoft.com/office/officeart/2005/8/layout/cycle2"/>
    <dgm:cxn modelId="{C68650AE-940C-477A-8D5E-87934E91CF24}" srcId="{73C18BB3-DDD3-4731-A30E-DA03BD1EB2AC}" destId="{68E1E317-3EC0-4991-9B6B-64ED2F6B4EB2}" srcOrd="3" destOrd="0" parTransId="{89F74FB0-7213-4BCB-BFDE-A0F7A3E51075}" sibTransId="{C1242EA0-E82D-49BA-AB55-878D8B0FC51C}"/>
    <dgm:cxn modelId="{FE9B197F-B736-402D-958B-90F27EADEA93}" srcId="{73C18BB3-DDD3-4731-A30E-DA03BD1EB2AC}" destId="{A5FB817A-5345-4A60-A00D-8A7D92C3EE03}" srcOrd="0" destOrd="0" parTransId="{EE854B18-828D-4F70-8FE4-CC3C2A75283A}" sibTransId="{EF2A65ED-0470-4ABA-92FA-8C54DC5C52D7}"/>
    <dgm:cxn modelId="{E523B449-15B7-4282-A3DA-6BD752562EBB}" type="presOf" srcId="{75FB3CFB-CC8A-4772-A6A5-201C2D9890BA}" destId="{88CF2F84-1763-40D8-89A3-72E2397FE63F}" srcOrd="0" destOrd="0" presId="urn:microsoft.com/office/officeart/2005/8/layout/cycle2"/>
    <dgm:cxn modelId="{D14E4ED2-F320-4B74-9574-9A02067A7EC6}" type="presParOf" srcId="{B459FC5C-5D80-497F-AEA4-4E5B645F7025}" destId="{752BCA14-7E1F-4599-AD2F-3798844998BA}" srcOrd="0" destOrd="0" presId="urn:microsoft.com/office/officeart/2005/8/layout/cycle2"/>
    <dgm:cxn modelId="{FB14E671-A25E-4B25-B690-AA50DEE5CF87}" type="presParOf" srcId="{B459FC5C-5D80-497F-AEA4-4E5B645F7025}" destId="{89BE6842-1D0F-4F41-B663-E468F2205DC6}" srcOrd="1" destOrd="0" presId="urn:microsoft.com/office/officeart/2005/8/layout/cycle2"/>
    <dgm:cxn modelId="{49AEC244-567F-421D-B4A9-775A4A075A06}" type="presParOf" srcId="{89BE6842-1D0F-4F41-B663-E468F2205DC6}" destId="{4BFE25C9-FA6D-4E1A-88CC-AD3ADBC41676}" srcOrd="0" destOrd="0" presId="urn:microsoft.com/office/officeart/2005/8/layout/cycle2"/>
    <dgm:cxn modelId="{E376C4D9-2D7B-4757-B57E-314701EF59AF}" type="presParOf" srcId="{B459FC5C-5D80-497F-AEA4-4E5B645F7025}" destId="{969F6206-04D2-4715-84BE-36BA5054941C}" srcOrd="2" destOrd="0" presId="urn:microsoft.com/office/officeart/2005/8/layout/cycle2"/>
    <dgm:cxn modelId="{87724F74-5A08-4B7A-A217-ABAC7F2054A5}" type="presParOf" srcId="{B459FC5C-5D80-497F-AEA4-4E5B645F7025}" destId="{2CCDBF24-154E-472F-A29C-57DD0DE7012F}" srcOrd="3" destOrd="0" presId="urn:microsoft.com/office/officeart/2005/8/layout/cycle2"/>
    <dgm:cxn modelId="{D47EFEAB-8DFC-4CB3-827D-B3A8890757D9}" type="presParOf" srcId="{2CCDBF24-154E-472F-A29C-57DD0DE7012F}" destId="{875004A7-9E44-4B4B-802E-8BB2545904C2}" srcOrd="0" destOrd="0" presId="urn:microsoft.com/office/officeart/2005/8/layout/cycle2"/>
    <dgm:cxn modelId="{34040BC9-C28A-433F-834E-BEEC82CB150A}" type="presParOf" srcId="{B459FC5C-5D80-497F-AEA4-4E5B645F7025}" destId="{94605DF6-1EB4-43E3-9994-1C11E97F8C7B}" srcOrd="4" destOrd="0" presId="urn:microsoft.com/office/officeart/2005/8/layout/cycle2"/>
    <dgm:cxn modelId="{68B5BC2F-596B-4944-9A93-FBD0A8A9EBED}" type="presParOf" srcId="{B459FC5C-5D80-497F-AEA4-4E5B645F7025}" destId="{88CF2F84-1763-40D8-89A3-72E2397FE63F}" srcOrd="5" destOrd="0" presId="urn:microsoft.com/office/officeart/2005/8/layout/cycle2"/>
    <dgm:cxn modelId="{DE87B9F3-0AAA-4C28-9E21-5BCB351FDFE9}" type="presParOf" srcId="{88CF2F84-1763-40D8-89A3-72E2397FE63F}" destId="{8500CEBB-44DF-4600-90CB-12D9FB240672}" srcOrd="0" destOrd="0" presId="urn:microsoft.com/office/officeart/2005/8/layout/cycle2"/>
    <dgm:cxn modelId="{32DB6917-B800-4749-AE1B-EEF66B30CEBD}" type="presParOf" srcId="{B459FC5C-5D80-497F-AEA4-4E5B645F7025}" destId="{A38CB9A8-CC82-4439-BBAA-DF46359137D9}" srcOrd="6" destOrd="0" presId="urn:microsoft.com/office/officeart/2005/8/layout/cycle2"/>
    <dgm:cxn modelId="{E6F603C5-063D-4F97-8F65-C7709CA5E1A1}" type="presParOf" srcId="{B459FC5C-5D80-497F-AEA4-4E5B645F7025}" destId="{3FE906F1-CCA7-46F4-B56F-28B08260B320}" srcOrd="7" destOrd="0" presId="urn:microsoft.com/office/officeart/2005/8/layout/cycle2"/>
    <dgm:cxn modelId="{3DB9EDCF-9E02-4FAC-B1D9-D91E260739DE}" type="presParOf" srcId="{3FE906F1-CCA7-46F4-B56F-28B08260B320}" destId="{7B08728B-ACA1-4DCC-B5E3-C0BC626527CE}" srcOrd="0" destOrd="0" presId="urn:microsoft.com/office/officeart/2005/8/layout/cycle2"/>
    <dgm:cxn modelId="{25456697-CB66-4358-80C5-F07680B7042E}" type="presParOf" srcId="{B459FC5C-5D80-497F-AEA4-4E5B645F7025}" destId="{3447EA5D-EF1F-4DD6-B0CB-F74FAE3B66A8}" srcOrd="8" destOrd="0" presId="urn:microsoft.com/office/officeart/2005/8/layout/cycle2"/>
    <dgm:cxn modelId="{E070A344-54FA-448A-94E8-4D6A496F7602}" type="presParOf" srcId="{B459FC5C-5D80-497F-AEA4-4E5B645F7025}" destId="{B723DD43-7471-43E5-8D53-2200BAF7F39A}" srcOrd="9" destOrd="0" presId="urn:microsoft.com/office/officeart/2005/8/layout/cycle2"/>
    <dgm:cxn modelId="{3F5ECDE9-FC92-4CF3-BE64-81AC93408482}" type="presParOf" srcId="{B723DD43-7471-43E5-8D53-2200BAF7F39A}" destId="{DE05FB8C-5E58-4DD3-B2E2-F531E67D426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A0F2AA-3C5E-4FDA-8FE3-1A9EB0513DB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AB5AF89-220B-40E6-B91C-51DAF428C4D1}">
      <dgm:prSet phldrT="[Metin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tr-TR" b="1" u="sng" dirty="0" smtClean="0">
              <a:solidFill>
                <a:schemeClr val="tx1"/>
              </a:solidFill>
            </a:rPr>
            <a:t>Bireyde Mevcut olan</a:t>
          </a:r>
        </a:p>
        <a:p>
          <a:r>
            <a:rPr lang="tr-TR" dirty="0" smtClean="0">
              <a:solidFill>
                <a:schemeClr val="tx1"/>
              </a:solidFill>
            </a:rPr>
            <a:t>Bilgi </a:t>
          </a:r>
        </a:p>
        <a:p>
          <a:r>
            <a:rPr lang="tr-TR" dirty="0" smtClean="0">
              <a:solidFill>
                <a:schemeClr val="tx1"/>
              </a:solidFill>
            </a:rPr>
            <a:t>Tutum</a:t>
          </a:r>
        </a:p>
        <a:p>
          <a:r>
            <a:rPr lang="tr-TR" dirty="0" smtClean="0">
              <a:solidFill>
                <a:schemeClr val="tx1"/>
              </a:solidFill>
            </a:rPr>
            <a:t>Davranış</a:t>
          </a:r>
          <a:endParaRPr lang="tr-TR" dirty="0">
            <a:solidFill>
              <a:schemeClr val="tx1"/>
            </a:solidFill>
          </a:endParaRPr>
        </a:p>
      </dgm:t>
    </dgm:pt>
    <dgm:pt modelId="{D46267BD-A16B-4EFB-A278-EAAC8DA86C70}" type="parTrans" cxnId="{C3480ED4-33B7-4119-9922-8A87EA2F88D4}">
      <dgm:prSet/>
      <dgm:spPr/>
      <dgm:t>
        <a:bodyPr/>
        <a:lstStyle/>
        <a:p>
          <a:endParaRPr lang="tr-TR"/>
        </a:p>
      </dgm:t>
    </dgm:pt>
    <dgm:pt modelId="{9C3FF1C1-48AF-4AC0-8ABA-A659219C8FAE}" type="sibTrans" cxnId="{C3480ED4-33B7-4119-9922-8A87EA2F88D4}">
      <dgm:prSet/>
      <dgm:spPr/>
      <dgm:t>
        <a:bodyPr/>
        <a:lstStyle/>
        <a:p>
          <a:endParaRPr lang="tr-TR"/>
        </a:p>
      </dgm:t>
    </dgm:pt>
    <dgm:pt modelId="{55436D8C-3F9A-4C25-91D2-5F5DFFD74093}">
      <dgm:prSet phldrT="[Metin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tr-TR" b="1" u="sng" dirty="0" smtClean="0">
              <a:solidFill>
                <a:schemeClr val="tx1"/>
              </a:solidFill>
            </a:rPr>
            <a:t>Bireyden İstenen</a:t>
          </a:r>
        </a:p>
        <a:p>
          <a:r>
            <a:rPr lang="tr-TR" dirty="0" smtClean="0">
              <a:solidFill>
                <a:schemeClr val="tx1"/>
              </a:solidFill>
            </a:rPr>
            <a:t>Bilgi</a:t>
          </a:r>
        </a:p>
        <a:p>
          <a:r>
            <a:rPr lang="tr-TR" dirty="0" smtClean="0">
              <a:solidFill>
                <a:schemeClr val="tx1"/>
              </a:solidFill>
            </a:rPr>
            <a:t> Tutum</a:t>
          </a:r>
        </a:p>
        <a:p>
          <a:r>
            <a:rPr lang="tr-TR" dirty="0" smtClean="0">
              <a:solidFill>
                <a:schemeClr val="tx1"/>
              </a:solidFill>
            </a:rPr>
            <a:t> Davranış</a:t>
          </a:r>
          <a:endParaRPr lang="tr-TR" dirty="0">
            <a:solidFill>
              <a:schemeClr val="tx1"/>
            </a:solidFill>
          </a:endParaRPr>
        </a:p>
      </dgm:t>
    </dgm:pt>
    <dgm:pt modelId="{981FD25A-086F-4440-AF64-215210F05935}" type="parTrans" cxnId="{46E5425D-3417-4664-A856-6510E13F825F}">
      <dgm:prSet/>
      <dgm:spPr/>
      <dgm:t>
        <a:bodyPr/>
        <a:lstStyle/>
        <a:p>
          <a:endParaRPr lang="tr-TR"/>
        </a:p>
      </dgm:t>
    </dgm:pt>
    <dgm:pt modelId="{27608DC5-C073-46B2-AA60-843228B0A9C1}" type="sibTrans" cxnId="{46E5425D-3417-4664-A856-6510E13F825F}">
      <dgm:prSet/>
      <dgm:spPr/>
      <dgm:t>
        <a:bodyPr/>
        <a:lstStyle/>
        <a:p>
          <a:endParaRPr lang="tr-TR"/>
        </a:p>
      </dgm:t>
    </dgm:pt>
    <dgm:pt modelId="{69045B23-0DF2-4BBB-9153-49F717EAC3C4}" type="pres">
      <dgm:prSet presAssocID="{90A0F2AA-3C5E-4FDA-8FE3-1A9EB0513DB7}" presName="Name0" presStyleCnt="0">
        <dgm:presLayoutVars>
          <dgm:dir/>
          <dgm:resizeHandles val="exact"/>
        </dgm:presLayoutVars>
      </dgm:prSet>
      <dgm:spPr/>
    </dgm:pt>
    <dgm:pt modelId="{081E31A1-38F8-426A-94E6-029106829D2B}" type="pres">
      <dgm:prSet presAssocID="{DAB5AF89-220B-40E6-B91C-51DAF428C4D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C6DBC4E-A06D-47D0-B592-9A118604CF5F}" type="pres">
      <dgm:prSet presAssocID="{9C3FF1C1-48AF-4AC0-8ABA-A659219C8FAE}" presName="sibTrans" presStyleLbl="sibTrans2D1" presStyleIdx="0" presStyleCnt="1"/>
      <dgm:spPr/>
      <dgm:t>
        <a:bodyPr/>
        <a:lstStyle/>
        <a:p>
          <a:endParaRPr lang="tr-TR"/>
        </a:p>
      </dgm:t>
    </dgm:pt>
    <dgm:pt modelId="{4F2219A5-C262-4FAF-98E3-55B6A4214AA0}" type="pres">
      <dgm:prSet presAssocID="{9C3FF1C1-48AF-4AC0-8ABA-A659219C8FAE}" presName="connectorText" presStyleLbl="sibTrans2D1" presStyleIdx="0" presStyleCnt="1"/>
      <dgm:spPr/>
      <dgm:t>
        <a:bodyPr/>
        <a:lstStyle/>
        <a:p>
          <a:endParaRPr lang="tr-TR"/>
        </a:p>
      </dgm:t>
    </dgm:pt>
    <dgm:pt modelId="{3E6B5D65-D5BF-4A55-AC0C-E24AA571FC1B}" type="pres">
      <dgm:prSet presAssocID="{55436D8C-3F9A-4C25-91D2-5F5DFFD7409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F10BA0F-3D00-42BB-BF5D-127A1039D0D3}" type="presOf" srcId="{9C3FF1C1-48AF-4AC0-8ABA-A659219C8FAE}" destId="{4F2219A5-C262-4FAF-98E3-55B6A4214AA0}" srcOrd="1" destOrd="0" presId="urn:microsoft.com/office/officeart/2005/8/layout/process1"/>
    <dgm:cxn modelId="{A41B5BE9-FAF6-40B2-9DB1-2A260AB1CC1F}" type="presOf" srcId="{55436D8C-3F9A-4C25-91D2-5F5DFFD74093}" destId="{3E6B5D65-D5BF-4A55-AC0C-E24AA571FC1B}" srcOrd="0" destOrd="0" presId="urn:microsoft.com/office/officeart/2005/8/layout/process1"/>
    <dgm:cxn modelId="{46E5425D-3417-4664-A856-6510E13F825F}" srcId="{90A0F2AA-3C5E-4FDA-8FE3-1A9EB0513DB7}" destId="{55436D8C-3F9A-4C25-91D2-5F5DFFD74093}" srcOrd="1" destOrd="0" parTransId="{981FD25A-086F-4440-AF64-215210F05935}" sibTransId="{27608DC5-C073-46B2-AA60-843228B0A9C1}"/>
    <dgm:cxn modelId="{B9704E8F-750E-43F0-B3C7-DAAB9B7C84DC}" type="presOf" srcId="{DAB5AF89-220B-40E6-B91C-51DAF428C4D1}" destId="{081E31A1-38F8-426A-94E6-029106829D2B}" srcOrd="0" destOrd="0" presId="urn:microsoft.com/office/officeart/2005/8/layout/process1"/>
    <dgm:cxn modelId="{7BFC7D43-69FF-4D5B-918D-9C257EC60BFE}" type="presOf" srcId="{90A0F2AA-3C5E-4FDA-8FE3-1A9EB0513DB7}" destId="{69045B23-0DF2-4BBB-9153-49F717EAC3C4}" srcOrd="0" destOrd="0" presId="urn:microsoft.com/office/officeart/2005/8/layout/process1"/>
    <dgm:cxn modelId="{C3480ED4-33B7-4119-9922-8A87EA2F88D4}" srcId="{90A0F2AA-3C5E-4FDA-8FE3-1A9EB0513DB7}" destId="{DAB5AF89-220B-40E6-B91C-51DAF428C4D1}" srcOrd="0" destOrd="0" parTransId="{D46267BD-A16B-4EFB-A278-EAAC8DA86C70}" sibTransId="{9C3FF1C1-48AF-4AC0-8ABA-A659219C8FAE}"/>
    <dgm:cxn modelId="{976C19B0-2228-4387-85F4-6A334E0C339B}" type="presOf" srcId="{9C3FF1C1-48AF-4AC0-8ABA-A659219C8FAE}" destId="{EC6DBC4E-A06D-47D0-B592-9A118604CF5F}" srcOrd="0" destOrd="0" presId="urn:microsoft.com/office/officeart/2005/8/layout/process1"/>
    <dgm:cxn modelId="{B4D9D083-ECCD-45F4-9724-BB4877D02151}" type="presParOf" srcId="{69045B23-0DF2-4BBB-9153-49F717EAC3C4}" destId="{081E31A1-38F8-426A-94E6-029106829D2B}" srcOrd="0" destOrd="0" presId="urn:microsoft.com/office/officeart/2005/8/layout/process1"/>
    <dgm:cxn modelId="{27473C1B-DA92-4A00-B59B-1DC1C6EBF14F}" type="presParOf" srcId="{69045B23-0DF2-4BBB-9153-49F717EAC3C4}" destId="{EC6DBC4E-A06D-47D0-B592-9A118604CF5F}" srcOrd="1" destOrd="0" presId="urn:microsoft.com/office/officeart/2005/8/layout/process1"/>
    <dgm:cxn modelId="{BE6A3337-8D5B-4A61-A0FB-9CD3753DFE65}" type="presParOf" srcId="{EC6DBC4E-A06D-47D0-B592-9A118604CF5F}" destId="{4F2219A5-C262-4FAF-98E3-55B6A4214AA0}" srcOrd="0" destOrd="0" presId="urn:microsoft.com/office/officeart/2005/8/layout/process1"/>
    <dgm:cxn modelId="{5949E873-F9A7-47DE-910B-AEAFB8D6BE9F}" type="presParOf" srcId="{69045B23-0DF2-4BBB-9153-49F717EAC3C4}" destId="{3E6B5D65-D5BF-4A55-AC0C-E24AA571FC1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BCA14-7E1F-4599-AD2F-3798844998BA}">
      <dsp:nvSpPr>
        <dsp:cNvPr id="0" name=""/>
        <dsp:cNvSpPr/>
      </dsp:nvSpPr>
      <dsp:spPr>
        <a:xfrm>
          <a:off x="4600073" y="0"/>
          <a:ext cx="1299892" cy="1132172"/>
        </a:xfrm>
        <a:prstGeom prst="ellipse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chemeClr val="tx1"/>
              </a:solidFill>
            </a:rPr>
            <a:t>Gereksinim belirleme</a:t>
          </a:r>
          <a:endParaRPr lang="tr-TR" sz="1400" kern="1200" dirty="0">
            <a:solidFill>
              <a:schemeClr val="tx1"/>
            </a:solidFill>
          </a:endParaRPr>
        </a:p>
      </dsp:txBody>
      <dsp:txXfrm>
        <a:off x="4790438" y="165803"/>
        <a:ext cx="919162" cy="800566"/>
      </dsp:txXfrm>
    </dsp:sp>
    <dsp:sp modelId="{89BE6842-1D0F-4F41-B663-E468F2205DC6}">
      <dsp:nvSpPr>
        <dsp:cNvPr id="0" name=""/>
        <dsp:cNvSpPr/>
      </dsp:nvSpPr>
      <dsp:spPr>
        <a:xfrm rot="2110601">
          <a:off x="5813986" y="855979"/>
          <a:ext cx="236816" cy="3821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>
        <a:off x="5820473" y="911936"/>
        <a:ext cx="165771" cy="229264"/>
      </dsp:txXfrm>
    </dsp:sp>
    <dsp:sp modelId="{969F6206-04D2-4715-84BE-36BA5054941C}">
      <dsp:nvSpPr>
        <dsp:cNvPr id="0" name=""/>
        <dsp:cNvSpPr/>
      </dsp:nvSpPr>
      <dsp:spPr>
        <a:xfrm>
          <a:off x="5975781" y="969617"/>
          <a:ext cx="1299892" cy="1132172"/>
        </a:xfrm>
        <a:prstGeom prst="ellipse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</a:rPr>
            <a:t>Planlama</a:t>
          </a:r>
          <a:endParaRPr lang="tr-TR" sz="1600" kern="1200" dirty="0">
            <a:solidFill>
              <a:schemeClr val="tx1"/>
            </a:solidFill>
          </a:endParaRPr>
        </a:p>
      </dsp:txBody>
      <dsp:txXfrm>
        <a:off x="6166146" y="1135420"/>
        <a:ext cx="919162" cy="800566"/>
      </dsp:txXfrm>
    </dsp:sp>
    <dsp:sp modelId="{2CCDBF24-154E-472F-A29C-57DD0DE7012F}">
      <dsp:nvSpPr>
        <dsp:cNvPr id="0" name=""/>
        <dsp:cNvSpPr/>
      </dsp:nvSpPr>
      <dsp:spPr>
        <a:xfrm rot="6480014">
          <a:off x="6218481" y="2145350"/>
          <a:ext cx="294157" cy="3821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 rot="10800000">
        <a:off x="6276240" y="2179808"/>
        <a:ext cx="205910" cy="229264"/>
      </dsp:txXfrm>
    </dsp:sp>
    <dsp:sp modelId="{94605DF6-1EB4-43E3-9994-1C11E97F8C7B}">
      <dsp:nvSpPr>
        <dsp:cNvPr id="0" name=""/>
        <dsp:cNvSpPr/>
      </dsp:nvSpPr>
      <dsp:spPr>
        <a:xfrm>
          <a:off x="5450301" y="2586855"/>
          <a:ext cx="1299892" cy="1132172"/>
        </a:xfrm>
        <a:prstGeom prst="ellipse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</a:rPr>
            <a:t>Uygulama</a:t>
          </a:r>
          <a:endParaRPr lang="tr-TR" sz="1600" kern="1200" dirty="0">
            <a:solidFill>
              <a:schemeClr val="tx1"/>
            </a:solidFill>
          </a:endParaRPr>
        </a:p>
      </dsp:txBody>
      <dsp:txXfrm>
        <a:off x="5640666" y="2752658"/>
        <a:ext cx="919162" cy="800566"/>
      </dsp:txXfrm>
    </dsp:sp>
    <dsp:sp modelId="{88CF2F84-1763-40D8-89A3-72E2397FE63F}">
      <dsp:nvSpPr>
        <dsp:cNvPr id="0" name=""/>
        <dsp:cNvSpPr/>
      </dsp:nvSpPr>
      <dsp:spPr>
        <a:xfrm rot="10799995">
          <a:off x="5149871" y="2961889"/>
          <a:ext cx="212304" cy="3821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 rot="10800000">
        <a:off x="5213562" y="3038311"/>
        <a:ext cx="148613" cy="229264"/>
      </dsp:txXfrm>
    </dsp:sp>
    <dsp:sp modelId="{A38CB9A8-CC82-4439-BBAA-DF46359137D9}">
      <dsp:nvSpPr>
        <dsp:cNvPr id="0" name=""/>
        <dsp:cNvSpPr/>
      </dsp:nvSpPr>
      <dsp:spPr>
        <a:xfrm>
          <a:off x="3749834" y="2586858"/>
          <a:ext cx="1299892" cy="1132172"/>
        </a:xfrm>
        <a:prstGeom prst="ellipse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</a:rPr>
            <a:t>Değerlendirme</a:t>
          </a:r>
          <a:endParaRPr lang="tr-TR" sz="1600" kern="1200" dirty="0">
            <a:solidFill>
              <a:schemeClr val="tx1"/>
            </a:solidFill>
          </a:endParaRPr>
        </a:p>
      </dsp:txBody>
      <dsp:txXfrm>
        <a:off x="3940199" y="2752661"/>
        <a:ext cx="919162" cy="800566"/>
      </dsp:txXfrm>
    </dsp:sp>
    <dsp:sp modelId="{3FE906F1-CCA7-46F4-B56F-28B08260B320}">
      <dsp:nvSpPr>
        <dsp:cNvPr id="0" name=""/>
        <dsp:cNvSpPr/>
      </dsp:nvSpPr>
      <dsp:spPr>
        <a:xfrm rot="15199362">
          <a:off x="4081384" y="2236778"/>
          <a:ext cx="202332" cy="3821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 rot="10800000">
        <a:off x="4120444" y="2342273"/>
        <a:ext cx="141632" cy="229264"/>
      </dsp:txXfrm>
    </dsp:sp>
    <dsp:sp modelId="{3447EA5D-EF1F-4DD6-B0CB-F74FAE3B66A8}">
      <dsp:nvSpPr>
        <dsp:cNvPr id="0" name=""/>
        <dsp:cNvSpPr/>
      </dsp:nvSpPr>
      <dsp:spPr>
        <a:xfrm>
          <a:off x="3312086" y="1125663"/>
          <a:ext cx="1299892" cy="1132172"/>
        </a:xfrm>
        <a:prstGeom prst="ellipse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</a:rPr>
            <a:t>Kayıt etme</a:t>
          </a:r>
          <a:endParaRPr lang="tr-TR" sz="1600" kern="1200" dirty="0">
            <a:solidFill>
              <a:schemeClr val="tx1"/>
            </a:solidFill>
          </a:endParaRPr>
        </a:p>
      </dsp:txBody>
      <dsp:txXfrm>
        <a:off x="3502451" y="1291466"/>
        <a:ext cx="919162" cy="800566"/>
      </dsp:txXfrm>
    </dsp:sp>
    <dsp:sp modelId="{B723DD43-7471-43E5-8D53-2200BAF7F39A}">
      <dsp:nvSpPr>
        <dsp:cNvPr id="0" name=""/>
        <dsp:cNvSpPr/>
      </dsp:nvSpPr>
      <dsp:spPr>
        <a:xfrm rot="19130849">
          <a:off x="4470108" y="942719"/>
          <a:ext cx="260722" cy="3821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>
        <a:off x="4479769" y="1044877"/>
        <a:ext cx="182505" cy="229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E31A1-38F8-426A-94E6-029106829D2B}">
      <dsp:nvSpPr>
        <dsp:cNvPr id="0" name=""/>
        <dsp:cNvSpPr/>
      </dsp:nvSpPr>
      <dsp:spPr>
        <a:xfrm>
          <a:off x="1875" y="459256"/>
          <a:ext cx="3998937" cy="2399362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b="1" u="sng" kern="1200" dirty="0" smtClean="0">
              <a:solidFill>
                <a:schemeClr val="tx1"/>
              </a:solidFill>
            </a:rPr>
            <a:t>Bireyde Mevcut olan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>
              <a:solidFill>
                <a:schemeClr val="tx1"/>
              </a:solidFill>
            </a:rPr>
            <a:t>Bilgi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>
              <a:solidFill>
                <a:schemeClr val="tx1"/>
              </a:solidFill>
            </a:rPr>
            <a:t>Tutum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>
              <a:solidFill>
                <a:schemeClr val="tx1"/>
              </a:solidFill>
            </a:rPr>
            <a:t>Davranış</a:t>
          </a:r>
          <a:endParaRPr lang="tr-TR" sz="3000" kern="1200" dirty="0">
            <a:solidFill>
              <a:schemeClr val="tx1"/>
            </a:solidFill>
          </a:endParaRPr>
        </a:p>
      </dsp:txBody>
      <dsp:txXfrm>
        <a:off x="72150" y="529531"/>
        <a:ext cx="3858387" cy="2258812"/>
      </dsp:txXfrm>
    </dsp:sp>
    <dsp:sp modelId="{EC6DBC4E-A06D-47D0-B592-9A118604CF5F}">
      <dsp:nvSpPr>
        <dsp:cNvPr id="0" name=""/>
        <dsp:cNvSpPr/>
      </dsp:nvSpPr>
      <dsp:spPr>
        <a:xfrm>
          <a:off x="4400706" y="1163069"/>
          <a:ext cx="847774" cy="9917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/>
        </a:p>
      </dsp:txBody>
      <dsp:txXfrm>
        <a:off x="4400706" y="1361416"/>
        <a:ext cx="593442" cy="595042"/>
      </dsp:txXfrm>
    </dsp:sp>
    <dsp:sp modelId="{3E6B5D65-D5BF-4A55-AC0C-E24AA571FC1B}">
      <dsp:nvSpPr>
        <dsp:cNvPr id="0" name=""/>
        <dsp:cNvSpPr/>
      </dsp:nvSpPr>
      <dsp:spPr>
        <a:xfrm>
          <a:off x="5600387" y="459256"/>
          <a:ext cx="3998937" cy="2399362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b="1" u="sng" kern="1200" dirty="0" smtClean="0">
              <a:solidFill>
                <a:schemeClr val="tx1"/>
              </a:solidFill>
            </a:rPr>
            <a:t>Bireyden İstenen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>
              <a:solidFill>
                <a:schemeClr val="tx1"/>
              </a:solidFill>
            </a:rPr>
            <a:t>Bilgi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>
              <a:solidFill>
                <a:schemeClr val="tx1"/>
              </a:solidFill>
            </a:rPr>
            <a:t> Tutum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>
              <a:solidFill>
                <a:schemeClr val="tx1"/>
              </a:solidFill>
            </a:rPr>
            <a:t> Davranış</a:t>
          </a:r>
          <a:endParaRPr lang="tr-TR" sz="3000" kern="1200" dirty="0">
            <a:solidFill>
              <a:schemeClr val="tx1"/>
            </a:solidFill>
          </a:endParaRPr>
        </a:p>
      </dsp:txBody>
      <dsp:txXfrm>
        <a:off x="5670662" y="529531"/>
        <a:ext cx="3858387" cy="2258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A25F3-95C8-4120-A770-BFF0D0B5B9F9}" type="datetimeFigureOut">
              <a:rPr lang="tr-TR" smtClean="0"/>
              <a:pPr/>
              <a:t>18.10.2023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F6AC9-007E-4D3C-B791-A5A1980B0EB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4476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 üç öğrenme alanına ilişkin</a:t>
            </a:r>
            <a:r>
              <a:rPr lang="tr-TR" baseline="0" dirty="0" smtClean="0"/>
              <a:t> hedefler ayrıntılı bir şekilde ele alınmalıdır.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F6AC9-007E-4D3C-B791-A5A1980B0EB0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4843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Bireyin</a:t>
            </a:r>
            <a:r>
              <a:rPr lang="tr-TR" baseline="0" dirty="0" smtClean="0"/>
              <a:t> ne bildiği ile ne bilmesi gerektiği arasındaki farktır.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F6AC9-007E-4D3C-B791-A5A1980B0EB0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2957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Bu, eksik bilgi,</a:t>
            </a:r>
            <a:r>
              <a:rPr lang="tr-TR" baseline="0" dirty="0" smtClean="0"/>
              <a:t> tutum ve beceri eksikliğinden kaynaklı olabilir.</a:t>
            </a:r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F6AC9-007E-4D3C-B791-A5A1980B0EB0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3575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Eğitimin hemen öncesinde uygulanan anketlerin amaca hizmet etmediği unutulmamalıdır.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F6AC9-007E-4D3C-B791-A5A1980B0EB0}" type="slidenum">
              <a:rPr lang="tr-TR" smtClean="0"/>
              <a:pPr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4817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ve benzer sorular öğrenme ihtiyaçlarına karar vermek için yardım eder ve eğitim planına başlamak için yararlı olur.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Görüşme konusu ile ilgili olarak sorulacak soruların standart olmadığı, kişiye ve ihtiyaca göre değişebileceği unutulmamalıdır.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F6AC9-007E-4D3C-B791-A5A1980B0EB0}" type="slidenum">
              <a:rPr lang="tr-TR" smtClean="0"/>
              <a:pPr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5693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Hekimin gelişme notları, hemşirelik bakım planları, hemşirelik notları yeni öğrenme ihtiyaçları için bilgi sağlayabilir.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F6AC9-007E-4D3C-B791-A5A1980B0EB0}" type="slidenum">
              <a:rPr lang="tr-TR" smtClean="0"/>
              <a:pPr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3444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20EAC6D-D13B-4C67-A58B-0D8E6C78B66D}" type="datetimeFigureOut">
              <a:rPr lang="tr-TR" smtClean="0"/>
              <a:pPr/>
              <a:t>18.10.2023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66B82CB-29EC-4881-9CBB-AF0FE3E3E8FA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779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AC6D-D13B-4C67-A58B-0D8E6C78B66D}" type="datetimeFigureOut">
              <a:rPr lang="tr-TR" smtClean="0"/>
              <a:pPr/>
              <a:t>18.10.2023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82CB-29EC-4881-9CBB-AF0FE3E3E8F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374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AC6D-D13B-4C67-A58B-0D8E6C78B66D}" type="datetimeFigureOut">
              <a:rPr lang="tr-TR" smtClean="0"/>
              <a:pPr/>
              <a:t>18.10.2023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82CB-29EC-4881-9CBB-AF0FE3E3E8FA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67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AC6D-D13B-4C67-A58B-0D8E6C78B66D}" type="datetimeFigureOut">
              <a:rPr lang="tr-TR" smtClean="0"/>
              <a:pPr/>
              <a:t>18.10.2023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82CB-29EC-4881-9CBB-AF0FE3E3E8F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798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AC6D-D13B-4C67-A58B-0D8E6C78B66D}" type="datetimeFigureOut">
              <a:rPr lang="tr-TR" smtClean="0"/>
              <a:pPr/>
              <a:t>18.10.2023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82CB-29EC-4881-9CBB-AF0FE3E3E8F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1648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AC6D-D13B-4C67-A58B-0D8E6C78B66D}" type="datetimeFigureOut">
              <a:rPr lang="tr-TR" smtClean="0"/>
              <a:pPr/>
              <a:t>18.10.2023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82CB-29EC-4881-9CBB-AF0FE3E3E8F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945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AC6D-D13B-4C67-A58B-0D8E6C78B66D}" type="datetimeFigureOut">
              <a:rPr lang="tr-TR" smtClean="0"/>
              <a:pPr/>
              <a:t>18.10.2023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82CB-29EC-4881-9CBB-AF0FE3E3E8FA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0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AC6D-D13B-4C67-A58B-0D8E6C78B66D}" type="datetimeFigureOut">
              <a:rPr lang="tr-TR" smtClean="0"/>
              <a:pPr/>
              <a:t>18.10.2023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82CB-29EC-4881-9CBB-AF0FE3E3E8FA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495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AC6D-D13B-4C67-A58B-0D8E6C78B66D}" type="datetimeFigureOut">
              <a:rPr lang="tr-TR" smtClean="0"/>
              <a:pPr/>
              <a:t>18.10.2023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82CB-29EC-4881-9CBB-AF0FE3E3E8FA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392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AC6D-D13B-4C67-A58B-0D8E6C78B66D}" type="datetimeFigureOut">
              <a:rPr lang="tr-TR" smtClean="0"/>
              <a:pPr/>
              <a:t>18.10.2023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82CB-29EC-4881-9CBB-AF0FE3E3E8F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291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AC6D-D13B-4C67-A58B-0D8E6C78B66D}" type="datetimeFigureOut">
              <a:rPr lang="tr-TR" smtClean="0"/>
              <a:pPr/>
              <a:t>18.10.2023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82CB-29EC-4881-9CBB-AF0FE3E3E8FA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27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AC6D-D13B-4C67-A58B-0D8E6C78B66D}" type="datetimeFigureOut">
              <a:rPr lang="tr-TR" smtClean="0"/>
              <a:pPr/>
              <a:t>18.10.2023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82CB-29EC-4881-9CBB-AF0FE3E3E8F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4523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AC6D-D13B-4C67-A58B-0D8E6C78B66D}" type="datetimeFigureOut">
              <a:rPr lang="tr-TR" smtClean="0"/>
              <a:pPr/>
              <a:t>18.10.2023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82CB-29EC-4881-9CBB-AF0FE3E3E8FA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026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AC6D-D13B-4C67-A58B-0D8E6C78B66D}" type="datetimeFigureOut">
              <a:rPr lang="tr-TR" smtClean="0"/>
              <a:pPr/>
              <a:t>18.10.2023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82CB-29EC-4881-9CBB-AF0FE3E3E8FA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86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AC6D-D13B-4C67-A58B-0D8E6C78B66D}" type="datetimeFigureOut">
              <a:rPr lang="tr-TR" smtClean="0"/>
              <a:pPr/>
              <a:t>18.10.2023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82CB-29EC-4881-9CBB-AF0FE3E3E8F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712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AC6D-D13B-4C67-A58B-0D8E6C78B66D}" type="datetimeFigureOut">
              <a:rPr lang="tr-TR" smtClean="0"/>
              <a:pPr/>
              <a:t>18.10.2023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82CB-29EC-4881-9CBB-AF0FE3E3E8FA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118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AC6D-D13B-4C67-A58B-0D8E6C78B66D}" type="datetimeFigureOut">
              <a:rPr lang="tr-TR" smtClean="0"/>
              <a:pPr/>
              <a:t>18.10.2023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82CB-29EC-4881-9CBB-AF0FE3E3E8F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718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0EAC6D-D13B-4C67-A58B-0D8E6C78B66D}" type="datetimeFigureOut">
              <a:rPr lang="tr-TR" smtClean="0"/>
              <a:pPr/>
              <a:t>18.10.2023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66B82CB-29EC-4881-9CBB-AF0FE3E3E8F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376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/>
              <a:t>EĞİTİM PROGRAMI GELİŞTİRME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771900"/>
            <a:ext cx="9144000" cy="1608992"/>
          </a:xfrm>
        </p:spPr>
        <p:txBody>
          <a:bodyPr>
            <a:normAutofit/>
          </a:bodyPr>
          <a:lstStyle/>
          <a:p>
            <a:r>
              <a:rPr lang="tr-TR" dirty="0" smtClean="0"/>
              <a:t>Ankara </a:t>
            </a:r>
            <a:r>
              <a:rPr lang="tr-TR" dirty="0" smtClean="0"/>
              <a:t>Üniversitesi</a:t>
            </a:r>
          </a:p>
          <a:p>
            <a:r>
              <a:rPr lang="tr-TR" dirty="0" smtClean="0"/>
              <a:t>Hemşirelik Fakültesi</a:t>
            </a:r>
          </a:p>
          <a:p>
            <a:r>
              <a:rPr lang="tr-TR" smtClean="0"/>
              <a:t>2023-2024 </a:t>
            </a:r>
            <a:r>
              <a:rPr lang="tr-TR" dirty="0" smtClean="0"/>
              <a:t>Bahar Dönemi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4426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Ölçme ve Değerlendirme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Eğitimde elde edilen sonuçlar, eğitim programının </a:t>
            </a:r>
            <a:r>
              <a:rPr lang="tr-TR" b="1" dirty="0" smtClean="0"/>
              <a:t>hedeflerine ne kadar ulaştığını </a:t>
            </a:r>
            <a:r>
              <a:rPr lang="tr-TR" dirty="0" smtClean="0"/>
              <a:t>ortaya koyar. </a:t>
            </a:r>
          </a:p>
          <a:p>
            <a:r>
              <a:rPr lang="tr-TR" dirty="0" smtClean="0"/>
              <a:t>Program değerlendirme; eğitim hedeflerinin gerçekleşme derecesini tayin etme süreci, bir programın önceden saptanan hedefler ulaşma derecesini ve değerinin belirleme sürecidir.</a:t>
            </a:r>
          </a:p>
          <a:p>
            <a:endParaRPr lang="tr-TR" dirty="0"/>
          </a:p>
          <a:p>
            <a:r>
              <a:rPr lang="tr-TR" dirty="0" smtClean="0"/>
              <a:t>Bu aşama eğitim programının devam edilmesine veya düzeltilmesine veya yeni bir aşamaya geçme konusunda fikir verir.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9591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Önemli</a:t>
            </a:r>
            <a:r>
              <a:rPr lang="tr-TR" dirty="0" smtClean="0"/>
              <a:t>!!!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800" dirty="0" smtClean="0"/>
              <a:t>Bir eğitim programının başarılı olabilmesi için tüm öğrenenlerin, programda amaçlanan hedeflere ulaşmış olması beklenir.</a:t>
            </a:r>
          </a:p>
          <a:p>
            <a:endParaRPr lang="tr-TR" sz="2800" dirty="0" smtClean="0"/>
          </a:p>
          <a:p>
            <a:r>
              <a:rPr lang="tr-TR" sz="2800" dirty="0" smtClean="0"/>
              <a:t>Bunun için, program uygulaması sonucu yetersiz kalan veya ters işleyen öğelerin olup olmadığını varsa hangi öğelerden kaynaklandığını ve gerekli düzeltmeleri yapmak için programın değerlendirilmesi gerekmektedir. </a:t>
            </a:r>
          </a:p>
        </p:txBody>
      </p:sp>
    </p:spTree>
    <p:extLst>
      <p:ext uri="{BB962C8B-B14F-4D97-AF65-F5344CB8AC3E}">
        <p14:creationId xmlns:p14="http://schemas.microsoft.com/office/powerpoint/2010/main" val="1265380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04852" y="136525"/>
            <a:ext cx="10515600" cy="1325563"/>
          </a:xfrm>
        </p:spPr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071833"/>
              </p:ext>
            </p:extLst>
          </p:nvPr>
        </p:nvGraphicFramePr>
        <p:xfrm>
          <a:off x="0" y="0"/>
          <a:ext cx="12192000" cy="6863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150">
                  <a:extLst>
                    <a:ext uri="{9D8B030D-6E8A-4147-A177-3AD203B41FA5}">
                      <a16:colId xmlns:a16="http://schemas.microsoft.com/office/drawing/2014/main" val="335238192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1210413716"/>
                    </a:ext>
                  </a:extLst>
                </a:gridCol>
                <a:gridCol w="3771901">
                  <a:extLst>
                    <a:ext uri="{9D8B030D-6E8A-4147-A177-3AD203B41FA5}">
                      <a16:colId xmlns:a16="http://schemas.microsoft.com/office/drawing/2014/main" val="2524532206"/>
                    </a:ext>
                  </a:extLst>
                </a:gridCol>
                <a:gridCol w="3600449">
                  <a:extLst>
                    <a:ext uri="{9D8B030D-6E8A-4147-A177-3AD203B41FA5}">
                      <a16:colId xmlns:a16="http://schemas.microsoft.com/office/drawing/2014/main" val="2198300416"/>
                    </a:ext>
                  </a:extLst>
                </a:gridCol>
              </a:tblGrid>
              <a:tr h="1794198">
                <a:tc>
                  <a:txBody>
                    <a:bodyPr/>
                    <a:lstStyle/>
                    <a:p>
                      <a:r>
                        <a:rPr lang="tr-TR" sz="3200" dirty="0" smtClean="0">
                          <a:solidFill>
                            <a:schemeClr val="tx1"/>
                          </a:solidFill>
                        </a:rPr>
                        <a:t>Hedef</a:t>
                      </a:r>
                    </a:p>
                    <a:p>
                      <a:r>
                        <a:rPr lang="tr-TR" sz="3200" dirty="0" smtClean="0">
                          <a:solidFill>
                            <a:schemeClr val="tx1"/>
                          </a:solidFill>
                        </a:rPr>
                        <a:t>NİÇİN?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3200" dirty="0" smtClean="0">
                          <a:solidFill>
                            <a:schemeClr val="tx1"/>
                          </a:solidFill>
                        </a:rPr>
                        <a:t>İçerik</a:t>
                      </a:r>
                    </a:p>
                    <a:p>
                      <a:r>
                        <a:rPr lang="tr-TR" sz="3200" dirty="0" smtClean="0">
                          <a:solidFill>
                            <a:schemeClr val="tx1"/>
                          </a:solidFill>
                        </a:rPr>
                        <a:t>NE?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3200" dirty="0" smtClean="0">
                          <a:solidFill>
                            <a:schemeClr val="tx1"/>
                          </a:solidFill>
                        </a:rPr>
                        <a:t>Öğretme-Öğrenme</a:t>
                      </a:r>
                      <a:r>
                        <a:rPr lang="tr-TR" sz="3200" baseline="0" dirty="0" smtClean="0">
                          <a:solidFill>
                            <a:schemeClr val="tx1"/>
                          </a:solidFill>
                        </a:rPr>
                        <a:t> Süreci</a:t>
                      </a:r>
                    </a:p>
                    <a:p>
                      <a:r>
                        <a:rPr lang="tr-TR" sz="3200" baseline="0" dirty="0" smtClean="0">
                          <a:solidFill>
                            <a:schemeClr val="tx1"/>
                          </a:solidFill>
                        </a:rPr>
                        <a:t>NASIL?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3200" dirty="0" smtClean="0">
                          <a:solidFill>
                            <a:schemeClr val="tx1"/>
                          </a:solidFill>
                        </a:rPr>
                        <a:t>Ölçme-Değerlendirme</a:t>
                      </a:r>
                    </a:p>
                    <a:p>
                      <a:r>
                        <a:rPr lang="tr-TR" sz="3200" dirty="0" smtClean="0">
                          <a:solidFill>
                            <a:schemeClr val="tx1"/>
                          </a:solidFill>
                        </a:rPr>
                        <a:t>Ne</a:t>
                      </a:r>
                      <a:r>
                        <a:rPr lang="tr-TR" sz="3200" baseline="0" dirty="0" smtClean="0">
                          <a:solidFill>
                            <a:schemeClr val="tx1"/>
                          </a:solidFill>
                        </a:rPr>
                        <a:t> kadar?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039467"/>
                  </a:ext>
                </a:extLst>
              </a:tr>
              <a:tr h="5069075">
                <a:tc>
                  <a:txBody>
                    <a:bodyPr/>
                    <a:lstStyle/>
                    <a:p>
                      <a:r>
                        <a:rPr lang="tr-TR" sz="3200" dirty="0" smtClean="0"/>
                        <a:t>Bilgi</a:t>
                      </a:r>
                    </a:p>
                    <a:p>
                      <a:r>
                        <a:rPr lang="tr-TR" sz="3200" dirty="0" smtClean="0"/>
                        <a:t>Tutum</a:t>
                      </a:r>
                    </a:p>
                    <a:p>
                      <a:r>
                        <a:rPr lang="tr-TR" sz="3200" dirty="0" smtClean="0"/>
                        <a:t>Beceri</a:t>
                      </a:r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3200" dirty="0" smtClean="0"/>
                        <a:t>Konunun üniteleri</a:t>
                      </a:r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3200" dirty="0" smtClean="0"/>
                        <a:t>Eğitim durumları</a:t>
                      </a:r>
                    </a:p>
                    <a:p>
                      <a:r>
                        <a:rPr lang="tr-TR" sz="3200" dirty="0" smtClean="0"/>
                        <a:t>Öğrenme yaşantıları</a:t>
                      </a:r>
                    </a:p>
                    <a:p>
                      <a:endParaRPr lang="tr-TR" sz="3200" dirty="0" smtClean="0"/>
                    </a:p>
                    <a:p>
                      <a:endParaRPr lang="tr-TR" sz="3200" dirty="0" smtClean="0"/>
                    </a:p>
                    <a:p>
                      <a:r>
                        <a:rPr lang="tr-TR" sz="3200" dirty="0" smtClean="0"/>
                        <a:t>Yöntem</a:t>
                      </a:r>
                    </a:p>
                    <a:p>
                      <a:r>
                        <a:rPr lang="tr-TR" sz="3200" dirty="0" smtClean="0"/>
                        <a:t>Teknikler</a:t>
                      </a:r>
                    </a:p>
                    <a:p>
                      <a:r>
                        <a:rPr lang="tr-TR" sz="3200" dirty="0" smtClean="0"/>
                        <a:t>Araç-gereç </a:t>
                      </a:r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3200" dirty="0" smtClean="0"/>
                        <a:t>Sınama Durumu</a:t>
                      </a:r>
                    </a:p>
                    <a:p>
                      <a:endParaRPr lang="tr-TR" sz="3200" dirty="0" smtClean="0"/>
                    </a:p>
                    <a:p>
                      <a:r>
                        <a:rPr lang="tr-TR" sz="3200" dirty="0" smtClean="0"/>
                        <a:t>Hedeflere</a:t>
                      </a:r>
                      <a:r>
                        <a:rPr lang="tr-TR" sz="3200" baseline="0" dirty="0" smtClean="0"/>
                        <a:t> Ulaşmanın Değerlendirilmesi</a:t>
                      </a:r>
                    </a:p>
                    <a:p>
                      <a:endParaRPr lang="tr-TR" sz="3200" baseline="0" dirty="0" smtClean="0"/>
                    </a:p>
                    <a:p>
                      <a:r>
                        <a:rPr lang="tr-TR" sz="3200" baseline="0" dirty="0" smtClean="0"/>
                        <a:t>Bilgi </a:t>
                      </a:r>
                    </a:p>
                    <a:p>
                      <a:r>
                        <a:rPr lang="tr-TR" sz="3200" baseline="0" dirty="0" smtClean="0"/>
                        <a:t>Tutum</a:t>
                      </a:r>
                    </a:p>
                    <a:p>
                      <a:r>
                        <a:rPr lang="tr-TR" sz="3200" baseline="0" dirty="0" smtClean="0"/>
                        <a:t>Beceri</a:t>
                      </a:r>
                      <a:endParaRPr lang="tr-T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24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123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Eğitim Süreci </a:t>
            </a:r>
            <a:r>
              <a:rPr lang="tr-TR" sz="4000" b="1" dirty="0" smtClean="0"/>
              <a:t>Aşamaları</a:t>
            </a:r>
            <a:endParaRPr lang="tr-TR" sz="4000" b="1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161012"/>
              </p:ext>
            </p:extLst>
          </p:nvPr>
        </p:nvGraphicFramePr>
        <p:xfrm>
          <a:off x="838200" y="2425566"/>
          <a:ext cx="10515600" cy="3751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1049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>
          <a:xfrm>
            <a:off x="2692398" y="2165684"/>
            <a:ext cx="6815669" cy="1220980"/>
          </a:xfrm>
        </p:spPr>
        <p:txBody>
          <a:bodyPr/>
          <a:lstStyle/>
          <a:p>
            <a:r>
              <a:rPr lang="tr-TR" sz="4800" b="1" dirty="0" smtClean="0"/>
              <a:t>Eğitim Gereksiniminin Belirlenmesi</a:t>
            </a:r>
            <a:endParaRPr lang="tr-TR" sz="4800" b="1" dirty="0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1524000" y="3922642"/>
            <a:ext cx="9144000" cy="1335157"/>
          </a:xfrm>
        </p:spPr>
        <p:txBody>
          <a:bodyPr/>
          <a:lstStyle/>
          <a:p>
            <a:r>
              <a:rPr lang="tr-TR" dirty="0" smtClean="0"/>
              <a:t>«İhtiyaçların Saptanması»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8312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Gereksinim Belirleme Nedir?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Eğitim </a:t>
            </a:r>
            <a:r>
              <a:rPr lang="tr-TR" dirty="0"/>
              <a:t>gereksiniminin belirlenmesi, yapılacak eğitim faaliyetlerinin planlanması ve programlanması için </a:t>
            </a:r>
            <a:r>
              <a:rPr lang="tr-TR" b="1" dirty="0"/>
              <a:t>gerekli bilgileri elde etmek </a:t>
            </a:r>
            <a:r>
              <a:rPr lang="tr-TR" dirty="0"/>
              <a:t>üzere yapılan bir araştırmadır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smtClean="0"/>
              <a:t>Doğru bireye</a:t>
            </a:r>
          </a:p>
          <a:p>
            <a:r>
              <a:rPr lang="tr-TR" dirty="0" smtClean="0"/>
              <a:t>Doğru zamanda</a:t>
            </a:r>
          </a:p>
          <a:p>
            <a:r>
              <a:rPr lang="tr-TR" dirty="0" smtClean="0"/>
              <a:t>Doğru içerikle</a:t>
            </a:r>
          </a:p>
          <a:p>
            <a:r>
              <a:rPr lang="tr-TR" dirty="0" smtClean="0"/>
              <a:t>Doğru yöntemle iyi bir öğretim tasarımı yapabilmemizi sağlar.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5162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953928"/>
            <a:ext cx="10515600" cy="4223035"/>
          </a:xfrm>
        </p:spPr>
        <p:txBody>
          <a:bodyPr>
            <a:normAutofit/>
          </a:bodyPr>
          <a:lstStyle/>
          <a:p>
            <a:endParaRPr lang="tr-TR" dirty="0"/>
          </a:p>
          <a:p>
            <a:r>
              <a:rPr lang="tr-TR" dirty="0"/>
              <a:t>Öğrenenlerin </a:t>
            </a:r>
            <a:r>
              <a:rPr lang="tr-TR" b="1" dirty="0"/>
              <a:t>neyi bildiklerinin </a:t>
            </a:r>
            <a:r>
              <a:rPr lang="tr-TR" dirty="0"/>
              <a:t>ve </a:t>
            </a:r>
            <a:r>
              <a:rPr lang="tr-TR" b="1" dirty="0" smtClean="0"/>
              <a:t>neyi öğrenmeye </a:t>
            </a:r>
            <a:r>
              <a:rPr lang="tr-TR" dirty="0" smtClean="0"/>
              <a:t>ihtiyaç </a:t>
            </a:r>
            <a:r>
              <a:rPr lang="tr-TR" dirty="0"/>
              <a:t>duyduklarının belirlenmesi işlemidir.</a:t>
            </a:r>
          </a:p>
          <a:p>
            <a:endParaRPr lang="tr-TR" dirty="0"/>
          </a:p>
          <a:p>
            <a:r>
              <a:rPr lang="tr-TR" dirty="0" smtClean="0"/>
              <a:t>Eğitim gereksinimi belirleme süreci, öğretimi ve öğretimi alan ya da alacak olan öğrenenlerin mevcut durumu ile olması gereken durumu arasındaki farkın, </a:t>
            </a:r>
          </a:p>
          <a:p>
            <a:pPr lvl="1"/>
            <a:r>
              <a:rPr lang="tr-TR" sz="2400" dirty="0" smtClean="0"/>
              <a:t>«</a:t>
            </a:r>
            <a:r>
              <a:rPr lang="tr-TR" sz="2400" b="1" dirty="0" smtClean="0"/>
              <a:t>nedir</a:t>
            </a:r>
            <a:r>
              <a:rPr lang="tr-TR" sz="2400" dirty="0" smtClean="0"/>
              <a:t>» ile «</a:t>
            </a:r>
            <a:r>
              <a:rPr lang="tr-TR" sz="2400" b="1" dirty="0" smtClean="0"/>
              <a:t>ne olmalıdır</a:t>
            </a:r>
            <a:r>
              <a:rPr lang="tr-TR" sz="2400" dirty="0" smtClean="0"/>
              <a:t>» arasındaki farkın belirlenerek, bu farkın değerlendirilmesi için izlenen süreçtir.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951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Öğrenme Gereksinimi</a:t>
            </a:r>
            <a:endParaRPr lang="tr-TR" b="1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354611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9348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Gereksinim Belirlemenin Yararları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/>
              <a:t>Eğitim gereksinimini </a:t>
            </a:r>
            <a:r>
              <a:rPr lang="tr-TR" dirty="0" smtClean="0"/>
              <a:t>belirleme;</a:t>
            </a:r>
            <a:endParaRPr lang="tr-TR" dirty="0"/>
          </a:p>
          <a:p>
            <a:r>
              <a:rPr lang="tr-TR" dirty="0" smtClean="0"/>
              <a:t>Öğretim </a:t>
            </a:r>
            <a:r>
              <a:rPr lang="tr-TR" dirty="0"/>
              <a:t>ihtiyacının doğru olarak tanımlanması</a:t>
            </a:r>
          </a:p>
          <a:p>
            <a:r>
              <a:rPr lang="tr-TR" dirty="0" smtClean="0"/>
              <a:t>Öğretim </a:t>
            </a:r>
            <a:r>
              <a:rPr lang="tr-TR" dirty="0"/>
              <a:t>verilecek grubun/bireyin tanımlanması</a:t>
            </a:r>
          </a:p>
          <a:p>
            <a:r>
              <a:rPr lang="tr-TR" dirty="0" smtClean="0"/>
              <a:t>Sunulacak </a:t>
            </a:r>
            <a:r>
              <a:rPr lang="tr-TR" dirty="0"/>
              <a:t>öğretimin genel hatlarıyla tasarlanması</a:t>
            </a:r>
          </a:p>
          <a:p>
            <a:r>
              <a:rPr lang="tr-TR" dirty="0" smtClean="0"/>
              <a:t>Çalışma </a:t>
            </a:r>
            <a:r>
              <a:rPr lang="tr-TR" dirty="0"/>
              <a:t>planının </a:t>
            </a:r>
            <a:r>
              <a:rPr lang="tr-TR" dirty="0" smtClean="0"/>
              <a:t>hazırlanmasını sağlar.</a:t>
            </a:r>
          </a:p>
          <a:p>
            <a:endParaRPr lang="tr-TR" dirty="0" smtClean="0"/>
          </a:p>
          <a:p>
            <a:pPr marL="0" indent="0" algn="ctr">
              <a:buNone/>
            </a:pPr>
            <a:r>
              <a:rPr lang="tr-TR" sz="2600" i="1" dirty="0"/>
              <a:t>Öğretimin öğrenenlerin özelliklerine uygun olarak hazırlanmasını sağlar.</a:t>
            </a:r>
          </a:p>
          <a:p>
            <a:pPr algn="ctr"/>
            <a:r>
              <a:rPr lang="tr-TR" sz="2600" b="1" i="1" dirty="0" smtClean="0"/>
              <a:t>Bireysellik</a:t>
            </a:r>
            <a:r>
              <a:rPr lang="tr-TR" sz="2600" i="1" dirty="0" smtClean="0"/>
              <a:t> </a:t>
            </a:r>
            <a:endParaRPr lang="tr-TR" sz="2600" i="1" dirty="0"/>
          </a:p>
        </p:txBody>
      </p:sp>
    </p:spTree>
    <p:extLst>
      <p:ext uri="{BB962C8B-B14F-4D97-AF65-F5344CB8AC3E}">
        <p14:creationId xmlns:p14="http://schemas.microsoft.com/office/powerpoint/2010/main" val="4052543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/>
              <a:t>Öğrenme gereksinimlerinin belirlenmesinde dikkate alınması gereken temel </a:t>
            </a:r>
            <a:r>
              <a:rPr lang="tr-TR" dirty="0" smtClean="0"/>
              <a:t>konular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2800" b="1" dirty="0"/>
              <a:t>Öğrenenleri </a:t>
            </a:r>
            <a:r>
              <a:rPr lang="tr-TR" sz="2800" b="1" dirty="0" smtClean="0"/>
              <a:t>tanıyın</a:t>
            </a:r>
          </a:p>
          <a:p>
            <a:endParaRPr lang="tr-TR" sz="2800" b="1" dirty="0"/>
          </a:p>
          <a:p>
            <a:r>
              <a:rPr lang="tr-TR" sz="2800" dirty="0"/>
              <a:t>Birey ne öğrenmek istiyor? (Öğrenme ihtiyaçları)</a:t>
            </a:r>
          </a:p>
          <a:p>
            <a:r>
              <a:rPr lang="tr-TR" sz="2800" dirty="0" smtClean="0"/>
              <a:t>Birey </a:t>
            </a:r>
            <a:r>
              <a:rPr lang="tr-TR" sz="2800" dirty="0"/>
              <a:t>en iyi ne zaman öğrenmeye hazır olur? (Öğrenme için </a:t>
            </a:r>
            <a:r>
              <a:rPr lang="tr-TR" sz="2800" dirty="0" smtClean="0"/>
              <a:t>hazır </a:t>
            </a:r>
            <a:r>
              <a:rPr lang="tr-TR" sz="2800" dirty="0" err="1" smtClean="0"/>
              <a:t>oluşluk</a:t>
            </a:r>
            <a:r>
              <a:rPr lang="tr-TR" sz="2800" dirty="0"/>
              <a:t>)</a:t>
            </a:r>
          </a:p>
          <a:p>
            <a:r>
              <a:rPr lang="tr-TR" sz="2800" dirty="0" smtClean="0"/>
              <a:t>Birey </a:t>
            </a:r>
            <a:r>
              <a:rPr lang="tr-TR" sz="2800" dirty="0"/>
              <a:t>en iyi nasıl öğrenir? (Öğrenme stili)</a:t>
            </a:r>
          </a:p>
        </p:txBody>
      </p:sp>
    </p:spTree>
    <p:extLst>
      <p:ext uri="{BB962C8B-B14F-4D97-AF65-F5344CB8AC3E}">
        <p14:creationId xmlns:p14="http://schemas.microsoft.com/office/powerpoint/2010/main" val="2928075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285999"/>
            <a:ext cx="9601196" cy="3589869"/>
          </a:xfrm>
        </p:spPr>
        <p:txBody>
          <a:bodyPr>
            <a:normAutofit/>
          </a:bodyPr>
          <a:lstStyle/>
          <a:p>
            <a:r>
              <a:rPr lang="tr-TR" dirty="0"/>
              <a:t>Çalıştığınız kurumlarda sağlık profesyonelleri ve hasta/sağlıklı bireylere </a:t>
            </a:r>
            <a:r>
              <a:rPr lang="tr-TR" dirty="0" smtClean="0"/>
              <a:t>yönelik eğitimlerin </a:t>
            </a:r>
            <a:r>
              <a:rPr lang="tr-TR" dirty="0"/>
              <a:t>yapıldığını </a:t>
            </a:r>
            <a:r>
              <a:rPr lang="tr-TR" dirty="0" smtClean="0"/>
              <a:t>bilmekteyiz. </a:t>
            </a:r>
            <a:r>
              <a:rPr lang="tr-TR" dirty="0"/>
              <a:t>Belki siz de birkaçında eğitimci olarak rol aldınız.</a:t>
            </a:r>
          </a:p>
          <a:p>
            <a:r>
              <a:rPr lang="tr-TR" dirty="0"/>
              <a:t>Peki, eğitim gereksinimlerine nasıl karar verildi? Hangi durumlarda eğitime ihtiyaç </a:t>
            </a:r>
            <a:r>
              <a:rPr lang="tr-TR" dirty="0" smtClean="0"/>
              <a:t>olduğunu düşünürsünüz</a:t>
            </a:r>
            <a:r>
              <a:rPr lang="tr-TR" dirty="0"/>
              <a:t>? Bakım ve tedavi uygulamaları sırasında hastanızın eğitime </a:t>
            </a:r>
            <a:r>
              <a:rPr lang="tr-TR" dirty="0" smtClean="0"/>
              <a:t>gereksinimi olduğunu </a:t>
            </a:r>
            <a:r>
              <a:rPr lang="tr-TR" dirty="0"/>
              <a:t>fark ettiğiniz durumlar oldu mu? Sizin için planlanan kurumsal bir </a:t>
            </a:r>
            <a:r>
              <a:rPr lang="tr-TR" dirty="0" smtClean="0"/>
              <a:t>eğitim faaliyetinde </a:t>
            </a:r>
            <a:r>
              <a:rPr lang="tr-TR" dirty="0"/>
              <a:t>ihtiyaçlarınız ne derece dikkate alındı?</a:t>
            </a:r>
          </a:p>
        </p:txBody>
      </p:sp>
    </p:spTree>
    <p:extLst>
      <p:ext uri="{BB962C8B-B14F-4D97-AF65-F5344CB8AC3E}">
        <p14:creationId xmlns:p14="http://schemas.microsoft.com/office/powerpoint/2010/main" val="3519290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Öğrenme gereksinimlerinin belirlenmesinde dikkate alınması gereken temel konular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b="1" dirty="0"/>
              <a:t>Uygun ortam </a:t>
            </a:r>
            <a:r>
              <a:rPr lang="tr-TR" b="1" dirty="0" smtClean="0"/>
              <a:t>oluşturun</a:t>
            </a:r>
          </a:p>
          <a:p>
            <a:endParaRPr lang="tr-TR" dirty="0" smtClean="0"/>
          </a:p>
          <a:p>
            <a:r>
              <a:rPr lang="tr-TR" dirty="0" smtClean="0"/>
              <a:t>Güvenli </a:t>
            </a:r>
            <a:r>
              <a:rPr lang="tr-TR" dirty="0"/>
              <a:t>bir ortamın sağlanması, öğrenenlerin </a:t>
            </a:r>
            <a:r>
              <a:rPr lang="tr-TR" dirty="0" smtClean="0"/>
              <a:t>kendilerine özel </a:t>
            </a:r>
            <a:r>
              <a:rPr lang="tr-TR" dirty="0"/>
              <a:t>bilgileri paylaşırken kendisini güvende hissetmesini, önemsendiğini düşünmesini </a:t>
            </a:r>
            <a:r>
              <a:rPr lang="tr-TR" dirty="0" smtClean="0"/>
              <a:t>ve kendine </a:t>
            </a:r>
            <a:r>
              <a:rPr lang="tr-TR" dirty="0"/>
              <a:t>saygı gösterildiğini hissetmesini sağlar.</a:t>
            </a:r>
          </a:p>
        </p:txBody>
      </p:sp>
    </p:spTree>
    <p:extLst>
      <p:ext uri="{BB962C8B-B14F-4D97-AF65-F5344CB8AC3E}">
        <p14:creationId xmlns:p14="http://schemas.microsoft.com/office/powerpoint/2010/main" val="3562433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Öğrenme gereksinimlerinin belirlenmesinde dikkate alınması gereken temel konular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b="1" dirty="0"/>
              <a:t>Bilgi kaynağı olarak katılımcılardan </a:t>
            </a:r>
            <a:r>
              <a:rPr lang="tr-TR" b="1" dirty="0" smtClean="0"/>
              <a:t>faydalanın</a:t>
            </a:r>
          </a:p>
          <a:p>
            <a:endParaRPr lang="tr-TR" b="1" dirty="0"/>
          </a:p>
          <a:p>
            <a:r>
              <a:rPr lang="tr-TR" dirty="0"/>
              <a:t>Verilmesi planlanan eğitimde </a:t>
            </a:r>
            <a:r>
              <a:rPr lang="tr-TR" dirty="0" smtClean="0"/>
              <a:t>en önemli </a:t>
            </a:r>
            <a:r>
              <a:rPr lang="tr-TR" dirty="0"/>
              <a:t>bilgi kaynağı, eğitim görenlerin bizzat kendisidir. </a:t>
            </a:r>
            <a:endParaRPr lang="tr-TR" dirty="0" smtClean="0"/>
          </a:p>
          <a:p>
            <a:r>
              <a:rPr lang="tr-TR" dirty="0" smtClean="0"/>
              <a:t>Eğitimci </a:t>
            </a:r>
            <a:r>
              <a:rPr lang="tr-TR" dirty="0"/>
              <a:t>olarak kendileri </a:t>
            </a:r>
            <a:r>
              <a:rPr lang="tr-TR" dirty="0" smtClean="0"/>
              <a:t>için nelerin </a:t>
            </a:r>
            <a:r>
              <a:rPr lang="tr-TR" dirty="0"/>
              <a:t>önemli olduğunu ve neye gereksinimleri olduğunu ifade etmelerine fırsat verin</a:t>
            </a:r>
            <a:r>
              <a:rPr lang="tr-TR" dirty="0" smtClean="0"/>
              <a:t>.</a:t>
            </a:r>
          </a:p>
          <a:p>
            <a:r>
              <a:rPr lang="tr-TR" dirty="0"/>
              <a:t>Eğitimci, katılımcı/katılımcıları tanıdıktan sonra onların sağlık sorunları veya ilgi </a:t>
            </a:r>
            <a:r>
              <a:rPr lang="tr-TR" dirty="0" smtClean="0"/>
              <a:t>duyduğu konulara </a:t>
            </a:r>
            <a:r>
              <a:rPr lang="tr-TR" dirty="0"/>
              <a:t>göre eğitim ihtiyaçlarını daha kolay </a:t>
            </a:r>
            <a:r>
              <a:rPr lang="tr-TR" dirty="0" smtClean="0"/>
              <a:t>belirler.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2674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Öğrenme gereksinimlerinin belirlenmesinde dikkate alınması gereken temel konular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b="1" dirty="0"/>
              <a:t>Diğer sağlık profesyonellerini de eğitim sürecine </a:t>
            </a:r>
            <a:r>
              <a:rPr lang="tr-TR" b="1" dirty="0" smtClean="0"/>
              <a:t>katın</a:t>
            </a:r>
          </a:p>
          <a:p>
            <a:endParaRPr lang="tr-TR" dirty="0" smtClean="0"/>
          </a:p>
          <a:p>
            <a:r>
              <a:rPr lang="tr-TR" dirty="0" smtClean="0"/>
              <a:t>Hemşire </a:t>
            </a:r>
            <a:r>
              <a:rPr lang="tr-TR" dirty="0"/>
              <a:t>dışındaki diğer </a:t>
            </a:r>
            <a:r>
              <a:rPr lang="tr-TR" dirty="0" smtClean="0"/>
              <a:t>sağlık çalışanlarının </a:t>
            </a:r>
            <a:r>
              <a:rPr lang="tr-TR" dirty="0"/>
              <a:t>da hem hasta veya yakınlarının ihtiyaçları, hem de hemşire veya </a:t>
            </a:r>
            <a:r>
              <a:rPr lang="tr-TR" dirty="0" smtClean="0"/>
              <a:t>öğrencilerin ihtiyaçları </a:t>
            </a:r>
            <a:r>
              <a:rPr lang="tr-TR" dirty="0"/>
              <a:t>konusunda fikirleri olabilir. Ayrıca, dernek, vakıflar, meslek örgütleri </a:t>
            </a:r>
            <a:r>
              <a:rPr lang="tr-TR" dirty="0" smtClean="0"/>
              <a:t>gibi kuruluşlar </a:t>
            </a:r>
            <a:r>
              <a:rPr lang="tr-TR" dirty="0"/>
              <a:t>da sağlık konusunda mükemmel birer bilgi kaynağı </a:t>
            </a:r>
            <a:r>
              <a:rPr lang="tr-TR" dirty="0" smtClean="0"/>
              <a:t>olabilir.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3669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Öğrenme gereksinimlerinin belirlenmesinde dikkate alınması gereken temel konular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b="1" dirty="0"/>
              <a:t>Eğitim ihtiyaçlarını öncelik sırasına </a:t>
            </a:r>
            <a:r>
              <a:rPr lang="tr-TR" b="1" dirty="0" smtClean="0"/>
              <a:t>koyun</a:t>
            </a:r>
          </a:p>
          <a:p>
            <a:endParaRPr lang="tr-TR" b="1" dirty="0"/>
          </a:p>
          <a:p>
            <a:r>
              <a:rPr lang="tr-TR" dirty="0" err="1"/>
              <a:t>Maslow’un</a:t>
            </a:r>
            <a:r>
              <a:rPr lang="tr-TR" dirty="0"/>
              <a:t> “</a:t>
            </a:r>
            <a:r>
              <a:rPr lang="tr-TR" b="1" dirty="0"/>
              <a:t>ihtiyaçlar hiyerarşisi</a:t>
            </a:r>
            <a:r>
              <a:rPr lang="tr-TR" dirty="0"/>
              <a:t>” </a:t>
            </a:r>
            <a:r>
              <a:rPr lang="tr-TR" dirty="0" smtClean="0"/>
              <a:t>eğitimcinin belirli </a:t>
            </a:r>
            <a:r>
              <a:rPr lang="tr-TR" dirty="0"/>
              <a:t>gereksinimleri öncelik sırasına koymasına yardımcı </a:t>
            </a:r>
            <a:r>
              <a:rPr lang="tr-TR" dirty="0" smtClean="0"/>
              <a:t>olur.</a:t>
            </a:r>
          </a:p>
          <a:p>
            <a:endParaRPr lang="tr-TR" dirty="0"/>
          </a:p>
          <a:p>
            <a:r>
              <a:rPr lang="tr-TR" dirty="0" smtClean="0"/>
              <a:t>Farklı alanlarda </a:t>
            </a:r>
            <a:r>
              <a:rPr lang="tr-TR" dirty="0"/>
              <a:t>öğrenim ihtiyaçlarıyla karşılaşıldığında bunların öncelik sırasına koyulması </a:t>
            </a:r>
            <a:r>
              <a:rPr lang="tr-TR" dirty="0" smtClean="0"/>
              <a:t>kolay olmaz</a:t>
            </a:r>
            <a:r>
              <a:rPr lang="tr-TR" dirty="0"/>
              <a:t>. Bu durumda en kolay çözülebilir, eğitime en iyi cevap veren konulardan </a:t>
            </a:r>
            <a:r>
              <a:rPr lang="tr-TR" dirty="0" smtClean="0"/>
              <a:t>başlamak yararlı </a:t>
            </a:r>
            <a:r>
              <a:rPr lang="tr-TR" dirty="0"/>
              <a:t>olacaktır.</a:t>
            </a:r>
          </a:p>
        </p:txBody>
      </p:sp>
    </p:spTree>
    <p:extLst>
      <p:ext uri="{BB962C8B-B14F-4D97-AF65-F5344CB8AC3E}">
        <p14:creationId xmlns:p14="http://schemas.microsoft.com/office/powerpoint/2010/main" val="839937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………Eğitim </a:t>
            </a:r>
            <a:r>
              <a:rPr lang="tr-TR" b="1" dirty="0"/>
              <a:t>ihtiyaçlarını öncelik sırasına koyun</a:t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Önemli bir </a:t>
            </a:r>
            <a:r>
              <a:rPr lang="tr-TR" dirty="0"/>
              <a:t>diğer nokta, sorunun çözümünün </a:t>
            </a:r>
            <a:r>
              <a:rPr lang="tr-TR" b="1" dirty="0" err="1" smtClean="0"/>
              <a:t>aciliyet</a:t>
            </a:r>
            <a:r>
              <a:rPr lang="tr-TR" b="1" dirty="0" smtClean="0"/>
              <a:t> derecesidir</a:t>
            </a:r>
            <a:r>
              <a:rPr lang="tr-TR" dirty="0"/>
              <a:t>. Kritik öneme sahip ve zaman açısından acil olan sorunlara öncelik verilmelidir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/>
              <a:t>İhtiyaçların belli bir öncelik sırasına konulması, hastanın ve </a:t>
            </a:r>
            <a:r>
              <a:rPr lang="tr-TR" dirty="0" smtClean="0"/>
              <a:t>hemşirenin gerçekçi </a:t>
            </a:r>
            <a:r>
              <a:rPr lang="tr-TR" dirty="0"/>
              <a:t>ve ulaşılabilir eğitim hedefleri seçmesine yardımcı </a:t>
            </a:r>
            <a:r>
              <a:rPr lang="tr-TR" dirty="0" smtClean="0"/>
              <a:t>olacaktır.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9668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Önceliklerin Belirlenmesi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sz="2600" dirty="0"/>
              <a:t>İlk çözülecek sorun aşağıdaki özelliklerin birkaçını taşımalıdır:</a:t>
            </a:r>
          </a:p>
          <a:p>
            <a:r>
              <a:rPr lang="es-ES" sz="2600" dirty="0" smtClean="0"/>
              <a:t>En </a:t>
            </a:r>
            <a:r>
              <a:rPr lang="es-ES" sz="2600" dirty="0"/>
              <a:t>önemli ya da en zararlı sorun olmalı</a:t>
            </a:r>
          </a:p>
          <a:p>
            <a:r>
              <a:rPr lang="tr-TR" sz="2600" dirty="0" smtClean="0"/>
              <a:t>Çözülmesi </a:t>
            </a:r>
            <a:r>
              <a:rPr lang="tr-TR" sz="2600" dirty="0"/>
              <a:t>zorunlu olmalı</a:t>
            </a:r>
          </a:p>
          <a:p>
            <a:r>
              <a:rPr lang="tr-TR" sz="2600" dirty="0" smtClean="0"/>
              <a:t>Çözülmesi </a:t>
            </a:r>
            <a:r>
              <a:rPr lang="tr-TR" sz="2600" dirty="0"/>
              <a:t>kolay olmalı</a:t>
            </a:r>
          </a:p>
          <a:p>
            <a:r>
              <a:rPr lang="tr-TR" sz="2600" dirty="0" smtClean="0"/>
              <a:t>Başarısı </a:t>
            </a:r>
            <a:r>
              <a:rPr lang="tr-TR" sz="2600" dirty="0"/>
              <a:t>kesin olmalı</a:t>
            </a:r>
          </a:p>
          <a:p>
            <a:r>
              <a:rPr lang="tr-TR" sz="2600" dirty="0" smtClean="0"/>
              <a:t>Maddi </a:t>
            </a:r>
            <a:r>
              <a:rPr lang="tr-TR" sz="2600" dirty="0"/>
              <a:t>olanaklar yeterli olmalı</a:t>
            </a:r>
          </a:p>
          <a:p>
            <a:r>
              <a:rPr lang="tr-TR" sz="2600" dirty="0" smtClean="0"/>
              <a:t>Dışarıdan </a:t>
            </a:r>
            <a:r>
              <a:rPr lang="tr-TR" sz="2600" dirty="0"/>
              <a:t>fazla yardıma gereksinim duyulmamalı</a:t>
            </a:r>
          </a:p>
          <a:p>
            <a:r>
              <a:rPr lang="tr-TR" sz="2600" dirty="0" smtClean="0"/>
              <a:t>Bireylerin </a:t>
            </a:r>
            <a:r>
              <a:rPr lang="tr-TR" sz="2600" dirty="0"/>
              <a:t>çözüme katılımını sağlamak kolay olmalı</a:t>
            </a:r>
          </a:p>
          <a:p>
            <a:r>
              <a:rPr lang="tr-TR" sz="2600" dirty="0" smtClean="0"/>
              <a:t>Kısa </a:t>
            </a:r>
            <a:r>
              <a:rPr lang="tr-TR" sz="2600" dirty="0"/>
              <a:t>ve sürekli bir çalışma sonunda çözülebilmeli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2727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Eğitim gören herkesin, her şeyi bilmesine gerek yoktur</a:t>
            </a:r>
            <a:r>
              <a:rPr lang="tr-TR" dirty="0" smtClean="0"/>
              <a:t>.</a:t>
            </a:r>
          </a:p>
          <a:p>
            <a:r>
              <a:rPr lang="tr-TR" dirty="0" smtClean="0"/>
              <a:t>Değerlendirme yapılırken konuları</a:t>
            </a:r>
            <a:r>
              <a:rPr lang="tr-TR" dirty="0"/>
              <a:t>, </a:t>
            </a:r>
            <a:r>
              <a:rPr lang="tr-TR" b="1" dirty="0"/>
              <a:t>zorunlu-istenilen-olabilir </a:t>
            </a:r>
            <a:r>
              <a:rPr lang="tr-TR" dirty="0"/>
              <a:t>şeklinde ayırmak yardımcı olabilir</a:t>
            </a:r>
            <a:r>
              <a:rPr lang="tr-TR" dirty="0" smtClean="0"/>
              <a:t>.</a:t>
            </a:r>
          </a:p>
          <a:p>
            <a:r>
              <a:rPr lang="tr-TR" b="1" i="1" dirty="0"/>
              <a:t>Zorunlu (Olmazsa olmaz): </a:t>
            </a:r>
            <a:r>
              <a:rPr lang="tr-TR" dirty="0"/>
              <a:t>Bu kategorideki öğrenme ihtiyaçları hayati önemdedir </a:t>
            </a:r>
            <a:r>
              <a:rPr lang="tr-TR" dirty="0" smtClean="0"/>
              <a:t>ve hemen </a:t>
            </a:r>
            <a:r>
              <a:rPr lang="tr-TR" dirty="0"/>
              <a:t>karşılanmalıdır. Örneğin yakında kalp krizi deneyimi yaşamış olan hastanın kriz </a:t>
            </a:r>
            <a:r>
              <a:rPr lang="tr-TR" dirty="0" smtClean="0"/>
              <a:t>belirti ve </a:t>
            </a:r>
            <a:r>
              <a:rPr lang="tr-TR" dirty="0"/>
              <a:t>bulgularını bilmeye ihtiyacı vardır. Hastanede çalışan hemşire nasıl </a:t>
            </a:r>
            <a:r>
              <a:rPr lang="tr-TR" dirty="0" err="1" smtClean="0"/>
              <a:t>kardiyopulmoner</a:t>
            </a:r>
            <a:r>
              <a:rPr lang="tr-TR" dirty="0"/>
              <a:t> </a:t>
            </a:r>
            <a:r>
              <a:rPr lang="tr-TR" dirty="0" err="1" smtClean="0"/>
              <a:t>resusitasyon</a:t>
            </a:r>
            <a:r>
              <a:rPr lang="tr-TR" dirty="0" smtClean="0"/>
              <a:t> </a:t>
            </a:r>
            <a:r>
              <a:rPr lang="tr-TR" dirty="0"/>
              <a:t>yapabileceğini ya da doğru izolasyon tekniklerini öğrenmelidir.</a:t>
            </a:r>
          </a:p>
        </p:txBody>
      </p:sp>
    </p:spTree>
    <p:extLst>
      <p:ext uri="{BB962C8B-B14F-4D97-AF65-F5344CB8AC3E}">
        <p14:creationId xmlns:p14="http://schemas.microsoft.com/office/powerpoint/2010/main" val="455862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23110" y="748145"/>
            <a:ext cx="9601196" cy="5070764"/>
          </a:xfrm>
        </p:spPr>
        <p:txBody>
          <a:bodyPr>
            <a:normAutofit/>
          </a:bodyPr>
          <a:lstStyle/>
          <a:p>
            <a:pPr algn="just"/>
            <a:r>
              <a:rPr lang="tr-TR" sz="2800" b="1" i="1" dirty="0"/>
              <a:t>İstenilen (Olsa iyi olur): </a:t>
            </a:r>
            <a:r>
              <a:rPr lang="tr-TR" sz="2800" dirty="0"/>
              <a:t>Bu ihtiyaçlar hayati değerde değildir ama daha kaliteli </a:t>
            </a:r>
            <a:r>
              <a:rPr lang="tr-TR" sz="2800" dirty="0" smtClean="0"/>
              <a:t>hayat ve </a:t>
            </a:r>
            <a:r>
              <a:rPr lang="tr-TR" sz="2800" dirty="0"/>
              <a:t>bakım için istenirler. </a:t>
            </a:r>
            <a:endParaRPr lang="tr-TR" sz="2800" dirty="0" smtClean="0"/>
          </a:p>
          <a:p>
            <a:pPr lvl="1" algn="just"/>
            <a:r>
              <a:rPr lang="tr-TR" sz="2200" dirty="0" smtClean="0"/>
              <a:t>Kuruma </a:t>
            </a:r>
            <a:r>
              <a:rPr lang="tr-TR" sz="2200" dirty="0"/>
              <a:t>ait prosedürler örnek verilebilir. Hastane yönetimi, hizmet </a:t>
            </a:r>
            <a:r>
              <a:rPr lang="tr-TR" sz="2200" dirty="0" smtClean="0"/>
              <a:t>içi programlara </a:t>
            </a:r>
            <a:r>
              <a:rPr lang="tr-TR" sz="2200" dirty="0"/>
              <a:t>daha fazla odaklanmaya karar verdiğinde hemşireler istenen </a:t>
            </a:r>
            <a:r>
              <a:rPr lang="tr-TR" sz="2200" dirty="0" smtClean="0"/>
              <a:t>bilgileri güncellemeye </a:t>
            </a:r>
            <a:r>
              <a:rPr lang="tr-TR" sz="2200" dirty="0"/>
              <a:t>hazır olmalıdır</a:t>
            </a:r>
            <a:r>
              <a:rPr lang="tr-TR" sz="2200" dirty="0" smtClean="0"/>
              <a:t>.</a:t>
            </a:r>
          </a:p>
          <a:p>
            <a:pPr algn="just"/>
            <a:endParaRPr lang="tr-TR" sz="2800" dirty="0"/>
          </a:p>
          <a:p>
            <a:pPr algn="just"/>
            <a:r>
              <a:rPr lang="tr-TR" sz="2800" b="1" i="1" dirty="0"/>
              <a:t>Olabilir (Olsa da olur olmazsa da olur): </a:t>
            </a:r>
            <a:r>
              <a:rPr lang="tr-TR" sz="2800" dirty="0"/>
              <a:t>Bu ihtiyaçlar bilinmesi yararlı ama </a:t>
            </a:r>
            <a:r>
              <a:rPr lang="tr-TR" sz="2800" dirty="0" smtClean="0"/>
              <a:t>zorunlu olmayan </a:t>
            </a:r>
            <a:r>
              <a:rPr lang="tr-TR" sz="2800" dirty="0"/>
              <a:t>durumların öğrenmesini içerir. </a:t>
            </a:r>
            <a:endParaRPr lang="tr-TR" sz="2800" dirty="0" smtClean="0"/>
          </a:p>
          <a:p>
            <a:pPr lvl="1" algn="just"/>
            <a:r>
              <a:rPr lang="tr-TR" dirty="0" smtClean="0"/>
              <a:t>Örneğin</a:t>
            </a:r>
            <a:r>
              <a:rPr lang="tr-TR" dirty="0"/>
              <a:t>, diyabet teşhisi konmuş olan hastanın </a:t>
            </a:r>
            <a:r>
              <a:rPr lang="tr-TR" dirty="0" smtClean="0"/>
              <a:t>başka bir </a:t>
            </a:r>
            <a:r>
              <a:rPr lang="tr-TR" dirty="0"/>
              <a:t>ülkeye gitme ihtimali karşısında saat dilimlerini öğrenmesi ve diyetini ona </a:t>
            </a:r>
            <a:r>
              <a:rPr lang="tr-TR" dirty="0" smtClean="0"/>
              <a:t>göre planlayabilmesi </a:t>
            </a:r>
            <a:r>
              <a:rPr lang="tr-TR" dirty="0"/>
              <a:t>öncelikli olmayan ama yararlı olabilecek bir bilgidir. Çalışan </a:t>
            </a:r>
            <a:r>
              <a:rPr lang="tr-TR" dirty="0" smtClean="0"/>
              <a:t>hemşirelerin başka </a:t>
            </a:r>
            <a:r>
              <a:rPr lang="tr-TR" dirty="0"/>
              <a:t>ülkelerdeki hemşirelik uygulamaları hakkında bilgi sahibi olması da başka bir örnektir.</a:t>
            </a:r>
          </a:p>
        </p:txBody>
      </p:sp>
    </p:spTree>
    <p:extLst>
      <p:ext uri="{BB962C8B-B14F-4D97-AF65-F5344CB8AC3E}">
        <p14:creationId xmlns:p14="http://schemas.microsoft.com/office/powerpoint/2010/main" val="1379110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Eğitim dışındaki gereksinimlere de dikkat edilmelidir.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Örneğin hastasının ilaçlarını düzenli kullanmadığını fark eden bir hemşire uygun </a:t>
            </a:r>
            <a:r>
              <a:rPr lang="tr-TR" dirty="0" smtClean="0"/>
              <a:t>bir değerlendirme </a:t>
            </a:r>
            <a:r>
              <a:rPr lang="tr-TR" dirty="0"/>
              <a:t>yapmadan hastasına bu konuda eğitim vermeye başlayabilir. Oysa hasta </a:t>
            </a:r>
            <a:r>
              <a:rPr lang="tr-TR" dirty="0" smtClean="0"/>
              <a:t>ilacı kullanmasının </a:t>
            </a:r>
            <a:r>
              <a:rPr lang="tr-TR" dirty="0"/>
              <a:t>ne denli önemli olduğunu ve bu ilacı nasıl kullanacağını bilip, ilacı </a:t>
            </a:r>
            <a:r>
              <a:rPr lang="tr-TR" dirty="0" smtClean="0"/>
              <a:t>alma konusunda </a:t>
            </a:r>
            <a:r>
              <a:rPr lang="tr-TR" dirty="0"/>
              <a:t>istekli olabilir, ancak ekonomik nedenden dolayı ilacı temin edememiş olabilir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Bu durumda hastanın ilacın kullanımı konusunda eğitim almaktan ziyade, ilacı nasıl </a:t>
            </a:r>
            <a:r>
              <a:rPr lang="tr-TR" dirty="0" smtClean="0"/>
              <a:t>temin edebileceği </a:t>
            </a:r>
            <a:r>
              <a:rPr lang="tr-TR" dirty="0"/>
              <a:t>konusunda yönlendirilmesi daha uygun olacaktır.</a:t>
            </a:r>
          </a:p>
        </p:txBody>
      </p:sp>
    </p:spTree>
    <p:extLst>
      <p:ext uri="{BB962C8B-B14F-4D97-AF65-F5344CB8AC3E}">
        <p14:creationId xmlns:p14="http://schemas.microsoft.com/office/powerpoint/2010/main" val="917127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Eğitim için gerekli kaynak ve materyalleri belirleyin: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1273" y="2556932"/>
            <a:ext cx="10418618" cy="3318936"/>
          </a:xfrm>
        </p:spPr>
        <p:txBody>
          <a:bodyPr>
            <a:noAutofit/>
          </a:bodyPr>
          <a:lstStyle/>
          <a:p>
            <a:r>
              <a:rPr lang="tr-TR" dirty="0" smtClean="0"/>
              <a:t>Bir </a:t>
            </a:r>
            <a:r>
              <a:rPr lang="tr-TR" dirty="0"/>
              <a:t>eğitim </a:t>
            </a:r>
            <a:r>
              <a:rPr lang="tr-TR" dirty="0" smtClean="0"/>
              <a:t>ihtiyacı belirlendikten </a:t>
            </a:r>
            <a:r>
              <a:rPr lang="tr-TR" dirty="0"/>
              <a:t>sonra, eğer eğitim için gerekli materyaller temin edilemiyorsa veya </a:t>
            </a:r>
            <a:r>
              <a:rPr lang="tr-TR" dirty="0" smtClean="0"/>
              <a:t>öğrenenin istekleri </a:t>
            </a:r>
            <a:r>
              <a:rPr lang="tr-TR" dirty="0"/>
              <a:t>ile uyuşmuyorsa eğitimin verilmesi mümkün </a:t>
            </a:r>
            <a:r>
              <a:rPr lang="tr-TR" dirty="0" smtClean="0"/>
              <a:t>olmayabilir. Bu </a:t>
            </a:r>
            <a:r>
              <a:rPr lang="tr-TR" dirty="0"/>
              <a:t>durumda </a:t>
            </a:r>
            <a:r>
              <a:rPr lang="tr-TR" dirty="0" smtClean="0"/>
              <a:t>belirlenmiş olan </a:t>
            </a:r>
            <a:r>
              <a:rPr lang="tr-TR" dirty="0"/>
              <a:t>başka konular üzerine odaklanılması daha uygun olabilir</a:t>
            </a:r>
            <a:r>
              <a:rPr lang="tr-TR" dirty="0" smtClean="0"/>
              <a:t>.</a:t>
            </a:r>
          </a:p>
          <a:p>
            <a:r>
              <a:rPr lang="tr-TR" dirty="0"/>
              <a:t>Örneğin bir astım </a:t>
            </a:r>
            <a:r>
              <a:rPr lang="tr-TR" dirty="0" smtClean="0"/>
              <a:t>hastasının </a:t>
            </a:r>
            <a:r>
              <a:rPr lang="tr-TR" dirty="0" err="1" smtClean="0"/>
              <a:t>inhaler</a:t>
            </a:r>
            <a:r>
              <a:rPr lang="tr-TR" dirty="0" smtClean="0"/>
              <a:t> </a:t>
            </a:r>
            <a:r>
              <a:rPr lang="tr-TR" dirty="0"/>
              <a:t>cihazını kullanmayı öğrenmesi gerekir. Hemşire bu eğitimi en iyi aletleri önce </a:t>
            </a:r>
            <a:r>
              <a:rPr lang="tr-TR" dirty="0" smtClean="0"/>
              <a:t>kendi kullanıp </a:t>
            </a:r>
            <a:r>
              <a:rPr lang="tr-TR" dirty="0"/>
              <a:t>hastaya göstererek ve ardından da hastanın kendisine uygulatarak </a:t>
            </a:r>
            <a:r>
              <a:rPr lang="tr-TR" dirty="0" smtClean="0"/>
              <a:t>verebileceğini düşünebilir</a:t>
            </a:r>
            <a:r>
              <a:rPr lang="tr-TR" dirty="0"/>
              <a:t>. Eğer hemşirenin elinde bu eğitim uygulamasını yapmak için gerekli </a:t>
            </a:r>
            <a:r>
              <a:rPr lang="tr-TR" dirty="0" smtClean="0"/>
              <a:t>gereçler bulunmuyorsa</a:t>
            </a:r>
            <a:r>
              <a:rPr lang="tr-TR" dirty="0"/>
              <a:t>, eğitimi iptal etmektense hastayı solunum sıkıntısı durumunda </a:t>
            </a:r>
            <a:r>
              <a:rPr lang="tr-TR" dirty="0" smtClean="0"/>
              <a:t>karşılaşacağı belirti </a:t>
            </a:r>
            <a:r>
              <a:rPr lang="tr-TR" dirty="0"/>
              <a:t>ve bulgular konusunda bilgilendirmesi daha uygun olacaktır.</a:t>
            </a:r>
          </a:p>
        </p:txBody>
      </p:sp>
    </p:spTree>
    <p:extLst>
      <p:ext uri="{BB962C8B-B14F-4D97-AF65-F5344CB8AC3E}">
        <p14:creationId xmlns:p14="http://schemas.microsoft.com/office/powerpoint/2010/main" val="3654867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Hemşireler içinde bulundukları birçok ortamdaki sağlıklı/hasta bireylerin, </a:t>
            </a:r>
            <a:r>
              <a:rPr lang="tr-TR" dirty="0" smtClean="0"/>
              <a:t>ailelerin, hemşirelerin </a:t>
            </a:r>
            <a:r>
              <a:rPr lang="tr-TR" dirty="0"/>
              <a:t>ve öğrencilerin eğitiminden sorumludur. Öğrenenin ihtiyaçlarını </a:t>
            </a:r>
            <a:r>
              <a:rPr lang="tr-TR" dirty="0" smtClean="0"/>
              <a:t>saptamaya yönelik </a:t>
            </a:r>
            <a:r>
              <a:rPr lang="tr-TR" dirty="0"/>
              <a:t>bilgi ve becerilerini geliştirmek iyi bir eğitimci olmanın ön koşullarından biridir.</a:t>
            </a:r>
          </a:p>
          <a:p>
            <a:r>
              <a:rPr lang="tr-TR" dirty="0"/>
              <a:t>Çünkü yanlış yerden başlarsanız doğru yere gitme ihtimaliniz zayıf olacaktır. Gerçek </a:t>
            </a:r>
            <a:r>
              <a:rPr lang="tr-TR" dirty="0" smtClean="0"/>
              <a:t>ihtiyacı  ortaya </a:t>
            </a:r>
            <a:r>
              <a:rPr lang="tr-TR" dirty="0"/>
              <a:t>çıkarmak ve onu karşılamaya yönelik faaliyetleri planlamak atılacak ilk ve </a:t>
            </a:r>
            <a:r>
              <a:rPr lang="tr-TR" dirty="0" smtClean="0"/>
              <a:t>doğru adımdır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71419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Zaman yönetimini iyi </a:t>
            </a:r>
            <a:r>
              <a:rPr lang="tr-TR" sz="3200" b="1" dirty="0" smtClean="0"/>
              <a:t>yapın</a:t>
            </a:r>
          </a:p>
          <a:p>
            <a:endParaRPr lang="tr-TR" sz="3200" b="1" dirty="0"/>
          </a:p>
          <a:p>
            <a:r>
              <a:rPr lang="tr-TR" sz="3200" b="1" dirty="0"/>
              <a:t>Sağlık kurumunun ihtiyaçlarını göz önünde bulundurun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403680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Eğitim Gereksinimi Belirleme </a:t>
            </a:r>
            <a:br>
              <a:rPr lang="tr-TR" b="1" dirty="0" smtClean="0"/>
            </a:br>
            <a:r>
              <a:rPr lang="tr-TR" b="1" dirty="0" smtClean="0"/>
              <a:t>Aşamaları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9084" y="2825260"/>
            <a:ext cx="10515600" cy="3867151"/>
          </a:xfrm>
        </p:spPr>
        <p:txBody>
          <a:bodyPr>
            <a:normAutofit/>
          </a:bodyPr>
          <a:lstStyle/>
          <a:p>
            <a:pPr algn="ctr"/>
            <a:r>
              <a:rPr lang="tr-TR" sz="4000" dirty="0" smtClean="0"/>
              <a:t>Hazırlık</a:t>
            </a:r>
          </a:p>
          <a:p>
            <a:pPr algn="ctr"/>
            <a:r>
              <a:rPr lang="tr-TR" sz="4000" dirty="0" smtClean="0"/>
              <a:t>Bilgi Toplama</a:t>
            </a:r>
          </a:p>
          <a:p>
            <a:pPr algn="ctr"/>
            <a:r>
              <a:rPr lang="tr-TR" sz="4000" dirty="0" smtClean="0"/>
              <a:t>Bilgileri Çözümleme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9821082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1. Hazırlık Aşaması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 aşamada bilgilerin nasıl toplanacağı, çözümleneceği ve sonuçlandırılacağı planlanır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smtClean="0"/>
              <a:t>Bilgi </a:t>
            </a:r>
            <a:r>
              <a:rPr lang="tr-TR" dirty="0"/>
              <a:t>kaynaklarının belirlenmesi</a:t>
            </a:r>
          </a:p>
          <a:p>
            <a:r>
              <a:rPr lang="tr-TR" dirty="0" smtClean="0"/>
              <a:t>Bilgi </a:t>
            </a:r>
            <a:r>
              <a:rPr lang="tr-TR" dirty="0"/>
              <a:t>toplama araçlarının hazırlanması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734079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2. Bilgi Toplama Aşaması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 smtClean="0"/>
              <a:t>Bu </a:t>
            </a:r>
            <a:r>
              <a:rPr lang="tr-TR" dirty="0"/>
              <a:t>aşamada bilgilerin toplanması, toplanan bilgilerin gruplandırılması ve düzenlenmesi işlemleri yapılır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smtClean="0"/>
              <a:t>Bunun </a:t>
            </a:r>
            <a:r>
              <a:rPr lang="tr-TR" dirty="0"/>
              <a:t>için </a:t>
            </a:r>
            <a:r>
              <a:rPr lang="tr-TR" b="1" dirty="0"/>
              <a:t>analiz teknikleri </a:t>
            </a:r>
            <a:r>
              <a:rPr lang="tr-TR" dirty="0"/>
              <a:t>kullanılarak, </a:t>
            </a:r>
            <a:r>
              <a:rPr lang="tr-TR" b="1" dirty="0"/>
              <a:t>bilgi toplama kaynaklarından ve araçlarından </a:t>
            </a:r>
            <a:r>
              <a:rPr lang="tr-TR" dirty="0"/>
              <a:t>yararlanılarak bilgi toplanır.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087171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Gereksinim Belirlemede Yöntem ve Araçlar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Hemşirenin </a:t>
            </a:r>
            <a:r>
              <a:rPr lang="tr-TR" dirty="0"/>
              <a:t>eğitim verdiği bireyler hakkında </a:t>
            </a:r>
            <a:r>
              <a:rPr lang="tr-TR" b="1" dirty="0" smtClean="0"/>
              <a:t>objektif ve </a:t>
            </a:r>
            <a:r>
              <a:rPr lang="tr-TR" b="1" dirty="0" err="1" smtClean="0"/>
              <a:t>subjektif</a:t>
            </a:r>
            <a:r>
              <a:rPr lang="tr-TR" b="1" dirty="0" smtClean="0"/>
              <a:t> </a:t>
            </a:r>
            <a:r>
              <a:rPr lang="tr-TR" dirty="0" smtClean="0"/>
              <a:t>bazı </a:t>
            </a:r>
            <a:r>
              <a:rPr lang="tr-TR" dirty="0"/>
              <a:t>veriler toplaması gerekir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smtClean="0"/>
              <a:t>Eğitim </a:t>
            </a:r>
            <a:r>
              <a:rPr lang="tr-TR" dirty="0"/>
              <a:t>alan kişinin ihtiyaçlarını belirlemeye yarayan </a:t>
            </a:r>
            <a:r>
              <a:rPr lang="tr-TR" dirty="0" smtClean="0"/>
              <a:t>çeşitli yöntem </a:t>
            </a:r>
            <a:r>
              <a:rPr lang="tr-TR" dirty="0"/>
              <a:t>ve araçlar vardır. Farklı araç ve yöntemlerin birlikte kullanılması, daha kapsamlı </a:t>
            </a:r>
            <a:r>
              <a:rPr lang="tr-TR" dirty="0" smtClean="0"/>
              <a:t>ve gerçekçi </a:t>
            </a:r>
            <a:r>
              <a:rPr lang="tr-TR" dirty="0"/>
              <a:t>bilgi </a:t>
            </a:r>
            <a:r>
              <a:rPr lang="tr-TR" dirty="0" smtClean="0"/>
              <a:t>toplamayı </a:t>
            </a:r>
            <a:r>
              <a:rPr lang="tr-TR" dirty="0"/>
              <a:t>sağlar</a:t>
            </a:r>
            <a:r>
              <a:rPr lang="tr-TR" dirty="0" smtClean="0"/>
              <a:t>.</a:t>
            </a:r>
          </a:p>
          <a:p>
            <a:r>
              <a:rPr lang="tr-TR" dirty="0"/>
              <a:t>Veri toplama süreci hastanın kabulüyle başlar ve </a:t>
            </a:r>
            <a:r>
              <a:rPr lang="tr-TR" dirty="0" smtClean="0"/>
              <a:t>taburcu olana </a:t>
            </a:r>
            <a:r>
              <a:rPr lang="tr-TR" dirty="0"/>
              <a:t>kadar devam eder.</a:t>
            </a:r>
          </a:p>
        </p:txBody>
      </p:sp>
    </p:spTree>
    <p:extLst>
      <p:ext uri="{BB962C8B-B14F-4D97-AF65-F5344CB8AC3E}">
        <p14:creationId xmlns:p14="http://schemas.microsoft.com/office/powerpoint/2010/main" val="39366366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smtClean="0"/>
              <a:t>Bilgi Toplama Araçları</a:t>
            </a:r>
            <a:endParaRPr lang="tr-TR" b="1" i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Kişi, grup ve toplumla ilgili bilgi toplamanın 3 yolu vardır. </a:t>
            </a:r>
          </a:p>
          <a:p>
            <a:pPr lvl="1"/>
            <a:r>
              <a:rPr lang="tr-TR" dirty="0"/>
              <a:t>1. Anket</a:t>
            </a:r>
          </a:p>
          <a:p>
            <a:pPr lvl="1"/>
            <a:r>
              <a:rPr lang="tr-TR" dirty="0"/>
              <a:t>2. Gözlem</a:t>
            </a:r>
          </a:p>
          <a:p>
            <a:pPr lvl="1"/>
            <a:r>
              <a:rPr lang="tr-TR" dirty="0"/>
              <a:t>3. Görüşme</a:t>
            </a:r>
          </a:p>
          <a:p>
            <a:pPr lvl="1"/>
            <a:r>
              <a:rPr lang="tr-TR" dirty="0"/>
              <a:t>4. Kayıt ve </a:t>
            </a:r>
            <a:r>
              <a:rPr lang="tr-TR" dirty="0" smtClean="0"/>
              <a:t>Dokümanlar</a:t>
            </a:r>
          </a:p>
          <a:p>
            <a:pPr lvl="1"/>
            <a:endParaRPr lang="tr-TR" dirty="0"/>
          </a:p>
          <a:p>
            <a:r>
              <a:rPr lang="tr-TR" dirty="0"/>
              <a:t>Bu üç yöntem, problemin tam olarak ortaya çıkarılabilmesi ya da eğitim ihtiyaçlarının araştırılması için genellikle birlikte kullanılmaktadır. </a:t>
            </a:r>
          </a:p>
        </p:txBody>
      </p:sp>
    </p:spTree>
    <p:extLst>
      <p:ext uri="{BB962C8B-B14F-4D97-AF65-F5344CB8AC3E}">
        <p14:creationId xmlns:p14="http://schemas.microsoft.com/office/powerpoint/2010/main" val="27788709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Anket, Soru Formları, Testler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69818" y="2410691"/>
            <a:ext cx="9926779" cy="3851564"/>
          </a:xfrm>
        </p:spPr>
        <p:txBody>
          <a:bodyPr>
            <a:noAutofit/>
          </a:bodyPr>
          <a:lstStyle/>
          <a:p>
            <a:r>
              <a:rPr lang="tr-TR" sz="1800" dirty="0"/>
              <a:t>Anket bilgi toplamada etkili bir araçtır. </a:t>
            </a:r>
            <a:r>
              <a:rPr lang="tr-TR" sz="1800" dirty="0" smtClean="0"/>
              <a:t>Anket oluşturulurken;</a:t>
            </a:r>
          </a:p>
          <a:p>
            <a:pPr lvl="1"/>
            <a:r>
              <a:rPr lang="tr-TR" dirty="0" smtClean="0"/>
              <a:t>Sorular </a:t>
            </a:r>
            <a:r>
              <a:rPr lang="tr-TR" dirty="0"/>
              <a:t>ihtiyacı belirlemeye uygun hazırlanmalıdır</a:t>
            </a:r>
          </a:p>
          <a:p>
            <a:pPr lvl="1"/>
            <a:r>
              <a:rPr lang="tr-TR" dirty="0" smtClean="0"/>
              <a:t>Sorular </a:t>
            </a:r>
            <a:r>
              <a:rPr lang="tr-TR" dirty="0"/>
              <a:t>grubun niteliklerine uygun hazırlanmalıdır</a:t>
            </a:r>
          </a:p>
          <a:p>
            <a:pPr lvl="1"/>
            <a:r>
              <a:rPr lang="tr-TR" dirty="0" smtClean="0"/>
              <a:t>Bir </a:t>
            </a:r>
            <a:r>
              <a:rPr lang="tr-TR" dirty="0"/>
              <a:t>soruda yalnızca tek özellik sorulmalıdır</a:t>
            </a:r>
          </a:p>
          <a:p>
            <a:pPr lvl="1"/>
            <a:r>
              <a:rPr lang="tr-TR" dirty="0" smtClean="0"/>
              <a:t>Sorularda </a:t>
            </a:r>
            <a:r>
              <a:rPr lang="tr-TR" dirty="0"/>
              <a:t>yönlendirme yapılmamalıdır</a:t>
            </a:r>
          </a:p>
          <a:p>
            <a:pPr lvl="1"/>
            <a:r>
              <a:rPr lang="tr-TR" dirty="0" smtClean="0"/>
              <a:t>Ön </a:t>
            </a:r>
            <a:r>
              <a:rPr lang="tr-TR" dirty="0"/>
              <a:t>yargılı/bireyi rahatsız edecek sözcüklerden kaçınılmalıdır</a:t>
            </a:r>
          </a:p>
          <a:p>
            <a:pPr lvl="1"/>
            <a:r>
              <a:rPr lang="tr-TR" dirty="0" smtClean="0"/>
              <a:t>Sorular </a:t>
            </a:r>
            <a:r>
              <a:rPr lang="tr-TR" dirty="0"/>
              <a:t>kısa, sade ve hedef grup tarafından anlaşılır nitelikte olmalıdır</a:t>
            </a:r>
            <a:r>
              <a:rPr lang="tr-TR" dirty="0" smtClean="0"/>
              <a:t>.</a:t>
            </a:r>
            <a:endParaRPr lang="tr-TR" sz="1800" dirty="0" smtClean="0"/>
          </a:p>
          <a:p>
            <a:pPr lvl="1"/>
            <a:endParaRPr lang="tr-TR" sz="1600" dirty="0"/>
          </a:p>
          <a:p>
            <a:r>
              <a:rPr lang="tr-TR" sz="1800" dirty="0" smtClean="0"/>
              <a:t>ÖNEMLİ: Eğitimden </a:t>
            </a:r>
            <a:r>
              <a:rPr lang="tr-TR" sz="1800" dirty="0"/>
              <a:t>önce uygulanmalı ve </a:t>
            </a:r>
            <a:r>
              <a:rPr lang="tr-TR" sz="1800" b="1" dirty="0"/>
              <a:t>sonuçlar doğrultusunda </a:t>
            </a:r>
            <a:r>
              <a:rPr lang="tr-TR" sz="1800" b="1" dirty="0" smtClean="0"/>
              <a:t>planlanma </a:t>
            </a:r>
            <a:r>
              <a:rPr lang="tr-TR" sz="1800" dirty="0" smtClean="0"/>
              <a:t>yapılmalıdır</a:t>
            </a:r>
            <a:r>
              <a:rPr lang="tr-TR" sz="1800" dirty="0"/>
              <a:t>.</a:t>
            </a:r>
          </a:p>
          <a:p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25231822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b="1" dirty="0" smtClean="0"/>
              <a:t>Gözlem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55964" y="2556932"/>
            <a:ext cx="9940633" cy="378845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tr-TR" sz="4000" dirty="0"/>
              <a:t>Gözlem, bir nesne, olay veya gerçeğin niteliklerini </a:t>
            </a:r>
            <a:r>
              <a:rPr lang="tr-TR" sz="4000" dirty="0" smtClean="0"/>
              <a:t>öğrenmek amacıyla </a:t>
            </a:r>
            <a:r>
              <a:rPr lang="tr-TR" sz="4000" dirty="0"/>
              <a:t>dikkatli ve planlı olarak incelenmesidir</a:t>
            </a:r>
            <a:r>
              <a:rPr lang="tr-TR" sz="40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tr-TR" sz="4000" dirty="0" smtClean="0"/>
              <a:t>Gözlem </a:t>
            </a:r>
            <a:r>
              <a:rPr lang="tr-TR" sz="4000" dirty="0"/>
              <a:t>sadece gözle yapılmaz; </a:t>
            </a:r>
            <a:r>
              <a:rPr lang="tr-TR" sz="4000" dirty="0" smtClean="0"/>
              <a:t>diğer duyular </a:t>
            </a:r>
            <a:r>
              <a:rPr lang="tr-TR" sz="4000" dirty="0"/>
              <a:t>da işin içine katıldığında </a:t>
            </a:r>
            <a:r>
              <a:rPr lang="tr-TR" sz="4000" dirty="0" smtClean="0"/>
              <a:t>gözlemin etkinliği artar</a:t>
            </a:r>
            <a:r>
              <a:rPr lang="tr-TR" sz="4000" dirty="0"/>
              <a:t>.</a:t>
            </a:r>
            <a:endParaRPr lang="tr-TR" sz="4000" dirty="0" smtClean="0"/>
          </a:p>
          <a:p>
            <a:pPr>
              <a:lnSpc>
                <a:spcPct val="120000"/>
              </a:lnSpc>
            </a:pPr>
            <a:r>
              <a:rPr lang="tr-TR" sz="4000" b="1" dirty="0" smtClean="0"/>
              <a:t>Doğal </a:t>
            </a:r>
            <a:r>
              <a:rPr lang="tr-TR" sz="4000" b="1" dirty="0"/>
              <a:t>Gözlem: </a:t>
            </a:r>
            <a:r>
              <a:rPr lang="tr-TR" sz="4000" dirty="0"/>
              <a:t>Duruma hiç müdahale edilmeden yapılan gözlemdir. Dikkat edilecek nokta; </a:t>
            </a:r>
            <a:r>
              <a:rPr lang="tr-TR" sz="4000" u="sng" dirty="0"/>
              <a:t>gözlemci varlığını hissettirmemelidir</a:t>
            </a:r>
            <a:r>
              <a:rPr lang="tr-TR" sz="4000" dirty="0"/>
              <a:t>. </a:t>
            </a:r>
            <a:endParaRPr lang="tr-TR" sz="4000" dirty="0" smtClean="0"/>
          </a:p>
          <a:p>
            <a:pPr>
              <a:lnSpc>
                <a:spcPct val="120000"/>
              </a:lnSpc>
            </a:pPr>
            <a:r>
              <a:rPr lang="tr-TR" sz="4000" b="1" dirty="0" smtClean="0"/>
              <a:t>Sistemli </a:t>
            </a:r>
            <a:r>
              <a:rPr lang="tr-TR" sz="4000" b="1" dirty="0"/>
              <a:t>Gözlem</a:t>
            </a:r>
            <a:r>
              <a:rPr lang="tr-TR" sz="4000" dirty="0"/>
              <a:t>: Belirli bir sisteme veya gözleme göre yapılan gözlemdir. </a:t>
            </a:r>
            <a:r>
              <a:rPr lang="tr-TR" sz="4000" u="sng" dirty="0"/>
              <a:t>Neyin, nasıl gözleneceğine önceden karar verilir</a:t>
            </a:r>
            <a:r>
              <a:rPr lang="tr-TR" sz="4000" dirty="0" smtClean="0"/>
              <a:t>.</a:t>
            </a:r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5627842" y="644260"/>
            <a:ext cx="5810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“</a:t>
            </a:r>
            <a:r>
              <a:rPr lang="tr-TR" i="1" dirty="0"/>
              <a:t>Eğer gözlem yapma alışkanlığı edinemiyorsanız hemşire </a:t>
            </a:r>
            <a:r>
              <a:rPr lang="tr-TR" i="1" dirty="0" smtClean="0"/>
              <a:t>olmaktan vazgeçmeniz </a:t>
            </a:r>
            <a:r>
              <a:rPr lang="tr-TR" i="1" dirty="0"/>
              <a:t>yerinde olur</a:t>
            </a:r>
            <a:r>
              <a:rPr lang="tr-TR" dirty="0" smtClean="0"/>
              <a:t>.”</a:t>
            </a:r>
            <a:r>
              <a:rPr lang="tr-TR" dirty="0"/>
              <a:t> </a:t>
            </a:r>
            <a:endParaRPr lang="tr-TR" dirty="0" smtClean="0"/>
          </a:p>
          <a:p>
            <a:pPr algn="r"/>
            <a:r>
              <a:rPr lang="tr-TR" i="1" dirty="0" smtClean="0"/>
              <a:t>F</a:t>
            </a:r>
            <a:r>
              <a:rPr lang="tr-TR" i="1" dirty="0"/>
              <a:t>. </a:t>
            </a:r>
            <a:r>
              <a:rPr lang="tr-TR" i="1" dirty="0" err="1"/>
              <a:t>Nightingale</a:t>
            </a:r>
            <a:r>
              <a:rPr lang="tr-TR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19274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Gözlem yaparken dikkat edilmesi gereken ilkeler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Gözlemci tarafsız ve objektif olmalıdır.</a:t>
            </a:r>
          </a:p>
          <a:p>
            <a:r>
              <a:rPr lang="tr-TR" dirty="0" smtClean="0"/>
              <a:t>Gözlem </a:t>
            </a:r>
            <a:r>
              <a:rPr lang="tr-TR" dirty="0"/>
              <a:t>için tüm hazırlıklar önceden yapılmış olmalıdır, kapsamı ve </a:t>
            </a:r>
            <a:r>
              <a:rPr lang="tr-TR" dirty="0" smtClean="0"/>
              <a:t>sınırları belirlenmelidir</a:t>
            </a:r>
            <a:r>
              <a:rPr lang="tr-TR" dirty="0"/>
              <a:t>.</a:t>
            </a:r>
          </a:p>
          <a:p>
            <a:r>
              <a:rPr lang="tr-TR" dirty="0" smtClean="0"/>
              <a:t>Gözlem </a:t>
            </a:r>
            <a:r>
              <a:rPr lang="tr-TR" dirty="0"/>
              <a:t>sırasında birden çok davranış ve olaylara dikkat edilmelidir.</a:t>
            </a:r>
          </a:p>
          <a:p>
            <a:r>
              <a:rPr lang="tr-TR" dirty="0" smtClean="0"/>
              <a:t>Gözlem </a:t>
            </a:r>
            <a:r>
              <a:rPr lang="tr-TR" dirty="0"/>
              <a:t>mümkün olduğu kadar değişik yer ve durumlarda yapılmalıdır.</a:t>
            </a:r>
            <a:endParaRPr lang="tr-TR" dirty="0" smtClean="0"/>
          </a:p>
          <a:p>
            <a:r>
              <a:rPr lang="tr-TR" dirty="0" smtClean="0"/>
              <a:t>Yanlış </a:t>
            </a:r>
            <a:r>
              <a:rPr lang="tr-TR" dirty="0"/>
              <a:t>zamanda gözlem yapılması, problemle ilgili yanlış bilgi verebilir.</a:t>
            </a:r>
          </a:p>
          <a:p>
            <a:r>
              <a:rPr lang="tr-TR" dirty="0" smtClean="0"/>
              <a:t>Kişilerin </a:t>
            </a:r>
            <a:r>
              <a:rPr lang="tr-TR" dirty="0"/>
              <a:t>ümit, neşe, keder, korku gibi duyguları da gözlenmelidir.</a:t>
            </a:r>
          </a:p>
          <a:p>
            <a:r>
              <a:rPr lang="tr-TR" dirty="0" smtClean="0"/>
              <a:t>Gözlemleri </a:t>
            </a:r>
            <a:r>
              <a:rPr lang="tr-TR" dirty="0"/>
              <a:t>basit ve anlaşılır bir dil kullanarak kaydedin.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93273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Gözlem yaparken dikkat edilmesi gereken ilkeler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4010123"/>
          </a:xfrm>
        </p:spPr>
        <p:txBody>
          <a:bodyPr>
            <a:normAutofit fontScale="62500" lnSpcReduction="20000"/>
          </a:bodyPr>
          <a:lstStyle/>
          <a:p>
            <a:r>
              <a:rPr lang="tr-TR" sz="3400" dirty="0"/>
              <a:t>Davranışlar bir bütün olarak gözlenmelidir, parçalardan kişiliğin tüm </a:t>
            </a:r>
            <a:r>
              <a:rPr lang="tr-TR" sz="3400" dirty="0" smtClean="0"/>
              <a:t>yapısı hakkında </a:t>
            </a:r>
            <a:r>
              <a:rPr lang="tr-TR" sz="3400" dirty="0"/>
              <a:t>bir yargılama yapılmamalıdır.</a:t>
            </a:r>
          </a:p>
          <a:p>
            <a:r>
              <a:rPr lang="tr-TR" sz="3400" dirty="0" smtClean="0"/>
              <a:t>Gözlem </a:t>
            </a:r>
            <a:r>
              <a:rPr lang="tr-TR" sz="3400" dirty="0"/>
              <a:t>farklı kişiler tarafından, farklı zaman dilimlerinde tekrarlanmalıdır.</a:t>
            </a:r>
          </a:p>
          <a:p>
            <a:r>
              <a:rPr lang="tr-TR" sz="3400" dirty="0"/>
              <a:t>Gözlem geniş bir zamana yayılmalıdır. Kısa süreli yapılan gözlemlerle bir </a:t>
            </a:r>
            <a:r>
              <a:rPr lang="tr-TR" sz="3400" dirty="0" smtClean="0"/>
              <a:t>yargıya varılmamalıdır</a:t>
            </a:r>
            <a:r>
              <a:rPr lang="tr-TR" sz="3400" dirty="0"/>
              <a:t>. Yargılar sabit olmamalı, zamanla değişebileceği unutulmamalıdır.</a:t>
            </a:r>
          </a:p>
          <a:p>
            <a:r>
              <a:rPr lang="tr-TR" sz="3400" dirty="0" smtClean="0"/>
              <a:t>Gözlemci </a:t>
            </a:r>
            <a:r>
              <a:rPr lang="tr-TR" sz="3400" dirty="0"/>
              <a:t>gözlenen kişinin söylediklerine, yazdıklarına değil bizzat </a:t>
            </a:r>
            <a:r>
              <a:rPr lang="tr-TR" sz="3400" dirty="0" smtClean="0"/>
              <a:t>yaptıklarına bakmalıdır</a:t>
            </a:r>
            <a:r>
              <a:rPr lang="tr-TR" sz="3400" dirty="0"/>
              <a:t>.</a:t>
            </a:r>
          </a:p>
          <a:p>
            <a:r>
              <a:rPr lang="tr-TR" sz="3400" dirty="0" smtClean="0"/>
              <a:t>Gözlemci </a:t>
            </a:r>
            <a:r>
              <a:rPr lang="tr-TR" sz="3400" dirty="0"/>
              <a:t>gözlediği kişinin anlamlı davranışlarını kaydetmelidir. Kayıtlar </a:t>
            </a:r>
            <a:r>
              <a:rPr lang="tr-TR" sz="3400" dirty="0" smtClean="0"/>
              <a:t>kısa, açık </a:t>
            </a:r>
            <a:r>
              <a:rPr lang="tr-TR" sz="3400" dirty="0"/>
              <a:t>ve sonradan hatırlanabilecek şekilde olmalıdır.</a:t>
            </a:r>
          </a:p>
          <a:p>
            <a:r>
              <a:rPr lang="tr-TR" sz="3400" dirty="0" smtClean="0"/>
              <a:t>Gözlem </a:t>
            </a:r>
            <a:r>
              <a:rPr lang="tr-TR" sz="3400" dirty="0"/>
              <a:t>sonuçları kişileri damgalama aracı olarak kullanılmamalı, sonuçlar </a:t>
            </a:r>
            <a:r>
              <a:rPr lang="tr-TR" sz="3400" dirty="0" smtClean="0"/>
              <a:t>gizli tutulmalıdır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494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1738859"/>
            <a:ext cx="9601196" cy="4137009"/>
          </a:xfrm>
        </p:spPr>
        <p:txBody>
          <a:bodyPr>
            <a:normAutofit lnSpcReduction="10000"/>
          </a:bodyPr>
          <a:lstStyle/>
          <a:p>
            <a:r>
              <a:rPr lang="tr-TR" dirty="0"/>
              <a:t>Eğitim yapmak, bir hemşirenin gerçekleştirmek zorunda olduğu rollerden biridir.</a:t>
            </a:r>
          </a:p>
          <a:p>
            <a:r>
              <a:rPr lang="tr-TR" dirty="0"/>
              <a:t>Hemşire, bunu en iyi şekilde gerçekleştirebilmek için öğrenenin ihtiyaçları kadar </a:t>
            </a:r>
            <a:r>
              <a:rPr lang="tr-TR" dirty="0" smtClean="0"/>
              <a:t>onların öğrenmeye </a:t>
            </a:r>
            <a:r>
              <a:rPr lang="tr-TR" dirty="0"/>
              <a:t>hazır oluş durumlarını ve öğrenme stillerini de bilmelidir. </a:t>
            </a:r>
            <a:endParaRPr lang="tr-TR" dirty="0" smtClean="0"/>
          </a:p>
          <a:p>
            <a:r>
              <a:rPr lang="tr-TR" dirty="0" smtClean="0"/>
              <a:t>Öğrenen eğitim sürecindeki </a:t>
            </a:r>
            <a:r>
              <a:rPr lang="tr-TR" dirty="0"/>
              <a:t>en önemli ögedir. Öğrenenlerin en üst potansiyellerine ulaşabilmesi için </a:t>
            </a:r>
            <a:r>
              <a:rPr lang="tr-TR" dirty="0" smtClean="0"/>
              <a:t>eğitimci kolaylaştırıcı </a:t>
            </a:r>
            <a:r>
              <a:rPr lang="tr-TR" dirty="0"/>
              <a:t>bir rol oynar. </a:t>
            </a:r>
            <a:endParaRPr lang="tr-TR" dirty="0" smtClean="0"/>
          </a:p>
          <a:p>
            <a:r>
              <a:rPr lang="tr-TR" dirty="0" smtClean="0"/>
              <a:t>Yetişkin </a:t>
            </a:r>
            <a:r>
              <a:rPr lang="tr-TR" dirty="0"/>
              <a:t>bireyin bilgisini davranışa dönüştürmesinde </a:t>
            </a:r>
            <a:r>
              <a:rPr lang="tr-TR" dirty="0" smtClean="0"/>
              <a:t>eğitimcinin görevi </a:t>
            </a:r>
            <a:r>
              <a:rPr lang="tr-TR" dirty="0"/>
              <a:t>teşvik edici ve yönlendirici olmaktır. Eğitimci öğrenme aktivitelerine katkı ve </a:t>
            </a:r>
            <a:r>
              <a:rPr lang="tr-TR" dirty="0" smtClean="0"/>
              <a:t>destek sağlayarak </a:t>
            </a:r>
            <a:r>
              <a:rPr lang="tr-TR" dirty="0"/>
              <a:t>öğrenenin bireysel öğrenme ihtiyaçlarını fark etmesini sağlar.</a:t>
            </a:r>
          </a:p>
        </p:txBody>
      </p:sp>
    </p:spTree>
    <p:extLst>
      <p:ext uri="{BB962C8B-B14F-4D97-AF65-F5344CB8AC3E}">
        <p14:creationId xmlns:p14="http://schemas.microsoft.com/office/powerpoint/2010/main" val="35734852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Görüşme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r-TR" dirty="0"/>
          </a:p>
          <a:p>
            <a:r>
              <a:rPr lang="tr-TR" dirty="0"/>
              <a:t>Bilgi almak isteyen kişiyle, bilgi sağlanabilecek kişi arasında iletişim kurularak bilgi toplamanın bir yoludur.</a:t>
            </a:r>
          </a:p>
          <a:p>
            <a:r>
              <a:rPr lang="tr-TR" dirty="0" smtClean="0"/>
              <a:t>Görüşme </a:t>
            </a:r>
            <a:r>
              <a:rPr lang="tr-TR" dirty="0"/>
              <a:t>için kişiler arası ilişki kurma yeteneklerine sahip olma çok önemlidir.</a:t>
            </a:r>
          </a:p>
          <a:p>
            <a:r>
              <a:rPr lang="tr-TR" dirty="0"/>
              <a:t>E</a:t>
            </a:r>
            <a:r>
              <a:rPr lang="tr-TR" dirty="0" smtClean="0"/>
              <a:t>ğer </a:t>
            </a:r>
            <a:r>
              <a:rPr lang="tr-TR" dirty="0"/>
              <a:t>kişi size güvenmiyorsa yanlış bilgi verebilir.</a:t>
            </a:r>
          </a:p>
          <a:p>
            <a:r>
              <a:rPr lang="tr-TR" dirty="0" smtClean="0"/>
              <a:t>Görüşme </a:t>
            </a:r>
            <a:r>
              <a:rPr lang="tr-TR" dirty="0"/>
              <a:t>planı ve soruları önceden hazırlanmalıdır.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17189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Resmi Olmayan (</a:t>
            </a:r>
            <a:r>
              <a:rPr lang="tr-TR" b="1" dirty="0" err="1" smtClean="0"/>
              <a:t>İnformal</a:t>
            </a:r>
            <a:r>
              <a:rPr lang="tr-TR" b="1" dirty="0" smtClean="0"/>
              <a:t>) Görüşmeler;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Öğrenme </a:t>
            </a:r>
            <a:r>
              <a:rPr lang="tr-TR" dirty="0"/>
              <a:t>ihtiyaçları çoğu kez hemşire ve hasta/aile arasındaki resmi </a:t>
            </a:r>
            <a:r>
              <a:rPr lang="tr-TR" dirty="0" smtClean="0"/>
              <a:t>olmayan görüşmeler </a:t>
            </a:r>
            <a:r>
              <a:rPr lang="tr-TR" dirty="0"/>
              <a:t>sırasında keşfedilir. </a:t>
            </a:r>
            <a:endParaRPr lang="tr-TR" dirty="0" smtClean="0"/>
          </a:p>
          <a:p>
            <a:r>
              <a:rPr lang="tr-TR" dirty="0" smtClean="0"/>
              <a:t>Hemşirenin </a:t>
            </a:r>
            <a:r>
              <a:rPr lang="tr-TR" dirty="0"/>
              <a:t>iletişim becerileri bu görüşmeler sırasında </a:t>
            </a:r>
            <a:r>
              <a:rPr lang="tr-TR" dirty="0" smtClean="0"/>
              <a:t>ön plana </a:t>
            </a:r>
            <a:r>
              <a:rPr lang="tr-TR" dirty="0"/>
              <a:t>çıkar. </a:t>
            </a:r>
            <a:endParaRPr lang="tr-TR" dirty="0" smtClean="0"/>
          </a:p>
          <a:p>
            <a:pPr lvl="1"/>
            <a:r>
              <a:rPr lang="tr-TR" sz="2400" dirty="0" smtClean="0"/>
              <a:t>Açık </a:t>
            </a:r>
            <a:r>
              <a:rPr lang="tr-TR" sz="2400" dirty="0"/>
              <a:t>uçlu sorular, öğrenenin ihtiyaçlarını ifade etmesini cesaretlendirir. </a:t>
            </a:r>
            <a:r>
              <a:rPr lang="tr-TR" sz="2400" dirty="0" smtClean="0"/>
              <a:t>Sorular dikkatle </a:t>
            </a:r>
            <a:r>
              <a:rPr lang="tr-TR" sz="2400" dirty="0"/>
              <a:t>seçilmeli ve anlaşılır bir dille sorulmalıdır. Karşıdaki kişinin duygularını ve </a:t>
            </a:r>
            <a:r>
              <a:rPr lang="tr-TR" sz="2400" dirty="0" smtClean="0"/>
              <a:t>neleri öğrenmek </a:t>
            </a:r>
            <a:r>
              <a:rPr lang="tr-TR" sz="2400" dirty="0"/>
              <a:t>istediğini rahatlıkla ifade etmesine fırsat verilmelidir.</a:t>
            </a:r>
            <a:endParaRPr lang="tr-TR" sz="2400" b="1" dirty="0" smtClean="0"/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0278445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Planlanmış (Resmi, </a:t>
            </a:r>
            <a:r>
              <a:rPr lang="tr-TR" b="1" dirty="0" err="1" smtClean="0"/>
              <a:t>Formal</a:t>
            </a:r>
            <a:r>
              <a:rPr lang="tr-TR" b="1" dirty="0" smtClean="0"/>
              <a:t>) Görüşmeler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Planlı </a:t>
            </a:r>
            <a:r>
              <a:rPr lang="tr-TR" dirty="0"/>
              <a:t>görüşmede, kişi ile önceden konuşularak randevu alınır, görüşme </a:t>
            </a:r>
            <a:r>
              <a:rPr lang="tr-TR" dirty="0" smtClean="0"/>
              <a:t>içeriği hakkında </a:t>
            </a:r>
            <a:r>
              <a:rPr lang="tr-TR" dirty="0"/>
              <a:t>ön bilgi verilir ve öğrenenin hazırlıklı olması amaçlanır.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Görüşme </a:t>
            </a:r>
            <a:r>
              <a:rPr lang="tr-TR" dirty="0"/>
              <a:t>için hem </a:t>
            </a:r>
            <a:r>
              <a:rPr lang="tr-TR" dirty="0" smtClean="0"/>
              <a:t>hemşire hem </a:t>
            </a:r>
            <a:r>
              <a:rPr lang="tr-TR" dirty="0"/>
              <a:t>de öğrenen için uygun zaman ve ortam seçilir. Görüşme sırasında hemşire doğrudan </a:t>
            </a:r>
            <a:r>
              <a:rPr lang="tr-TR" dirty="0" smtClean="0"/>
              <a:t>ve çoğunlukla </a:t>
            </a:r>
            <a:r>
              <a:rPr lang="tr-TR" dirty="0"/>
              <a:t>önceden hazırlanan soruları sorarak öğrenme ihtiyaçlarına yönelik bilgileri seçer.</a:t>
            </a:r>
          </a:p>
        </p:txBody>
      </p:sp>
    </p:spTree>
    <p:extLst>
      <p:ext uri="{BB962C8B-B14F-4D97-AF65-F5344CB8AC3E}">
        <p14:creationId xmlns:p14="http://schemas.microsoft.com/office/powerpoint/2010/main" val="18636595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H</a:t>
            </a:r>
            <a:r>
              <a:rPr lang="tr-TR" b="1" dirty="0" smtClean="0"/>
              <a:t>asta </a:t>
            </a:r>
            <a:r>
              <a:rPr lang="tr-TR" b="1" dirty="0"/>
              <a:t>ile görüşme sırasında sorulabilecek sorulara </a:t>
            </a:r>
            <a:r>
              <a:rPr lang="tr-TR" b="1" dirty="0" smtClean="0"/>
              <a:t>örnekler;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Probleminizin nedeninin ne olduğunu düşünüyorsunuz?</a:t>
            </a:r>
          </a:p>
          <a:p>
            <a:r>
              <a:rPr lang="tr-TR" dirty="0" smtClean="0"/>
              <a:t>Hatalığınızın/sağlığınızın </a:t>
            </a:r>
            <a:r>
              <a:rPr lang="tr-TR" dirty="0"/>
              <a:t>sizin için anlamı nedir?</a:t>
            </a:r>
          </a:p>
          <a:p>
            <a:r>
              <a:rPr lang="tr-TR" dirty="0" smtClean="0"/>
              <a:t>Sağlıklı </a:t>
            </a:r>
            <a:r>
              <a:rPr lang="tr-TR" dirty="0"/>
              <a:t>kalmak için neler yaparsınız?</a:t>
            </a:r>
          </a:p>
          <a:p>
            <a:r>
              <a:rPr lang="tr-TR" dirty="0" smtClean="0"/>
              <a:t>Tedaviden </a:t>
            </a:r>
            <a:r>
              <a:rPr lang="tr-TR" dirty="0"/>
              <a:t>nasıl sonuçlar elde etmeyi umuyorsunuz?</a:t>
            </a:r>
          </a:p>
          <a:p>
            <a:r>
              <a:rPr lang="tr-TR" dirty="0" smtClean="0"/>
              <a:t>Kendinizi </a:t>
            </a:r>
            <a:r>
              <a:rPr lang="tr-TR" dirty="0"/>
              <a:t>güçlü ve güçsüz hissettiğini durumlar neler?</a:t>
            </a:r>
          </a:p>
          <a:p>
            <a:r>
              <a:rPr lang="tr-TR" dirty="0" smtClean="0"/>
              <a:t>Hangi </a:t>
            </a:r>
            <a:r>
              <a:rPr lang="tr-TR" dirty="0"/>
              <a:t>yönlerinizi geliştirmek istersiniz?</a:t>
            </a:r>
          </a:p>
        </p:txBody>
      </p:sp>
    </p:spTree>
    <p:extLst>
      <p:ext uri="{BB962C8B-B14F-4D97-AF65-F5344CB8AC3E}">
        <p14:creationId xmlns:p14="http://schemas.microsoft.com/office/powerpoint/2010/main" val="39768174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Odak Grup Görüşmesi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Odak </a:t>
            </a:r>
            <a:r>
              <a:rPr lang="tr-TR" dirty="0"/>
              <a:t>gruplar, 4-12 kişi ile yapılan grup görüşmesidir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Eğitim </a:t>
            </a:r>
            <a:r>
              <a:rPr lang="tr-TR" dirty="0"/>
              <a:t>ihtiyacına karar </a:t>
            </a:r>
            <a:r>
              <a:rPr lang="tr-TR" dirty="0" smtClean="0"/>
              <a:t>vermede tartışma </a:t>
            </a:r>
            <a:r>
              <a:rPr lang="tr-TR" dirty="0"/>
              <a:t>ve derinlemesine bilgi elde etmeyi sağlar. Farklı bakış açılarını ortaya çıkardığı </a:t>
            </a:r>
            <a:r>
              <a:rPr lang="tr-TR" dirty="0" smtClean="0"/>
              <a:t>için  yararlıdır</a:t>
            </a:r>
            <a:r>
              <a:rPr lang="tr-TR" dirty="0"/>
              <a:t>.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Yönlendirici </a:t>
            </a:r>
            <a:r>
              <a:rPr lang="tr-TR" dirty="0"/>
              <a:t>ve açık uçlu sorular, tartışmaya rehberlik </a:t>
            </a:r>
            <a:r>
              <a:rPr lang="tr-TR" dirty="0" smtClean="0"/>
              <a:t>eder.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899369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Kayıt ve </a:t>
            </a:r>
            <a:r>
              <a:rPr lang="tr-TR" b="1" dirty="0" err="1" smtClean="0"/>
              <a:t>Dökümanlar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Yazılı bilgiler kişi ve olaylar ile ilgili daha fazla şey öğrenmemize yardım </a:t>
            </a:r>
            <a:r>
              <a:rPr lang="tr-TR" dirty="0" smtClean="0"/>
              <a:t>edecektir.</a:t>
            </a:r>
            <a:endParaRPr lang="tr-TR" dirty="0"/>
          </a:p>
          <a:p>
            <a:pPr lvl="1"/>
            <a:r>
              <a:rPr lang="tr-TR" dirty="0" smtClean="0"/>
              <a:t>Hasta dosyaları</a:t>
            </a:r>
          </a:p>
          <a:p>
            <a:pPr lvl="1"/>
            <a:r>
              <a:rPr lang="tr-TR" dirty="0" smtClean="0"/>
              <a:t>Hemşirelik Kayıtları</a:t>
            </a:r>
            <a:endParaRPr lang="tr-TR" dirty="0"/>
          </a:p>
          <a:p>
            <a:pPr lvl="1"/>
            <a:r>
              <a:rPr lang="tr-TR" dirty="0" smtClean="0"/>
              <a:t>Laboratuvar bulguları</a:t>
            </a:r>
          </a:p>
          <a:p>
            <a:pPr lvl="1"/>
            <a:r>
              <a:rPr lang="tr-TR" dirty="0" smtClean="0"/>
              <a:t>Hastalık </a:t>
            </a:r>
            <a:r>
              <a:rPr lang="tr-TR" dirty="0"/>
              <a:t>istatistikleri </a:t>
            </a:r>
          </a:p>
          <a:p>
            <a:pPr lvl="1"/>
            <a:r>
              <a:rPr lang="tr-TR" dirty="0" smtClean="0"/>
              <a:t>İşe </a:t>
            </a:r>
            <a:r>
              <a:rPr lang="tr-TR" dirty="0"/>
              <a:t>devamsızlık durumları</a:t>
            </a:r>
          </a:p>
          <a:p>
            <a:pPr lvl="1"/>
            <a:r>
              <a:rPr lang="tr-TR" dirty="0"/>
              <a:t>Hizmet alanların sayıları</a:t>
            </a:r>
          </a:p>
          <a:p>
            <a:pPr lvl="1"/>
            <a:r>
              <a:rPr lang="tr-TR" dirty="0" smtClean="0"/>
              <a:t>İlaç-malzeme </a:t>
            </a:r>
            <a:r>
              <a:rPr lang="tr-TR" dirty="0"/>
              <a:t>kullanımı kayıtları</a:t>
            </a:r>
          </a:p>
          <a:p>
            <a:pPr lvl="1"/>
            <a:r>
              <a:rPr lang="tr-TR" dirty="0" smtClean="0"/>
              <a:t>Literatür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366319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3. Bilgileri Çözümleme Aşaması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/>
              <a:t>Bu aşamada toplanan </a:t>
            </a:r>
            <a:r>
              <a:rPr lang="tr-TR" dirty="0" smtClean="0"/>
              <a:t>bilgilerin,</a:t>
            </a:r>
          </a:p>
          <a:p>
            <a:pPr marL="0" indent="0">
              <a:buNone/>
            </a:pPr>
            <a:endParaRPr lang="tr-TR" dirty="0"/>
          </a:p>
          <a:p>
            <a:pPr lvl="1"/>
            <a:r>
              <a:rPr lang="tr-TR" sz="2600" dirty="0" smtClean="0"/>
              <a:t>Özelliklerine </a:t>
            </a:r>
            <a:r>
              <a:rPr lang="tr-TR" sz="2600" dirty="0"/>
              <a:t>göre </a:t>
            </a:r>
            <a:r>
              <a:rPr lang="tr-TR" sz="2600" dirty="0" smtClean="0"/>
              <a:t>sınıflandırılması</a:t>
            </a:r>
          </a:p>
          <a:p>
            <a:pPr lvl="1"/>
            <a:endParaRPr lang="tr-TR" sz="2600" dirty="0"/>
          </a:p>
          <a:p>
            <a:pPr lvl="1"/>
            <a:r>
              <a:rPr lang="tr-TR" sz="2600" dirty="0" smtClean="0"/>
              <a:t>Önceliklerin belirlenmesi, </a:t>
            </a:r>
          </a:p>
          <a:p>
            <a:pPr lvl="2"/>
            <a:r>
              <a:rPr lang="tr-TR" sz="2200" dirty="0" smtClean="0"/>
              <a:t>Öncelikler </a:t>
            </a:r>
            <a:r>
              <a:rPr lang="tr-TR" sz="2200" dirty="0"/>
              <a:t>nasıl belirlenir</a:t>
            </a:r>
            <a:r>
              <a:rPr lang="tr-TR" sz="2200" dirty="0" smtClean="0"/>
              <a:t>?</a:t>
            </a:r>
            <a:endParaRPr lang="tr-TR" sz="2200" dirty="0"/>
          </a:p>
          <a:p>
            <a:pPr lvl="2"/>
            <a:r>
              <a:rPr lang="tr-TR" sz="2200" dirty="0" smtClean="0"/>
              <a:t>İhtiyacın </a:t>
            </a:r>
            <a:r>
              <a:rPr lang="tr-TR" sz="2200" dirty="0"/>
              <a:t>ciddiyeti ve önemi</a:t>
            </a:r>
          </a:p>
          <a:p>
            <a:pPr lvl="2"/>
            <a:r>
              <a:rPr lang="tr-TR" sz="2200" dirty="0" smtClean="0"/>
              <a:t>İhtiyaç </a:t>
            </a:r>
            <a:r>
              <a:rPr lang="tr-TR" sz="2200" dirty="0"/>
              <a:t>karşılanmazsa oluşabilecek olası durumlar vb.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04759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Gereksinim Belirleme Aşamasının</a:t>
            </a:r>
            <a:r>
              <a:rPr lang="tr-TR" dirty="0" smtClean="0"/>
              <a:t>,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smtClean="0">
                <a:solidFill>
                  <a:schemeClr val="accent4">
                    <a:lumMod val="50000"/>
                  </a:schemeClr>
                </a:solidFill>
              </a:rPr>
              <a:t>Hemşirelik süreci ve hasta eğitimindeki karşılığı nedir?</a:t>
            </a:r>
          </a:p>
          <a:p>
            <a:endParaRPr lang="tr-TR" sz="3200" dirty="0"/>
          </a:p>
          <a:p>
            <a:pPr algn="ctr"/>
            <a:r>
              <a:rPr lang="tr-TR" sz="4000" dirty="0" smtClean="0">
                <a:solidFill>
                  <a:schemeClr val="accent6">
                    <a:lumMod val="50000"/>
                  </a:schemeClr>
                </a:solidFill>
              </a:rPr>
              <a:t>VERİ TOPLAMA</a:t>
            </a:r>
            <a:endParaRPr lang="tr-TR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2728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Hemşire;</a:t>
            </a:r>
          </a:p>
          <a:p>
            <a:pPr marL="0" indent="0">
              <a:buNone/>
            </a:pPr>
            <a:r>
              <a:rPr lang="tr-TR" dirty="0" smtClean="0"/>
              <a:t>Hasta eğitim sürecinde ilk aşaması olan bu süreçte,</a:t>
            </a:r>
          </a:p>
          <a:p>
            <a:pPr lvl="1"/>
            <a:r>
              <a:rPr lang="tr-TR" dirty="0" smtClean="0"/>
              <a:t>Öğrenme gereksinimleri,</a:t>
            </a:r>
          </a:p>
          <a:p>
            <a:pPr lvl="1"/>
            <a:r>
              <a:rPr lang="tr-TR" dirty="0" smtClean="0"/>
              <a:t>Öğrenme isteği,</a:t>
            </a:r>
          </a:p>
          <a:p>
            <a:pPr lvl="1"/>
            <a:r>
              <a:rPr lang="tr-TR" dirty="0" smtClean="0"/>
              <a:t>Öğrenme yeterliliği </a:t>
            </a:r>
          </a:p>
          <a:p>
            <a:pPr lvl="1"/>
            <a:r>
              <a:rPr lang="tr-TR" dirty="0" smtClean="0"/>
              <a:t>Öğrenme kaynakları gibi </a:t>
            </a:r>
            <a:r>
              <a:rPr lang="tr-TR" b="1" dirty="0" smtClean="0"/>
              <a:t>verileri toplayıp </a:t>
            </a:r>
            <a:r>
              <a:rPr lang="tr-TR" dirty="0" smtClean="0"/>
              <a:t>değerlendirerek öğrenme öğretme sürecini tanımlar.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42598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Veri Toplamada çeşitli kaynaklardan yararlanır.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Birey ve ailesi ile görüşme -----------Birey</a:t>
            </a:r>
          </a:p>
          <a:p>
            <a:endParaRPr lang="tr-TR" dirty="0" smtClean="0"/>
          </a:p>
          <a:p>
            <a:r>
              <a:rPr lang="tr-TR" dirty="0" smtClean="0"/>
              <a:t>Tıbbı ve Hemşirelik Kayıtları ---------Örgüt</a:t>
            </a:r>
          </a:p>
          <a:p>
            <a:endParaRPr lang="tr-TR" dirty="0" smtClean="0"/>
          </a:p>
          <a:p>
            <a:r>
              <a:rPr lang="tr-TR" dirty="0" smtClean="0"/>
              <a:t>Ekip Üyeleri ile görüşme -------Toplum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87699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Eğitimin planlı ve organize olma gerekliliğinden dolay eğitimin her aşamasında </a:t>
            </a:r>
            <a:r>
              <a:rPr lang="tr-TR" sz="2800" b="1" dirty="0" smtClean="0"/>
              <a:t>bir programa bağlı </a:t>
            </a:r>
            <a:r>
              <a:rPr lang="tr-TR" sz="2800" dirty="0" smtClean="0"/>
              <a:t>olması gerekmektedir.</a:t>
            </a:r>
          </a:p>
          <a:p>
            <a:endParaRPr lang="tr-TR" sz="2800" dirty="0"/>
          </a:p>
          <a:p>
            <a:r>
              <a:rPr lang="tr-TR" sz="2800" dirty="0" smtClean="0"/>
              <a:t>Eğitim programı;</a:t>
            </a:r>
          </a:p>
          <a:p>
            <a:pPr lvl="1"/>
            <a:r>
              <a:rPr lang="tr-TR" sz="2400" dirty="0" smtClean="0"/>
              <a:t>Öğrenene, planlanmış etkinlikler yoluyla sağlanan öğrenme yaşantıları düzeneğidir.</a:t>
            </a:r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29502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Gereksinimlere göre veri toplama;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Bilgi, beceri, tutum ve davranışların belirlenmesinde önemlidir.</a:t>
            </a:r>
          </a:p>
          <a:p>
            <a:endParaRPr lang="tr-TR" dirty="0"/>
          </a:p>
          <a:p>
            <a:r>
              <a:rPr lang="tr-TR" dirty="0" smtClean="0"/>
              <a:t>Bireyin içinde bulunduğu duruma uyum sağlama sürecinin aşamalarına bağlı olarak farklılık gösterir.</a:t>
            </a:r>
          </a:p>
          <a:p>
            <a:endParaRPr lang="tr-TR" dirty="0" smtClean="0"/>
          </a:p>
          <a:p>
            <a:r>
              <a:rPr lang="tr-TR" dirty="0" smtClean="0"/>
              <a:t>Bu nedenle veri toplama süreci </a:t>
            </a:r>
            <a:r>
              <a:rPr lang="tr-TR" b="1" dirty="0" smtClean="0"/>
              <a:t>süreklilik</a:t>
            </a:r>
            <a:r>
              <a:rPr lang="tr-TR" dirty="0" smtClean="0"/>
              <a:t> taşımalıdır.</a:t>
            </a:r>
          </a:p>
        </p:txBody>
      </p:sp>
    </p:spTree>
    <p:extLst>
      <p:ext uri="{BB962C8B-B14F-4D97-AF65-F5344CB8AC3E}">
        <p14:creationId xmlns:p14="http://schemas.microsoft.com/office/powerpoint/2010/main" val="9127604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Gereksinimlere göre veri toplamada </a:t>
            </a:r>
            <a:br>
              <a:rPr lang="tr-TR" b="1" dirty="0" smtClean="0"/>
            </a:br>
            <a:r>
              <a:rPr lang="tr-TR" b="1" dirty="0" smtClean="0"/>
              <a:t>nelere dikkat edilmelidir?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Bireyin yönelttiği sorular değerlendirilmelidir.</a:t>
            </a:r>
          </a:p>
          <a:p>
            <a:endParaRPr lang="tr-TR" dirty="0" smtClean="0"/>
          </a:p>
          <a:p>
            <a:r>
              <a:rPr lang="tr-TR" dirty="0" smtClean="0"/>
              <a:t>Bireyin var olan durumu hakkındaki bilgi ve kavrama düzeyi belirlenmelidir. </a:t>
            </a:r>
            <a:r>
              <a:rPr lang="tr-TR" b="1" dirty="0" smtClean="0"/>
              <a:t>Neleri bildikleri ve neleri öğrenmeleri </a:t>
            </a:r>
            <a:r>
              <a:rPr lang="tr-TR" dirty="0" smtClean="0"/>
              <a:t>gerektiği saptanması için önemlidir.</a:t>
            </a:r>
          </a:p>
          <a:p>
            <a:endParaRPr lang="tr-TR" dirty="0" smtClean="0"/>
          </a:p>
          <a:p>
            <a:r>
              <a:rPr lang="tr-TR" dirty="0" smtClean="0"/>
              <a:t>Bireyin deneyimleri dikkate alınmalıdır.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637913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Öğrenme İsteğine göre Veri Toplama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Bireyin öğrenmesini etkileyen en önemli faktörlerden birisi öğrenmeye duyduğu istektir.</a:t>
            </a:r>
          </a:p>
          <a:p>
            <a:endParaRPr lang="tr-TR" dirty="0"/>
          </a:p>
          <a:p>
            <a:r>
              <a:rPr lang="tr-TR" dirty="0" smtClean="0"/>
              <a:t>Öğrenme isteği olmazsa eğitim süreci başarıyla sonuçlanmaz.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96042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Öğrenme isteğine yönelik veri toplamada nelere dikkat edelim?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Bireyin sağlık sorunun  ciddiyetini, yapılan tedavi ve bakımın önemini, hastalığın kendisine vereceği zararları ne derece kavradığı üzerinde durulmalı</a:t>
            </a:r>
          </a:p>
          <a:p>
            <a:r>
              <a:rPr lang="tr-TR" dirty="0" smtClean="0"/>
              <a:t>Bireyin bakım verenlere karşı tutumu ve geçmiş yaşantıları dikkate alınmalıdır.</a:t>
            </a:r>
          </a:p>
          <a:p>
            <a:r>
              <a:rPr lang="tr-TR" dirty="0" smtClean="0"/>
              <a:t>Ağrı, yorgunluk, korku endişe gibi durumlar yönünden izlenmelidir.</a:t>
            </a:r>
          </a:p>
          <a:p>
            <a:r>
              <a:rPr lang="tr-TR" dirty="0" smtClean="0"/>
              <a:t>Konu </a:t>
            </a:r>
            <a:r>
              <a:rPr lang="tr-TR" dirty="0" err="1" smtClean="0"/>
              <a:t>hk</a:t>
            </a:r>
            <a:r>
              <a:rPr lang="tr-TR" dirty="0" smtClean="0"/>
              <a:t>. var olan bilgisi saptanmalıdır.</a:t>
            </a:r>
          </a:p>
          <a:p>
            <a:r>
              <a:rPr lang="tr-TR" dirty="0" smtClean="0"/>
              <a:t>Sosyokültürel yapılar dikkate alınmalı</a:t>
            </a:r>
          </a:p>
          <a:p>
            <a:r>
              <a:rPr lang="tr-TR" dirty="0" smtClean="0"/>
              <a:t>Bireyin tercih ettiği öğrenme yolu dikkate alınmalı (grupla tartışma, </a:t>
            </a:r>
            <a:r>
              <a:rPr lang="tr-TR" dirty="0" err="1" smtClean="0"/>
              <a:t>birbir</a:t>
            </a:r>
            <a:r>
              <a:rPr lang="tr-TR" dirty="0" smtClean="0"/>
              <a:t> görüşme, okuma.. </a:t>
            </a:r>
            <a:r>
              <a:rPr lang="tr-TR" dirty="0" err="1" smtClean="0"/>
              <a:t>vb</a:t>
            </a:r>
            <a:r>
              <a:rPr lang="tr-TR" dirty="0" smtClean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253395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Öğrenme Yeterliğine Yönelik Veri toplama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Bireyin fiziksel , bilişsel, psikolojik, ve sosyal gelişimine yönelik verileri toplayarak öğrenmeye </a:t>
            </a:r>
            <a:r>
              <a:rPr lang="tr-TR" b="1" dirty="0" err="1" smtClean="0"/>
              <a:t>hazırbulunuşluk</a:t>
            </a:r>
            <a:r>
              <a:rPr lang="tr-TR" b="1" dirty="0" smtClean="0"/>
              <a:t> düzeyini </a:t>
            </a:r>
            <a:r>
              <a:rPr lang="tr-TR" dirty="0" smtClean="0"/>
              <a:t>saptamalıdır.</a:t>
            </a:r>
          </a:p>
          <a:p>
            <a:r>
              <a:rPr lang="tr-TR" b="1" u="sng" dirty="0" smtClean="0"/>
              <a:t>Nelere dikkat edelim?</a:t>
            </a:r>
          </a:p>
          <a:p>
            <a:pPr lvl="1"/>
            <a:r>
              <a:rPr lang="tr-TR" dirty="0" smtClean="0"/>
              <a:t>Bireyin yaşı, fiziksel gelişim düzeyi, </a:t>
            </a:r>
          </a:p>
          <a:p>
            <a:pPr lvl="1"/>
            <a:r>
              <a:rPr lang="tr-TR" dirty="0" smtClean="0"/>
              <a:t>Okuduğunu anlama, kendini ifade etme, eğitim düzeyi</a:t>
            </a:r>
          </a:p>
          <a:p>
            <a:pPr lvl="1"/>
            <a:r>
              <a:rPr lang="tr-TR" dirty="0" smtClean="0"/>
              <a:t>Duyu organlarına ilişkin yetersizlik durumu,</a:t>
            </a:r>
          </a:p>
          <a:p>
            <a:pPr lvl="1"/>
            <a:r>
              <a:rPr lang="tr-TR" dirty="0" smtClean="0"/>
              <a:t>Hafıza, bağlantı kurma, kavrama, karar verme, sorun çözme gibi bilişsel yeterlilikleri</a:t>
            </a:r>
          </a:p>
          <a:p>
            <a:pPr lvl="1"/>
            <a:r>
              <a:rPr lang="tr-TR" dirty="0" err="1" smtClean="0"/>
              <a:t>Psikomotor</a:t>
            </a:r>
            <a:r>
              <a:rPr lang="tr-TR" dirty="0" smtClean="0"/>
              <a:t> beceri eğitimi için bireyin fizik gücü, hareket ve koordinasyon düzeyi dikkate alınmalıdır.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3658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Diğer veriler;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Öğrenme ortamının değerlendirilmesi,</a:t>
            </a:r>
          </a:p>
          <a:p>
            <a:r>
              <a:rPr lang="tr-TR" dirty="0" smtClean="0"/>
              <a:t>Eğitimde yararlanılabilecek hekim, hemşire, diyetisyen.. </a:t>
            </a:r>
            <a:r>
              <a:rPr lang="tr-TR" dirty="0" err="1" smtClean="0"/>
              <a:t>vb</a:t>
            </a:r>
            <a:r>
              <a:rPr lang="tr-TR" dirty="0" smtClean="0"/>
              <a:t> diğer ekip üyeleri,</a:t>
            </a:r>
          </a:p>
          <a:p>
            <a:r>
              <a:rPr lang="tr-TR" dirty="0" smtClean="0"/>
              <a:t>Eğitimde kullanılabilecek broşür, araç-gere, görsel işitsel materyaller,</a:t>
            </a:r>
          </a:p>
          <a:p>
            <a:r>
              <a:rPr lang="tr-TR" dirty="0" smtClean="0"/>
              <a:t>Bireyin yakın çevresinin veya sosyal desteklerinin eğitime ne ölçüde katkıda bulunacaklarına ilişkin de veri toplanmalıdır.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6537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Hemşirenin hasta eğitiminde toplaması gereken öncelikli veriler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Hastalığa uyum aşaması</a:t>
            </a:r>
          </a:p>
          <a:p>
            <a:r>
              <a:rPr lang="tr-TR" dirty="0" smtClean="0"/>
              <a:t>Geçmiş deneyimler</a:t>
            </a:r>
          </a:p>
          <a:p>
            <a:r>
              <a:rPr lang="tr-TR" dirty="0" smtClean="0"/>
              <a:t>Öğrenme hedefleri</a:t>
            </a:r>
          </a:p>
          <a:p>
            <a:r>
              <a:rPr lang="tr-TR" dirty="0" smtClean="0"/>
              <a:t>Sağlık inançları</a:t>
            </a:r>
          </a:p>
          <a:p>
            <a:r>
              <a:rPr lang="tr-TR" dirty="0" smtClean="0"/>
              <a:t>Sosyokültürel yapısı</a:t>
            </a:r>
          </a:p>
          <a:p>
            <a:r>
              <a:rPr lang="tr-TR" dirty="0" smtClean="0"/>
              <a:t>Dini inançları</a:t>
            </a:r>
          </a:p>
          <a:p>
            <a:r>
              <a:rPr lang="tr-TR" dirty="0" smtClean="0"/>
              <a:t>Yaşam biçimi</a:t>
            </a:r>
          </a:p>
          <a:p>
            <a:r>
              <a:rPr lang="tr-TR" dirty="0" smtClean="0"/>
              <a:t>Yaşamdan beklentileri</a:t>
            </a:r>
          </a:p>
          <a:p>
            <a:r>
              <a:rPr lang="tr-TR" dirty="0" smtClean="0"/>
              <a:t>Ekonomik durumu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err="1" smtClean="0"/>
              <a:t>Emosyonel</a:t>
            </a:r>
            <a:r>
              <a:rPr lang="tr-TR" dirty="0" smtClean="0"/>
              <a:t> durumu</a:t>
            </a:r>
          </a:p>
          <a:p>
            <a:r>
              <a:rPr lang="tr-TR" dirty="0" err="1" smtClean="0"/>
              <a:t>Duyuşsal</a:t>
            </a:r>
            <a:r>
              <a:rPr lang="tr-TR" dirty="0" smtClean="0"/>
              <a:t> gelişim düzeyi</a:t>
            </a:r>
          </a:p>
          <a:p>
            <a:r>
              <a:rPr lang="tr-TR" dirty="0" smtClean="0"/>
              <a:t>Fiziksel gelişim düzeyi</a:t>
            </a:r>
          </a:p>
          <a:p>
            <a:r>
              <a:rPr lang="tr-TR" dirty="0" smtClean="0"/>
              <a:t>Tercih ettiği öğrenme yolu</a:t>
            </a:r>
          </a:p>
          <a:p>
            <a:r>
              <a:rPr lang="tr-TR" dirty="0" smtClean="0"/>
              <a:t>Öğrenme ortamı</a:t>
            </a:r>
          </a:p>
          <a:p>
            <a:r>
              <a:rPr lang="tr-TR" dirty="0" smtClean="0"/>
              <a:t>Öğrenme kaynakları</a:t>
            </a:r>
          </a:p>
          <a:p>
            <a:r>
              <a:rPr lang="tr-TR" dirty="0" smtClean="0"/>
              <a:t>Hastalık ve sorunları </a:t>
            </a:r>
            <a:r>
              <a:rPr lang="tr-TR" dirty="0" err="1" smtClean="0"/>
              <a:t>hk</a:t>
            </a:r>
            <a:r>
              <a:rPr lang="tr-TR" dirty="0" smtClean="0"/>
              <a:t>. düzeyi</a:t>
            </a:r>
          </a:p>
          <a:p>
            <a:r>
              <a:rPr lang="tr-TR" dirty="0" smtClean="0"/>
              <a:t>Destek alabileceği kişi ve kuruluşlar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51608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Özet olarak,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090246" y="2507673"/>
            <a:ext cx="10263554" cy="3664527"/>
          </a:xfrm>
        </p:spPr>
        <p:txBody>
          <a:bodyPr>
            <a:noAutofit/>
          </a:bodyPr>
          <a:lstStyle/>
          <a:p>
            <a:r>
              <a:rPr lang="tr-TR" sz="2000" dirty="0"/>
              <a:t>Öğrenme gereksinimlerinin belirlenmesi, eğitim sürecinin </a:t>
            </a:r>
            <a:r>
              <a:rPr lang="tr-TR" sz="2000" b="1" dirty="0"/>
              <a:t>ilk </a:t>
            </a:r>
            <a:r>
              <a:rPr lang="tr-TR" sz="2000" b="1" dirty="0" smtClean="0"/>
              <a:t>aşamasıdır</a:t>
            </a:r>
            <a:r>
              <a:rPr lang="tr-TR" sz="2000" dirty="0" smtClean="0"/>
              <a:t>.</a:t>
            </a:r>
          </a:p>
          <a:p>
            <a:r>
              <a:rPr lang="tr-TR" sz="2000" dirty="0" smtClean="0"/>
              <a:t>Bu aşamada karar </a:t>
            </a:r>
            <a:r>
              <a:rPr lang="tr-TR" sz="2000" dirty="0"/>
              <a:t>verilen </a:t>
            </a:r>
            <a:r>
              <a:rPr lang="tr-TR" sz="2000" b="1" dirty="0"/>
              <a:t>ihtiyaçlar doğrultusunda </a:t>
            </a:r>
            <a:r>
              <a:rPr lang="tr-TR" sz="2000" dirty="0"/>
              <a:t>eğitim planlanır, uygulanır ve etkinliği </a:t>
            </a:r>
            <a:r>
              <a:rPr lang="tr-TR" sz="2000" dirty="0" smtClean="0"/>
              <a:t>değerlendirilir.</a:t>
            </a:r>
          </a:p>
          <a:p>
            <a:r>
              <a:rPr lang="tr-TR" sz="2000" dirty="0" smtClean="0"/>
              <a:t>Eğitim gereksinimlerinin belirlenip karşılanmasını amaçlayan </a:t>
            </a:r>
            <a:r>
              <a:rPr lang="tr-TR" sz="2000" b="1" dirty="0" smtClean="0"/>
              <a:t>süreç veri toplamadan başlar</a:t>
            </a:r>
            <a:r>
              <a:rPr lang="tr-TR" sz="2000" dirty="0" smtClean="0"/>
              <a:t>.</a:t>
            </a:r>
          </a:p>
          <a:p>
            <a:r>
              <a:rPr lang="tr-TR" sz="2000" dirty="0" smtClean="0"/>
              <a:t>Veri toplama, birey ile ilk karşılaşıldığı andan itibaren başlayıp </a:t>
            </a:r>
            <a:r>
              <a:rPr lang="tr-TR" sz="2000" b="1" dirty="0" smtClean="0"/>
              <a:t>aralıksız</a:t>
            </a:r>
            <a:r>
              <a:rPr lang="tr-TR" sz="2000" dirty="0" smtClean="0"/>
              <a:t> olarak devam eden bir süreçtir.</a:t>
            </a:r>
          </a:p>
          <a:p>
            <a:r>
              <a:rPr lang="tr-TR" sz="2000" dirty="0" smtClean="0"/>
              <a:t>Öğrenme </a:t>
            </a:r>
            <a:r>
              <a:rPr lang="tr-TR" sz="2000" dirty="0"/>
              <a:t>gereksinimlerini belirlerken </a:t>
            </a:r>
            <a:r>
              <a:rPr lang="tr-TR" sz="2000" b="1" dirty="0"/>
              <a:t>en sık kullanılan yöntemler</a:t>
            </a:r>
            <a:r>
              <a:rPr lang="tr-TR" sz="2000" dirty="0"/>
              <a:t>; görüşme </a:t>
            </a:r>
            <a:r>
              <a:rPr lang="tr-TR" sz="2000" dirty="0" smtClean="0"/>
              <a:t>ve gözlem</a:t>
            </a:r>
            <a:r>
              <a:rPr lang="tr-TR" sz="2000" dirty="0"/>
              <a:t>, araçlar ise tıbbi kayıtlar, anket formları, </a:t>
            </a:r>
            <a:r>
              <a:rPr lang="tr-TR" sz="2000" dirty="0" smtClean="0"/>
              <a:t>testlerdir.</a:t>
            </a:r>
          </a:p>
          <a:p>
            <a:r>
              <a:rPr lang="tr-TR" sz="2000" dirty="0" smtClean="0"/>
              <a:t>Kaynaklardan </a:t>
            </a:r>
            <a:r>
              <a:rPr lang="tr-TR" sz="2000" b="1" dirty="0" smtClean="0"/>
              <a:t>doğru ve eksiksiz </a:t>
            </a:r>
            <a:r>
              <a:rPr lang="tr-TR" sz="2000" dirty="0" smtClean="0"/>
              <a:t>olarak toplanması gerekir.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8886421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Metni buraya yazın</a:t>
            </a:r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3418828" y="2967335"/>
            <a:ext cx="5354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TEŞEKKÜRLER</a:t>
            </a:r>
            <a:endParaRPr lang="tr-TR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tr-T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627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Eğitim programının 4 temel öğesi;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b="1" dirty="0" smtClean="0"/>
              <a:t>Hedef</a:t>
            </a:r>
          </a:p>
          <a:p>
            <a:pPr algn="ctr"/>
            <a:r>
              <a:rPr lang="tr-TR" sz="3600" b="1" dirty="0" smtClean="0"/>
              <a:t>İçerik</a:t>
            </a:r>
          </a:p>
          <a:p>
            <a:pPr algn="ctr"/>
            <a:r>
              <a:rPr lang="tr-TR" sz="3600" b="1" dirty="0" smtClean="0"/>
              <a:t>Öğrenme-Öğretme Süreci</a:t>
            </a:r>
          </a:p>
          <a:p>
            <a:pPr algn="ctr"/>
            <a:r>
              <a:rPr lang="tr-TR" sz="3600" b="1" dirty="0" smtClean="0"/>
              <a:t>Ölçme-değerlendirme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2575245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HEDEF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396836"/>
            <a:ext cx="9601196" cy="3479032"/>
          </a:xfrm>
        </p:spPr>
        <p:txBody>
          <a:bodyPr>
            <a:noAutofit/>
          </a:bodyPr>
          <a:lstStyle/>
          <a:p>
            <a:r>
              <a:rPr lang="tr-TR" b="1" dirty="0" smtClean="0"/>
              <a:t>Niçin ve neden eğitiyoruz?</a:t>
            </a:r>
          </a:p>
          <a:p>
            <a:r>
              <a:rPr lang="tr-TR" dirty="0" smtClean="0"/>
              <a:t>Öğrenene kazandırılacak istendik davranışlar yer alır.</a:t>
            </a:r>
          </a:p>
          <a:p>
            <a:pPr lvl="1"/>
            <a:r>
              <a:rPr lang="tr-TR" dirty="0" smtClean="0"/>
              <a:t>Bilgiler, yetenekler, beceriler, tutumlar, ilgiler,  alışkanlıklar</a:t>
            </a:r>
          </a:p>
          <a:p>
            <a:pPr lvl="1"/>
            <a:endParaRPr lang="tr-TR" dirty="0"/>
          </a:p>
          <a:p>
            <a:pPr lvl="1"/>
            <a:r>
              <a:rPr lang="tr-TR" dirty="0" smtClean="0"/>
              <a:t>Hedeflerin sınıflamasında BLOOM taksonomisi kullanılır.</a:t>
            </a:r>
          </a:p>
          <a:p>
            <a:pPr lvl="2"/>
            <a:r>
              <a:rPr lang="tr-TR" dirty="0" smtClean="0"/>
              <a:t>Bilişsel-zihinsel</a:t>
            </a:r>
          </a:p>
          <a:p>
            <a:pPr lvl="2"/>
            <a:r>
              <a:rPr lang="tr-TR" dirty="0" err="1" smtClean="0"/>
              <a:t>Duyuşsal</a:t>
            </a:r>
            <a:r>
              <a:rPr lang="tr-TR" dirty="0" smtClean="0"/>
              <a:t>-tutum</a:t>
            </a:r>
          </a:p>
          <a:p>
            <a:pPr lvl="2"/>
            <a:r>
              <a:rPr lang="tr-TR" dirty="0" err="1" smtClean="0"/>
              <a:t>Devinişsel-psikomotor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39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İÇERİK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Hedeflere ulaşmak için «</a:t>
            </a:r>
            <a:r>
              <a:rPr lang="tr-TR" b="1" dirty="0" smtClean="0"/>
              <a:t>Ne öğretelim</a:t>
            </a:r>
            <a:r>
              <a:rPr lang="tr-TR" dirty="0" smtClean="0"/>
              <a:t>» sorusuna yanıt aranır.</a:t>
            </a:r>
          </a:p>
          <a:p>
            <a:r>
              <a:rPr lang="tr-TR" dirty="0" smtClean="0"/>
              <a:t>Hedeflere uygun bilginin aktarılması, tutumların ve becerilerin kazandırılması istenir. </a:t>
            </a:r>
          </a:p>
          <a:p>
            <a:endParaRPr lang="tr-TR" dirty="0"/>
          </a:p>
          <a:p>
            <a:r>
              <a:rPr lang="tr-TR" dirty="0" smtClean="0"/>
              <a:t>İçerik düzenlemede temel ilke;</a:t>
            </a:r>
          </a:p>
          <a:p>
            <a:pPr lvl="1"/>
            <a:r>
              <a:rPr lang="tr-TR" dirty="0" smtClean="0"/>
              <a:t>Somuttan soyuta, basitten karmaşığa, yakın </a:t>
            </a:r>
            <a:r>
              <a:rPr lang="tr-TR" dirty="0"/>
              <a:t>ç</a:t>
            </a:r>
            <a:r>
              <a:rPr lang="tr-TR" dirty="0" smtClean="0"/>
              <a:t>evreden uzağa doğru biri sıralamada olmalıdır.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24728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Öğrenme-Öğretme Süreci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Hedeflere ulaşmak için «</a:t>
            </a:r>
            <a:r>
              <a:rPr lang="tr-TR" sz="2800" b="1" dirty="0" smtClean="0"/>
              <a:t>Nasıl Öğretelim</a:t>
            </a:r>
            <a:r>
              <a:rPr lang="tr-TR" sz="2800" dirty="0" smtClean="0"/>
              <a:t>?» Soruna yanıt aranır.</a:t>
            </a:r>
          </a:p>
          <a:p>
            <a:endParaRPr lang="tr-TR" sz="2800" dirty="0" smtClean="0"/>
          </a:p>
          <a:p>
            <a:r>
              <a:rPr lang="tr-TR" sz="2800" dirty="0" smtClean="0"/>
              <a:t>Hangi öğrenme modelleri, stratejileri, yöntemleri ve teknikleri seçileceği belirtilmelidir.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9149217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331</TotalTime>
  <Words>2793</Words>
  <Application>Microsoft Office PowerPoint</Application>
  <PresentationFormat>Geniş ekran</PresentationFormat>
  <Paragraphs>369</Paragraphs>
  <Slides>58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58</vt:i4>
      </vt:variant>
    </vt:vector>
  </HeadingPairs>
  <TitlesOfParts>
    <vt:vector size="62" baseType="lpstr">
      <vt:lpstr>Arial</vt:lpstr>
      <vt:lpstr>Calibri</vt:lpstr>
      <vt:lpstr>Garamond</vt:lpstr>
      <vt:lpstr>Organik</vt:lpstr>
      <vt:lpstr>EĞİTİM PROGRAMI GELİŞTİRME</vt:lpstr>
      <vt:lpstr>PowerPoint Sunusu</vt:lpstr>
      <vt:lpstr>PowerPoint Sunusu</vt:lpstr>
      <vt:lpstr>PowerPoint Sunusu</vt:lpstr>
      <vt:lpstr>PowerPoint Sunusu</vt:lpstr>
      <vt:lpstr>Eğitim programının 4 temel öğesi;</vt:lpstr>
      <vt:lpstr>HEDEF</vt:lpstr>
      <vt:lpstr>İÇERİK</vt:lpstr>
      <vt:lpstr>Öğrenme-Öğretme Süreci</vt:lpstr>
      <vt:lpstr>Ölçme ve Değerlendirme</vt:lpstr>
      <vt:lpstr>Önemli!!!</vt:lpstr>
      <vt:lpstr>PowerPoint Sunusu</vt:lpstr>
      <vt:lpstr>Eğitim Süreci Aşamaları</vt:lpstr>
      <vt:lpstr>Eğitim Gereksiniminin Belirlenmesi</vt:lpstr>
      <vt:lpstr>Gereksinim Belirleme Nedir?</vt:lpstr>
      <vt:lpstr>PowerPoint Sunusu</vt:lpstr>
      <vt:lpstr>Öğrenme Gereksinimi</vt:lpstr>
      <vt:lpstr>Gereksinim Belirlemenin Yararları</vt:lpstr>
      <vt:lpstr>Öğrenme gereksinimlerinin belirlenmesinde dikkate alınması gereken temel konular </vt:lpstr>
      <vt:lpstr>Öğrenme gereksinimlerinin belirlenmesinde dikkate alınması gereken temel konular</vt:lpstr>
      <vt:lpstr>Öğrenme gereksinimlerinin belirlenmesinde dikkate alınması gereken temel konular</vt:lpstr>
      <vt:lpstr>Öğrenme gereksinimlerinin belirlenmesinde dikkate alınması gereken temel konular</vt:lpstr>
      <vt:lpstr>Öğrenme gereksinimlerinin belirlenmesinde dikkate alınması gereken temel konular</vt:lpstr>
      <vt:lpstr>………Eğitim ihtiyaçlarını öncelik sırasına koyun </vt:lpstr>
      <vt:lpstr>Önceliklerin Belirlenmesi</vt:lpstr>
      <vt:lpstr>PowerPoint Sunusu</vt:lpstr>
      <vt:lpstr>PowerPoint Sunusu</vt:lpstr>
      <vt:lpstr>Eğitim dışındaki gereksinimlere de dikkat edilmelidir.</vt:lpstr>
      <vt:lpstr>Eğitim için gerekli kaynak ve materyalleri belirleyin: </vt:lpstr>
      <vt:lpstr>PowerPoint Sunusu</vt:lpstr>
      <vt:lpstr>Eğitim Gereksinimi Belirleme  Aşamaları</vt:lpstr>
      <vt:lpstr>1. Hazırlık Aşaması </vt:lpstr>
      <vt:lpstr>2. Bilgi Toplama Aşaması</vt:lpstr>
      <vt:lpstr>Gereksinim Belirlemede Yöntem ve Araçlar</vt:lpstr>
      <vt:lpstr>Bilgi Toplama Araçları</vt:lpstr>
      <vt:lpstr>Anket, Soru Formları, Testler</vt:lpstr>
      <vt:lpstr>Gözlem</vt:lpstr>
      <vt:lpstr>Gözlem yaparken dikkat edilmesi gereken ilkeler</vt:lpstr>
      <vt:lpstr>Gözlem yaparken dikkat edilmesi gereken ilkeler</vt:lpstr>
      <vt:lpstr>Görüşme </vt:lpstr>
      <vt:lpstr>Resmi Olmayan (İnformal) Görüşmeler; </vt:lpstr>
      <vt:lpstr>Planlanmış (Resmi, Formal) Görüşmeler </vt:lpstr>
      <vt:lpstr>Hasta ile görüşme sırasında sorulabilecek sorulara örnekler;</vt:lpstr>
      <vt:lpstr>Odak Grup Görüşmesi </vt:lpstr>
      <vt:lpstr>Kayıt ve Dökümanlar</vt:lpstr>
      <vt:lpstr>3. Bilgileri Çözümleme Aşaması </vt:lpstr>
      <vt:lpstr>Gereksinim Belirleme Aşamasının,</vt:lpstr>
      <vt:lpstr>PowerPoint Sunusu</vt:lpstr>
      <vt:lpstr>Veri Toplamada çeşitli kaynaklardan yararlanır.</vt:lpstr>
      <vt:lpstr>Gereksinimlere göre veri toplama;</vt:lpstr>
      <vt:lpstr>Gereksinimlere göre veri toplamada  nelere dikkat edilmelidir?</vt:lpstr>
      <vt:lpstr>Öğrenme İsteğine göre Veri Toplama</vt:lpstr>
      <vt:lpstr>Öğrenme isteğine yönelik veri toplamada nelere dikkat edelim?</vt:lpstr>
      <vt:lpstr>Öğrenme Yeterliğine Yönelik Veri toplama</vt:lpstr>
      <vt:lpstr>Diğer veriler;</vt:lpstr>
      <vt:lpstr>Hemşirenin hasta eğitiminde toplaması gereken öncelikli veriler</vt:lpstr>
      <vt:lpstr>Özet olarak,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EĞİTİM PROGRAMI GELİŞTİRME</dc:title>
  <dc:creator>Barış SEZER</dc:creator>
  <cp:lastModifiedBy>Aslı</cp:lastModifiedBy>
  <cp:revision>37</cp:revision>
  <dcterms:created xsi:type="dcterms:W3CDTF">2021-04-07T19:51:43Z</dcterms:created>
  <dcterms:modified xsi:type="dcterms:W3CDTF">2023-10-18T07:18:04Z</dcterms:modified>
</cp:coreProperties>
</file>