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6" r:id="rId4"/>
    <p:sldId id="315" r:id="rId5"/>
    <p:sldId id="278" r:id="rId6"/>
    <p:sldId id="293" r:id="rId7"/>
    <p:sldId id="257" r:id="rId8"/>
    <p:sldId id="258" r:id="rId9"/>
    <p:sldId id="351" r:id="rId10"/>
    <p:sldId id="259" r:id="rId11"/>
    <p:sldId id="300" r:id="rId12"/>
    <p:sldId id="295" r:id="rId13"/>
    <p:sldId id="296" r:id="rId14"/>
    <p:sldId id="333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75A3-FAD7-433D-A84F-2C914E645C51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19E86-08BA-4CF1-8938-BF6940EB1E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4959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KATILIM</a:t>
            </a:r>
            <a:endParaRPr lang="tr-TR" sz="2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9E86-08BA-4CF1-8938-BF6940EB1EC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461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İzleyici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9E86-08BA-4CF1-8938-BF6940EB1EC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2548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Michigan </a:t>
            </a:r>
            <a:r>
              <a:rPr lang="tr-TR" b="1" dirty="0" err="1" smtClean="0">
                <a:solidFill>
                  <a:schemeClr val="bg1"/>
                </a:solidFill>
              </a:rPr>
              <a:t>State</a:t>
            </a:r>
            <a:r>
              <a:rPr lang="tr-TR" b="1" dirty="0" smtClean="0">
                <a:solidFill>
                  <a:schemeClr val="bg1"/>
                </a:solidFill>
              </a:rPr>
              <a:t> Üniversitesi</a:t>
            </a:r>
            <a:r>
              <a:rPr lang="tr-TR" b="1" baseline="0" dirty="0" smtClean="0">
                <a:solidFill>
                  <a:schemeClr val="bg1"/>
                </a:solidFill>
              </a:rPr>
              <a:t> Müzesi, ABD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9E86-08BA-4CF1-8938-BF6940EB1EC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847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bg1"/>
                </a:solidFill>
              </a:rPr>
              <a:t>Colombu</a:t>
            </a:r>
            <a:r>
              <a:rPr lang="tr-TR" b="1" baseline="0" dirty="0" err="1" smtClean="0">
                <a:solidFill>
                  <a:schemeClr val="bg1"/>
                </a:solidFill>
              </a:rPr>
              <a:t>s</a:t>
            </a:r>
            <a:r>
              <a:rPr lang="tr-TR" b="1" baseline="0" dirty="0" smtClean="0">
                <a:solidFill>
                  <a:schemeClr val="bg1"/>
                </a:solidFill>
              </a:rPr>
              <a:t> Sanat Müzesi </a:t>
            </a:r>
          </a:p>
          <a:p>
            <a:endParaRPr lang="tr-TR" baseline="0" dirty="0" smtClean="0"/>
          </a:p>
          <a:p>
            <a:r>
              <a:rPr lang="tr-TR" b="1" baseline="0" dirty="0" err="1" smtClean="0">
                <a:solidFill>
                  <a:schemeClr val="bg1"/>
                </a:solidFill>
              </a:rPr>
              <a:t>Pataka</a:t>
            </a:r>
            <a:r>
              <a:rPr lang="tr-TR" b="1" baseline="0" dirty="0" smtClean="0">
                <a:solidFill>
                  <a:schemeClr val="bg1"/>
                </a:solidFill>
              </a:rPr>
              <a:t> Sanat Müzesi</a:t>
            </a:r>
          </a:p>
          <a:p>
            <a:endParaRPr lang="tr-TR" b="1" baseline="0" dirty="0" smtClean="0">
              <a:solidFill>
                <a:schemeClr val="bg1"/>
              </a:solidFill>
            </a:endParaRPr>
          </a:p>
          <a:p>
            <a:r>
              <a:rPr lang="tr-TR" b="1" baseline="0" dirty="0" smtClean="0">
                <a:solidFill>
                  <a:schemeClr val="bg1"/>
                </a:solidFill>
              </a:rPr>
              <a:t>Düzey 1 ve 2 katılım örnekleri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9E86-08BA-4CF1-8938-BF6940EB1EC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199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ABD Soykırım</a:t>
            </a:r>
            <a:r>
              <a:rPr lang="tr-TR" b="1" baseline="0" dirty="0" smtClean="0">
                <a:solidFill>
                  <a:schemeClr val="bg1">
                    <a:lumMod val="95000"/>
                  </a:schemeClr>
                </a:solidFill>
              </a:rPr>
              <a:t> Müzesi ziyaretinden sonra izleyici görüşleri</a:t>
            </a:r>
            <a:endParaRPr lang="tr-T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9E86-08BA-4CF1-8938-BF6940EB1EC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928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Ziyaretçi</a:t>
            </a:r>
            <a:r>
              <a:rPr lang="tr-TR" b="1" baseline="0" dirty="0" smtClean="0"/>
              <a:t> Yorum İstasyonu, </a:t>
            </a:r>
            <a:r>
              <a:rPr lang="tr-TR" b="1" baseline="0" dirty="0" err="1" smtClean="0"/>
              <a:t>Lowell</a:t>
            </a:r>
            <a:r>
              <a:rPr lang="tr-TR" b="1" baseline="0" dirty="0" smtClean="0"/>
              <a:t> Ulusal Tarih Parkı 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9E86-08BA-4CF1-8938-BF6940EB1EC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2611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Jenerasyonlar, topluluklar arasında</a:t>
            </a:r>
            <a:r>
              <a:rPr lang="tr-TR" b="1" baseline="0" dirty="0" smtClean="0"/>
              <a:t> etkileşim oluşturmak</a:t>
            </a:r>
            <a:endParaRPr lang="tr-TR" b="1" dirty="0" smtClean="0"/>
          </a:p>
          <a:p>
            <a:r>
              <a:rPr lang="tr-TR" b="1" dirty="0" smtClean="0"/>
              <a:t>Dışlanma (</a:t>
            </a:r>
            <a:r>
              <a:rPr lang="tr-TR" b="1" dirty="0" err="1" smtClean="0"/>
              <a:t>exclusion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Ayrımcılık – ırkçılık </a:t>
            </a:r>
          </a:p>
          <a:p>
            <a:r>
              <a:rPr lang="tr-TR" b="1" dirty="0" err="1" smtClean="0"/>
              <a:t>Etnosentrizm</a:t>
            </a:r>
            <a:r>
              <a:rPr lang="tr-TR" b="1" dirty="0" smtClean="0"/>
              <a:t> </a:t>
            </a:r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9E86-08BA-4CF1-8938-BF6940EB1EC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282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500" b="1" dirty="0" smtClean="0"/>
              <a:t>TEŞEKKÜRLER </a:t>
            </a:r>
          </a:p>
          <a:p>
            <a:r>
              <a:rPr lang="tr-TR" sz="1500" b="1" dirty="0" smtClean="0"/>
              <a:t>CEREN KARADENİZ</a:t>
            </a:r>
            <a:endParaRPr lang="tr-TR" sz="15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9E86-08BA-4CF1-8938-BF6940EB1EC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9953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3134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5525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8928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7094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325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4062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3378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37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9558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4913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5256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7C3C-2D6C-41F6-BA09-0E6D71522E34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B988-B143-4980-BB6C-CFDA09E0BF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64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goody.com/wp-content/uploads/2016/09/muze6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iE28HI79XPAhXHvBoKHZ3ZDvsQjRwIBw&amp;url=http://www.participatorymuseum.org/chapter6/&amp;psig=AFQjCNEbiaFyDa79xTM2B61J-IcZmamQiw&amp;ust=147638250274478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920880" cy="175260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TOPLUMSAL KABUL &amp; DIŞLANMA VE MÜZELER </a:t>
            </a:r>
          </a:p>
          <a:p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</a:rPr>
              <a:t>«MÜZELERDE KATILIM»</a:t>
            </a:r>
            <a:endParaRPr lang="tr-T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" y="0"/>
            <a:ext cx="9015068" cy="44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27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http://www.participatorymuseum.org/wp-content/uploads/images%20for%20web/chapter6/ch6_8_inyourface_color.jpg?rand=880486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500"/>
            <a:ext cx="9161150" cy="68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11760" y="402"/>
            <a:ext cx="662473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tr-TR" dirty="0" smtClean="0">
                <a:effectLst/>
              </a:rPr>
              <a:t>Ziyaretçilerin katkılarıyla hazırlanan «Yüzündeki İfade» alı sergiye ilişkin ziyaretçi görüşleri </a:t>
            </a:r>
          </a:p>
          <a:p>
            <a:pPr algn="r"/>
            <a:r>
              <a:rPr lang="tr-TR" dirty="0" smtClean="0"/>
              <a:t>Sergi etkileşimlidir, izleyiciler aynaya bakarak kendi portrelerini çizerler</a:t>
            </a:r>
          </a:p>
          <a:p>
            <a:pPr algn="r"/>
            <a:r>
              <a:rPr lang="tr-TR" dirty="0" err="1" smtClean="0">
                <a:effectLst/>
              </a:rPr>
              <a:t>Ontario</a:t>
            </a:r>
            <a:r>
              <a:rPr lang="tr-TR" dirty="0" smtClean="0">
                <a:effectLst/>
              </a:rPr>
              <a:t> Sanat Galerisi, 2007</a:t>
            </a:r>
          </a:p>
        </p:txBody>
      </p:sp>
    </p:spTree>
    <p:extLst>
      <p:ext uri="{BB962C8B-B14F-4D97-AF65-F5344CB8AC3E}">
        <p14:creationId xmlns:p14="http://schemas.microsoft.com/office/powerpoint/2010/main" xmlns="" val="213523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88024" y="341976"/>
            <a:ext cx="2880320" cy="15841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 smtClean="0">
                <a:solidFill>
                  <a:schemeClr val="tx1"/>
                </a:solidFill>
              </a:rPr>
              <a:t>MÜZENİN TOPLUMSAL İŞLEVLERİNİ GERÇEKLEŞTİRMEK / TOPLUMA HİZMET</a:t>
            </a:r>
            <a:endParaRPr lang="tr-TR" sz="22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75856" y="4186046"/>
            <a:ext cx="388843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953866" y="5445224"/>
            <a:ext cx="3888432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01937" y="3056099"/>
            <a:ext cx="3281497" cy="6451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843716" y="3194018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 smtClean="0"/>
              <a:t>Etnosentrizmi</a:t>
            </a:r>
            <a:r>
              <a:rPr lang="tr-TR" b="1" dirty="0" smtClean="0"/>
              <a:t> engellemek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565355" y="4361420"/>
            <a:ext cx="346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Ayrımcılık – </a:t>
            </a:r>
            <a:r>
              <a:rPr lang="tr-TR" b="1" dirty="0" smtClean="0"/>
              <a:t>ırkçılıkla mücadele </a:t>
            </a:r>
            <a:endParaRPr lang="tr-TR" b="1" dirty="0"/>
          </a:p>
        </p:txBody>
      </p:sp>
      <p:sp>
        <p:nvSpPr>
          <p:cNvPr id="10" name="Dikdörtgen 9"/>
          <p:cNvSpPr/>
          <p:nvPr/>
        </p:nvSpPr>
        <p:spPr>
          <a:xfrm>
            <a:off x="5007773" y="5656602"/>
            <a:ext cx="375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Dışlanmayı </a:t>
            </a:r>
            <a:r>
              <a:rPr lang="tr-TR" b="1" dirty="0"/>
              <a:t>(</a:t>
            </a:r>
            <a:r>
              <a:rPr lang="tr-TR" b="1" dirty="0" err="1"/>
              <a:t>exclusion</a:t>
            </a:r>
            <a:r>
              <a:rPr lang="tr-TR" b="1" dirty="0" smtClean="0"/>
              <a:t>) engellemek</a:t>
            </a:r>
            <a:endParaRPr lang="tr-TR" b="1" dirty="0"/>
          </a:p>
        </p:txBody>
      </p:sp>
      <p:cxnSp>
        <p:nvCxnSpPr>
          <p:cNvPr id="12" name="Düz Bağlayıcı 11"/>
          <p:cNvCxnSpPr>
            <a:endCxn id="7" idx="0"/>
          </p:cNvCxnSpPr>
          <p:nvPr/>
        </p:nvCxnSpPr>
        <p:spPr>
          <a:xfrm flipH="1">
            <a:off x="2342686" y="1926152"/>
            <a:ext cx="2445338" cy="1129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>
            <a:endCxn id="5" idx="0"/>
          </p:cNvCxnSpPr>
          <p:nvPr/>
        </p:nvCxnSpPr>
        <p:spPr>
          <a:xfrm flipH="1">
            <a:off x="5220072" y="1926152"/>
            <a:ext cx="864096" cy="2259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6732240" y="1926152"/>
            <a:ext cx="1368152" cy="3519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www.eurodiaconia.org/wordpress/wp-content/uploads/2016/01/photo_102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82"/>
          <a:stretch/>
        </p:blipFill>
        <p:spPr bwMode="auto">
          <a:xfrm>
            <a:off x="21952" y="4922346"/>
            <a:ext cx="2893864" cy="19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ikdörtgen 24"/>
          <p:cNvSpPr/>
          <p:nvPr/>
        </p:nvSpPr>
        <p:spPr>
          <a:xfrm>
            <a:off x="175226" y="980728"/>
            <a:ext cx="3964725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Kuşaklar, ilgi grupları ve diğer </a:t>
            </a:r>
            <a:r>
              <a:rPr lang="tr-TR" b="1" dirty="0"/>
              <a:t>topluluklar arasında etkileşim </a:t>
            </a:r>
            <a:r>
              <a:rPr lang="tr-TR" b="1" dirty="0" smtClean="0"/>
              <a:t>sağlamak (ortak değerler, empati)</a:t>
            </a:r>
            <a:endParaRPr lang="tr-TR" b="1" dirty="0"/>
          </a:p>
        </p:txBody>
      </p:sp>
      <p:cxnSp>
        <p:nvCxnSpPr>
          <p:cNvPr id="31" name="Düz Bağlayıcı 30"/>
          <p:cNvCxnSpPr/>
          <p:nvPr/>
        </p:nvCxnSpPr>
        <p:spPr>
          <a:xfrm flipH="1">
            <a:off x="4139951" y="1268760"/>
            <a:ext cx="6480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320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tr-TR" sz="3500" b="1" dirty="0" smtClean="0">
                <a:solidFill>
                  <a:schemeClr val="accent1"/>
                </a:solidFill>
              </a:rPr>
              <a:t>Müze Katılımlı Projelerinde Yaklaşımlar </a:t>
            </a:r>
            <a:endParaRPr lang="tr-TR" sz="35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tr-TR" b="1" dirty="0" smtClean="0">
                <a:solidFill>
                  <a:schemeClr val="accent1"/>
                </a:solidFill>
              </a:rPr>
              <a:t>Zorunlu Katkı: </a:t>
            </a:r>
            <a:r>
              <a:rPr lang="tr-TR" dirty="0" smtClean="0"/>
              <a:t>Projenin başarısı ziyaretçinin katılımına bağlıdır (</a:t>
            </a:r>
            <a:r>
              <a:rPr lang="tr-TR" dirty="0" err="1" smtClean="0"/>
              <a:t>Bottled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– World </a:t>
            </a:r>
            <a:r>
              <a:rPr lang="tr-TR" dirty="0" err="1" smtClean="0"/>
              <a:t>Beach</a:t>
            </a:r>
            <a:r>
              <a:rPr lang="tr-TR" dirty="0" smtClean="0"/>
              <a:t> – </a:t>
            </a:r>
            <a:r>
              <a:rPr lang="tr-TR" dirty="0" err="1" smtClean="0"/>
              <a:t>Playing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Projeleri).  </a:t>
            </a:r>
          </a:p>
          <a:p>
            <a:pPr marL="514350" indent="-514350">
              <a:buAutoNum type="arabicPeriod"/>
            </a:pPr>
            <a:r>
              <a:rPr lang="tr-TR" b="1" dirty="0" smtClean="0">
                <a:solidFill>
                  <a:schemeClr val="accent1"/>
                </a:solidFill>
              </a:rPr>
              <a:t>Tamamlayıcı Katkı: </a:t>
            </a:r>
            <a:r>
              <a:rPr lang="tr-TR" dirty="0" smtClean="0"/>
              <a:t>Kurumsal projeyi ana amacına ulaştıracak ziyaretçi katkısıdır, ziyaretçi fiili olarak katkı sağlamak zorunda değildir. </a:t>
            </a:r>
          </a:p>
          <a:p>
            <a:pPr marL="514350" indent="-514350">
              <a:buAutoNum type="arabicPeriod"/>
            </a:pPr>
            <a:r>
              <a:rPr lang="tr-TR" b="1" dirty="0" smtClean="0">
                <a:solidFill>
                  <a:schemeClr val="accent1"/>
                </a:solidFill>
              </a:rPr>
              <a:t>Eğitsel Katkı: </a:t>
            </a:r>
            <a:r>
              <a:rPr lang="tr-TR" dirty="0" smtClean="0"/>
              <a:t>Proje amacına bağlı olarak izleyiciye yetenek ya da deneyim sunan, öğrenmesine katkı sağlayan unsurları içerir.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5605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chemeClr val="accent1"/>
                </a:solidFill>
              </a:rPr>
              <a:t>Müzenin Katılım – Katkı Talebi 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İzleyicilere kendilerini ifade etmeleri için açık fırsatlar sunmak (çağrı)</a:t>
            </a:r>
          </a:p>
          <a:p>
            <a:r>
              <a:rPr lang="tr-TR" dirty="0" smtClean="0"/>
              <a:t>İzleyicilere iskele kurma yöntemini kullanarak bilgi aktararak katılım deneyimi yaşamalarını sağlamak </a:t>
            </a:r>
          </a:p>
          <a:p>
            <a:r>
              <a:rPr lang="tr-TR" dirty="0" smtClean="0"/>
              <a:t>İzleyicilerin zamanını ve yeterliliklerini göz önünde bulundurarak proje geliştirmek (ziyaretçi tanıma)</a:t>
            </a:r>
          </a:p>
          <a:p>
            <a:r>
              <a:rPr lang="tr-TR" dirty="0" smtClean="0"/>
              <a:t>İzleyici katkılarını açıkça depolamak, göstermek, sergilemek ve görsel – işitsel – </a:t>
            </a:r>
            <a:r>
              <a:rPr lang="tr-TR" dirty="0" err="1" smtClean="0"/>
              <a:t>yazındal</a:t>
            </a:r>
            <a:r>
              <a:rPr lang="tr-TR" dirty="0" smtClean="0"/>
              <a:t> olarak paylaşmak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6260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http://bigoody.com/wp-content/uploads/2016/09/muze6.jpg">
            <a:hlinkClick r:id="rId3" tooltip="&quot;&quot;"/>
          </p:cNvPr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-3947" y="5733256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500" b="1" dirty="0"/>
              <a:t>TEŞEKKÜRLER </a:t>
            </a:r>
            <a:endParaRPr lang="tr-TR" sz="2500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91296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752528"/>
          </a:xfrm>
        </p:spPr>
        <p:txBody>
          <a:bodyPr>
            <a:normAutofit lnSpcReduction="10000"/>
          </a:bodyPr>
          <a:lstStyle/>
          <a:p>
            <a:r>
              <a:rPr lang="tr-TR" sz="2700" b="1" dirty="0">
                <a:solidFill>
                  <a:schemeClr val="accent6">
                    <a:lumMod val="75000"/>
                  </a:schemeClr>
                </a:solidFill>
              </a:rPr>
              <a:t>Katılma</a:t>
            </a:r>
            <a:r>
              <a:rPr lang="tr-TR" sz="2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700" dirty="0"/>
              <a:t>işi, iştirak.</a:t>
            </a:r>
          </a:p>
          <a:p>
            <a:r>
              <a:rPr lang="tr-TR" sz="2700" dirty="0" smtClean="0"/>
              <a:t>Bir </a:t>
            </a:r>
            <a:r>
              <a:rPr lang="tr-TR" sz="2700" dirty="0"/>
              <a:t>süreç ya da bir durum içinde istençli ve eylemli olarak bir işi </a:t>
            </a:r>
            <a:r>
              <a:rPr lang="tr-TR" sz="2700" b="1" dirty="0">
                <a:solidFill>
                  <a:schemeClr val="accent6">
                    <a:lumMod val="75000"/>
                  </a:schemeClr>
                </a:solidFill>
              </a:rPr>
              <a:t>üstlenme</a:t>
            </a:r>
            <a:r>
              <a:rPr lang="tr-TR" sz="2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700" dirty="0"/>
              <a:t>ya da bir olayda </a:t>
            </a:r>
            <a:r>
              <a:rPr lang="tr-TR" sz="2700" b="1" dirty="0">
                <a:solidFill>
                  <a:schemeClr val="accent6">
                    <a:lumMod val="75000"/>
                  </a:schemeClr>
                </a:solidFill>
              </a:rPr>
              <a:t>etkin olma</a:t>
            </a:r>
            <a:r>
              <a:rPr lang="tr-TR" sz="2700" dirty="0" smtClean="0"/>
              <a:t>.</a:t>
            </a:r>
          </a:p>
          <a:p>
            <a:r>
              <a:rPr lang="tr-TR" sz="2700" dirty="0"/>
              <a:t>Bir durum sürecinde </a:t>
            </a:r>
            <a:r>
              <a:rPr lang="tr-TR" sz="2700" b="1" dirty="0">
                <a:solidFill>
                  <a:schemeClr val="accent6">
                    <a:lumMod val="75000"/>
                  </a:schemeClr>
                </a:solidFill>
              </a:rPr>
              <a:t>istekli</a:t>
            </a:r>
            <a:r>
              <a:rPr lang="tr-TR" sz="2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700" dirty="0"/>
              <a:t>olarak eylem gösterme ve bir sorumluluğu üstlenme veya bir olay sırasında etkin olarak faaliyet gösterme </a:t>
            </a:r>
            <a:r>
              <a:rPr lang="tr-TR" sz="2700" dirty="0" smtClean="0"/>
              <a:t>durumu. </a:t>
            </a:r>
          </a:p>
          <a:p>
            <a:r>
              <a:rPr lang="tr-TR" sz="2700" dirty="0"/>
              <a:t>Demokrasiye göre </a:t>
            </a:r>
            <a:r>
              <a:rPr lang="tr-TR" sz="2700" dirty="0" smtClean="0"/>
              <a:t>katılım; vatandaşların </a:t>
            </a:r>
            <a:r>
              <a:rPr lang="tr-TR" sz="2700" b="1" dirty="0">
                <a:solidFill>
                  <a:schemeClr val="accent6">
                    <a:lumMod val="75000"/>
                  </a:schemeClr>
                </a:solidFill>
              </a:rPr>
              <a:t>demokratik</a:t>
            </a:r>
            <a:r>
              <a:rPr lang="tr-TR" sz="2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700" dirty="0"/>
              <a:t>süreç içinde </a:t>
            </a:r>
            <a:r>
              <a:rPr lang="tr-TR" sz="2700" b="1" dirty="0">
                <a:solidFill>
                  <a:schemeClr val="accent6">
                    <a:lumMod val="75000"/>
                  </a:schemeClr>
                </a:solidFill>
              </a:rPr>
              <a:t>aktif</a:t>
            </a:r>
            <a:r>
              <a:rPr lang="tr-TR" sz="2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700" dirty="0"/>
              <a:t>olarak bulunmasıdır. </a:t>
            </a:r>
            <a:r>
              <a:rPr lang="tr-TR" sz="2700" dirty="0" smtClean="0"/>
              <a:t>Örn; </a:t>
            </a:r>
            <a:r>
              <a:rPr lang="tr-TR" sz="2700" dirty="0"/>
              <a:t>halkın seçimlere katılarak sandık başına gidip oy </a:t>
            </a:r>
            <a:r>
              <a:rPr lang="tr-TR" sz="2700" dirty="0" smtClean="0"/>
              <a:t>vermesi ya </a:t>
            </a:r>
            <a:r>
              <a:rPr lang="tr-TR" sz="2700" dirty="0"/>
              <a:t>da kişilerin seçilme haklarını kullanıp siyasette aktif olarak faaliyet göstermeleri </a:t>
            </a:r>
            <a:r>
              <a:rPr lang="tr-TR" sz="2700" dirty="0" smtClean="0"/>
              <a:t>vb.</a:t>
            </a:r>
          </a:p>
        </p:txBody>
      </p:sp>
      <p:sp>
        <p:nvSpPr>
          <p:cNvPr id="4" name="3 Akış Çizelgesi: Delikli Teyp"/>
          <p:cNvSpPr/>
          <p:nvPr/>
        </p:nvSpPr>
        <p:spPr>
          <a:xfrm>
            <a:off x="0" y="116632"/>
            <a:ext cx="2915816" cy="1340768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KATILIM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40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145435"/>
          </a:xfrm>
        </p:spPr>
        <p:txBody>
          <a:bodyPr>
            <a:normAutofit/>
          </a:bodyPr>
          <a:lstStyle/>
          <a:p>
            <a:r>
              <a:rPr lang="tr-TR" dirty="0" smtClean="0"/>
              <a:t>R21</a:t>
            </a:r>
            <a:r>
              <a:rPr lang="tr-TR" dirty="0" smtClean="0"/>
              <a:t>. yüzyılda müzenin </a:t>
            </a:r>
            <a:r>
              <a:rPr lang="tr-TR" dirty="0"/>
              <a:t>işlevlerinde meydana gelen çeşitlilikle birlikte </a:t>
            </a:r>
            <a:r>
              <a:rPr lang="tr-TR" dirty="0" smtClean="0"/>
              <a:t>toplumsal katılımı </a:t>
            </a:r>
            <a:r>
              <a:rPr lang="tr-TR" dirty="0"/>
              <a:t>güçlendiren </a:t>
            </a:r>
            <a:r>
              <a:rPr lang="tr-TR" dirty="0" smtClean="0"/>
              <a:t>birer kurum </a:t>
            </a:r>
            <a:r>
              <a:rPr lang="tr-TR" dirty="0"/>
              <a:t>olarak kabul edilen müzeleri ziyaret eden </a:t>
            </a:r>
            <a:r>
              <a:rPr lang="tr-TR" dirty="0" smtClean="0"/>
              <a:t>kişiler:</a:t>
            </a:r>
            <a:endParaRPr lang="tr-TR" dirty="0" smtClean="0"/>
          </a:p>
        </p:txBody>
      </p:sp>
      <p:sp>
        <p:nvSpPr>
          <p:cNvPr id="2" name="Oval 1"/>
          <p:cNvSpPr/>
          <p:nvPr/>
        </p:nvSpPr>
        <p:spPr>
          <a:xfrm>
            <a:off x="3419872" y="4399422"/>
            <a:ext cx="1521176" cy="118981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i="1" dirty="0" smtClean="0">
                <a:solidFill>
                  <a:schemeClr val="tx1"/>
                </a:solidFill>
              </a:rPr>
              <a:t>tüketici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5589240"/>
            <a:ext cx="1512168" cy="1152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 smtClean="0">
                <a:solidFill>
                  <a:schemeClr val="tx1"/>
                </a:solidFill>
              </a:rPr>
              <a:t>dinleyici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71600" y="4941168"/>
            <a:ext cx="1673807" cy="156350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i="1" dirty="0">
                <a:solidFill>
                  <a:schemeClr val="tx1"/>
                </a:solidFill>
              </a:rPr>
              <a:t>izleyici</a:t>
            </a:r>
            <a:endParaRPr lang="tr-TR" sz="23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11960" y="5661248"/>
            <a:ext cx="1512168" cy="1052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 smtClean="0">
                <a:solidFill>
                  <a:schemeClr val="tx1"/>
                </a:solidFill>
              </a:rPr>
              <a:t>kitle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36096" y="4725144"/>
            <a:ext cx="1512168" cy="1196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i="1" dirty="0" smtClean="0">
                <a:solidFill>
                  <a:schemeClr val="tx1"/>
                </a:solidFill>
              </a:rPr>
              <a:t>ortak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32240" y="5445224"/>
            <a:ext cx="1584176" cy="12687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 smtClean="0">
                <a:solidFill>
                  <a:schemeClr val="tx1"/>
                </a:solidFill>
              </a:rPr>
              <a:t>katılımcı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07704" y="3717032"/>
            <a:ext cx="1606246" cy="13059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100" b="1" i="1" dirty="0" smtClean="0">
                <a:solidFill>
                  <a:schemeClr val="tx1"/>
                </a:solidFill>
              </a:rPr>
              <a:t>kullanıcı</a:t>
            </a:r>
            <a:endParaRPr lang="tr-TR" sz="21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212976"/>
            <a:ext cx="1865557" cy="153085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i="1" dirty="0" smtClean="0">
                <a:solidFill>
                  <a:schemeClr val="tx1"/>
                </a:solidFill>
              </a:rPr>
              <a:t>Seyirci</a:t>
            </a:r>
          </a:p>
        </p:txBody>
      </p:sp>
      <p:sp>
        <p:nvSpPr>
          <p:cNvPr id="11" name="Oval 10"/>
          <p:cNvSpPr/>
          <p:nvPr/>
        </p:nvSpPr>
        <p:spPr>
          <a:xfrm>
            <a:off x="6516216" y="3645024"/>
            <a:ext cx="1584176" cy="1268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i="1" dirty="0" smtClean="0">
                <a:solidFill>
                  <a:schemeClr val="tx1"/>
                </a:solidFill>
              </a:rPr>
              <a:t>müşteri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46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/>
                </a:solidFill>
              </a:rPr>
              <a:t>Müze ve ziyaretçi arasında KATILIM etkileşiminin biçimleri 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r-TR" dirty="0" smtClean="0"/>
              <a:t>Grup çalışmaları (odak gruplar oluşturma)</a:t>
            </a:r>
          </a:p>
          <a:p>
            <a:pPr marL="514350" indent="-514350">
              <a:buAutoNum type="arabicPeriod"/>
            </a:pPr>
            <a:r>
              <a:rPr lang="tr-TR" dirty="0" smtClean="0"/>
              <a:t>Koleksiyon geliştirme, sergi çeşitleme çalışmaları kapsamında projeler</a:t>
            </a:r>
          </a:p>
          <a:p>
            <a:pPr marL="514350" indent="-514350">
              <a:buAutoNum type="arabicPeriod"/>
            </a:pPr>
            <a:r>
              <a:rPr lang="tr-TR" dirty="0" smtClean="0"/>
              <a:t>Turlar ve eğitim etkinlikleri sürecinde katılım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smtClean="0"/>
              <a:t> Web ve sosyal medya üzerinden katılım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5560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sutoday.msu.edu/_/img/assets/2012/broad-visitor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413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751918" y="0"/>
            <a:ext cx="33920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</a:rPr>
              <a:t>Michigan </a:t>
            </a:r>
            <a:r>
              <a:rPr lang="tr-TR" sz="1500" b="1" dirty="0" err="1" smtClean="0">
                <a:solidFill>
                  <a:schemeClr val="bg1"/>
                </a:solidFill>
              </a:rPr>
              <a:t>State</a:t>
            </a:r>
            <a:r>
              <a:rPr lang="tr-TR" sz="1500" b="1" dirty="0" smtClean="0">
                <a:solidFill>
                  <a:schemeClr val="bg1"/>
                </a:solidFill>
              </a:rPr>
              <a:t> Üniversitesi Müzesi, ABD</a:t>
            </a:r>
          </a:p>
          <a:p>
            <a:pPr algn="r"/>
            <a:r>
              <a:rPr lang="tr-TR" sz="1500" b="1" dirty="0" smtClean="0">
                <a:solidFill>
                  <a:schemeClr val="bg1"/>
                </a:solidFill>
              </a:rPr>
              <a:t>Düzey 1 ve 2 katılım</a:t>
            </a:r>
            <a:endParaRPr lang="tr-TR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03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Belgeler\Desktop\colombus museum of 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70" y="-18498"/>
            <a:ext cx="4387546" cy="68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lgeler\Desktop\Pataka Art + Museum in Poriru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614"/>
            <a:ext cx="4788024" cy="684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31570" y="6488667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Columbus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Sanat Müzesi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662389" y="6492652"/>
            <a:ext cx="3462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b="1" dirty="0" err="1">
                <a:solidFill>
                  <a:schemeClr val="bg1"/>
                </a:solidFill>
              </a:rPr>
              <a:t>Pataka</a:t>
            </a:r>
            <a:r>
              <a:rPr lang="tr-TR" b="1" dirty="0">
                <a:solidFill>
                  <a:schemeClr val="bg1"/>
                </a:solidFill>
              </a:rPr>
              <a:t> Sanat </a:t>
            </a:r>
            <a:r>
              <a:rPr lang="tr-TR" b="1" dirty="0" smtClean="0">
                <a:solidFill>
                  <a:schemeClr val="bg1"/>
                </a:solidFill>
              </a:rPr>
              <a:t>Müzesi, Yeni Zelanda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33545" y="476672"/>
            <a:ext cx="2611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Düzey </a:t>
            </a:r>
            <a:r>
              <a:rPr lang="tr-TR" b="1" dirty="0" smtClean="0">
                <a:solidFill>
                  <a:schemeClr val="bg1"/>
                </a:solidFill>
              </a:rPr>
              <a:t>3 katılım örnekleri 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68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museum participation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564107" y="60032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effectLst/>
              </a:rPr>
              <a:t>Visitors make their handwritten pledges facing a projection screen which magically “rewrites” their promises digitally when they drop them in the slots. Photo by U.S. Holocaust Memorial Museum/Max Reid.</a:t>
            </a:r>
            <a:endParaRPr lang="en-US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4653136"/>
            <a:ext cx="579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>
                    <a:lumMod val="95000"/>
                  </a:schemeClr>
                </a:solidFill>
              </a:rPr>
              <a:t>ABD Soykırım Müzesi ziyaretinden sonra izleyici </a:t>
            </a:r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görüşleri</a:t>
            </a:r>
          </a:p>
          <a:p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Düzey 3 katılım</a:t>
            </a:r>
            <a:endParaRPr lang="tr-T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87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rticipatorymuseum.org/wp-content/uploads/images%20for%20web/chapter6/ch6_5a_kerouac_color.jpg?rand=313789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66" y="-20467"/>
            <a:ext cx="5583078" cy="68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652120" y="5688449"/>
            <a:ext cx="3491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effectLst/>
              </a:rPr>
              <a:t>The visitor comment station for On the Road allowed visitors to stay in the emotional space of the exhibition while sharing their thoughts. Photo courtesy Lowell National Historical Park.</a:t>
            </a:r>
            <a:endParaRPr lang="en-US" sz="1400" b="1" dirty="0">
              <a:effectLst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57722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tr-TR" b="1" dirty="0"/>
              <a:t>Ziyaretçi Yorum İstasyonu</a:t>
            </a:r>
            <a:r>
              <a:rPr lang="tr-TR" b="1" dirty="0" smtClean="0"/>
              <a:t>,</a:t>
            </a:r>
          </a:p>
          <a:p>
            <a:pPr algn="r"/>
            <a:r>
              <a:rPr lang="tr-TR" b="1" dirty="0" smtClean="0"/>
              <a:t> </a:t>
            </a:r>
            <a:r>
              <a:rPr lang="tr-TR" b="1" dirty="0" err="1"/>
              <a:t>Lowell</a:t>
            </a:r>
            <a:r>
              <a:rPr lang="tr-TR" b="1" dirty="0"/>
              <a:t> Ulusal Tarih Parkı </a:t>
            </a:r>
          </a:p>
        </p:txBody>
      </p:sp>
    </p:spTree>
    <p:extLst>
      <p:ext uri="{BB962C8B-B14F-4D97-AF65-F5344CB8AC3E}">
        <p14:creationId xmlns:p14="http://schemas.microsoft.com/office/powerpoint/2010/main" xmlns="" val="383219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42" name="Picture 2" descr="C:\Users\SAMSUNG\Desktop\abu dhabi_dubai\sharjah islam civilizations\20170907_161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507</Words>
  <Application>Microsoft Office PowerPoint</Application>
  <PresentationFormat>Ekran Gösterisi (4:3)</PresentationFormat>
  <Paragraphs>75</Paragraphs>
  <Slides>14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Slayt 2</vt:lpstr>
      <vt:lpstr>Slayt 3</vt:lpstr>
      <vt:lpstr>Müze ve ziyaretçi arasında KATILIM etkileşiminin biçimleri </vt:lpstr>
      <vt:lpstr>Slayt 5</vt:lpstr>
      <vt:lpstr>Slayt 6</vt:lpstr>
      <vt:lpstr>Slayt 7</vt:lpstr>
      <vt:lpstr>Slayt 8</vt:lpstr>
      <vt:lpstr>Slayt 9</vt:lpstr>
      <vt:lpstr>Slayt 10</vt:lpstr>
      <vt:lpstr>Slayt 11</vt:lpstr>
      <vt:lpstr>Müze Katılımlı Projelerinde Yaklaşımlar </vt:lpstr>
      <vt:lpstr>Müzenin Katılım – Katkı Talebi 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Belgeler</dc:creator>
  <cp:lastModifiedBy>SAMSUNG</cp:lastModifiedBy>
  <cp:revision>112</cp:revision>
  <dcterms:created xsi:type="dcterms:W3CDTF">2016-10-12T18:15:36Z</dcterms:created>
  <dcterms:modified xsi:type="dcterms:W3CDTF">2017-11-08T19:55:06Z</dcterms:modified>
</cp:coreProperties>
</file>