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A8BB0-1E80-4F7E-84F5-58D9CE2A5AC3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EC55F8-40CF-4B05-915C-7056C35ECFB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7541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EC55F8-40CF-4B05-915C-7056C35ECFBD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972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F90AB63C-7D0A-485B-970C-B196BD909634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546540F-8A20-47B2-86BF-54F7927BE1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9526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B63C-7D0A-485B-970C-B196BD909634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6540F-8A20-47B2-86BF-54F7927BE1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8317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B63C-7D0A-485B-970C-B196BD909634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6540F-8A20-47B2-86BF-54F7927BE1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142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B63C-7D0A-485B-970C-B196BD909634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6540F-8A20-47B2-86BF-54F7927BE1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057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84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F90AB63C-7D0A-485B-970C-B196BD909634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/>
          <a:p>
            <a:fld id="{3546540F-8A20-47B2-86BF-54F7927BE1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89373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B63C-7D0A-485B-970C-B196BD909634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6540F-8A20-47B2-86BF-54F7927BE1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955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B63C-7D0A-485B-970C-B196BD909634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6540F-8A20-47B2-86BF-54F7927BE1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266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B63C-7D0A-485B-970C-B196BD909634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6540F-8A20-47B2-86BF-54F7927BE1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2078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B63C-7D0A-485B-970C-B196BD909634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6540F-8A20-47B2-86BF-54F7927BE1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5118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AB63C-7D0A-485B-970C-B196BD909634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3546540F-8A20-47B2-86BF-54F7927BE1D4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39537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F90AB63C-7D0A-485B-970C-B196BD909634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56032"/>
          </a:xfrm>
        </p:spPr>
        <p:txBody>
          <a:bodyPr/>
          <a:lstStyle/>
          <a:p>
            <a:fld id="{3546540F-8A20-47B2-86BF-54F7927BE1D4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58554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90AB63C-7D0A-485B-970C-B196BD909634}" type="datetimeFigureOut">
              <a:rPr lang="tr-TR" smtClean="0"/>
              <a:t>29.08.2019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546540F-8A20-47B2-86BF-54F7927BE1D4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404061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Boşanma ve Aile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Hafta 13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0769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Güncel Durum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1066800" y="5275385"/>
            <a:ext cx="10058400" cy="829994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Evlenen çiftlerin sayısı 2017 yılında 569 bin 459 iken 2018 yılında %2,9 azalarak 553 bin 202 oldu. Kaba evlenme hızı binde 6,8 olarak gerçekleşti. Boşanan çiftlerin sayısı 2017 yılında 128 bin 411 iken 2018 yılında %10,9 artarak 142 bin 448 oldu. Kaba boşanma hızı binde 1,75 olarak </a:t>
            </a:r>
            <a:r>
              <a:rPr lang="tr-TR" dirty="0" smtClean="0"/>
              <a:t>gerçekleşti (TÜİK, 2019)</a:t>
            </a:r>
            <a:endParaRPr lang="tr-TR" dirty="0"/>
          </a:p>
        </p:txBody>
      </p:sp>
      <p:pic>
        <p:nvPicPr>
          <p:cNvPr id="1026" name="Picture 2" descr="http://www.tuseb.gov.tr/enstitu/tacese/yuklemeler/evlenme_bosanma2008_201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537" y="2014194"/>
            <a:ext cx="6429375" cy="3076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4678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Boşanma Nedenleri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Evelenmeden önce eşlerin yeteri kadar birbirini tanımaması</a:t>
            </a:r>
          </a:p>
          <a:p>
            <a:r>
              <a:rPr lang="tr-TR" dirty="0" smtClean="0"/>
              <a:t>Eşini kendisi seçmediği için evlendikten sonra düş kırıklığı yaşamaları</a:t>
            </a:r>
          </a:p>
          <a:p>
            <a:r>
              <a:rPr lang="tr-TR" dirty="0" smtClean="0"/>
              <a:t>Farklı sosyoekonomik ve kültürel çevrelerden gelmek</a:t>
            </a:r>
          </a:p>
          <a:p>
            <a:r>
              <a:rPr lang="tr-TR" dirty="0" smtClean="0"/>
              <a:t>Eşlerin birbirlerinin yaşam alanlarına girerek özgürlüklerini kısıtlamaları</a:t>
            </a:r>
          </a:p>
          <a:p>
            <a:r>
              <a:rPr lang="tr-TR" dirty="0" smtClean="0"/>
              <a:t>Eşlerin doğru iletişim becerilerine sahip olmaması</a:t>
            </a:r>
          </a:p>
          <a:p>
            <a:r>
              <a:rPr lang="tr-TR" dirty="0" smtClean="0"/>
              <a:t>Eşlerin ailelerinin ailenin yaşam dinamiklerine karışmaları</a:t>
            </a:r>
          </a:p>
          <a:p>
            <a:r>
              <a:rPr lang="tr-TR" dirty="0" smtClean="0"/>
              <a:t>Sosyoekonomik sorunlar</a:t>
            </a:r>
          </a:p>
          <a:p>
            <a:r>
              <a:rPr lang="tr-TR" dirty="0" smtClean="0"/>
              <a:t>Kıskançlık eşeler arası güven ve hoşgörü problemleri</a:t>
            </a:r>
          </a:p>
          <a:p>
            <a:pPr marL="0" indent="0" algn="ctr">
              <a:buNone/>
            </a:pPr>
            <a:r>
              <a:rPr lang="tr-TR" dirty="0" smtClean="0"/>
              <a:t>(Nazlı, 2018)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1652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Boşanmanın 6 İstasyonu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tr-TR" sz="2300" b="1" dirty="0" smtClean="0"/>
              <a:t>Duygusal Boşanma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tr-TR" sz="2300" b="1" dirty="0" smtClean="0"/>
              <a:t>Hukuki Boşanma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tr-TR" sz="2300" b="1" dirty="0" smtClean="0"/>
              <a:t>Ekonomik Boşanma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tr-TR" sz="2300" b="1" dirty="0" smtClean="0"/>
              <a:t>Anne-Baba olarak Boşanma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tr-TR" sz="2300" b="1" dirty="0" smtClean="0"/>
              <a:t>Toplumsal Boşanma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tr-TR" sz="2300" b="1" dirty="0" smtClean="0"/>
              <a:t>Ruhsal Boşanma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tr-TR" dirty="0"/>
              <a:t>(Nazlı, 2018)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8267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Boşanmanın Eşler Üzerindeki Etkileri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Yetişkin gerilemesi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Ebeveynin Çocuklaşıp, Çocuğun </a:t>
            </a:r>
            <a:r>
              <a:rPr lang="tr-TR" dirty="0" err="1" smtClean="0"/>
              <a:t>Ebeveynleşmesi</a:t>
            </a:r>
            <a:endParaRPr lang="tr-TR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İnkar Etme ve Savunma Mekanizmaları Geliştirme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Çocuklara Taşıyabileceklerinden Fazla Sorumluluk Verme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Şiddet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Kendini Soyutlama ve </a:t>
            </a:r>
            <a:r>
              <a:rPr lang="tr-TR" dirty="0" err="1" smtClean="0"/>
              <a:t>Hiperaktivite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/>
              <a:t>(Nazlı, 2018)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4071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Boşanmanın Çocuklar Üzerindeki Etkisi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2303584"/>
            <a:ext cx="10058400" cy="3731455"/>
          </a:xfrm>
        </p:spPr>
        <p:txBody>
          <a:bodyPr/>
          <a:lstStyle/>
          <a:p>
            <a:r>
              <a:rPr lang="tr-TR" b="1" dirty="0" smtClean="0"/>
              <a:t>Suçluluk: </a:t>
            </a:r>
            <a:r>
              <a:rPr lang="tr-TR" dirty="0" smtClean="0"/>
              <a:t>boşanmadan çocuğun kendisini sorumlu tutması</a:t>
            </a:r>
          </a:p>
          <a:p>
            <a:r>
              <a:rPr lang="tr-TR" b="1" dirty="0" smtClean="0"/>
              <a:t>Boşanmayı reddetme: </a:t>
            </a:r>
            <a:r>
              <a:rPr lang="tr-TR" dirty="0" smtClean="0"/>
              <a:t>hiçbir şey olmamış gibi davranma</a:t>
            </a:r>
          </a:p>
          <a:p>
            <a:r>
              <a:rPr lang="tr-TR" b="1" dirty="0" smtClean="0"/>
              <a:t>Kızma: </a:t>
            </a:r>
            <a:r>
              <a:rPr lang="tr-TR" dirty="0" smtClean="0"/>
              <a:t>Ebeveynlerden birini veya her ikisini suçlama</a:t>
            </a:r>
          </a:p>
          <a:p>
            <a:r>
              <a:rPr lang="tr-TR" b="1" dirty="0" smtClean="0"/>
              <a:t>Çaba: </a:t>
            </a:r>
            <a:r>
              <a:rPr lang="tr-TR" dirty="0" smtClean="0"/>
              <a:t>Anne babasını bir araya getirmek için çaba harcama</a:t>
            </a:r>
          </a:p>
          <a:p>
            <a:r>
              <a:rPr lang="tr-TR" b="1" dirty="0" smtClean="0"/>
              <a:t>Kabullenme: </a:t>
            </a:r>
            <a:r>
              <a:rPr lang="tr-TR" dirty="0" smtClean="0"/>
              <a:t>Süreci kabul etme</a:t>
            </a:r>
          </a:p>
          <a:p>
            <a:endParaRPr lang="tr-TR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Çocuklarda ayrıca, suçluluk, öfke, üzüntü, yalnızlık, gibi duygular gözlenebilir.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Yemek yeme ile ilgili sıkıntılar, uyku problemleri, okul sorunları, gelişimlerinde gerilemeler gözlenebilir.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1759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2039060"/>
          </a:xfrm>
        </p:spPr>
        <p:txBody>
          <a:bodyPr>
            <a:normAutofit/>
          </a:bodyPr>
          <a:lstStyle/>
          <a:p>
            <a:r>
              <a:rPr lang="tr-TR" dirty="0" smtClean="0"/>
              <a:t>Etkinlik: Makale</a:t>
            </a:r>
            <a:r>
              <a:rPr lang="tr-TR" dirty="0"/>
              <a:t> </a:t>
            </a:r>
            <a:r>
              <a:rPr lang="tr-TR" dirty="0" smtClean="0"/>
              <a:t>İncelemesi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2461846"/>
            <a:ext cx="10058400" cy="3573194"/>
          </a:xfrm>
        </p:spPr>
        <p:txBody>
          <a:bodyPr>
            <a:normAutofit/>
          </a:bodyPr>
          <a:lstStyle/>
          <a:p>
            <a:r>
              <a:rPr lang="tr-TR" sz="2000" i="1" dirty="0"/>
              <a:t>Boşanmanın Çocuklar Üzerine Olumsuz Etkileri ve Bunlarla Baş etme Yolları </a:t>
            </a:r>
            <a:r>
              <a:rPr lang="tr-TR" sz="2000" dirty="0" smtClean="0"/>
              <a:t>(</a:t>
            </a:r>
            <a:r>
              <a:rPr lang="tr-TR" sz="2000" dirty="0" err="1" smtClean="0"/>
              <a:t>Türkarslan</a:t>
            </a:r>
            <a:r>
              <a:rPr lang="tr-TR" sz="2000" dirty="0" smtClean="0"/>
              <a:t>, 2007) başlıklı </a:t>
            </a:r>
            <a:r>
              <a:rPr lang="tr-TR" sz="2000" dirty="0"/>
              <a:t>makalenin </a:t>
            </a:r>
            <a:endParaRPr lang="tr-TR" sz="2000" dirty="0" smtClean="0"/>
          </a:p>
          <a:p>
            <a:r>
              <a:rPr lang="tr-TR" sz="2000" dirty="0" smtClean="0"/>
              <a:t>«</a:t>
            </a:r>
            <a:r>
              <a:rPr lang="tr-TR" sz="2000" b="1" u="sng" dirty="0" smtClean="0"/>
              <a:t>boşanmadan </a:t>
            </a:r>
            <a:r>
              <a:rPr lang="tr-TR" sz="2000" b="1" u="sng" dirty="0"/>
              <a:t>önce çocukla yapılacak konuşmada ve sonrasında uygulanması </a:t>
            </a:r>
            <a:r>
              <a:rPr lang="tr-TR" sz="2000" b="1" u="sng" dirty="0" smtClean="0"/>
              <a:t>gerekenler</a:t>
            </a:r>
            <a:r>
              <a:rPr lang="tr-TR" sz="2000" dirty="0" smtClean="0"/>
              <a:t>»</a:t>
            </a:r>
          </a:p>
          <a:p>
            <a:r>
              <a:rPr lang="tr-TR" sz="2000" dirty="0" smtClean="0"/>
              <a:t>Ve </a:t>
            </a:r>
          </a:p>
          <a:p>
            <a:r>
              <a:rPr lang="tr-TR" sz="2000" dirty="0" smtClean="0"/>
              <a:t>«</a:t>
            </a:r>
            <a:r>
              <a:rPr lang="tr-TR" sz="2000" b="1" u="sng" dirty="0" smtClean="0"/>
              <a:t>boşanmayı </a:t>
            </a:r>
            <a:r>
              <a:rPr lang="tr-TR" sz="2000" b="1" u="sng" dirty="0"/>
              <a:t>çocuk açısından problem haline getirmemek için asla yapılmaması </a:t>
            </a:r>
            <a:r>
              <a:rPr lang="tr-TR" sz="2000" b="1" u="sng" dirty="0" smtClean="0"/>
              <a:t>gerekenler</a:t>
            </a:r>
            <a:r>
              <a:rPr lang="tr-TR" sz="2000" dirty="0" smtClean="0"/>
              <a:t>»</a:t>
            </a:r>
          </a:p>
          <a:p>
            <a:r>
              <a:rPr lang="tr-TR" sz="2000" dirty="0" smtClean="0"/>
              <a:t>başlıklı kısımları okunarak sınıfta tartışılacaktır. 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0274134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bu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bu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bu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Sabun</Template>
  <TotalTime>43</TotalTime>
  <Words>300</Words>
  <Application>Microsoft Office PowerPoint</Application>
  <PresentationFormat>Geniş ekran</PresentationFormat>
  <Paragraphs>46</Paragraphs>
  <Slides>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Garamond</vt:lpstr>
      <vt:lpstr>Wingdings</vt:lpstr>
      <vt:lpstr>Sabun</vt:lpstr>
      <vt:lpstr>Boşanma ve Aile</vt:lpstr>
      <vt:lpstr>Güncel Durum</vt:lpstr>
      <vt:lpstr>Boşanma Nedenleri</vt:lpstr>
      <vt:lpstr>Boşanmanın 6 İstasyonu</vt:lpstr>
      <vt:lpstr>Boşanmanın Eşler Üzerindeki Etkileri</vt:lpstr>
      <vt:lpstr>Boşanmanın Çocuklar Üzerindeki Etkisi</vt:lpstr>
      <vt:lpstr>Etkinlik: Makale İncelemesi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Boşanma ve Aile</dc:title>
  <dc:creator>Author</dc:creator>
  <cp:lastModifiedBy>Author</cp:lastModifiedBy>
  <cp:revision>6</cp:revision>
  <dcterms:created xsi:type="dcterms:W3CDTF">2019-08-29T12:06:44Z</dcterms:created>
  <dcterms:modified xsi:type="dcterms:W3CDTF">2019-08-29T12:50:13Z</dcterms:modified>
</cp:coreProperties>
</file>